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3" r:id="rId1"/>
  </p:sldMasterIdLst>
  <p:notesMasterIdLst>
    <p:notesMasterId r:id="rId33"/>
  </p:notesMasterIdLst>
  <p:handoutMasterIdLst>
    <p:handoutMasterId r:id="rId34"/>
  </p:handoutMasterIdLst>
  <p:sldIdLst>
    <p:sldId id="261" r:id="rId2"/>
    <p:sldId id="313" r:id="rId3"/>
    <p:sldId id="383" r:id="rId4"/>
    <p:sldId id="353" r:id="rId5"/>
    <p:sldId id="334" r:id="rId6"/>
    <p:sldId id="354" r:id="rId7"/>
    <p:sldId id="327" r:id="rId8"/>
    <p:sldId id="394" r:id="rId9"/>
    <p:sldId id="400" r:id="rId10"/>
    <p:sldId id="399" r:id="rId11"/>
    <p:sldId id="356" r:id="rId12"/>
    <p:sldId id="333" r:id="rId13"/>
    <p:sldId id="336" r:id="rId14"/>
    <p:sldId id="338" r:id="rId15"/>
    <p:sldId id="402" r:id="rId16"/>
    <p:sldId id="403" r:id="rId17"/>
    <p:sldId id="406" r:id="rId18"/>
    <p:sldId id="271" r:id="rId19"/>
    <p:sldId id="409" r:id="rId20"/>
    <p:sldId id="408" r:id="rId21"/>
    <p:sldId id="404" r:id="rId22"/>
    <p:sldId id="401" r:id="rId23"/>
    <p:sldId id="390" r:id="rId24"/>
    <p:sldId id="391" r:id="rId25"/>
    <p:sldId id="351" r:id="rId26"/>
    <p:sldId id="366" r:id="rId27"/>
    <p:sldId id="392" r:id="rId28"/>
    <p:sldId id="320" r:id="rId29"/>
    <p:sldId id="303" r:id="rId30"/>
    <p:sldId id="372" r:id="rId31"/>
    <p:sldId id="389" r:id="rId3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C53E130-D09F-C54D-9BB8-5AD6E46397F7}">
          <p14:sldIdLst>
            <p14:sldId id="261"/>
            <p14:sldId id="313"/>
            <p14:sldId id="383"/>
            <p14:sldId id="353"/>
            <p14:sldId id="334"/>
            <p14:sldId id="354"/>
            <p14:sldId id="327"/>
            <p14:sldId id="394"/>
            <p14:sldId id="400"/>
            <p14:sldId id="399"/>
            <p14:sldId id="356"/>
            <p14:sldId id="333"/>
            <p14:sldId id="336"/>
            <p14:sldId id="338"/>
            <p14:sldId id="402"/>
            <p14:sldId id="403"/>
            <p14:sldId id="406"/>
            <p14:sldId id="271"/>
            <p14:sldId id="409"/>
            <p14:sldId id="408"/>
            <p14:sldId id="404"/>
            <p14:sldId id="401"/>
            <p14:sldId id="390"/>
            <p14:sldId id="391"/>
            <p14:sldId id="351"/>
            <p14:sldId id="366"/>
            <p14:sldId id="392"/>
            <p14:sldId id="320"/>
            <p14:sldId id="303"/>
            <p14:sldId id="372"/>
            <p14:sldId id="3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B3"/>
    <a:srgbClr val="FFBBF1"/>
    <a:srgbClr val="5723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7" autoAdjust="0"/>
    <p:restoredTop sz="83894" autoAdjust="0"/>
  </p:normalViewPr>
  <p:slideViewPr>
    <p:cSldViewPr snapToGrid="0" snapToObjects="1">
      <p:cViewPr>
        <p:scale>
          <a:sx n="68" d="100"/>
          <a:sy n="68" d="100"/>
        </p:scale>
        <p:origin x="-3024"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1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Sheet1!$B$1</c:f>
              <c:strCache>
                <c:ptCount val="1"/>
                <c:pt idx="0">
                  <c:v>大脳辺縁系</c:v>
                </c:pt>
              </c:strCache>
            </c:strRef>
          </c:tx>
          <c:spPr>
            <a:ln>
              <a:solidFill>
                <a:srgbClr val="FF0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Sheet1!$B$2:$B$32</c:f>
              <c:numCache>
                <c:formatCode>General</c:formatCode>
                <c:ptCount val="31"/>
                <c:pt idx="0">
                  <c:v>0.0</c:v>
                </c:pt>
                <c:pt idx="1">
                  <c:v>25.0</c:v>
                </c:pt>
                <c:pt idx="2">
                  <c:v>44.0</c:v>
                </c:pt>
                <c:pt idx="3">
                  <c:v>62.0</c:v>
                </c:pt>
                <c:pt idx="4">
                  <c:v>65.0</c:v>
                </c:pt>
                <c:pt idx="5">
                  <c:v>66.0</c:v>
                </c:pt>
                <c:pt idx="6">
                  <c:v>76.0</c:v>
                </c:pt>
                <c:pt idx="7">
                  <c:v>82.0</c:v>
                </c:pt>
                <c:pt idx="8">
                  <c:v>83.0</c:v>
                </c:pt>
                <c:pt idx="9">
                  <c:v>84.0</c:v>
                </c:pt>
                <c:pt idx="10">
                  <c:v>85.0</c:v>
                </c:pt>
                <c:pt idx="11">
                  <c:v>87.0</c:v>
                </c:pt>
                <c:pt idx="12">
                  <c:v>95.0</c:v>
                </c:pt>
                <c:pt idx="13">
                  <c:v>97.0</c:v>
                </c:pt>
                <c:pt idx="14">
                  <c:v>98.0</c:v>
                </c:pt>
                <c:pt idx="15">
                  <c:v>98.5</c:v>
                </c:pt>
                <c:pt idx="16">
                  <c:v>99.0</c:v>
                </c:pt>
                <c:pt idx="17">
                  <c:v>99.25</c:v>
                </c:pt>
                <c:pt idx="18">
                  <c:v>99.5</c:v>
                </c:pt>
                <c:pt idx="19">
                  <c:v>99.75</c:v>
                </c:pt>
                <c:pt idx="20">
                  <c:v>100.0</c:v>
                </c:pt>
                <c:pt idx="21">
                  <c:v>100.0</c:v>
                </c:pt>
                <c:pt idx="22">
                  <c:v>100.0</c:v>
                </c:pt>
                <c:pt idx="23">
                  <c:v>100.0</c:v>
                </c:pt>
                <c:pt idx="24">
                  <c:v>100.0</c:v>
                </c:pt>
                <c:pt idx="25">
                  <c:v>100.0</c:v>
                </c:pt>
                <c:pt idx="26">
                  <c:v>100.0</c:v>
                </c:pt>
                <c:pt idx="27">
                  <c:v>100.0</c:v>
                </c:pt>
                <c:pt idx="28">
                  <c:v>100.0</c:v>
                </c:pt>
                <c:pt idx="29">
                  <c:v>100.0</c:v>
                </c:pt>
                <c:pt idx="30">
                  <c:v>100.0</c:v>
                </c:pt>
              </c:numCache>
            </c:numRef>
          </c:yVal>
          <c:smooth val="1"/>
        </c:ser>
        <c:ser>
          <c:idx val="1"/>
          <c:order val="1"/>
          <c:tx>
            <c:strRef>
              <c:f>Sheet1!$C$1</c:f>
              <c:strCache>
                <c:ptCount val="1"/>
                <c:pt idx="0">
                  <c:v>前頭前野</c:v>
                </c:pt>
              </c:strCache>
            </c:strRef>
          </c:tx>
          <c:spPr>
            <a:ln>
              <a:solidFill>
                <a:srgbClr val="008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Sheet1!$C$2:$C$32</c:f>
              <c:numCache>
                <c:formatCode>General</c:formatCode>
                <c:ptCount val="31"/>
                <c:pt idx="0">
                  <c:v>0.0</c:v>
                </c:pt>
                <c:pt idx="1">
                  <c:v>0.7</c:v>
                </c:pt>
                <c:pt idx="2">
                  <c:v>2.0</c:v>
                </c:pt>
                <c:pt idx="3">
                  <c:v>7.0</c:v>
                </c:pt>
                <c:pt idx="4">
                  <c:v>18.0</c:v>
                </c:pt>
                <c:pt idx="5">
                  <c:v>27.0</c:v>
                </c:pt>
                <c:pt idx="6">
                  <c:v>36.0</c:v>
                </c:pt>
                <c:pt idx="7">
                  <c:v>40.0</c:v>
                </c:pt>
                <c:pt idx="8">
                  <c:v>42.0</c:v>
                </c:pt>
                <c:pt idx="9">
                  <c:v>43.0</c:v>
                </c:pt>
                <c:pt idx="10">
                  <c:v>46.0</c:v>
                </c:pt>
                <c:pt idx="11">
                  <c:v>54.0</c:v>
                </c:pt>
                <c:pt idx="12">
                  <c:v>68.0</c:v>
                </c:pt>
                <c:pt idx="13">
                  <c:v>80.0</c:v>
                </c:pt>
                <c:pt idx="14">
                  <c:v>86.0</c:v>
                </c:pt>
                <c:pt idx="15">
                  <c:v>90.0</c:v>
                </c:pt>
                <c:pt idx="16">
                  <c:v>92.0</c:v>
                </c:pt>
                <c:pt idx="17">
                  <c:v>94.0</c:v>
                </c:pt>
                <c:pt idx="18">
                  <c:v>96.0</c:v>
                </c:pt>
                <c:pt idx="19">
                  <c:v>97.0</c:v>
                </c:pt>
                <c:pt idx="20">
                  <c:v>98.0</c:v>
                </c:pt>
                <c:pt idx="21">
                  <c:v>98.4</c:v>
                </c:pt>
                <c:pt idx="22">
                  <c:v>98.7</c:v>
                </c:pt>
                <c:pt idx="23">
                  <c:v>99.0</c:v>
                </c:pt>
                <c:pt idx="24">
                  <c:v>99.3</c:v>
                </c:pt>
                <c:pt idx="25">
                  <c:v>99.5</c:v>
                </c:pt>
                <c:pt idx="26">
                  <c:v>99.6</c:v>
                </c:pt>
                <c:pt idx="27">
                  <c:v>99.7</c:v>
                </c:pt>
                <c:pt idx="28">
                  <c:v>99.8</c:v>
                </c:pt>
                <c:pt idx="29">
                  <c:v>99.9</c:v>
                </c:pt>
                <c:pt idx="30">
                  <c:v>100.0</c:v>
                </c:pt>
              </c:numCache>
            </c:numRef>
          </c:yVal>
          <c:smooth val="1"/>
        </c:ser>
        <c:ser>
          <c:idx val="2"/>
          <c:order val="2"/>
          <c:tx>
            <c:strRef>
              <c:f>Sheet1!$D$1</c:f>
              <c:strCache>
                <c:ptCount val="1"/>
                <c:pt idx="0">
                  <c:v>脳重量</c:v>
                </c:pt>
              </c:strCache>
            </c:strRef>
          </c:tx>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Sheet1!$D$2:$D$32</c:f>
              <c:numCache>
                <c:formatCode>0.0</c:formatCode>
                <c:ptCount val="31"/>
                <c:pt idx="0">
                  <c:v>28.57142857142857</c:v>
                </c:pt>
                <c:pt idx="1">
                  <c:v>75.0</c:v>
                </c:pt>
                <c:pt idx="2">
                  <c:v>86.0</c:v>
                </c:pt>
                <c:pt idx="3" formatCode="General">
                  <c:v>90.0</c:v>
                </c:pt>
                <c:pt idx="4" formatCode="General">
                  <c:v>93.0</c:v>
                </c:pt>
                <c:pt idx="5" formatCode="General">
                  <c:v>95.0</c:v>
                </c:pt>
                <c:pt idx="6" formatCode="General">
                  <c:v>95.5</c:v>
                </c:pt>
                <c:pt idx="7" formatCode="General">
                  <c:v>96.0</c:v>
                </c:pt>
                <c:pt idx="8" formatCode="General">
                  <c:v>96.5</c:v>
                </c:pt>
                <c:pt idx="9" formatCode="General">
                  <c:v>97.0</c:v>
                </c:pt>
                <c:pt idx="10" formatCode="General">
                  <c:v>97.3</c:v>
                </c:pt>
                <c:pt idx="11" formatCode="General">
                  <c:v>97.5</c:v>
                </c:pt>
                <c:pt idx="12" formatCode="General">
                  <c:v>97.7</c:v>
                </c:pt>
                <c:pt idx="13" formatCode="General">
                  <c:v>97.9</c:v>
                </c:pt>
                <c:pt idx="14" formatCode="General">
                  <c:v>98.0</c:v>
                </c:pt>
                <c:pt idx="15" formatCode="General">
                  <c:v>98.7</c:v>
                </c:pt>
                <c:pt idx="16" formatCode="General">
                  <c:v>99.0</c:v>
                </c:pt>
                <c:pt idx="17" formatCode="General">
                  <c:v>99.5</c:v>
                </c:pt>
                <c:pt idx="18" formatCode="General">
                  <c:v>99.5</c:v>
                </c:pt>
                <c:pt idx="19" formatCode="General">
                  <c:v>99.5</c:v>
                </c:pt>
                <c:pt idx="20" formatCode="General">
                  <c:v>100.0</c:v>
                </c:pt>
                <c:pt idx="21" formatCode="General">
                  <c:v>100.0</c:v>
                </c:pt>
                <c:pt idx="22" formatCode="General">
                  <c:v>100.0</c:v>
                </c:pt>
                <c:pt idx="23" formatCode="General">
                  <c:v>100.0</c:v>
                </c:pt>
                <c:pt idx="24" formatCode="General">
                  <c:v>100.0</c:v>
                </c:pt>
                <c:pt idx="25" formatCode="General">
                  <c:v>100.0</c:v>
                </c:pt>
                <c:pt idx="26" formatCode="General">
                  <c:v>100.0</c:v>
                </c:pt>
                <c:pt idx="27" formatCode="General">
                  <c:v>100.0</c:v>
                </c:pt>
                <c:pt idx="28" formatCode="General">
                  <c:v>100.0</c:v>
                </c:pt>
                <c:pt idx="29" formatCode="General">
                  <c:v>100.0</c:v>
                </c:pt>
                <c:pt idx="30" formatCode="General">
                  <c:v>100.0</c:v>
                </c:pt>
              </c:numCache>
            </c:numRef>
          </c:yVal>
          <c:smooth val="1"/>
        </c:ser>
        <c:dLbls>
          <c:showLegendKey val="0"/>
          <c:showVal val="0"/>
          <c:showCatName val="0"/>
          <c:showSerName val="0"/>
          <c:showPercent val="0"/>
          <c:showBubbleSize val="0"/>
        </c:dLbls>
        <c:axId val="-2087926808"/>
        <c:axId val="-2097057208"/>
      </c:scatterChart>
      <c:valAx>
        <c:axId val="-2087926808"/>
        <c:scaling>
          <c:orientation val="minMax"/>
          <c:max val="30.0"/>
        </c:scaling>
        <c:delete val="0"/>
        <c:axPos val="b"/>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097057208"/>
        <c:crosses val="autoZero"/>
        <c:crossBetween val="midCat"/>
        <c:majorUnit val="2.0"/>
        <c:minorUnit val="1.0"/>
      </c:valAx>
      <c:valAx>
        <c:axId val="-2097057208"/>
        <c:scaling>
          <c:orientation val="minMax"/>
          <c:max val="100.0"/>
        </c:scaling>
        <c:delete val="0"/>
        <c:axPos val="l"/>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087926808"/>
        <c:crosses val="autoZero"/>
        <c:crossBetween val="midCat"/>
        <c:majorUnit val="10.0"/>
      </c:valAx>
      <c:spPr>
        <a:ln>
          <a:noFill/>
        </a:ln>
      </c:spPr>
    </c:plotArea>
    <c:plotVisOnly val="1"/>
    <c:dispBlanksAs val="gap"/>
    <c:showDLblsOverMax val="0"/>
  </c:chart>
  <c:txPr>
    <a:bodyPr/>
    <a:lstStyle/>
    <a:p>
      <a:pPr>
        <a:defRPr sz="18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84693086521032"/>
          <c:y val="0.172373858533027"/>
          <c:w val="0.954664354210064"/>
          <c:h val="0.825"/>
        </c:manualLayout>
      </c:layout>
      <c:scatterChart>
        <c:scatterStyle val="lineMarker"/>
        <c:varyColors val="0"/>
        <c:ser>
          <c:idx val="0"/>
          <c:order val="0"/>
          <c:tx>
            <c:strRef>
              <c:f>Sheet1!$B$1</c:f>
              <c:strCache>
                <c:ptCount val="1"/>
                <c:pt idx="0">
                  <c:v>Y の値 1</c:v>
                </c:pt>
              </c:strCache>
            </c:strRef>
          </c:tx>
          <c:spPr>
            <a:ln w="38100" cmpd="sng"/>
          </c:spPr>
          <c:xVal>
            <c:numRef>
              <c:f>Sheet1!$A$2:$A$10</c:f>
              <c:numCache>
                <c:formatCode>General</c:formatCode>
                <c:ptCount val="9"/>
                <c:pt idx="0">
                  <c:v>1.9</c:v>
                </c:pt>
                <c:pt idx="1">
                  <c:v>3.3</c:v>
                </c:pt>
                <c:pt idx="2">
                  <c:v>6.0</c:v>
                </c:pt>
                <c:pt idx="3">
                  <c:v>9.2</c:v>
                </c:pt>
                <c:pt idx="4">
                  <c:v>10.7</c:v>
                </c:pt>
                <c:pt idx="5">
                  <c:v>12.2</c:v>
                </c:pt>
                <c:pt idx="6">
                  <c:v>12.6</c:v>
                </c:pt>
                <c:pt idx="7">
                  <c:v>13.0</c:v>
                </c:pt>
                <c:pt idx="8">
                  <c:v>14.0</c:v>
                </c:pt>
              </c:numCache>
            </c:numRef>
          </c:xVal>
          <c:yVal>
            <c:numRef>
              <c:f>Sheet1!$B$2:$B$10</c:f>
              <c:numCache>
                <c:formatCode>General</c:formatCode>
                <c:ptCount val="9"/>
                <c:pt idx="0">
                  <c:v>0.2</c:v>
                </c:pt>
                <c:pt idx="1">
                  <c:v>0.6</c:v>
                </c:pt>
                <c:pt idx="2">
                  <c:v>2.2</c:v>
                </c:pt>
                <c:pt idx="3">
                  <c:v>3.2</c:v>
                </c:pt>
                <c:pt idx="4">
                  <c:v>4.6</c:v>
                </c:pt>
                <c:pt idx="5">
                  <c:v>6.8</c:v>
                </c:pt>
                <c:pt idx="6">
                  <c:v>2.1</c:v>
                </c:pt>
                <c:pt idx="7">
                  <c:v>0.1</c:v>
                </c:pt>
                <c:pt idx="8">
                  <c:v>0.1</c:v>
                </c:pt>
              </c:numCache>
            </c:numRef>
          </c:yVal>
          <c:smooth val="0"/>
        </c:ser>
        <c:dLbls>
          <c:showLegendKey val="0"/>
          <c:showVal val="0"/>
          <c:showCatName val="0"/>
          <c:showSerName val="0"/>
          <c:showPercent val="0"/>
          <c:showBubbleSize val="0"/>
        </c:dLbls>
        <c:axId val="-2089404664"/>
        <c:axId val="-2090697992"/>
      </c:scatterChart>
      <c:valAx>
        <c:axId val="-2089404664"/>
        <c:scaling>
          <c:orientation val="minMax"/>
          <c:max val="20.0"/>
        </c:scaling>
        <c:delete val="0"/>
        <c:axPos val="b"/>
        <c:numFmt formatCode="General" sourceLinked="1"/>
        <c:majorTickMark val="in"/>
        <c:minorTickMark val="none"/>
        <c:tickLblPos val="none"/>
        <c:crossAx val="-2090697992"/>
        <c:crosses val="autoZero"/>
        <c:crossBetween val="midCat"/>
        <c:majorUnit val="1.0"/>
        <c:minorUnit val="1.0"/>
      </c:valAx>
      <c:valAx>
        <c:axId val="-2090697992"/>
        <c:scaling>
          <c:orientation val="minMax"/>
        </c:scaling>
        <c:delete val="1"/>
        <c:axPos val="l"/>
        <c:numFmt formatCode="General" sourceLinked="1"/>
        <c:majorTickMark val="none"/>
        <c:minorTickMark val="none"/>
        <c:tickLblPos val="nextTo"/>
        <c:crossAx val="-2089404664"/>
        <c:crosses val="autoZero"/>
        <c:crossBetween val="midCat"/>
      </c:valAx>
      <c:spPr>
        <a:noFill/>
      </c:spPr>
    </c:plotArea>
    <c:plotVisOnly val="1"/>
    <c:dispBlanksAs val="gap"/>
    <c:showDLblsOverMax val="0"/>
  </c:chart>
  <c:spPr>
    <a:noFill/>
  </c:spPr>
  <c:txPr>
    <a:bodyPr/>
    <a:lstStyle/>
    <a:p>
      <a:pPr>
        <a:defRPr sz="18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43BE13-2661-1841-A3BE-D2569E6BC8B1}" type="datetimeFigureOut">
              <a:rPr kumimoji="1" lang="ja-JP" altLang="en-US" smtClean="0"/>
              <a:t>18/09/27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6CFFFB-CD82-7B48-86FE-AA836B98E62C}" type="slidenum">
              <a:rPr kumimoji="1" lang="ja-JP" altLang="en-US" smtClean="0"/>
              <a:t>‹#›</a:t>
            </a:fld>
            <a:endParaRPr kumimoji="1" lang="ja-JP" altLang="en-US"/>
          </a:p>
        </p:txBody>
      </p:sp>
    </p:spTree>
    <p:extLst>
      <p:ext uri="{BB962C8B-B14F-4D97-AF65-F5344CB8AC3E}">
        <p14:creationId xmlns:p14="http://schemas.microsoft.com/office/powerpoint/2010/main" val="3249568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31FAA-3EAC-1645-A64C-319B3B868716}" type="datetimeFigureOut">
              <a:rPr kumimoji="1" lang="ja-JP" altLang="en-US" smtClean="0"/>
              <a:t>18/09/27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C68EB-A114-3E42-9CB5-4D4B6911DDDA}" type="slidenum">
              <a:rPr kumimoji="1" lang="ja-JP" altLang="en-US" smtClean="0"/>
              <a:t>‹#›</a:t>
            </a:fld>
            <a:endParaRPr kumimoji="1" lang="ja-JP" altLang="en-US"/>
          </a:p>
        </p:txBody>
      </p:sp>
    </p:spTree>
    <p:extLst>
      <p:ext uri="{BB962C8B-B14F-4D97-AF65-F5344CB8AC3E}">
        <p14:creationId xmlns:p14="http://schemas.microsoft.com/office/powerpoint/2010/main" val="28552732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乳幼児虐待の未然防止には</a:t>
            </a:r>
            <a:br>
              <a:rPr kumimoji="1" lang="ja-JP" altLang="en-US" dirty="0" smtClean="0"/>
            </a:br>
            <a:r>
              <a:rPr kumimoji="1" lang="ja-JP" altLang="en-US" dirty="0" smtClean="0"/>
              <a:t>地域子育て家庭応援活動がいかに大切か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a:t>
            </a:fld>
            <a:endParaRPr kumimoji="1" lang="ja-JP" altLang="en-US"/>
          </a:p>
        </p:txBody>
      </p:sp>
    </p:spTree>
    <p:extLst>
      <p:ext uri="{BB962C8B-B14F-4D97-AF65-F5344CB8AC3E}">
        <p14:creationId xmlns:p14="http://schemas.microsoft.com/office/powerpoint/2010/main" val="375048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10</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sz="1200" b="1" dirty="0" smtClean="0">
                <a:solidFill>
                  <a:srgbClr val="FFFFFF"/>
                </a:solidFill>
                <a:effectLst>
                  <a:outerShdw blurRad="38100" dist="38100" dir="2700000" algn="tl">
                    <a:srgbClr val="000000">
                      <a:alpha val="43137"/>
                    </a:srgbClr>
                  </a:outerShdw>
                </a:effectLst>
                <a:latin typeface="+mj-ea"/>
                <a:cs typeface="平成明朝" charset="0"/>
              </a:rPr>
              <a:t>幼少期に感性豊かな心の育成を</a:t>
            </a:r>
            <a:endParaRPr lang="en-US" altLang="ja-JP" sz="1200" b="1" dirty="0" smtClean="0">
              <a:solidFill>
                <a:srgbClr val="FFFFFF"/>
              </a:solidFill>
              <a:effectLst>
                <a:outerShdw blurRad="38100" dist="38100" dir="2700000" algn="tl">
                  <a:srgbClr val="000000">
                    <a:alpha val="43137"/>
                  </a:srgbClr>
                </a:outerShdw>
              </a:effectLst>
              <a:latin typeface="+mj-ea"/>
              <a:cs typeface="平成明朝" charset="0"/>
            </a:endParaRPr>
          </a:p>
          <a:p>
            <a:r>
              <a:rPr lang="ja-JP" altLang="en-US" dirty="0" smtClean="0"/>
              <a:t>乳幼児期には、光や音その他の感覚刺激が周囲から流れ込み、脳のネットワーク形成がはじまる。その中心が大脳辺縁系。</a:t>
            </a:r>
          </a:p>
          <a:p>
            <a:endParaRPr lang="ja-JP" altLang="en-US" dirty="0" smtClean="0"/>
          </a:p>
          <a:p>
            <a:r>
              <a:rPr lang="ja-JP" altLang="en-US" dirty="0" smtClean="0"/>
              <a:t>計算や文字、知識といった認知能力ではなく、感性豊かな心（非認知能力）を伸ばすことが、子育て、幼児教育の原点</a:t>
            </a:r>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11</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0E3F7-0948-224F-86FF-AA394CEBEDEB}" type="slidenum">
              <a:rPr lang="en-US" altLang="ja-JP"/>
              <a:pPr/>
              <a:t>12</a:t>
            </a:fld>
            <a:endParaRPr lang="en-US" altLang="ja-JP"/>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13</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14</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572314"/>
                </a:solidFill>
              </a:rPr>
              <a:t>“</a:t>
            </a:r>
            <a:r>
              <a:rPr lang="ja-JP" altLang="en-US" sz="1200" dirty="0" smtClean="0">
                <a:solidFill>
                  <a:srgbClr val="572314"/>
                </a:solidFill>
              </a:rPr>
              <a:t>心情を分かち合える</a:t>
            </a:r>
            <a:r>
              <a:rPr lang="en-US" altLang="ja-JP" sz="1200" dirty="0" smtClean="0">
                <a:solidFill>
                  <a:srgbClr val="572314"/>
                </a:solidFill>
              </a:rPr>
              <a:t>” </a:t>
            </a:r>
            <a:r>
              <a:rPr lang="ja-JP" altLang="en-US" sz="1200" dirty="0" smtClean="0">
                <a:solidFill>
                  <a:srgbClr val="572314"/>
                </a:solidFill>
              </a:rPr>
              <a:t>大人に</a:t>
            </a:r>
          </a:p>
          <a:p>
            <a:pPr lvl="0"/>
            <a:r>
              <a:rPr kumimoji="1" lang="ja-JP" altLang="en-US" sz="1200" kern="1200" dirty="0" smtClean="0">
                <a:solidFill>
                  <a:schemeClr val="tx1"/>
                </a:solidFill>
                <a:effectLst/>
                <a:latin typeface="+mn-lt"/>
                <a:ea typeface="+mn-ea"/>
                <a:cs typeface="+mn-cs"/>
              </a:rPr>
              <a:t>おもいやり，同情とは違う。</a:t>
            </a:r>
            <a:endParaRPr kumimoji="1" lang="en-US"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15</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16</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17</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18</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19</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こども虐待防止に、なぜ、地域の力が必要か？</a:t>
            </a:r>
          </a:p>
          <a:p>
            <a:r>
              <a:rPr kumimoji="1" lang="ja-JP" altLang="en-US" dirty="0" smtClean="0"/>
              <a:t>子ども虐待の実態</a:t>
            </a:r>
          </a:p>
          <a:p>
            <a:r>
              <a:rPr kumimoji="1" lang="ja-JP" altLang="en-US" dirty="0" smtClean="0"/>
              <a:t>なぜ、子ども虐待が増えているのか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latin typeface="+mn-ea"/>
              </a:rPr>
              <a:t>発達期の脳のもつ不思議</a:t>
            </a:r>
            <a:endParaRPr kumimoji="1" lang="ja-JP" altLang="en-US" dirty="0" smtClean="0"/>
          </a:p>
          <a:p>
            <a:r>
              <a:rPr kumimoji="1" lang="ja-JP" altLang="en-US" dirty="0" smtClean="0"/>
              <a:t>子ども虐待防止と地域子育て応援活動</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20</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21</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22</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23</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24</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25</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pPr marL="0" marR="0" indent="0" algn="l" defTabSz="457200" rtl="0" eaLnBrk="1" fontAlgn="auto" latinLnBrk="0" hangingPunct="1">
              <a:lnSpc>
                <a:spcPct val="130000"/>
              </a:lnSpc>
              <a:spcBef>
                <a:spcPts val="0"/>
              </a:spcBef>
              <a:spcAft>
                <a:spcPts val="0"/>
              </a:spcAft>
              <a:buClrTx/>
              <a:buSzTx/>
              <a:buFont typeface="Arial"/>
              <a:buNone/>
              <a:tabLst/>
              <a:defRPr/>
            </a:pPr>
            <a:r>
              <a:rPr lang="ja-JP" altLang="en-US" sz="1200" b="1" dirty="0" smtClean="0">
                <a:solidFill>
                  <a:srgbClr val="572314"/>
                </a:solidFill>
                <a:effectLst>
                  <a:outerShdw blurRad="50800" dist="38100" dir="2700000" algn="tl" rotWithShape="0">
                    <a:srgbClr val="000000">
                      <a:alpha val="43000"/>
                    </a:srgbClr>
                  </a:outerShdw>
                </a:effectLst>
              </a:rPr>
              <a:t>エストロジェン</a:t>
            </a:r>
            <a:r>
              <a:rPr lang="ja-JP" altLang="en-US" sz="1200" b="1" dirty="0" smtClean="0">
                <a:solidFill>
                  <a:srgbClr val="572314"/>
                </a:solidFill>
              </a:rPr>
              <a:t>の働き</a:t>
            </a:r>
            <a:endParaRPr lang="en-US" altLang="ja-JP" sz="1200" b="1" dirty="0" smtClean="0">
              <a:solidFill>
                <a:srgbClr val="572314"/>
              </a:solidFill>
            </a:endParaRPr>
          </a:p>
          <a:p>
            <a:pPr marL="0" indent="0">
              <a:lnSpc>
                <a:spcPct val="130000"/>
              </a:lnSpc>
              <a:buFont typeface="Arial"/>
              <a:buNone/>
            </a:pPr>
            <a:r>
              <a:rPr kumimoji="1" lang="ja-JP" altLang="en-US" sz="1200" kern="1200" dirty="0" smtClean="0">
                <a:solidFill>
                  <a:srgbClr val="572314"/>
                </a:solidFill>
                <a:latin typeface="+mj-ea"/>
                <a:ea typeface="+mn-ea"/>
                <a:cs typeface="+mn-cs"/>
              </a:rPr>
              <a:t>発情ホルモンともいわれ、卵胞ホルモンの総称。</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子宮などの女性性器の発育促進，第</a:t>
            </a:r>
            <a:r>
              <a:rPr kumimoji="1" lang="en-US" altLang="ja-JP" sz="1200" kern="1200" dirty="0" smtClean="0">
                <a:solidFill>
                  <a:srgbClr val="572314"/>
                </a:solidFill>
                <a:latin typeface="+mj-ea"/>
                <a:ea typeface="+mn-ea"/>
                <a:cs typeface="+mn-cs"/>
              </a:rPr>
              <a:t>2</a:t>
            </a:r>
            <a:r>
              <a:rPr kumimoji="1" lang="ja-JP" altLang="en-US" sz="1200" kern="1200" dirty="0" smtClean="0">
                <a:solidFill>
                  <a:srgbClr val="572314"/>
                </a:solidFill>
                <a:latin typeface="+mj-ea"/>
                <a:ea typeface="+mn-ea"/>
                <a:cs typeface="+mn-cs"/>
              </a:rPr>
              <a:t>次性徴の発現、月経周期と関連している</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出産後急激に低下する。　情緒不安定、不安・孤独感に</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26</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妊娠・出産の後、お母さんの体内では急激なホルモンの変化が起こり、情緒が不安定になりやすくなっており、産後うつになる方は決して珍しくありません。</a:t>
            </a:r>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27</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28</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31</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rgbClr val="800000"/>
                </a:solidFill>
                <a:latin typeface="+mj-ea"/>
                <a:ea typeface="+mn-ea"/>
                <a:cs typeface="+mn-cs"/>
              </a:rPr>
              <a:t>子どもの不可解な行動を脳の発達から解き明かす。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子どもの不可解な行動を、脳の発達から解き明かす。</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大脳辺縁系は、</a:t>
            </a:r>
            <a:endParaRPr kumimoji="1" lang="en-US" altLang="ja-JP" dirty="0" smtClean="0"/>
          </a:p>
          <a:p>
            <a:r>
              <a:rPr kumimoji="1" lang="ja-JP" altLang="en-US" dirty="0" smtClean="0"/>
              <a:t>大脳の奥深くに存在する尾状核、被殻からなる大脳基底核の外側を取り巻くようにある。</a:t>
            </a:r>
            <a:endParaRPr kumimoji="1" lang="en-US" altLang="ja-JP" dirty="0" smtClean="0"/>
          </a:p>
          <a:p>
            <a:r>
              <a:rPr kumimoji="1" lang="ja-JP" altLang="en-US" dirty="0" smtClean="0"/>
              <a:t>人間の脳で情動の表出、意欲、そして記憶や自律神経活動に関与している複数の構造物の総称である。</a:t>
            </a:r>
            <a:endParaRPr kumimoji="1" lang="en-US" altLang="ja-JP" dirty="0" smtClean="0"/>
          </a:p>
          <a:p>
            <a:r>
              <a:rPr kumimoji="1" lang="ja-JP" altLang="en-US" dirty="0" smtClean="0">
                <a:solidFill>
                  <a:srgbClr val="FF0000"/>
                </a:solidFill>
              </a:rPr>
              <a:t>生命維持や本能行動、情動行動に関与する。</a:t>
            </a:r>
            <a:endParaRPr kumimoji="1" lang="en-US" altLang="ja-JP" dirty="0" smtClean="0">
              <a:solidFill>
                <a:srgbClr val="FF0000"/>
              </a:solidFill>
            </a:endParaRPr>
          </a:p>
          <a:p>
            <a:r>
              <a:rPr kumimoji="1" lang="ja-JP" altLang="en-US" dirty="0" smtClean="0"/>
              <a:t>海馬と扁桃体はそれぞれ記憶の形成と情動の発現に大きな役割を果たしている。</a:t>
            </a:r>
            <a:endParaRPr kumimoji="1" lang="en-US" altLang="ja-JP" dirty="0" smtClean="0"/>
          </a:p>
          <a:p>
            <a:r>
              <a:rPr kumimoji="1" lang="ja-JP" altLang="en-US" dirty="0" smtClean="0"/>
              <a:t>大脳辺縁系は、内分泌系と自律神経系に影響を与えることで機能している。</a:t>
            </a:r>
            <a:endParaRPr kumimoji="1" lang="en-US" altLang="ja-JP" dirty="0" smtClean="0"/>
          </a:p>
          <a:p>
            <a:r>
              <a:rPr kumimoji="1" lang="ja-JP" altLang="en-US" dirty="0" smtClean="0"/>
              <a:t>大脳辺縁系は、側座核といわれる構造と相互に結合しており、これは一般に大脳の快楽中枢として知られている部位である。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5</a:t>
            </a:fld>
            <a:endParaRPr kumimoji="1" lang="ja-JP" altLang="en-US"/>
          </a:p>
        </p:txBody>
      </p:sp>
    </p:spTree>
    <p:extLst>
      <p:ext uri="{BB962C8B-B14F-4D97-AF65-F5344CB8AC3E}">
        <p14:creationId xmlns:p14="http://schemas.microsoft.com/office/powerpoint/2010/main" val="369029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大脳辺縁系には、ホルモンが作用する。</a:t>
            </a:r>
            <a:endParaRPr kumimoji="1" lang="en-US" altLang="ja-JP" dirty="0" smtClean="0"/>
          </a:p>
          <a:p>
            <a:r>
              <a:rPr kumimoji="1" lang="ja-JP" altLang="en-US" dirty="0" smtClean="0"/>
              <a:t>扁桃体には、「快」の働きがあり、「報酬系」として行動を促進する作用する。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6</a:t>
            </a:fld>
            <a:endParaRPr kumimoji="1" lang="ja-JP" altLang="en-US"/>
          </a:p>
        </p:txBody>
      </p:sp>
    </p:spTree>
    <p:extLst>
      <p:ext uri="{BB962C8B-B14F-4D97-AF65-F5344CB8AC3E}">
        <p14:creationId xmlns:p14="http://schemas.microsoft.com/office/powerpoint/2010/main" val="322469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出生時</a:t>
            </a:r>
            <a:r>
              <a:rPr lang="en-US" altLang="ja-JP" dirty="0" smtClean="0"/>
              <a:t>400g</a:t>
            </a:r>
            <a:r>
              <a:rPr lang="ja-JP" altLang="en-US" dirty="0" smtClean="0"/>
              <a:t>、生後６ヶ月で２倍、</a:t>
            </a:r>
            <a:endParaRPr lang="en-US" altLang="ja-JP" dirty="0" smtClean="0"/>
          </a:p>
          <a:p>
            <a:r>
              <a:rPr lang="ja-JP" altLang="en-US" dirty="0" smtClean="0"/>
              <a:t>７、８歳で大人の</a:t>
            </a:r>
            <a:r>
              <a:rPr lang="en-US" altLang="ja-JP" dirty="0" smtClean="0"/>
              <a:t>95%</a:t>
            </a:r>
            <a:r>
              <a:rPr lang="ja-JP" altLang="en-US" dirty="0" smtClean="0"/>
              <a:t>、</a:t>
            </a:r>
            <a:r>
              <a:rPr lang="en-US" altLang="ja-JP" dirty="0" smtClean="0"/>
              <a:t>20</a:t>
            </a:r>
            <a:r>
              <a:rPr lang="ja-JP" altLang="en-US" smtClean="0"/>
              <a:t>歳前後で完成</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7</a:t>
            </a:fld>
            <a:endParaRPr kumimoji="1" lang="ja-JP" altLang="en-US"/>
          </a:p>
        </p:txBody>
      </p:sp>
    </p:spTree>
    <p:extLst>
      <p:ext uri="{BB962C8B-B14F-4D97-AF65-F5344CB8AC3E}">
        <p14:creationId xmlns:p14="http://schemas.microsoft.com/office/powerpoint/2010/main" val="389624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8</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9</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sz="1200" b="1" dirty="0" smtClean="0">
                <a:solidFill>
                  <a:srgbClr val="FFFFFF"/>
                </a:solidFill>
                <a:effectLst>
                  <a:outerShdw blurRad="38100" dist="38100" dir="2700000" algn="tl">
                    <a:srgbClr val="000000">
                      <a:alpha val="43137"/>
                    </a:srgbClr>
                  </a:outerShdw>
                </a:effectLst>
                <a:latin typeface="+mj-ea"/>
                <a:cs typeface="平成明朝" charset="0"/>
              </a:rPr>
              <a:t>幼少期に感性豊かな心の育成を</a:t>
            </a:r>
            <a:endParaRPr lang="en-US" altLang="ja-JP" sz="1200" b="1" dirty="0" smtClean="0">
              <a:solidFill>
                <a:srgbClr val="FFFFFF"/>
              </a:solidFill>
              <a:effectLst>
                <a:outerShdw blurRad="38100" dist="38100" dir="2700000" algn="tl">
                  <a:srgbClr val="000000">
                    <a:alpha val="43137"/>
                  </a:srgbClr>
                </a:outerShdw>
              </a:effectLst>
              <a:latin typeface="+mj-ea"/>
              <a:cs typeface="平成明朝" charset="0"/>
            </a:endParaRPr>
          </a:p>
          <a:p>
            <a:r>
              <a:rPr lang="ja-JP" altLang="en-US" dirty="0" smtClean="0"/>
              <a:t>乳幼児期には、光や音その他の感覚刺激が周囲から流れ込み、脳のネットワーク形成がはじまる。その中心が大脳辺縁系。</a:t>
            </a:r>
          </a:p>
          <a:p>
            <a:endParaRPr lang="ja-JP" altLang="en-US" dirty="0" smtClean="0"/>
          </a:p>
          <a:p>
            <a:r>
              <a:rPr lang="ja-JP" altLang="en-US" dirty="0" smtClean="0"/>
              <a:t>計算や文字、知識といった認知能力ではなく、感性豊かな心（非認知能力）を伸ばすことが、子育て、幼児教育の</a:t>
            </a:r>
            <a:r>
              <a:rPr lang="ja-JP" altLang="en-US" dirty="0" smtClean="0"/>
              <a:t>原点</a:t>
            </a:r>
            <a:endParaRPr lang="en-US" altLang="ja-JP" dirty="0" smtClean="0"/>
          </a:p>
          <a:p>
            <a:endParaRPr lang="en-US" altLang="ja-JP" dirty="0" smtClean="0"/>
          </a:p>
          <a:p>
            <a:pPr marL="457200" indent="-457200">
              <a:lnSpc>
                <a:spcPct val="150000"/>
              </a:lnSpc>
              <a:spcAft>
                <a:spcPts val="2400"/>
              </a:spcAft>
              <a:buFont typeface="+mj-lt"/>
              <a:buAutoNum type="arabicParenR"/>
            </a:pPr>
            <a:r>
              <a:rPr lang="ja-JP" altLang="en-US" sz="1200" dirty="0" smtClean="0">
                <a:solidFill>
                  <a:srgbClr val="800000"/>
                </a:solidFill>
              </a:rPr>
              <a:t>乳幼児期には、光や音その他の感覚刺激が周囲から流れ込み、脳のネットワーク形成がはじまる。　その中心が</a:t>
            </a:r>
            <a:r>
              <a:rPr lang="ja-JP" altLang="en-US" sz="1200" dirty="0" smtClean="0">
                <a:solidFill>
                  <a:srgbClr val="FF0000"/>
                </a:solidFill>
              </a:rPr>
              <a:t>大脳辺縁系</a:t>
            </a:r>
            <a:r>
              <a:rPr lang="ja-JP" altLang="en-US" sz="1200" dirty="0" smtClean="0">
                <a:solidFill>
                  <a:srgbClr val="800000"/>
                </a:solidFill>
              </a:rPr>
              <a:t>。</a:t>
            </a:r>
            <a:endParaRPr lang="en-US" altLang="ja-JP" sz="1200" dirty="0" smtClean="0">
              <a:solidFill>
                <a:srgbClr val="800000"/>
              </a:solidFill>
            </a:endParaRPr>
          </a:p>
          <a:p>
            <a:pPr>
              <a:lnSpc>
                <a:spcPct val="150000"/>
              </a:lnSpc>
              <a:spcAft>
                <a:spcPts val="2400"/>
              </a:spcAft>
            </a:pPr>
            <a:endParaRPr lang="ja-JP" altLang="en-US" sz="1200" dirty="0" smtClean="0">
              <a:solidFill>
                <a:srgbClr val="800000"/>
              </a:solidFill>
            </a:endParaRPr>
          </a:p>
          <a:p>
            <a:pPr marL="457200" indent="-457200">
              <a:lnSpc>
                <a:spcPct val="150000"/>
              </a:lnSpc>
              <a:spcAft>
                <a:spcPts val="2400"/>
              </a:spcAft>
              <a:buFont typeface="+mj-lt"/>
              <a:buAutoNum type="arabicParenR"/>
            </a:pPr>
            <a:r>
              <a:rPr lang="ja-JP" altLang="en-US" sz="1200" dirty="0" smtClean="0">
                <a:solidFill>
                  <a:srgbClr val="FF0000"/>
                </a:solidFill>
              </a:rPr>
              <a:t>子どもの五感</a:t>
            </a:r>
            <a:r>
              <a:rPr lang="ja-JP" altLang="en-US" sz="1200" dirty="0" smtClean="0">
                <a:solidFill>
                  <a:srgbClr val="800000"/>
                </a:solidFill>
              </a:rPr>
              <a:t>が感性豊かな心を育む。取り巻く環境（母親、家族、近所のお友だち・大人など）が大切。　</a:t>
            </a:r>
          </a:p>
          <a:p>
            <a:pPr marL="457200" indent="-457200">
              <a:lnSpc>
                <a:spcPct val="150000"/>
              </a:lnSpc>
              <a:spcAft>
                <a:spcPts val="2400"/>
              </a:spcAft>
              <a:buFont typeface="+mj-lt"/>
              <a:buAutoNum type="arabicParenR"/>
            </a:pPr>
            <a:r>
              <a:rPr lang="ja-JP" altLang="en-US" sz="1200" dirty="0" smtClean="0">
                <a:solidFill>
                  <a:srgbClr val="FF0000"/>
                </a:solidFill>
              </a:rPr>
              <a:t>成功体験</a:t>
            </a:r>
            <a:r>
              <a:rPr lang="ja-JP" altLang="en-US" sz="1200" dirty="0" smtClean="0">
                <a:solidFill>
                  <a:srgbClr val="800000"/>
                </a:solidFill>
              </a:rPr>
              <a:t>が自らの学習意欲を高める。</a:t>
            </a:r>
          </a:p>
          <a:p>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7" name="日付プレースホルダー 6"/>
          <p:cNvSpPr>
            <a:spLocks noGrp="1"/>
          </p:cNvSpPr>
          <p:nvPr>
            <p:ph type="dt" sz="half" idx="10"/>
          </p:nvPr>
        </p:nvSpPr>
        <p:spPr/>
        <p:txBody>
          <a:bodyPr/>
          <a:lstStyle>
            <a:extLst/>
          </a:lstStyle>
          <a:p>
            <a:fld id="{D69151A1-9EE6-FC4F-84DC-18F01A1DC91B}" type="datetime1">
              <a:rPr kumimoji="1" lang="ja-JP" altLang="en-US" smtClean="0"/>
              <a:t>18/09/27</a:t>
            </a:fld>
            <a:endParaRPr kumimoji="1" lang="ja-JP" altLang="en-US"/>
          </a:p>
        </p:txBody>
      </p:sp>
      <p:sp>
        <p:nvSpPr>
          <p:cNvPr id="20" name="フッター プレースホルダー 19"/>
          <p:cNvSpPr>
            <a:spLocks noGrp="1"/>
          </p:cNvSpPr>
          <p:nvPr>
            <p:ph type="ftr" sz="quarter" idx="11"/>
          </p:nvPr>
        </p:nvSpPr>
        <p:spPr/>
        <p:txBody>
          <a:bodyPr/>
          <a:lstStyle>
            <a:extLst/>
          </a:lstStyle>
          <a:p>
            <a:endParaRPr kumimoji="1" lang="ja-JP" altLang="en-US"/>
          </a:p>
        </p:txBody>
      </p:sp>
      <p:sp>
        <p:nvSpPr>
          <p:cNvPr id="10" name="スライド番号プレースホルダー 9"/>
          <p:cNvSpPr>
            <a:spLocks noGrp="1"/>
          </p:cNvSpPr>
          <p:nvPr>
            <p:ph type="sldNum" sz="quarter" idx="12"/>
          </p:nvPr>
        </p:nvSpPr>
        <p:spPr/>
        <p:txBody>
          <a:bodyPr/>
          <a:lstStyle>
            <a:extLst/>
          </a:lstStyle>
          <a:p>
            <a:fld id="{93E4AAA4-6363-4581-962D-1ACCC2D600C5}" type="slidenum">
              <a:rPr lang="en-US" smtClean="0"/>
              <a:t>‹#›</a:t>
            </a:fld>
            <a:endParaRPr 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874C7091-0C41-C24E-A126-F83663D9DB2E}" type="datetime1">
              <a:rPr kumimoji="1" lang="ja-JP" altLang="en-US" smtClean="0"/>
              <a:t>18/09/27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413BF7F1-8D8D-3F4E-88C6-B9FBA6C792C9}" type="datetime1">
              <a:rPr kumimoji="1" lang="ja-JP" altLang="en-US" smtClean="0"/>
              <a:t>18/09/27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26168337-4E17-E446-BC69-F3D5AB0240EC}" type="datetime1">
              <a:rPr kumimoji="1" lang="ja-JP" altLang="en-US" smtClean="0"/>
              <a:t>18/09/27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313B1D00-C50E-C34A-B00D-81C2D3600C72}" type="datetime1">
              <a:rPr kumimoji="1" lang="ja-JP" altLang="en-US" smtClean="0"/>
              <a:t>18/09/27</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A86BA2D7-9E8D-B249-9F78-116FB6970CFF}" type="datetime1">
              <a:rPr kumimoji="1" lang="ja-JP" altLang="en-US" smtClean="0"/>
              <a:t>18/09/27</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06EC3AD9-482F-F04D-8351-E2239879EEB3}" type="datetime1">
              <a:rPr kumimoji="1" lang="ja-JP" altLang="en-US" smtClean="0"/>
              <a:t>18/09/27</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extLst/>
          </a:lstStyle>
          <a:p>
            <a:fld id="{0073FCE1-F754-C642-9D96-5C1FBAFACFCC}" type="datetime1">
              <a:rPr kumimoji="1" lang="ja-JP" altLang="en-US" smtClean="0"/>
              <a:t>18/09/27</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ー 1"/>
          <p:cNvSpPr>
            <a:spLocks noGrp="1"/>
          </p:cNvSpPr>
          <p:nvPr>
            <p:ph type="dt" sz="half" idx="10"/>
          </p:nvPr>
        </p:nvSpPr>
        <p:spPr/>
        <p:txBody>
          <a:bodyPr/>
          <a:lstStyle>
            <a:extLst/>
          </a:lstStyle>
          <a:p>
            <a:fld id="{40E0E12B-2C84-7B44-9326-9DB4BC7BC4B8}" type="datetime1">
              <a:rPr kumimoji="1" lang="ja-JP" altLang="en-US" smtClean="0"/>
              <a:t>18/09/27</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AA971011-65B4-0F41-9A08-7F6CF1BDEFAE}" type="datetime1">
              <a:rPr kumimoji="1" lang="ja-JP" altLang="en-US" smtClean="0"/>
              <a:t>18/09/27</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extLst/>
          </a:lstStyle>
          <a:p>
            <a:fld id="{D3412C5A-8073-E141-8B35-26478F2E6FCC}" type="datetime1">
              <a:rPr kumimoji="1" lang="ja-JP" altLang="en-US" smtClean="0"/>
              <a:t>18/09/27</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プレースホルダーまでドラッグするかアイコンをクリックして図を追加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321D29C-6161-BB47-9A6F-CB672296CA4D}" type="datetime1">
              <a:rPr kumimoji="1" lang="ja-JP" altLang="en-US" smtClean="0"/>
              <a:t>18/09/27</a:t>
            </a:fld>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0F7DAFB-409A-754C-989F-D0563D7417BA}" type="slidenum">
              <a:rPr kumimoji="1" lang="ja-JP" altLang="en-US" smtClean="0"/>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sldNum="0" hdr="0" ftr="0" dt="0"/>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8887" y="1269826"/>
            <a:ext cx="7406640" cy="1811372"/>
          </a:xfrm>
        </p:spPr>
        <p:txBody>
          <a:bodyPr anchor="ctr">
            <a:noAutofit/>
          </a:bodyPr>
          <a:lstStyle/>
          <a:p>
            <a:pPr algn="ctr">
              <a:lnSpc>
                <a:spcPct val="150000"/>
              </a:lnSpc>
              <a:tabLst>
                <a:tab pos="3055938" algn="l"/>
              </a:tabLst>
            </a:pPr>
            <a:r>
              <a:rPr lang="ja-JP" altLang="en-US" sz="3600" dirty="0">
                <a:latin typeface="+mj-ea"/>
              </a:rPr>
              <a:t>赤ちゃんの脳を知り</a:t>
            </a:r>
            <a:r>
              <a:rPr lang="ja-JP" altLang="en-US" sz="3600" dirty="0" smtClean="0">
                <a:latin typeface="+mj-ea"/>
              </a:rPr>
              <a:t>、</a:t>
            </a:r>
            <a:r>
              <a:rPr lang="en-US" altLang="ja-JP" sz="3600" dirty="0" smtClean="0">
                <a:latin typeface="+mj-ea"/>
              </a:rPr>
              <a:t/>
            </a:r>
            <a:br>
              <a:rPr lang="en-US" altLang="ja-JP" sz="3600" dirty="0" smtClean="0">
                <a:latin typeface="+mj-ea"/>
              </a:rPr>
            </a:br>
            <a:r>
              <a:rPr lang="ja-JP" altLang="en-US" sz="3600" dirty="0" smtClean="0">
                <a:latin typeface="+mj-ea"/>
              </a:rPr>
              <a:t>あたたかい</a:t>
            </a:r>
            <a:r>
              <a:rPr lang="ja-JP" altLang="en-US" sz="3600" dirty="0">
                <a:latin typeface="+mj-ea"/>
              </a:rPr>
              <a:t>こころを育む</a:t>
            </a:r>
          </a:p>
        </p:txBody>
      </p:sp>
      <p:sp>
        <p:nvSpPr>
          <p:cNvPr id="3" name="正方形/長方形 2"/>
          <p:cNvSpPr/>
          <p:nvPr/>
        </p:nvSpPr>
        <p:spPr>
          <a:xfrm>
            <a:off x="4119972" y="3927396"/>
            <a:ext cx="1620957" cy="523220"/>
          </a:xfrm>
          <a:prstGeom prst="rect">
            <a:avLst/>
          </a:prstGeom>
        </p:spPr>
        <p:txBody>
          <a:bodyPr wrap="none">
            <a:spAutoFit/>
          </a:bodyPr>
          <a:lstStyle/>
          <a:p>
            <a:pPr algn="ctr"/>
            <a:r>
              <a:rPr lang="ja-JP" altLang="en-US" sz="2800" dirty="0">
                <a:solidFill>
                  <a:srgbClr val="800000"/>
                </a:solidFill>
              </a:rPr>
              <a:t>中村　肇</a:t>
            </a:r>
          </a:p>
        </p:txBody>
      </p:sp>
      <p:sp>
        <p:nvSpPr>
          <p:cNvPr id="4" name="テキスト ボックス 3"/>
          <p:cNvSpPr txBox="1"/>
          <p:nvPr/>
        </p:nvSpPr>
        <p:spPr>
          <a:xfrm>
            <a:off x="3376424" y="4873298"/>
            <a:ext cx="3518912" cy="707886"/>
          </a:xfrm>
          <a:prstGeom prst="rect">
            <a:avLst/>
          </a:prstGeom>
          <a:noFill/>
        </p:spPr>
        <p:txBody>
          <a:bodyPr wrap="none" rtlCol="0">
            <a:spAutoFit/>
          </a:bodyPr>
          <a:lstStyle/>
          <a:p>
            <a:pPr algn="ctr"/>
            <a:r>
              <a:rPr kumimoji="1" lang="ja-JP" altLang="en-US" sz="2000" dirty="0" smtClean="0">
                <a:solidFill>
                  <a:srgbClr val="800000"/>
                </a:solidFill>
                <a:latin typeface="+mj-ea"/>
                <a:ea typeface="+mj-ea"/>
              </a:rPr>
              <a:t>神戸大学名誉教授</a:t>
            </a:r>
            <a:endParaRPr kumimoji="1" lang="en-US" altLang="ja-JP" sz="2000" dirty="0" smtClean="0">
              <a:solidFill>
                <a:srgbClr val="800000"/>
              </a:solidFill>
              <a:latin typeface="+mj-ea"/>
              <a:ea typeface="+mj-ea"/>
            </a:endParaRPr>
          </a:p>
          <a:p>
            <a:pPr algn="ctr"/>
            <a:r>
              <a:rPr kumimoji="1" lang="ja-JP" altLang="en-US" sz="2000" dirty="0" smtClean="0">
                <a:solidFill>
                  <a:srgbClr val="800000"/>
                </a:solidFill>
                <a:latin typeface="+mj-ea"/>
                <a:ea typeface="+mj-ea"/>
              </a:rPr>
              <a:t>兵庫県立こども病院名誉院長</a:t>
            </a:r>
            <a:endParaRPr kumimoji="1" lang="en-US" altLang="ja-JP" sz="2000" dirty="0" smtClean="0">
              <a:solidFill>
                <a:srgbClr val="800000"/>
              </a:solidFill>
              <a:latin typeface="+mj-ea"/>
              <a:ea typeface="+mj-ea"/>
            </a:endParaRPr>
          </a:p>
        </p:txBody>
      </p:sp>
      <p:sp>
        <p:nvSpPr>
          <p:cNvPr id="5" name="テキスト ボックス 4"/>
          <p:cNvSpPr txBox="1"/>
          <p:nvPr/>
        </p:nvSpPr>
        <p:spPr>
          <a:xfrm>
            <a:off x="1141452" y="307103"/>
            <a:ext cx="4469944" cy="461665"/>
          </a:xfrm>
          <a:prstGeom prst="rect">
            <a:avLst/>
          </a:prstGeom>
          <a:noFill/>
        </p:spPr>
        <p:txBody>
          <a:bodyPr wrap="none" rtlCol="0">
            <a:spAutoFit/>
          </a:bodyPr>
          <a:lstStyle/>
          <a:p>
            <a:pPr algn="ctr"/>
            <a:r>
              <a:rPr lang="ja-JP" altLang="en-US" sz="2400" dirty="0" smtClean="0">
                <a:solidFill>
                  <a:srgbClr val="800000"/>
                </a:solidFill>
              </a:rPr>
              <a:t>日の出福祉会講演　</a:t>
            </a:r>
            <a:r>
              <a:rPr lang="en-US" altLang="ja-JP" sz="2400" dirty="0" smtClean="0">
                <a:solidFill>
                  <a:srgbClr val="800000"/>
                </a:solidFill>
              </a:rPr>
              <a:t>2018/9/27</a:t>
            </a:r>
            <a:endParaRPr kumimoji="1" lang="ja-JP" altLang="en-US" sz="2400" dirty="0">
              <a:solidFill>
                <a:srgbClr val="800000"/>
              </a:solidFill>
            </a:endParaRPr>
          </a:p>
        </p:txBody>
      </p:sp>
    </p:spTree>
    <p:extLst>
      <p:ext uri="{BB962C8B-B14F-4D97-AF65-F5344CB8AC3E}">
        <p14:creationId xmlns:p14="http://schemas.microsoft.com/office/powerpoint/2010/main" val="5078148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68743" y="519371"/>
            <a:ext cx="6704511" cy="967840"/>
          </a:xfrm>
          <a:noFill/>
        </p:spPr>
        <p:txBody>
          <a:bodyPr anchor="ctr">
            <a:normAutofit/>
          </a:bodyPr>
          <a:lstStyle/>
          <a:p>
            <a:pPr algn="ctr"/>
            <a:r>
              <a:rPr lang="ja-JP" altLang="en-US" sz="3200" b="1" dirty="0">
                <a:solidFill>
                  <a:srgbClr val="572314"/>
                </a:solidFill>
                <a:effectLst/>
                <a:latin typeface="+mj-ea"/>
                <a:cs typeface="平成明朝" charset="0"/>
              </a:rPr>
              <a:t>２</a:t>
            </a:r>
            <a:r>
              <a:rPr lang="en-US" altLang="ja-JP" sz="3200" b="1" dirty="0">
                <a:solidFill>
                  <a:srgbClr val="572314"/>
                </a:solidFill>
                <a:effectLst/>
                <a:latin typeface="+mj-ea"/>
                <a:cs typeface="平成明朝" charset="0"/>
              </a:rPr>
              <a:t>. </a:t>
            </a:r>
            <a:r>
              <a:rPr lang="ja-JP" altLang="en-US" sz="3200" b="1" dirty="0">
                <a:solidFill>
                  <a:srgbClr val="572314"/>
                </a:solidFill>
                <a:effectLst/>
                <a:latin typeface="+mj-ea"/>
                <a:cs typeface="平成明朝" charset="0"/>
              </a:rPr>
              <a:t>あたたかいこころを育むために</a:t>
            </a:r>
          </a:p>
        </p:txBody>
      </p:sp>
      <p:sp>
        <p:nvSpPr>
          <p:cNvPr id="4" name="正方形/長方形 3"/>
          <p:cNvSpPr/>
          <p:nvPr/>
        </p:nvSpPr>
        <p:spPr>
          <a:xfrm>
            <a:off x="1745169" y="2426039"/>
            <a:ext cx="6528085" cy="1277273"/>
          </a:xfrm>
          <a:prstGeom prst="rect">
            <a:avLst/>
          </a:prstGeom>
        </p:spPr>
        <p:txBody>
          <a:bodyPr wrap="square">
            <a:spAutoFit/>
          </a:bodyPr>
          <a:lstStyle/>
          <a:p>
            <a:pPr>
              <a:lnSpc>
                <a:spcPct val="130000"/>
              </a:lnSpc>
              <a:spcAft>
                <a:spcPts val="1800"/>
              </a:spcAft>
            </a:pPr>
            <a:r>
              <a:rPr lang="ja-JP" altLang="en-US" sz="2000" dirty="0">
                <a:solidFill>
                  <a:srgbClr val="800000"/>
                </a:solidFill>
              </a:rPr>
              <a:t>認知能力（計算や文字、知識、思考する能力）は後からでも教えられるが、</a:t>
            </a:r>
            <a:r>
              <a:rPr lang="ja-JP" altLang="en-US" sz="2000" dirty="0">
                <a:solidFill>
                  <a:srgbClr val="FF0000"/>
                </a:solidFill>
              </a:rPr>
              <a:t>非認知能力（感性豊かな心）</a:t>
            </a:r>
            <a:r>
              <a:rPr lang="ja-JP" altLang="en-US" sz="2000" dirty="0">
                <a:solidFill>
                  <a:srgbClr val="800000"/>
                </a:solidFill>
              </a:rPr>
              <a:t>は幼児期に伸びる</a:t>
            </a:r>
            <a:r>
              <a:rPr lang="ja-JP" altLang="en-US" sz="2000" dirty="0" smtClean="0">
                <a:solidFill>
                  <a:srgbClr val="800000"/>
                </a:solidFill>
              </a:rPr>
              <a:t>。</a:t>
            </a:r>
            <a:endParaRPr lang="en-US" altLang="ja-JP" sz="2000" dirty="0" smtClean="0">
              <a:solidFill>
                <a:srgbClr val="800000"/>
              </a:solidFill>
            </a:endParaRPr>
          </a:p>
        </p:txBody>
      </p:sp>
      <p:sp>
        <p:nvSpPr>
          <p:cNvPr id="5" name="正方形/長方形 4"/>
          <p:cNvSpPr/>
          <p:nvPr/>
        </p:nvSpPr>
        <p:spPr>
          <a:xfrm>
            <a:off x="1568743" y="1743892"/>
            <a:ext cx="3262432" cy="461665"/>
          </a:xfrm>
          <a:prstGeom prst="rect">
            <a:avLst/>
          </a:prstGeom>
        </p:spPr>
        <p:txBody>
          <a:bodyPr wrap="none">
            <a:spAutoFit/>
          </a:bodyPr>
          <a:lstStyle/>
          <a:p>
            <a:r>
              <a:rPr lang="ja-JP" altLang="en-US" sz="2400" b="1" dirty="0">
                <a:solidFill>
                  <a:srgbClr val="572314"/>
                </a:solidFill>
                <a:latin typeface="+mj-ea"/>
                <a:cs typeface="平成明朝" charset="0"/>
              </a:rPr>
              <a:t>認知能力と非認知能力</a:t>
            </a:r>
            <a:endParaRPr lang="ja-JP" altLang="en-US" sz="2400" dirty="0">
              <a:solidFill>
                <a:srgbClr val="572314"/>
              </a:solidFill>
            </a:endParaRPr>
          </a:p>
        </p:txBody>
      </p:sp>
      <p:sp>
        <p:nvSpPr>
          <p:cNvPr id="2" name="正方形/長方形 1"/>
          <p:cNvSpPr/>
          <p:nvPr/>
        </p:nvSpPr>
        <p:spPr>
          <a:xfrm>
            <a:off x="1745169" y="4302389"/>
            <a:ext cx="6032421" cy="1975926"/>
          </a:xfrm>
          <a:prstGeom prst="rect">
            <a:avLst/>
          </a:prstGeom>
        </p:spPr>
        <p:txBody>
          <a:bodyPr wrap="none">
            <a:spAutoFit/>
          </a:bodyPr>
          <a:lstStyle/>
          <a:p>
            <a:pPr>
              <a:lnSpc>
                <a:spcPct val="130000"/>
              </a:lnSpc>
              <a:spcAft>
                <a:spcPts val="1800"/>
              </a:spcAft>
            </a:pPr>
            <a:r>
              <a:rPr lang="ja-JP" altLang="en-US" sz="2400" dirty="0">
                <a:solidFill>
                  <a:srgbClr val="FF0000"/>
                </a:solidFill>
              </a:rPr>
              <a:t>非認知能力</a:t>
            </a:r>
            <a:r>
              <a:rPr lang="ja-JP" altLang="en-US" sz="2400" dirty="0">
                <a:solidFill>
                  <a:srgbClr val="800000"/>
                </a:solidFill>
              </a:rPr>
              <a:t>を伸ばすのが、幼児教育の</a:t>
            </a:r>
            <a:r>
              <a:rPr lang="ja-JP" altLang="en-US" sz="2400" dirty="0" smtClean="0">
                <a:solidFill>
                  <a:srgbClr val="800000"/>
                </a:solidFill>
              </a:rPr>
              <a:t>原点</a:t>
            </a:r>
            <a:endParaRPr lang="en-US" altLang="ja-JP" sz="2400" dirty="0">
              <a:solidFill>
                <a:srgbClr val="800000"/>
              </a:solidFill>
            </a:endParaRPr>
          </a:p>
          <a:p>
            <a:pPr>
              <a:lnSpc>
                <a:spcPct val="130000"/>
              </a:lnSpc>
              <a:spcAft>
                <a:spcPts val="1800"/>
              </a:spcAft>
            </a:pPr>
            <a:r>
              <a:rPr lang="ja-JP" altLang="en-US" sz="2400" dirty="0">
                <a:solidFill>
                  <a:srgbClr val="FF0000"/>
                </a:solidFill>
                <a:latin typeface="+mn-ea"/>
              </a:rPr>
              <a:t>成功体験</a:t>
            </a:r>
            <a:r>
              <a:rPr lang="ja-JP" altLang="en-US" sz="2400" dirty="0">
                <a:solidFill>
                  <a:srgbClr val="800000"/>
                </a:solidFill>
                <a:latin typeface="+mn-ea"/>
              </a:rPr>
              <a:t>が自らの学習意欲を高める。</a:t>
            </a:r>
          </a:p>
          <a:p>
            <a:pPr>
              <a:lnSpc>
                <a:spcPct val="130000"/>
              </a:lnSpc>
              <a:spcAft>
                <a:spcPts val="1800"/>
              </a:spcAft>
            </a:pPr>
            <a:endParaRPr lang="ja-JP" altLang="en-US" sz="2400" dirty="0">
              <a:solidFill>
                <a:srgbClr val="800000"/>
              </a:solidFill>
            </a:endParaRPr>
          </a:p>
        </p:txBody>
      </p:sp>
    </p:spTree>
    <p:extLst>
      <p:ext uri="{BB962C8B-B14F-4D97-AF65-F5344CB8AC3E}">
        <p14:creationId xmlns:p14="http://schemas.microsoft.com/office/powerpoint/2010/main" val="74010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2993" y="485228"/>
            <a:ext cx="8574087" cy="967840"/>
          </a:xfrm>
          <a:noFill/>
        </p:spPr>
        <p:txBody>
          <a:bodyPr anchor="ctr">
            <a:normAutofit/>
          </a:bodyPr>
          <a:lstStyle/>
          <a:p>
            <a:pPr algn="ctr"/>
            <a:r>
              <a:rPr lang="ja-JP" altLang="en-US" sz="3600" dirty="0" smtClean="0">
                <a:solidFill>
                  <a:srgbClr val="572314"/>
                </a:solidFill>
                <a:effectLst/>
                <a:latin typeface="+mj-ea"/>
                <a:cs typeface="平成明朝" charset="0"/>
              </a:rPr>
              <a:t>３歳児神話</a:t>
            </a:r>
            <a:endParaRPr lang="en-US" altLang="ja-JP" sz="3600" dirty="0">
              <a:solidFill>
                <a:srgbClr val="572314"/>
              </a:solidFill>
              <a:effectLst/>
              <a:latin typeface="+mj-ea"/>
              <a:cs typeface="平成明朝" charset="0"/>
            </a:endParaRPr>
          </a:p>
        </p:txBody>
      </p:sp>
      <p:sp>
        <p:nvSpPr>
          <p:cNvPr id="2" name="テキスト ボックス 1"/>
          <p:cNvSpPr txBox="1"/>
          <p:nvPr/>
        </p:nvSpPr>
        <p:spPr>
          <a:xfrm>
            <a:off x="1874193" y="1659896"/>
            <a:ext cx="6529789" cy="3631763"/>
          </a:xfrm>
          <a:prstGeom prst="rect">
            <a:avLst/>
          </a:prstGeom>
          <a:noFill/>
        </p:spPr>
        <p:txBody>
          <a:bodyPr wrap="square" rtlCol="0">
            <a:spAutoFit/>
          </a:bodyPr>
          <a:lstStyle/>
          <a:p>
            <a:pPr marL="342900" indent="-342900">
              <a:lnSpc>
                <a:spcPct val="130000"/>
              </a:lnSpc>
              <a:spcAft>
                <a:spcPts val="3000"/>
              </a:spcAft>
              <a:buFont typeface="Arial"/>
              <a:buChar char="•"/>
            </a:pPr>
            <a:r>
              <a:rPr kumimoji="1" lang="ja-JP" altLang="en-US" sz="2000" dirty="0" smtClean="0">
                <a:solidFill>
                  <a:srgbClr val="800000"/>
                </a:solidFill>
                <a:latin typeface="+mn-ea"/>
              </a:rPr>
              <a:t>三つ子の魂百までも</a:t>
            </a:r>
            <a:endParaRPr kumimoji="1" lang="en-US" altLang="ja-JP" sz="2000" dirty="0" smtClean="0">
              <a:solidFill>
                <a:srgbClr val="800000"/>
              </a:solidFill>
              <a:latin typeface="+mn-ea"/>
            </a:endParaRPr>
          </a:p>
          <a:p>
            <a:pPr marL="342900" indent="-342900">
              <a:lnSpc>
                <a:spcPct val="130000"/>
              </a:lnSpc>
              <a:spcAft>
                <a:spcPts val="3000"/>
              </a:spcAft>
              <a:buFont typeface="Arial"/>
              <a:buChar char="•"/>
            </a:pPr>
            <a:r>
              <a:rPr lang="ja-JP" altLang="en-US" sz="2000" dirty="0">
                <a:solidFill>
                  <a:srgbClr val="800000"/>
                </a:solidFill>
                <a:latin typeface="+mn-ea"/>
              </a:rPr>
              <a:t>三歳看</a:t>
            </a:r>
            <a:r>
              <a:rPr lang="ja-JP" altLang="en-US" sz="2000" dirty="0" smtClean="0">
                <a:solidFill>
                  <a:srgbClr val="800000"/>
                </a:solidFill>
                <a:latin typeface="+mn-ea"/>
              </a:rPr>
              <a:t>老（中国語）</a:t>
            </a:r>
            <a:endParaRPr lang="en-US" altLang="ja-JP" sz="2000" dirty="0">
              <a:solidFill>
                <a:srgbClr val="800000"/>
              </a:solidFill>
              <a:latin typeface="+mn-ea"/>
            </a:endParaRPr>
          </a:p>
          <a:p>
            <a:pPr marL="342900" indent="-342900">
              <a:lnSpc>
                <a:spcPct val="130000"/>
              </a:lnSpc>
              <a:spcAft>
                <a:spcPts val="3000"/>
              </a:spcAft>
              <a:buFont typeface="Arial"/>
              <a:buChar char="•"/>
            </a:pPr>
            <a:r>
              <a:rPr lang="en-US" altLang="ja-JP" sz="2000" dirty="0" smtClean="0">
                <a:solidFill>
                  <a:srgbClr val="800000"/>
                </a:solidFill>
                <a:latin typeface="+mn-ea"/>
              </a:rPr>
              <a:t>What</a:t>
            </a:r>
            <a:r>
              <a:rPr lang="ja-JP" altLang="en-US" sz="2000" dirty="0" smtClean="0">
                <a:solidFill>
                  <a:srgbClr val="800000"/>
                </a:solidFill>
                <a:latin typeface="+mn-ea"/>
              </a:rPr>
              <a:t> </a:t>
            </a:r>
            <a:r>
              <a:rPr lang="en-US" altLang="ja-JP" sz="2000" dirty="0" smtClean="0">
                <a:solidFill>
                  <a:srgbClr val="800000"/>
                </a:solidFill>
                <a:latin typeface="+mn-ea"/>
              </a:rPr>
              <a:t>is</a:t>
            </a:r>
            <a:r>
              <a:rPr lang="ja-JP" altLang="en-US" sz="2000" dirty="0" smtClean="0">
                <a:solidFill>
                  <a:srgbClr val="800000"/>
                </a:solidFill>
                <a:latin typeface="+mn-ea"/>
              </a:rPr>
              <a:t> </a:t>
            </a:r>
            <a:r>
              <a:rPr lang="en-US" altLang="ja-JP" sz="2000" dirty="0" smtClean="0">
                <a:solidFill>
                  <a:srgbClr val="800000"/>
                </a:solidFill>
                <a:latin typeface="+mn-ea"/>
              </a:rPr>
              <a:t>learned</a:t>
            </a:r>
            <a:r>
              <a:rPr lang="ja-JP" altLang="en-US" sz="2000" dirty="0" smtClean="0">
                <a:solidFill>
                  <a:srgbClr val="800000"/>
                </a:solidFill>
                <a:latin typeface="+mn-ea"/>
              </a:rPr>
              <a:t> </a:t>
            </a:r>
            <a:r>
              <a:rPr lang="en-US" altLang="ja-JP" sz="2000" dirty="0" smtClean="0">
                <a:solidFill>
                  <a:srgbClr val="800000"/>
                </a:solidFill>
                <a:latin typeface="+mn-ea"/>
              </a:rPr>
              <a:t>in</a:t>
            </a:r>
            <a:r>
              <a:rPr lang="ja-JP" altLang="en-US" sz="2000" dirty="0" smtClean="0">
                <a:solidFill>
                  <a:srgbClr val="800000"/>
                </a:solidFill>
                <a:latin typeface="+mn-ea"/>
              </a:rPr>
              <a:t> </a:t>
            </a:r>
            <a:r>
              <a:rPr lang="en-US" altLang="ja-JP" sz="2000" dirty="0" smtClean="0">
                <a:solidFill>
                  <a:srgbClr val="800000"/>
                </a:solidFill>
                <a:latin typeface="+mn-ea"/>
              </a:rPr>
              <a:t>the</a:t>
            </a:r>
            <a:r>
              <a:rPr lang="ja-JP" altLang="en-US" sz="2000" dirty="0" smtClean="0">
                <a:solidFill>
                  <a:srgbClr val="800000"/>
                </a:solidFill>
                <a:latin typeface="+mn-ea"/>
              </a:rPr>
              <a:t> </a:t>
            </a:r>
            <a:r>
              <a:rPr lang="en-US" altLang="ja-JP" sz="2000" dirty="0" smtClean="0">
                <a:solidFill>
                  <a:srgbClr val="800000"/>
                </a:solidFill>
                <a:latin typeface="+mn-ea"/>
              </a:rPr>
              <a:t>cradle is carried to the grave.</a:t>
            </a:r>
            <a:r>
              <a:rPr lang="ja-JP" altLang="en-US" sz="2000" dirty="0" smtClean="0">
                <a:solidFill>
                  <a:srgbClr val="800000"/>
                </a:solidFill>
                <a:latin typeface="+mn-ea"/>
              </a:rPr>
              <a:t>（英語圏）</a:t>
            </a:r>
            <a:endParaRPr lang="en-US" altLang="ja-JP" sz="2000" dirty="0" smtClean="0">
              <a:solidFill>
                <a:srgbClr val="800000"/>
              </a:solidFill>
              <a:latin typeface="+mn-ea"/>
            </a:endParaRPr>
          </a:p>
          <a:p>
            <a:pPr marL="342900" indent="-342900">
              <a:lnSpc>
                <a:spcPct val="130000"/>
              </a:lnSpc>
              <a:spcAft>
                <a:spcPts val="3000"/>
              </a:spcAft>
              <a:buFont typeface="Arial"/>
              <a:buChar char="•"/>
            </a:pPr>
            <a:r>
              <a:rPr kumimoji="1" lang="ja-JP" altLang="en-US" sz="2000" dirty="0" smtClean="0">
                <a:solidFill>
                  <a:srgbClr val="800000"/>
                </a:solidFill>
                <a:latin typeface="+mn-ea"/>
              </a:rPr>
              <a:t>非常に幼い時に学んだことは石に刻まれたようなものだ（アラビア語圏）</a:t>
            </a:r>
            <a:endParaRPr kumimoji="1" lang="ja-JP" altLang="en-US" sz="2000" dirty="0">
              <a:solidFill>
                <a:srgbClr val="800000"/>
              </a:solidFill>
              <a:latin typeface="+mn-ea"/>
            </a:endParaRPr>
          </a:p>
        </p:txBody>
      </p:sp>
    </p:spTree>
    <p:extLst>
      <p:ext uri="{BB962C8B-B14F-4D97-AF65-F5344CB8AC3E}">
        <p14:creationId xmlns:p14="http://schemas.microsoft.com/office/powerpoint/2010/main" val="397362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435608" y="274638"/>
            <a:ext cx="6139151" cy="1143000"/>
          </a:xfrm>
        </p:spPr>
        <p:txBody>
          <a:bodyPr>
            <a:normAutofit/>
          </a:bodyPr>
          <a:lstStyle/>
          <a:p>
            <a:pPr algn="ctr"/>
            <a:r>
              <a:rPr kumimoji="1" lang="ja-JP" altLang="en-US" sz="3200" dirty="0" smtClean="0">
                <a:latin typeface="+mj-ea"/>
              </a:rPr>
              <a:t>育児の基本は</a:t>
            </a:r>
            <a:r>
              <a:rPr kumimoji="1" lang="en-US" altLang="ja-JP" sz="3200" dirty="0" smtClean="0">
                <a:latin typeface="+mj-ea"/>
              </a:rPr>
              <a:t>  ’</a:t>
            </a:r>
            <a:r>
              <a:rPr kumimoji="1" lang="ja-JP" altLang="en-US" sz="3200" dirty="0" smtClean="0">
                <a:latin typeface="+mj-ea"/>
              </a:rPr>
              <a:t>まなかい</a:t>
            </a:r>
            <a:r>
              <a:rPr kumimoji="1" lang="en-US" altLang="ja-JP" sz="3200" dirty="0" smtClean="0">
                <a:latin typeface="+mj-ea"/>
              </a:rPr>
              <a:t>’  </a:t>
            </a:r>
            <a:r>
              <a:rPr kumimoji="1" lang="ja-JP" altLang="en-US" sz="3200" dirty="0" smtClean="0">
                <a:latin typeface="+mj-ea"/>
              </a:rPr>
              <a:t>に</a:t>
            </a:r>
            <a:endParaRPr kumimoji="1" lang="ja-JP" altLang="en-US" sz="3200" dirty="0">
              <a:latin typeface="+mj-ea"/>
            </a:endParaRPr>
          </a:p>
        </p:txBody>
      </p:sp>
      <p:sp>
        <p:nvSpPr>
          <p:cNvPr id="60418" name="Rectangle 2"/>
          <p:cNvSpPr>
            <a:spLocks noGrp="1" noChangeArrowheads="1"/>
          </p:cNvSpPr>
          <p:nvPr>
            <p:ph idx="1"/>
          </p:nvPr>
        </p:nvSpPr>
        <p:spPr>
          <a:xfrm>
            <a:off x="1435607" y="1999068"/>
            <a:ext cx="4386749" cy="3992563"/>
          </a:xfrm>
        </p:spPr>
        <p:txBody>
          <a:bodyPr>
            <a:normAutofit/>
          </a:bodyPr>
          <a:lstStyle/>
          <a:p>
            <a:pPr marL="0" indent="0">
              <a:lnSpc>
                <a:spcPct val="140000"/>
              </a:lnSpc>
              <a:buFont typeface="Monotype Sorts" charset="0"/>
              <a:buNone/>
            </a:pPr>
            <a:r>
              <a:rPr lang="ja-JP" altLang="en-US" sz="2000" dirty="0">
                <a:solidFill>
                  <a:srgbClr val="800000"/>
                </a:solidFill>
                <a:latin typeface="+mn-ea"/>
                <a:cs typeface="ＭＳ 明朝" charset="0"/>
              </a:rPr>
              <a:t>生まれた直後の赤ちゃんでも、やさしい気持ちで見つめてくれる人には視線を合わせます</a:t>
            </a:r>
            <a:r>
              <a:rPr lang="ja-JP" altLang="en-US" sz="2000" dirty="0" smtClean="0">
                <a:solidFill>
                  <a:srgbClr val="800000"/>
                </a:solidFill>
                <a:latin typeface="+mn-ea"/>
                <a:cs typeface="ＭＳ 明朝" charset="0"/>
              </a:rPr>
              <a:t>。これ</a:t>
            </a:r>
            <a:r>
              <a:rPr lang="ja-JP" altLang="en-US" sz="2000" dirty="0">
                <a:solidFill>
                  <a:srgbClr val="800000"/>
                </a:solidFill>
                <a:latin typeface="+mn-ea"/>
                <a:cs typeface="ＭＳ 明朝" charset="0"/>
              </a:rPr>
              <a:t>が、「まなかい </a:t>
            </a:r>
            <a:r>
              <a:rPr lang="en-US" altLang="ja-JP" sz="2000" dirty="0">
                <a:solidFill>
                  <a:srgbClr val="800000"/>
                </a:solidFill>
                <a:latin typeface="+mn-ea"/>
                <a:cs typeface="ＭＳ 明朝" charset="0"/>
              </a:rPr>
              <a:t>(</a:t>
            </a:r>
            <a:r>
              <a:rPr lang="ja-JP" altLang="en-US" sz="2000" dirty="0">
                <a:solidFill>
                  <a:srgbClr val="800000"/>
                </a:solidFill>
                <a:latin typeface="+mn-ea"/>
                <a:cs typeface="ＭＳ 明朝" charset="0"/>
              </a:rPr>
              <a:t>眼交い</a:t>
            </a:r>
            <a:r>
              <a:rPr lang="en-US" altLang="ja-JP" sz="2000" dirty="0">
                <a:solidFill>
                  <a:srgbClr val="800000"/>
                </a:solidFill>
                <a:latin typeface="+mn-ea"/>
                <a:cs typeface="ＭＳ 明朝" charset="0"/>
              </a:rPr>
              <a:t>)</a:t>
            </a:r>
            <a:r>
              <a:rPr lang="ja-JP" altLang="en-US" sz="2000" dirty="0">
                <a:solidFill>
                  <a:srgbClr val="800000"/>
                </a:solidFill>
                <a:latin typeface="+mn-ea"/>
                <a:cs typeface="ＭＳ 明朝" charset="0"/>
              </a:rPr>
              <a:t>」なのです</a:t>
            </a:r>
            <a:r>
              <a:rPr lang="ja-JP" altLang="en-US" sz="2000" dirty="0" smtClean="0">
                <a:solidFill>
                  <a:srgbClr val="800000"/>
                </a:solidFill>
                <a:latin typeface="+mn-ea"/>
                <a:cs typeface="ＭＳ 明朝" charset="0"/>
              </a:rPr>
              <a:t>。</a:t>
            </a:r>
            <a:endParaRPr lang="en-US" altLang="ja-JP" sz="2000" dirty="0" smtClean="0">
              <a:solidFill>
                <a:srgbClr val="800000"/>
              </a:solidFill>
              <a:latin typeface="+mn-ea"/>
              <a:cs typeface="ＭＳ 明朝" charset="0"/>
            </a:endParaRPr>
          </a:p>
          <a:p>
            <a:pPr marL="0" indent="0">
              <a:lnSpc>
                <a:spcPct val="140000"/>
              </a:lnSpc>
              <a:buFont typeface="Monotype Sorts" charset="0"/>
              <a:buNone/>
            </a:pPr>
            <a:r>
              <a:rPr lang="ja-JP" altLang="en-US" sz="2000" dirty="0" smtClean="0">
                <a:solidFill>
                  <a:srgbClr val="800000"/>
                </a:solidFill>
                <a:latin typeface="+mn-ea"/>
                <a:cs typeface="ＭＳ 明朝" charset="0"/>
              </a:rPr>
              <a:t>育児</a:t>
            </a:r>
            <a:r>
              <a:rPr lang="ja-JP" altLang="en-US" sz="2000" dirty="0">
                <a:solidFill>
                  <a:srgbClr val="800000"/>
                </a:solidFill>
                <a:latin typeface="+mn-ea"/>
                <a:cs typeface="ＭＳ 明朝" charset="0"/>
              </a:rPr>
              <a:t>の基本は、赤ちゃんの目をみることにあります。</a:t>
            </a:r>
          </a:p>
          <a:p>
            <a:pPr marL="0" indent="0">
              <a:lnSpc>
                <a:spcPct val="140000"/>
              </a:lnSpc>
              <a:buFont typeface="Monotype Sorts" charset="0"/>
              <a:buNone/>
            </a:pPr>
            <a:endParaRPr lang="ja-JP" altLang="en-US" sz="2000" dirty="0">
              <a:solidFill>
                <a:srgbClr val="800000"/>
              </a:solidFill>
              <a:latin typeface="+mn-ea"/>
              <a:cs typeface="ＭＳ 明朝" charset="0"/>
            </a:endParaRPr>
          </a:p>
        </p:txBody>
      </p:sp>
      <p:sp>
        <p:nvSpPr>
          <p:cNvPr id="60420" name="Text Box 4"/>
          <p:cNvSpPr txBox="1">
            <a:spLocks noChangeArrowheads="1"/>
          </p:cNvSpPr>
          <p:nvPr/>
        </p:nvSpPr>
        <p:spPr bwMode="auto">
          <a:xfrm>
            <a:off x="1942254" y="5132534"/>
            <a:ext cx="41459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ja-JP" altLang="en-US" sz="2000" dirty="0">
                <a:solidFill>
                  <a:srgbClr val="800000"/>
                </a:solidFill>
                <a:latin typeface="+mj-ea"/>
                <a:ea typeface="+mj-ea"/>
                <a:cs typeface="ＭＳ 明朝" charset="0"/>
              </a:rPr>
              <a:t>内藤壽七郎著「育児の原理」より</a:t>
            </a:r>
            <a:endParaRPr lang="en-US" altLang="ja-JP" sz="2000" dirty="0">
              <a:solidFill>
                <a:srgbClr val="800000"/>
              </a:solidFill>
              <a:latin typeface="+mj-ea"/>
              <a:ea typeface="+mj-ea"/>
              <a:cs typeface="ＭＳ 明朝"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05" y="4104550"/>
            <a:ext cx="1669055" cy="225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557" y="1776878"/>
            <a:ext cx="1752403" cy="218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3368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77749" y="457783"/>
            <a:ext cx="8266251" cy="967840"/>
          </a:xfrm>
          <a:noFill/>
        </p:spPr>
        <p:txBody>
          <a:bodyPr>
            <a:normAutofit/>
          </a:bodyPr>
          <a:lstStyle/>
          <a:p>
            <a:pPr lvl="0" algn="ctr"/>
            <a:r>
              <a:rPr lang="ja-JP" altLang="ja-JP" sz="3200" b="1" dirty="0">
                <a:solidFill>
                  <a:srgbClr val="572314"/>
                </a:solidFill>
              </a:rPr>
              <a:t>感性豊かな心（非認知能力）を伸ばすに</a:t>
            </a:r>
            <a:r>
              <a:rPr lang="ja-JP" altLang="ja-JP" sz="3200" b="1" dirty="0" smtClean="0">
                <a:solidFill>
                  <a:srgbClr val="572314"/>
                </a:solidFill>
              </a:rPr>
              <a:t>は</a:t>
            </a:r>
            <a:endParaRPr lang="en-US" altLang="ja-JP" sz="3200" b="1" dirty="0">
              <a:solidFill>
                <a:srgbClr val="572314"/>
              </a:solidFill>
              <a:effectLst/>
            </a:endParaRPr>
          </a:p>
        </p:txBody>
      </p:sp>
      <p:sp>
        <p:nvSpPr>
          <p:cNvPr id="3" name="正方形/長方形 2"/>
          <p:cNvSpPr/>
          <p:nvPr/>
        </p:nvSpPr>
        <p:spPr>
          <a:xfrm>
            <a:off x="3415947" y="4868674"/>
            <a:ext cx="2682743" cy="1723549"/>
          </a:xfrm>
          <a:prstGeom prst="rect">
            <a:avLst/>
          </a:prstGeom>
        </p:spPr>
        <p:txBody>
          <a:bodyPr wrap="square">
            <a:spAutoFit/>
          </a:bodyPr>
          <a:lstStyle/>
          <a:p>
            <a:pPr lvl="0" algn="ctr">
              <a:lnSpc>
                <a:spcPct val="150000"/>
              </a:lnSpc>
            </a:pPr>
            <a:r>
              <a:rPr lang="ja-JP" altLang="en-US" sz="2400" dirty="0" smtClean="0">
                <a:solidFill>
                  <a:srgbClr val="800000"/>
                </a:solidFill>
              </a:rPr>
              <a:t>肯定する。ほめる。</a:t>
            </a:r>
            <a:endParaRPr lang="en-US" altLang="ja-JP" sz="2400" dirty="0" smtClean="0">
              <a:solidFill>
                <a:srgbClr val="800000"/>
              </a:solidFill>
            </a:endParaRPr>
          </a:p>
          <a:p>
            <a:pPr lvl="0" algn="ctr">
              <a:lnSpc>
                <a:spcPct val="150000"/>
              </a:lnSpc>
            </a:pPr>
            <a:endParaRPr lang="ja-JP" altLang="en-US" sz="2400" dirty="0">
              <a:solidFill>
                <a:srgbClr val="800000"/>
              </a:solidFill>
            </a:endParaRPr>
          </a:p>
          <a:p>
            <a:pPr lvl="0" algn="ctr">
              <a:lnSpc>
                <a:spcPct val="150000"/>
              </a:lnSpc>
            </a:pPr>
            <a:r>
              <a:rPr lang="ja-JP" altLang="en-US" sz="2400" dirty="0" smtClean="0">
                <a:solidFill>
                  <a:srgbClr val="800000"/>
                </a:solidFill>
              </a:rPr>
              <a:t>自信</a:t>
            </a:r>
            <a:r>
              <a:rPr lang="ja-JP" altLang="en-US" sz="2400" dirty="0">
                <a:solidFill>
                  <a:srgbClr val="800000"/>
                </a:solidFill>
              </a:rPr>
              <a:t>を与える。</a:t>
            </a:r>
          </a:p>
        </p:txBody>
      </p:sp>
      <p:sp>
        <p:nvSpPr>
          <p:cNvPr id="2" name="正方形/長方形 1"/>
          <p:cNvSpPr/>
          <p:nvPr/>
        </p:nvSpPr>
        <p:spPr>
          <a:xfrm>
            <a:off x="6098690" y="2852046"/>
            <a:ext cx="1107996" cy="1569660"/>
          </a:xfrm>
          <a:prstGeom prst="rect">
            <a:avLst/>
          </a:prstGeom>
        </p:spPr>
        <p:txBody>
          <a:bodyPr wrap="none">
            <a:spAutoFit/>
          </a:bodyPr>
          <a:lstStyle/>
          <a:p>
            <a:pPr algn="ctr"/>
            <a:r>
              <a:rPr lang="ja-JP" altLang="en-US" sz="2400" dirty="0" smtClean="0">
                <a:solidFill>
                  <a:srgbClr val="800000"/>
                </a:solidFill>
              </a:rPr>
              <a:t>聞く</a:t>
            </a:r>
            <a:endParaRPr lang="en-US" altLang="ja-JP" sz="2400" dirty="0" smtClean="0">
              <a:solidFill>
                <a:srgbClr val="800000"/>
              </a:solidFill>
            </a:endParaRPr>
          </a:p>
          <a:p>
            <a:pPr algn="ctr"/>
            <a:endParaRPr lang="en-US" altLang="ja-JP" sz="2400" dirty="0" smtClean="0">
              <a:solidFill>
                <a:srgbClr val="800000"/>
              </a:solidFill>
            </a:endParaRPr>
          </a:p>
          <a:p>
            <a:pPr algn="ctr"/>
            <a:endParaRPr lang="en-US" altLang="ja-JP" sz="2400" dirty="0" smtClean="0">
              <a:solidFill>
                <a:srgbClr val="800000"/>
              </a:solidFill>
            </a:endParaRPr>
          </a:p>
          <a:p>
            <a:pPr algn="ctr"/>
            <a:r>
              <a:rPr lang="ja-JP" altLang="en-US" sz="2400" dirty="0" smtClean="0">
                <a:solidFill>
                  <a:srgbClr val="800000"/>
                </a:solidFill>
              </a:rPr>
              <a:t>応える</a:t>
            </a:r>
            <a:endParaRPr lang="ja-JP" altLang="en-US" sz="2400" dirty="0">
              <a:solidFill>
                <a:srgbClr val="800000"/>
              </a:solidFill>
            </a:endParaRPr>
          </a:p>
        </p:txBody>
      </p:sp>
      <p:sp>
        <p:nvSpPr>
          <p:cNvPr id="5" name="正方形/長方形 4"/>
          <p:cNvSpPr/>
          <p:nvPr/>
        </p:nvSpPr>
        <p:spPr>
          <a:xfrm>
            <a:off x="1784785" y="2852046"/>
            <a:ext cx="3174838" cy="1569660"/>
          </a:xfrm>
          <a:prstGeom prst="rect">
            <a:avLst/>
          </a:prstGeom>
        </p:spPr>
        <p:txBody>
          <a:bodyPr wrap="square" anchor="t">
            <a:spAutoFit/>
          </a:bodyPr>
          <a:lstStyle/>
          <a:p>
            <a:pPr lvl="0" algn="ctr"/>
            <a:r>
              <a:rPr lang="ja-JP" altLang="en-US" sz="2400" dirty="0">
                <a:solidFill>
                  <a:srgbClr val="800000"/>
                </a:solidFill>
              </a:rPr>
              <a:t>まな</a:t>
            </a:r>
            <a:r>
              <a:rPr lang="ja-JP" altLang="en-US" sz="2400" dirty="0" smtClean="0">
                <a:solidFill>
                  <a:srgbClr val="800000"/>
                </a:solidFill>
              </a:rPr>
              <a:t>かい（眼交）</a:t>
            </a:r>
            <a:endParaRPr lang="en-US" altLang="ja-JP" sz="2400" dirty="0">
              <a:solidFill>
                <a:srgbClr val="800000"/>
              </a:solidFill>
            </a:endParaRPr>
          </a:p>
          <a:p>
            <a:pPr lvl="0" algn="ctr"/>
            <a:endParaRPr lang="en-US" altLang="ja-JP" sz="2400" dirty="0" smtClean="0">
              <a:solidFill>
                <a:srgbClr val="800000"/>
              </a:solidFill>
            </a:endParaRPr>
          </a:p>
          <a:p>
            <a:pPr lvl="0" algn="ctr"/>
            <a:endParaRPr lang="en-US" altLang="ja-JP" sz="2400" dirty="0" smtClean="0">
              <a:solidFill>
                <a:srgbClr val="800000"/>
              </a:solidFill>
            </a:endParaRPr>
          </a:p>
          <a:p>
            <a:pPr lvl="0" algn="ctr"/>
            <a:r>
              <a:rPr lang="ja-JP" altLang="en-US" sz="2400" dirty="0" smtClean="0">
                <a:solidFill>
                  <a:srgbClr val="800000"/>
                </a:solidFill>
              </a:rPr>
              <a:t>微笑み</a:t>
            </a:r>
            <a:endParaRPr lang="ja-JP" altLang="en-US" sz="2400" dirty="0">
              <a:solidFill>
                <a:srgbClr val="800000"/>
              </a:solidFill>
            </a:endParaRPr>
          </a:p>
        </p:txBody>
      </p:sp>
      <p:sp>
        <p:nvSpPr>
          <p:cNvPr id="6" name="正方形/長方形 5"/>
          <p:cNvSpPr/>
          <p:nvPr/>
        </p:nvSpPr>
        <p:spPr>
          <a:xfrm>
            <a:off x="3103257" y="1720711"/>
            <a:ext cx="3877985" cy="553998"/>
          </a:xfrm>
          <a:prstGeom prst="rect">
            <a:avLst/>
          </a:prstGeom>
        </p:spPr>
        <p:txBody>
          <a:bodyPr wrap="none">
            <a:spAutoFit/>
          </a:bodyPr>
          <a:lstStyle/>
          <a:p>
            <a:pPr>
              <a:lnSpc>
                <a:spcPct val="130000"/>
              </a:lnSpc>
            </a:pPr>
            <a:r>
              <a:rPr lang="ja-JP" altLang="en-US" sz="2400" dirty="0">
                <a:solidFill>
                  <a:srgbClr val="800000"/>
                </a:solidFill>
              </a:rPr>
              <a:t>子どもからの問いかけ</a:t>
            </a:r>
            <a:r>
              <a:rPr lang="ja-JP" altLang="en-US" sz="2400" dirty="0" smtClean="0">
                <a:solidFill>
                  <a:srgbClr val="800000"/>
                </a:solidFill>
              </a:rPr>
              <a:t>に、</a:t>
            </a:r>
            <a:endParaRPr lang="en-US" altLang="ja-JP" sz="2400" dirty="0">
              <a:solidFill>
                <a:srgbClr val="800000"/>
              </a:solidFill>
            </a:endParaRPr>
          </a:p>
        </p:txBody>
      </p:sp>
      <p:cxnSp>
        <p:nvCxnSpPr>
          <p:cNvPr id="9" name="直線矢印コネクタ 8"/>
          <p:cNvCxnSpPr/>
          <p:nvPr/>
        </p:nvCxnSpPr>
        <p:spPr>
          <a:xfrm flipH="1">
            <a:off x="3578972" y="2461848"/>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5827895" y="2419149"/>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a:off x="5557100"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3766988"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668062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341594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4819607" y="5586254"/>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39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99054" y="552757"/>
            <a:ext cx="6459432" cy="967840"/>
          </a:xfrm>
          <a:noFill/>
        </p:spPr>
        <p:txBody>
          <a:bodyPr>
            <a:normAutofit/>
          </a:bodyPr>
          <a:lstStyle/>
          <a:p>
            <a:pPr algn="ctr"/>
            <a:r>
              <a:rPr lang="ja-JP" altLang="en-US" sz="3600" b="1" dirty="0"/>
              <a:t>あたたかい心を</a:t>
            </a:r>
            <a:r>
              <a:rPr lang="ja-JP" altLang="en-US" sz="3600" b="1" dirty="0" smtClean="0"/>
              <a:t>育む</a:t>
            </a:r>
            <a:endParaRPr lang="ja-JP" altLang="en-US" sz="3600" dirty="0">
              <a:effectLst/>
            </a:endParaRPr>
          </a:p>
        </p:txBody>
      </p:sp>
      <p:sp>
        <p:nvSpPr>
          <p:cNvPr id="3" name="正方形/長方形 2"/>
          <p:cNvSpPr/>
          <p:nvPr/>
        </p:nvSpPr>
        <p:spPr>
          <a:xfrm>
            <a:off x="2266179" y="4508467"/>
            <a:ext cx="5133470" cy="553998"/>
          </a:xfrm>
          <a:prstGeom prst="rect">
            <a:avLst/>
          </a:prstGeom>
        </p:spPr>
        <p:txBody>
          <a:bodyPr wrap="square">
            <a:spAutoFit/>
          </a:bodyPr>
          <a:lstStyle/>
          <a:p>
            <a:pPr algn="ctr">
              <a:lnSpc>
                <a:spcPct val="130000"/>
              </a:lnSpc>
            </a:pPr>
            <a:r>
              <a:rPr lang="en-US" altLang="ja-JP" sz="2400" b="1" dirty="0" smtClean="0">
                <a:solidFill>
                  <a:srgbClr val="800000"/>
                </a:solidFill>
                <a:latin typeface="+mn-ea"/>
              </a:rPr>
              <a:t>“</a:t>
            </a:r>
            <a:r>
              <a:rPr lang="ja-JP" altLang="en-US" sz="2400" b="1" dirty="0" smtClean="0">
                <a:solidFill>
                  <a:srgbClr val="800000"/>
                </a:solidFill>
                <a:latin typeface="+mn-ea"/>
              </a:rPr>
              <a:t>心情を分かち合える</a:t>
            </a:r>
            <a:r>
              <a:rPr lang="en-US" altLang="ja-JP" sz="2400" b="1" dirty="0" smtClean="0">
                <a:solidFill>
                  <a:srgbClr val="800000"/>
                </a:solidFill>
                <a:latin typeface="+mn-ea"/>
              </a:rPr>
              <a:t>” </a:t>
            </a:r>
            <a:r>
              <a:rPr lang="ja-JP" altLang="en-US" sz="2400" b="1" dirty="0" smtClean="0">
                <a:solidFill>
                  <a:srgbClr val="800000"/>
                </a:solidFill>
                <a:latin typeface="+mn-ea"/>
              </a:rPr>
              <a:t>大人に</a:t>
            </a:r>
            <a:endParaRPr lang="ja-JP" altLang="en-US" sz="2400" b="1" dirty="0">
              <a:solidFill>
                <a:srgbClr val="800000"/>
              </a:solidFill>
              <a:latin typeface="+mn-ea"/>
            </a:endParaRPr>
          </a:p>
        </p:txBody>
      </p:sp>
      <p:sp>
        <p:nvSpPr>
          <p:cNvPr id="5" name="正方形/長方形 4"/>
          <p:cNvSpPr/>
          <p:nvPr/>
        </p:nvSpPr>
        <p:spPr>
          <a:xfrm>
            <a:off x="3817252" y="1975088"/>
            <a:ext cx="2031325" cy="461665"/>
          </a:xfrm>
          <a:prstGeom prst="rect">
            <a:avLst/>
          </a:prstGeom>
        </p:spPr>
        <p:txBody>
          <a:bodyPr wrap="none">
            <a:spAutoFit/>
          </a:bodyPr>
          <a:lstStyle/>
          <a:p>
            <a:pPr algn="ctr"/>
            <a:r>
              <a:rPr lang="ja-JP" altLang="ja-JP" sz="2400" b="1" dirty="0">
                <a:solidFill>
                  <a:srgbClr val="800000"/>
                </a:solidFill>
                <a:latin typeface="+mn-ea"/>
              </a:rPr>
              <a:t>感性豊かな</a:t>
            </a:r>
            <a:r>
              <a:rPr lang="ja-JP" altLang="ja-JP" sz="2400" b="1" dirty="0" smtClean="0">
                <a:solidFill>
                  <a:srgbClr val="800000"/>
                </a:solidFill>
                <a:latin typeface="+mn-ea"/>
              </a:rPr>
              <a:t>心</a:t>
            </a:r>
            <a:endParaRPr lang="ja-JP" altLang="en-US" sz="2400" b="1" dirty="0">
              <a:solidFill>
                <a:srgbClr val="800000"/>
              </a:solidFill>
              <a:latin typeface="+mn-ea"/>
            </a:endParaRPr>
          </a:p>
        </p:txBody>
      </p:sp>
      <p:sp>
        <p:nvSpPr>
          <p:cNvPr id="12" name="正方形/長方形 11"/>
          <p:cNvSpPr/>
          <p:nvPr/>
        </p:nvSpPr>
        <p:spPr>
          <a:xfrm>
            <a:off x="3201698" y="3318537"/>
            <a:ext cx="3262432" cy="461665"/>
          </a:xfrm>
          <a:prstGeom prst="rect">
            <a:avLst/>
          </a:prstGeom>
        </p:spPr>
        <p:txBody>
          <a:bodyPr wrap="none">
            <a:spAutoFit/>
          </a:bodyPr>
          <a:lstStyle/>
          <a:p>
            <a:pPr algn="ctr"/>
            <a:r>
              <a:rPr lang="ja-JP" altLang="en-US" sz="2400" b="1" dirty="0">
                <a:solidFill>
                  <a:srgbClr val="800000"/>
                </a:solidFill>
              </a:rPr>
              <a:t>あたたかい心を</a:t>
            </a:r>
            <a:r>
              <a:rPr lang="ja-JP" altLang="en-US" sz="2400" b="1" dirty="0" smtClean="0">
                <a:solidFill>
                  <a:srgbClr val="800000"/>
                </a:solidFill>
              </a:rPr>
              <a:t>育み、</a:t>
            </a:r>
            <a:endParaRPr lang="ja-JP" altLang="en-US" sz="2400" dirty="0">
              <a:solidFill>
                <a:srgbClr val="800000"/>
              </a:solidFill>
            </a:endParaRPr>
          </a:p>
        </p:txBody>
      </p:sp>
      <p:sp>
        <p:nvSpPr>
          <p:cNvPr id="13" name="下矢印 12"/>
          <p:cNvSpPr/>
          <p:nvPr/>
        </p:nvSpPr>
        <p:spPr>
          <a:xfrm>
            <a:off x="4478080" y="2661871"/>
            <a:ext cx="354834" cy="429500"/>
          </a:xfrm>
          <a:prstGeom prst="down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7" name="下矢印 6"/>
          <p:cNvSpPr/>
          <p:nvPr/>
        </p:nvSpPr>
        <p:spPr>
          <a:xfrm>
            <a:off x="4482225" y="4078967"/>
            <a:ext cx="354834" cy="429500"/>
          </a:xfrm>
          <a:prstGeom prst="down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Tree>
    <p:extLst>
      <p:ext uri="{BB962C8B-B14F-4D97-AF65-F5344CB8AC3E}">
        <p14:creationId xmlns:p14="http://schemas.microsoft.com/office/powerpoint/2010/main" val="210234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74172" y="1886898"/>
            <a:ext cx="6387028" cy="1088136"/>
          </a:xfrm>
          <a:noFill/>
        </p:spPr>
        <p:txBody>
          <a:bodyPr anchor="ctr">
            <a:noAutofit/>
          </a:bodyPr>
          <a:lstStyle/>
          <a:p>
            <a:pPr algn="ctr">
              <a:lnSpc>
                <a:spcPct val="130000"/>
              </a:lnSpc>
              <a:spcAft>
                <a:spcPts val="600"/>
              </a:spcAft>
            </a:pPr>
            <a:r>
              <a:rPr lang="en-US" altLang="ja-JP" sz="3200" dirty="0" smtClean="0">
                <a:solidFill>
                  <a:srgbClr val="572314"/>
                </a:solidFill>
                <a:latin typeface="+mj-ea"/>
                <a:cs typeface="ＤＦＰ勘亭流" charset="2"/>
              </a:rPr>
              <a:t>3.</a:t>
            </a:r>
            <a:r>
              <a:rPr lang="ja-JP" altLang="en-US" sz="3200" dirty="0" smtClean="0">
                <a:solidFill>
                  <a:srgbClr val="572314"/>
                </a:solidFill>
                <a:latin typeface="+mj-ea"/>
                <a:cs typeface="ＤＦＰ勘亭流" charset="2"/>
              </a:rPr>
              <a:t> 男</a:t>
            </a:r>
            <a:r>
              <a:rPr lang="ja-JP" altLang="en-US" sz="3200" dirty="0">
                <a:solidFill>
                  <a:srgbClr val="572314"/>
                </a:solidFill>
                <a:latin typeface="+mj-ea"/>
                <a:cs typeface="ＤＦＰ勘亭流" charset="2"/>
              </a:rPr>
              <a:t>の子らしさ、女の子</a:t>
            </a:r>
            <a:r>
              <a:rPr lang="ja-JP" altLang="en-US" sz="3200" dirty="0" smtClean="0">
                <a:solidFill>
                  <a:srgbClr val="572314"/>
                </a:solidFill>
                <a:latin typeface="+mj-ea"/>
                <a:cs typeface="ＤＦＰ勘亭流" charset="2"/>
              </a:rPr>
              <a:t>らしさ</a:t>
            </a:r>
            <a:endParaRPr lang="ja-JP" altLang="en-US" sz="3200" dirty="0">
              <a:solidFill>
                <a:srgbClr val="572314"/>
              </a:solidFill>
              <a:latin typeface="+mj-ea"/>
              <a:cs typeface="ＤＦＰ勘亭流" charset="2"/>
            </a:endParaRPr>
          </a:p>
        </p:txBody>
      </p:sp>
    </p:spTree>
    <p:extLst>
      <p:ext uri="{BB962C8B-B14F-4D97-AF65-F5344CB8AC3E}">
        <p14:creationId xmlns:p14="http://schemas.microsoft.com/office/powerpoint/2010/main" val="22508757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0898" y="359865"/>
            <a:ext cx="6387028" cy="1088136"/>
          </a:xfrm>
          <a:noFill/>
        </p:spPr>
        <p:txBody>
          <a:bodyPr anchor="ctr">
            <a:noAutofit/>
          </a:bodyPr>
          <a:lstStyle/>
          <a:p>
            <a:pPr algn="ctr"/>
            <a:r>
              <a:rPr lang="ja-JP" altLang="en-US" sz="3200" dirty="0"/>
              <a:t>トランスジェンダー</a:t>
            </a:r>
            <a:endParaRPr lang="ja-JP" altLang="ja-JP" sz="3200" dirty="0"/>
          </a:p>
        </p:txBody>
      </p:sp>
      <p:sp>
        <p:nvSpPr>
          <p:cNvPr id="3" name="正方形/長方形 2"/>
          <p:cNvSpPr/>
          <p:nvPr/>
        </p:nvSpPr>
        <p:spPr>
          <a:xfrm>
            <a:off x="1613681" y="2045565"/>
            <a:ext cx="6603548" cy="2831544"/>
          </a:xfrm>
          <a:prstGeom prst="rect">
            <a:avLst/>
          </a:prstGeom>
        </p:spPr>
        <p:txBody>
          <a:bodyPr wrap="square">
            <a:spAutoFit/>
          </a:bodyPr>
          <a:lstStyle/>
          <a:p>
            <a:pPr>
              <a:lnSpc>
                <a:spcPct val="150000"/>
              </a:lnSpc>
              <a:spcAft>
                <a:spcPts val="3000"/>
              </a:spcAft>
            </a:pPr>
            <a:r>
              <a:rPr lang="ja-JP" altLang="ja-JP" sz="2400" dirty="0" smtClean="0">
                <a:solidFill>
                  <a:srgbClr val="800000"/>
                </a:solidFill>
                <a:latin typeface="+mn-ea"/>
              </a:rPr>
              <a:t>性</a:t>
            </a:r>
            <a:r>
              <a:rPr lang="ja-JP" altLang="ja-JP" sz="2400" dirty="0">
                <a:solidFill>
                  <a:srgbClr val="800000"/>
                </a:solidFill>
                <a:latin typeface="+mn-ea"/>
              </a:rPr>
              <a:t>同一性障害</a:t>
            </a:r>
            <a:r>
              <a:rPr lang="en-US" altLang="ja-JP" sz="2400" dirty="0">
                <a:solidFill>
                  <a:srgbClr val="800000"/>
                </a:solidFill>
                <a:latin typeface="+mn-ea"/>
              </a:rPr>
              <a:t>(GID)</a:t>
            </a:r>
            <a:r>
              <a:rPr lang="ja-JP" altLang="ja-JP" sz="2400" dirty="0">
                <a:solidFill>
                  <a:srgbClr val="800000"/>
                </a:solidFill>
                <a:latin typeface="+mn-ea"/>
              </a:rPr>
              <a:t>とは医療的なケアが必要とされる場合の診断名であるが、特に医療的な治療までは必要としない人も含めて自分の性別に違和感を持っている人を</a:t>
            </a:r>
            <a:r>
              <a:rPr lang="ja-JP" altLang="ja-JP" sz="2400" dirty="0">
                <a:solidFill>
                  <a:srgbClr val="FF0000"/>
                </a:solidFill>
                <a:latin typeface="+mn-ea"/>
              </a:rPr>
              <a:t>トランスジェンダー</a:t>
            </a:r>
            <a:r>
              <a:rPr lang="ja-JP" altLang="ja-JP" sz="2400" dirty="0">
                <a:solidFill>
                  <a:srgbClr val="800000"/>
                </a:solidFill>
                <a:latin typeface="+mn-ea"/>
              </a:rPr>
              <a:t>と呼んでいる</a:t>
            </a:r>
            <a:r>
              <a:rPr lang="ja-JP" altLang="ja-JP" sz="2400" dirty="0" smtClean="0">
                <a:solidFill>
                  <a:srgbClr val="800000"/>
                </a:solidFill>
                <a:latin typeface="+mn-ea"/>
              </a:rPr>
              <a:t>。</a:t>
            </a:r>
            <a:endParaRPr lang="ja-JP" altLang="ja-JP" sz="2400" dirty="0">
              <a:solidFill>
                <a:srgbClr val="800000"/>
              </a:solidFill>
              <a:latin typeface="+mn-ea"/>
            </a:endParaRPr>
          </a:p>
        </p:txBody>
      </p:sp>
    </p:spTree>
    <p:extLst>
      <p:ext uri="{BB962C8B-B14F-4D97-AF65-F5344CB8AC3E}">
        <p14:creationId xmlns:p14="http://schemas.microsoft.com/office/powerpoint/2010/main" val="23062943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0898" y="359865"/>
            <a:ext cx="6387028" cy="1088136"/>
          </a:xfrm>
          <a:noFill/>
        </p:spPr>
        <p:txBody>
          <a:bodyPr anchor="ctr">
            <a:noAutofit/>
          </a:bodyPr>
          <a:lstStyle/>
          <a:p>
            <a:pPr algn="ctr"/>
            <a:r>
              <a:rPr lang="en-US" altLang="ja-JP" sz="3600" dirty="0" smtClean="0">
                <a:effectLst/>
              </a:rPr>
              <a:t>LGBT</a:t>
            </a:r>
            <a:endParaRPr lang="ja-JP" altLang="ja-JP" sz="3600" dirty="0">
              <a:effectLst/>
            </a:endParaRPr>
          </a:p>
        </p:txBody>
      </p:sp>
      <p:sp>
        <p:nvSpPr>
          <p:cNvPr id="3" name="正方形/長方形 2"/>
          <p:cNvSpPr/>
          <p:nvPr/>
        </p:nvSpPr>
        <p:spPr>
          <a:xfrm>
            <a:off x="1370898" y="1448001"/>
            <a:ext cx="7425269" cy="4875181"/>
          </a:xfrm>
          <a:prstGeom prst="rect">
            <a:avLst/>
          </a:prstGeom>
        </p:spPr>
        <p:txBody>
          <a:bodyPr wrap="square">
            <a:spAutoFit/>
          </a:bodyPr>
          <a:lstStyle/>
          <a:p>
            <a:pPr marL="342900" indent="-342900">
              <a:lnSpc>
                <a:spcPct val="130000"/>
              </a:lnSpc>
              <a:buFont typeface="Arial"/>
              <a:buChar char="•"/>
            </a:pPr>
            <a:r>
              <a:rPr lang="en-US" altLang="ja-JP" sz="2400" dirty="0" smtClean="0">
                <a:solidFill>
                  <a:srgbClr val="800000"/>
                </a:solidFill>
                <a:latin typeface="+mn-ea"/>
              </a:rPr>
              <a:t>Lesbian</a:t>
            </a:r>
            <a:r>
              <a:rPr lang="ja-JP" altLang="ja-JP" sz="2400" dirty="0">
                <a:solidFill>
                  <a:srgbClr val="800000"/>
                </a:solidFill>
                <a:latin typeface="+mn-ea"/>
              </a:rPr>
              <a:t>（女性同性愛者）</a:t>
            </a:r>
            <a:r>
              <a:rPr lang="ja-JP" altLang="ja-JP" sz="2400" dirty="0" smtClean="0">
                <a:solidFill>
                  <a:srgbClr val="800000"/>
                </a:solidFill>
                <a:latin typeface="+mn-ea"/>
              </a:rPr>
              <a:t>、</a:t>
            </a:r>
            <a:endParaRPr lang="en-US" altLang="ja-JP" sz="2400" dirty="0" smtClean="0">
              <a:solidFill>
                <a:srgbClr val="800000"/>
              </a:solidFill>
              <a:latin typeface="+mn-ea"/>
            </a:endParaRPr>
          </a:p>
          <a:p>
            <a:pPr marL="342900" indent="-342900">
              <a:lnSpc>
                <a:spcPct val="130000"/>
              </a:lnSpc>
              <a:buFont typeface="Arial"/>
              <a:buChar char="•"/>
            </a:pPr>
            <a:r>
              <a:rPr lang="en-US" altLang="ja-JP" sz="2400" dirty="0" smtClean="0">
                <a:solidFill>
                  <a:srgbClr val="800000"/>
                </a:solidFill>
                <a:latin typeface="+mn-ea"/>
              </a:rPr>
              <a:t>Gay</a:t>
            </a:r>
            <a:r>
              <a:rPr lang="ja-JP" altLang="ja-JP" sz="2400" dirty="0">
                <a:solidFill>
                  <a:srgbClr val="800000"/>
                </a:solidFill>
                <a:latin typeface="+mn-ea"/>
              </a:rPr>
              <a:t>（男性同性愛者）</a:t>
            </a:r>
            <a:r>
              <a:rPr lang="ja-JP" altLang="ja-JP" sz="2400" dirty="0" smtClean="0">
                <a:solidFill>
                  <a:srgbClr val="800000"/>
                </a:solidFill>
                <a:latin typeface="+mn-ea"/>
              </a:rPr>
              <a:t>、</a:t>
            </a:r>
            <a:endParaRPr lang="en-US" altLang="ja-JP" sz="2400" dirty="0" smtClean="0">
              <a:solidFill>
                <a:srgbClr val="800000"/>
              </a:solidFill>
              <a:latin typeface="+mn-ea"/>
            </a:endParaRPr>
          </a:p>
          <a:p>
            <a:pPr marL="342900" indent="-342900">
              <a:lnSpc>
                <a:spcPct val="130000"/>
              </a:lnSpc>
              <a:buFont typeface="Arial"/>
              <a:buChar char="•"/>
            </a:pPr>
            <a:r>
              <a:rPr lang="en-US" altLang="ja-JP" sz="2400" dirty="0" err="1" smtClean="0">
                <a:solidFill>
                  <a:srgbClr val="800000"/>
                </a:solidFill>
                <a:latin typeface="+mn-ea"/>
              </a:rPr>
              <a:t>Bisexial</a:t>
            </a:r>
            <a:r>
              <a:rPr lang="ja-JP" altLang="ja-JP" sz="2400" dirty="0">
                <a:solidFill>
                  <a:srgbClr val="800000"/>
                </a:solidFill>
                <a:latin typeface="+mn-ea"/>
              </a:rPr>
              <a:t>（両性愛者）</a:t>
            </a:r>
            <a:r>
              <a:rPr lang="ja-JP" altLang="ja-JP" sz="2400" dirty="0" smtClean="0">
                <a:solidFill>
                  <a:srgbClr val="800000"/>
                </a:solidFill>
                <a:latin typeface="+mn-ea"/>
              </a:rPr>
              <a:t>、</a:t>
            </a:r>
            <a:endParaRPr lang="en-US" altLang="ja-JP" sz="2400" dirty="0" smtClean="0">
              <a:solidFill>
                <a:srgbClr val="800000"/>
              </a:solidFill>
              <a:latin typeface="+mn-ea"/>
            </a:endParaRPr>
          </a:p>
          <a:p>
            <a:pPr marL="342900" indent="-342900">
              <a:lnSpc>
                <a:spcPct val="130000"/>
              </a:lnSpc>
              <a:buFont typeface="Arial"/>
              <a:buChar char="•"/>
            </a:pPr>
            <a:r>
              <a:rPr lang="en-US" altLang="ja-JP" sz="2400" dirty="0" smtClean="0">
                <a:solidFill>
                  <a:srgbClr val="800000"/>
                </a:solidFill>
                <a:latin typeface="+mn-ea"/>
              </a:rPr>
              <a:t>Transgender</a:t>
            </a:r>
            <a:r>
              <a:rPr lang="ja-JP" altLang="ja-JP" sz="2400" dirty="0">
                <a:solidFill>
                  <a:srgbClr val="800000"/>
                </a:solidFill>
                <a:latin typeface="+mn-ea"/>
              </a:rPr>
              <a:t>（</a:t>
            </a:r>
            <a:r>
              <a:rPr lang="ja-JP" altLang="ja-JP" sz="2400" dirty="0" smtClean="0">
                <a:solidFill>
                  <a:srgbClr val="800000"/>
                </a:solidFill>
                <a:latin typeface="+mn-ea"/>
              </a:rPr>
              <a:t>トランスジェンダー）</a:t>
            </a:r>
            <a:endParaRPr lang="en-US" altLang="ja-JP" sz="2400" dirty="0" smtClean="0">
              <a:solidFill>
                <a:srgbClr val="800000"/>
              </a:solidFill>
              <a:latin typeface="+mn-ea"/>
            </a:endParaRPr>
          </a:p>
          <a:p>
            <a:pPr>
              <a:lnSpc>
                <a:spcPct val="130000"/>
              </a:lnSpc>
            </a:pPr>
            <a:endParaRPr lang="en-US" altLang="ja-JP" sz="2400" dirty="0">
              <a:solidFill>
                <a:srgbClr val="800000"/>
              </a:solidFill>
              <a:latin typeface="+mn-ea"/>
            </a:endParaRPr>
          </a:p>
          <a:p>
            <a:pPr>
              <a:lnSpc>
                <a:spcPct val="130000"/>
              </a:lnSpc>
            </a:pPr>
            <a:r>
              <a:rPr lang="ja-JP" altLang="ja-JP" sz="2400" dirty="0" smtClean="0">
                <a:solidFill>
                  <a:srgbClr val="800000"/>
                </a:solidFill>
                <a:latin typeface="+mn-ea"/>
              </a:rPr>
              <a:t>の</a:t>
            </a:r>
            <a:r>
              <a:rPr lang="ja-JP" altLang="ja-JP" sz="2400" dirty="0">
                <a:solidFill>
                  <a:srgbClr val="800000"/>
                </a:solidFill>
                <a:latin typeface="+mn-ea"/>
              </a:rPr>
              <a:t>頭文字をとったもので、セクシュアル・マイノリティー（性的少数者）の総称としてよく用いられている</a:t>
            </a:r>
            <a:r>
              <a:rPr lang="ja-JP" altLang="ja-JP" sz="2400" dirty="0" smtClean="0">
                <a:solidFill>
                  <a:srgbClr val="800000"/>
                </a:solidFill>
                <a:latin typeface="+mn-ea"/>
              </a:rPr>
              <a:t>。</a:t>
            </a:r>
            <a:endParaRPr lang="en-US" altLang="ja-JP" sz="2400" dirty="0" smtClean="0">
              <a:solidFill>
                <a:srgbClr val="800000"/>
              </a:solidFill>
              <a:latin typeface="+mn-ea"/>
            </a:endParaRPr>
          </a:p>
          <a:p>
            <a:pPr>
              <a:lnSpc>
                <a:spcPct val="130000"/>
              </a:lnSpc>
            </a:pPr>
            <a:r>
              <a:rPr lang="ja-JP" altLang="ja-JP" sz="2400" dirty="0" smtClean="0">
                <a:solidFill>
                  <a:srgbClr val="800000"/>
                </a:solidFill>
                <a:latin typeface="+mn-ea"/>
              </a:rPr>
              <a:t>全国</a:t>
            </a:r>
            <a:r>
              <a:rPr lang="ja-JP" altLang="ja-JP" sz="2400" dirty="0">
                <a:solidFill>
                  <a:srgbClr val="800000"/>
                </a:solidFill>
                <a:latin typeface="+mn-ea"/>
              </a:rPr>
              <a:t>の</a:t>
            </a:r>
            <a:r>
              <a:rPr lang="en-US" altLang="ja-JP" sz="2400" dirty="0">
                <a:solidFill>
                  <a:srgbClr val="800000"/>
                </a:solidFill>
                <a:latin typeface="+mn-ea"/>
              </a:rPr>
              <a:t>20</a:t>
            </a:r>
            <a:r>
              <a:rPr lang="ja-JP" altLang="ja-JP" sz="2400" dirty="0">
                <a:solidFill>
                  <a:srgbClr val="800000"/>
                </a:solidFill>
                <a:latin typeface="+mn-ea"/>
              </a:rPr>
              <a:t>〜</a:t>
            </a:r>
            <a:r>
              <a:rPr lang="en-US" altLang="ja-JP" sz="2400" dirty="0">
                <a:solidFill>
                  <a:srgbClr val="800000"/>
                </a:solidFill>
                <a:latin typeface="+mn-ea"/>
              </a:rPr>
              <a:t>59</a:t>
            </a:r>
            <a:r>
              <a:rPr lang="ja-JP" altLang="ja-JP" sz="2400" dirty="0">
                <a:solidFill>
                  <a:srgbClr val="800000"/>
                </a:solidFill>
                <a:latin typeface="+mn-ea"/>
              </a:rPr>
              <a:t>歳を対象にした調査よると、「</a:t>
            </a:r>
            <a:r>
              <a:rPr lang="en-US" altLang="ja-JP" sz="2400" dirty="0">
                <a:solidFill>
                  <a:srgbClr val="800000"/>
                </a:solidFill>
                <a:latin typeface="+mn-ea"/>
              </a:rPr>
              <a:t>LGBT</a:t>
            </a:r>
            <a:r>
              <a:rPr lang="ja-JP" altLang="ja-JP" sz="2400" dirty="0">
                <a:solidFill>
                  <a:srgbClr val="800000"/>
                </a:solidFill>
                <a:latin typeface="+mn-ea"/>
              </a:rPr>
              <a:t>層」に該当する人は</a:t>
            </a:r>
            <a:r>
              <a:rPr lang="en-US" altLang="ja-JP" sz="2400" dirty="0">
                <a:solidFill>
                  <a:srgbClr val="800000"/>
                </a:solidFill>
                <a:latin typeface="+mn-ea"/>
              </a:rPr>
              <a:t>7.6</a:t>
            </a:r>
            <a:r>
              <a:rPr lang="en-US" altLang="ja-JP" sz="2400" dirty="0" smtClean="0">
                <a:solidFill>
                  <a:srgbClr val="800000"/>
                </a:solidFill>
                <a:latin typeface="+mn-ea"/>
              </a:rPr>
              <a:t>%</a:t>
            </a:r>
            <a:endParaRPr lang="ja-JP" altLang="en-US" sz="2400" dirty="0">
              <a:solidFill>
                <a:srgbClr val="800000"/>
              </a:solidFill>
              <a:latin typeface="+mn-ea"/>
            </a:endParaRPr>
          </a:p>
        </p:txBody>
      </p:sp>
    </p:spTree>
    <p:extLst>
      <p:ext uri="{BB962C8B-B14F-4D97-AF65-F5344CB8AC3E}">
        <p14:creationId xmlns:p14="http://schemas.microsoft.com/office/powerpoint/2010/main" val="21277015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0066" y="579722"/>
            <a:ext cx="6387028" cy="1493083"/>
          </a:xfrm>
          <a:noFill/>
        </p:spPr>
        <p:txBody>
          <a:bodyPr anchor="ctr">
            <a:noAutofit/>
          </a:bodyPr>
          <a:lstStyle/>
          <a:p>
            <a:pPr algn="ctr">
              <a:lnSpc>
                <a:spcPct val="150000"/>
              </a:lnSpc>
              <a:spcAft>
                <a:spcPts val="1800"/>
              </a:spcAft>
            </a:pPr>
            <a:r>
              <a:rPr lang="en-US" altLang="ja-JP" sz="3200" dirty="0" smtClean="0">
                <a:solidFill>
                  <a:srgbClr val="572314"/>
                </a:solidFill>
                <a:latin typeface="+mj-ea"/>
                <a:cs typeface="ＤＦＰ勘亭流" charset="2"/>
              </a:rPr>
              <a:t>3</a:t>
            </a:r>
            <a:r>
              <a:rPr lang="en-US" altLang="ja-JP" sz="3200" dirty="0" smtClean="0">
                <a:solidFill>
                  <a:srgbClr val="572314"/>
                </a:solidFill>
                <a:latin typeface="+mj-ea"/>
                <a:cs typeface="ＤＦＰ勘亭流" charset="2"/>
              </a:rPr>
              <a:t>.</a:t>
            </a:r>
            <a:r>
              <a:rPr lang="ja-JP" altLang="en-US" sz="3200" dirty="0" smtClean="0">
                <a:solidFill>
                  <a:srgbClr val="572314"/>
                </a:solidFill>
                <a:latin typeface="+mj-ea"/>
                <a:cs typeface="ＤＦＰ勘亭流" charset="2"/>
              </a:rPr>
              <a:t> </a:t>
            </a:r>
            <a:r>
              <a:rPr lang="ja-JP" altLang="en-US" sz="3200" dirty="0" smtClean="0">
                <a:solidFill>
                  <a:srgbClr val="572314"/>
                </a:solidFill>
                <a:latin typeface="+mj-ea"/>
                <a:cs typeface="ＤＦＰ勘亭流" charset="2"/>
              </a:rPr>
              <a:t>男</a:t>
            </a:r>
            <a:r>
              <a:rPr lang="ja-JP" altLang="en-US" sz="3200" dirty="0">
                <a:solidFill>
                  <a:srgbClr val="572314"/>
                </a:solidFill>
                <a:latin typeface="+mj-ea"/>
                <a:cs typeface="ＤＦＰ勘亭流" charset="2"/>
              </a:rPr>
              <a:t>の子らしさ、女の子</a:t>
            </a:r>
            <a:r>
              <a:rPr lang="ja-JP" altLang="en-US" sz="3200" dirty="0" smtClean="0">
                <a:solidFill>
                  <a:srgbClr val="572314"/>
                </a:solidFill>
                <a:latin typeface="+mj-ea"/>
                <a:cs typeface="ＤＦＰ勘亭流" charset="2"/>
              </a:rPr>
              <a:t>らしさ</a:t>
            </a:r>
            <a:r>
              <a:rPr lang="en-US" altLang="ja-JP" sz="3200" dirty="0" smtClean="0">
                <a:solidFill>
                  <a:srgbClr val="572314"/>
                </a:solidFill>
                <a:latin typeface="+mj-ea"/>
                <a:cs typeface="ＤＦＰ勘亭流" charset="2"/>
              </a:rPr>
              <a:t/>
            </a:r>
            <a:br>
              <a:rPr lang="en-US" altLang="ja-JP" sz="3200" dirty="0" smtClean="0">
                <a:solidFill>
                  <a:srgbClr val="572314"/>
                </a:solidFill>
                <a:latin typeface="+mj-ea"/>
                <a:cs typeface="ＤＦＰ勘亭流" charset="2"/>
              </a:rPr>
            </a:br>
            <a:r>
              <a:rPr lang="ja-JP" altLang="en-US" sz="3200" dirty="0" smtClean="0">
                <a:solidFill>
                  <a:srgbClr val="572314"/>
                </a:solidFill>
                <a:latin typeface="+mj-ea"/>
                <a:cs typeface="ＤＦＰ勘亭流" charset="2"/>
              </a:rPr>
              <a:t>と生物学的な性</a:t>
            </a:r>
            <a:endParaRPr lang="ja-JP" altLang="en-US" sz="3200" dirty="0">
              <a:solidFill>
                <a:srgbClr val="572314"/>
              </a:solidFill>
              <a:latin typeface="+mj-ea"/>
              <a:cs typeface="ＤＦＰ勘亭流" charset="2"/>
            </a:endParaRPr>
          </a:p>
        </p:txBody>
      </p:sp>
      <p:sp>
        <p:nvSpPr>
          <p:cNvPr id="3" name="正方形/長方形 2"/>
          <p:cNvSpPr/>
          <p:nvPr/>
        </p:nvSpPr>
        <p:spPr>
          <a:xfrm>
            <a:off x="1550066" y="2700430"/>
            <a:ext cx="6629809" cy="1913344"/>
          </a:xfrm>
          <a:prstGeom prst="rect">
            <a:avLst/>
          </a:prstGeom>
        </p:spPr>
        <p:txBody>
          <a:bodyPr wrap="square">
            <a:spAutoFit/>
          </a:bodyPr>
          <a:lstStyle/>
          <a:p>
            <a:pPr>
              <a:lnSpc>
                <a:spcPct val="150000"/>
              </a:lnSpc>
            </a:pPr>
            <a:r>
              <a:rPr lang="ja-JP" altLang="en-US" sz="2000" dirty="0">
                <a:solidFill>
                  <a:srgbClr val="800000"/>
                </a:solidFill>
                <a:latin typeface="+mn-ea"/>
              </a:rPr>
              <a:t>　男児では、妊娠６週から</a:t>
            </a:r>
            <a:r>
              <a:rPr lang="en-US" altLang="ja-JP" sz="2000" dirty="0">
                <a:solidFill>
                  <a:srgbClr val="800000"/>
                </a:solidFill>
                <a:latin typeface="+mn-ea"/>
              </a:rPr>
              <a:t>24</a:t>
            </a:r>
            <a:r>
              <a:rPr lang="ja-JP" altLang="en-US" sz="2000" dirty="0">
                <a:solidFill>
                  <a:srgbClr val="800000"/>
                </a:solidFill>
                <a:latin typeface="+mn-ea"/>
              </a:rPr>
              <a:t>週にかけて、男性ホルモン（アンドロゲン）が胎児の精巣から大量に分泌される「アンドロジェン・シャワー」により、男性の外性器が形づくられ、脳は男性化し、男性的な行動をとらせる。</a:t>
            </a:r>
          </a:p>
        </p:txBody>
      </p:sp>
      <p:sp>
        <p:nvSpPr>
          <p:cNvPr id="4" name="正方形/長方形 3"/>
          <p:cNvSpPr/>
          <p:nvPr/>
        </p:nvSpPr>
        <p:spPr>
          <a:xfrm>
            <a:off x="1583197" y="5149074"/>
            <a:ext cx="6596678" cy="707886"/>
          </a:xfrm>
          <a:prstGeom prst="rect">
            <a:avLst/>
          </a:prstGeom>
        </p:spPr>
        <p:txBody>
          <a:bodyPr wrap="none">
            <a:spAutoFit/>
          </a:bodyPr>
          <a:lstStyle/>
          <a:p>
            <a:r>
              <a:rPr lang="ja-JP" altLang="en-US" sz="2000" dirty="0" smtClean="0">
                <a:solidFill>
                  <a:srgbClr val="800000"/>
                </a:solidFill>
                <a:latin typeface="+mn-ea"/>
              </a:rPr>
              <a:t>女</a:t>
            </a:r>
            <a:r>
              <a:rPr lang="ja-JP" altLang="en-US" sz="2000" dirty="0" smtClean="0">
                <a:solidFill>
                  <a:srgbClr val="800000"/>
                </a:solidFill>
                <a:latin typeface="+mn-ea"/>
              </a:rPr>
              <a:t>児で</a:t>
            </a:r>
            <a:r>
              <a:rPr lang="ja-JP" altLang="en-US" sz="2000" dirty="0" smtClean="0">
                <a:solidFill>
                  <a:srgbClr val="800000"/>
                </a:solidFill>
                <a:latin typeface="+mn-ea"/>
              </a:rPr>
              <a:t>も</a:t>
            </a:r>
            <a:r>
              <a:rPr lang="ja-JP" altLang="en-US" sz="2000" dirty="0" smtClean="0">
                <a:solidFill>
                  <a:srgbClr val="800000"/>
                </a:solidFill>
                <a:latin typeface="+mn-ea"/>
              </a:rPr>
              <a:t>、</a:t>
            </a:r>
            <a:r>
              <a:rPr lang="ja-JP" altLang="en-US" sz="2000" dirty="0" smtClean="0">
                <a:solidFill>
                  <a:srgbClr val="800000"/>
                </a:solidFill>
                <a:latin typeface="+mn-ea"/>
              </a:rPr>
              <a:t>副腎皮質で男性ホルモンはつくられているが</a:t>
            </a:r>
            <a:endParaRPr lang="en-US" altLang="ja-JP" sz="2000" dirty="0" smtClean="0">
              <a:solidFill>
                <a:srgbClr val="800000"/>
              </a:solidFill>
              <a:latin typeface="+mn-ea"/>
            </a:endParaRPr>
          </a:p>
          <a:p>
            <a:r>
              <a:rPr lang="ja-JP" altLang="en-US" sz="2000" dirty="0" smtClean="0">
                <a:solidFill>
                  <a:srgbClr val="800000"/>
                </a:solidFill>
                <a:latin typeface="+mn-ea"/>
              </a:rPr>
              <a:t>少量。</a:t>
            </a:r>
            <a:endParaRPr lang="ja-JP" altLang="en-US" sz="2000" dirty="0"/>
          </a:p>
        </p:txBody>
      </p:sp>
    </p:spTree>
    <p:extLst>
      <p:ext uri="{BB962C8B-B14F-4D97-AF65-F5344CB8AC3E}">
        <p14:creationId xmlns:p14="http://schemas.microsoft.com/office/powerpoint/2010/main" val="10964138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0066" y="579723"/>
            <a:ext cx="6387028" cy="1088136"/>
          </a:xfrm>
          <a:noFill/>
        </p:spPr>
        <p:txBody>
          <a:bodyPr anchor="ctr">
            <a:noAutofit/>
          </a:bodyPr>
          <a:lstStyle/>
          <a:p>
            <a:pPr algn="ctr">
              <a:lnSpc>
                <a:spcPct val="130000"/>
              </a:lnSpc>
              <a:spcAft>
                <a:spcPts val="600"/>
              </a:spcAft>
            </a:pPr>
            <a:r>
              <a:rPr lang="en-US" altLang="ja-JP" sz="3200" dirty="0" smtClean="0">
                <a:solidFill>
                  <a:srgbClr val="572314"/>
                </a:solidFill>
                <a:latin typeface="+mj-ea"/>
                <a:cs typeface="ＤＦＰ勘亭流" charset="2"/>
              </a:rPr>
              <a:t>3.</a:t>
            </a:r>
            <a:r>
              <a:rPr lang="ja-JP" altLang="en-US" sz="3200" dirty="0" smtClean="0">
                <a:solidFill>
                  <a:srgbClr val="572314"/>
                </a:solidFill>
                <a:latin typeface="+mj-ea"/>
                <a:cs typeface="ＤＦＰ勘亭流" charset="2"/>
              </a:rPr>
              <a:t> 男</a:t>
            </a:r>
            <a:r>
              <a:rPr lang="ja-JP" altLang="en-US" sz="3200" dirty="0">
                <a:solidFill>
                  <a:srgbClr val="572314"/>
                </a:solidFill>
                <a:latin typeface="+mj-ea"/>
                <a:cs typeface="ＤＦＰ勘亭流" charset="2"/>
              </a:rPr>
              <a:t>の子らしさ、女の子</a:t>
            </a:r>
            <a:r>
              <a:rPr lang="ja-JP" altLang="en-US" sz="3200" dirty="0" smtClean="0">
                <a:solidFill>
                  <a:srgbClr val="572314"/>
                </a:solidFill>
                <a:latin typeface="+mj-ea"/>
                <a:cs typeface="ＤＦＰ勘亭流" charset="2"/>
              </a:rPr>
              <a:t>らしさ</a:t>
            </a:r>
            <a:r>
              <a:rPr lang="en-US" altLang="ja-JP" sz="3200" dirty="0">
                <a:solidFill>
                  <a:srgbClr val="572314"/>
                </a:solidFill>
                <a:latin typeface="+mj-ea"/>
                <a:cs typeface="ＤＦＰ勘亭流" charset="2"/>
              </a:rPr>
              <a:t/>
            </a:r>
            <a:br>
              <a:rPr lang="en-US" altLang="ja-JP" sz="3200" dirty="0">
                <a:solidFill>
                  <a:srgbClr val="572314"/>
                </a:solidFill>
                <a:latin typeface="+mj-ea"/>
                <a:cs typeface="ＤＦＰ勘亭流" charset="2"/>
              </a:rPr>
            </a:br>
            <a:r>
              <a:rPr lang="ja-JP" altLang="en-US" sz="3200" dirty="0" smtClean="0">
                <a:solidFill>
                  <a:srgbClr val="572314"/>
                </a:solidFill>
                <a:latin typeface="+mj-ea"/>
                <a:cs typeface="ＤＦＰ勘亭流" charset="2"/>
              </a:rPr>
              <a:t>男性の脳と女性の脳</a:t>
            </a:r>
            <a:endParaRPr lang="ja-JP" altLang="en-US" sz="3200" dirty="0">
              <a:solidFill>
                <a:srgbClr val="572314"/>
              </a:solidFill>
              <a:latin typeface="+mj-ea"/>
              <a:cs typeface="ＤＦＰ勘亭流" charset="2"/>
            </a:endParaRPr>
          </a:p>
        </p:txBody>
      </p:sp>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1550066" y="2020721"/>
            <a:ext cx="5952370" cy="3338697"/>
          </a:xfrm>
          <a:prstGeom prst="rect">
            <a:avLst/>
          </a:prstGeom>
          <a:noFill/>
          <a:ln>
            <a:noFill/>
          </a:ln>
        </p:spPr>
      </p:pic>
      <p:sp>
        <p:nvSpPr>
          <p:cNvPr id="6" name="正方形/長方形 5"/>
          <p:cNvSpPr/>
          <p:nvPr/>
        </p:nvSpPr>
        <p:spPr>
          <a:xfrm>
            <a:off x="1645911" y="5576757"/>
            <a:ext cx="5856525" cy="646331"/>
          </a:xfrm>
          <a:prstGeom prst="rect">
            <a:avLst/>
          </a:prstGeom>
        </p:spPr>
        <p:txBody>
          <a:bodyPr wrap="square">
            <a:spAutoFit/>
          </a:bodyPr>
          <a:lstStyle/>
          <a:p>
            <a:r>
              <a:rPr lang="ja-JP" altLang="en-US" dirty="0" smtClean="0">
                <a:solidFill>
                  <a:srgbClr val="800000"/>
                </a:solidFill>
              </a:rPr>
              <a:t>図</a:t>
            </a:r>
            <a:r>
              <a:rPr lang="en-US" altLang="ja-JP" dirty="0" smtClean="0">
                <a:solidFill>
                  <a:srgbClr val="800000"/>
                </a:solidFill>
              </a:rPr>
              <a:t> 1</a:t>
            </a:r>
            <a:r>
              <a:rPr lang="en-US" altLang="ja-JP" dirty="0">
                <a:solidFill>
                  <a:srgbClr val="800000"/>
                </a:solidFill>
              </a:rPr>
              <a:t>. </a:t>
            </a:r>
            <a:r>
              <a:rPr lang="ja-JP" altLang="ja-JP" dirty="0">
                <a:solidFill>
                  <a:srgbClr val="800000"/>
                </a:solidFill>
              </a:rPr>
              <a:t>女性の脳梁は男性の脳梁に比べて層が厚い。（共立出版、</a:t>
            </a:r>
            <a:r>
              <a:rPr lang="en-US" altLang="ja-JP" dirty="0">
                <a:solidFill>
                  <a:srgbClr val="800000"/>
                </a:solidFill>
              </a:rPr>
              <a:t>2001</a:t>
            </a:r>
            <a:r>
              <a:rPr lang="ja-JP" altLang="ja-JP" dirty="0">
                <a:solidFill>
                  <a:srgbClr val="800000"/>
                </a:solidFill>
              </a:rPr>
              <a:t>より） </a:t>
            </a:r>
            <a:endParaRPr lang="ja-JP" altLang="en-US" dirty="0">
              <a:solidFill>
                <a:srgbClr val="800000"/>
              </a:solidFill>
            </a:endParaRPr>
          </a:p>
        </p:txBody>
      </p:sp>
    </p:spTree>
    <p:extLst>
      <p:ext uri="{BB962C8B-B14F-4D97-AF65-F5344CB8AC3E}">
        <p14:creationId xmlns:p14="http://schemas.microsoft.com/office/powerpoint/2010/main" val="39461146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5292" y="102950"/>
            <a:ext cx="6879763" cy="1054833"/>
          </a:xfrm>
          <a:noFill/>
        </p:spPr>
        <p:txBody>
          <a:bodyPr anchor="t">
            <a:noAutofit/>
          </a:bodyPr>
          <a:lstStyle/>
          <a:p>
            <a:pPr algn="ctr">
              <a:lnSpc>
                <a:spcPct val="150000"/>
              </a:lnSpc>
              <a:tabLst>
                <a:tab pos="3055938" algn="l"/>
              </a:tabLst>
            </a:pPr>
            <a:r>
              <a:rPr lang="ja-JP" altLang="en-US" sz="3600" b="1" dirty="0" smtClean="0"/>
              <a:t>本日の話</a:t>
            </a:r>
            <a:endParaRPr lang="ja-JP" altLang="en-US" sz="3600" b="1" dirty="0"/>
          </a:p>
        </p:txBody>
      </p:sp>
      <p:sp>
        <p:nvSpPr>
          <p:cNvPr id="3" name="正方形/長方形 2"/>
          <p:cNvSpPr/>
          <p:nvPr/>
        </p:nvSpPr>
        <p:spPr>
          <a:xfrm>
            <a:off x="1167212" y="1199677"/>
            <a:ext cx="7647632" cy="4154983"/>
          </a:xfrm>
          <a:prstGeom prst="rect">
            <a:avLst/>
          </a:prstGeom>
        </p:spPr>
        <p:txBody>
          <a:bodyPr wrap="square">
            <a:spAutoFit/>
          </a:bodyPr>
          <a:lstStyle/>
          <a:p>
            <a:pPr>
              <a:lnSpc>
                <a:spcPct val="200000"/>
              </a:lnSpc>
              <a:spcAft>
                <a:spcPts val="600"/>
              </a:spcAft>
            </a:pPr>
            <a:r>
              <a:rPr lang="ja-JP" altLang="en-US" sz="2800" dirty="0">
                <a:solidFill>
                  <a:srgbClr val="800000"/>
                </a:solidFill>
                <a:latin typeface="+mn-ea"/>
              </a:rPr>
              <a:t>あたたかいこころを育むため</a:t>
            </a:r>
            <a:r>
              <a:rPr lang="ja-JP" altLang="en-US" sz="2800" dirty="0" smtClean="0">
                <a:solidFill>
                  <a:srgbClr val="800000"/>
                </a:solidFill>
                <a:latin typeface="+mn-ea"/>
              </a:rPr>
              <a:t>に</a:t>
            </a:r>
            <a:endParaRPr lang="en-US" altLang="ja-JP" sz="2800" dirty="0" smtClean="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発達期</a:t>
            </a:r>
            <a:r>
              <a:rPr lang="ja-JP" altLang="en-US" sz="2400" dirty="0">
                <a:solidFill>
                  <a:srgbClr val="800000"/>
                </a:solidFill>
                <a:latin typeface="+mn-ea"/>
              </a:rPr>
              <a:t>の脳のもつ不思議を理解しよう</a:t>
            </a: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あたたかいこころとは</a:t>
            </a:r>
            <a:endParaRPr lang="en-US" altLang="ja-JP" sz="2400" dirty="0" smtClean="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男</a:t>
            </a:r>
            <a:r>
              <a:rPr lang="ja-JP" altLang="en-US" sz="2400" dirty="0">
                <a:solidFill>
                  <a:srgbClr val="800000"/>
                </a:solidFill>
                <a:latin typeface="+mn-ea"/>
              </a:rPr>
              <a:t>の子らしさ、女の子</a:t>
            </a:r>
            <a:r>
              <a:rPr lang="ja-JP" altLang="en-US" sz="2400" dirty="0" smtClean="0">
                <a:solidFill>
                  <a:srgbClr val="800000"/>
                </a:solidFill>
                <a:latin typeface="+mn-ea"/>
              </a:rPr>
              <a:t>らしさ</a:t>
            </a:r>
            <a:r>
              <a:rPr lang="ja-JP" altLang="en-US" sz="2400" dirty="0" smtClean="0">
                <a:solidFill>
                  <a:srgbClr val="800000"/>
                </a:solidFill>
                <a:latin typeface="+mn-ea"/>
              </a:rPr>
              <a:t>と生物学的な性</a:t>
            </a:r>
            <a:endParaRPr lang="ja-JP" altLang="en-US" sz="2400" dirty="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母親</a:t>
            </a:r>
            <a:r>
              <a:rPr lang="ja-JP" altLang="en-US" sz="2400" dirty="0">
                <a:solidFill>
                  <a:srgbClr val="800000"/>
                </a:solidFill>
                <a:latin typeface="+mn-ea"/>
              </a:rPr>
              <a:t>の育児不安と孤立感をなくそう</a:t>
            </a:r>
          </a:p>
        </p:txBody>
      </p:sp>
    </p:spTree>
    <p:extLst>
      <p:ext uri="{BB962C8B-B14F-4D97-AF65-F5344CB8AC3E}">
        <p14:creationId xmlns:p14="http://schemas.microsoft.com/office/powerpoint/2010/main" val="24762418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0066" y="579723"/>
            <a:ext cx="6387028" cy="746126"/>
          </a:xfrm>
          <a:noFill/>
        </p:spPr>
        <p:txBody>
          <a:bodyPr anchor="ctr">
            <a:noAutofit/>
          </a:bodyPr>
          <a:lstStyle/>
          <a:p>
            <a:pPr algn="ctr">
              <a:lnSpc>
                <a:spcPct val="130000"/>
              </a:lnSpc>
              <a:spcAft>
                <a:spcPts val="600"/>
              </a:spcAft>
            </a:pPr>
            <a:r>
              <a:rPr lang="ja-JP" altLang="en-US" sz="3200" dirty="0">
                <a:solidFill>
                  <a:srgbClr val="572314"/>
                </a:solidFill>
                <a:latin typeface="+mj-ea"/>
                <a:cs typeface="ＤＦＰ勘亭流" charset="2"/>
              </a:rPr>
              <a:t>男の子らしさ、女の子らしさ</a:t>
            </a:r>
          </a:p>
        </p:txBody>
      </p:sp>
      <p:graphicFrame>
        <p:nvGraphicFramePr>
          <p:cNvPr id="4" name="表 3"/>
          <p:cNvGraphicFramePr>
            <a:graphicFrameLocks noGrp="1"/>
          </p:cNvGraphicFramePr>
          <p:nvPr>
            <p:extLst>
              <p:ext uri="{D42A27DB-BD31-4B8C-83A1-F6EECF244321}">
                <p14:modId xmlns:p14="http://schemas.microsoft.com/office/powerpoint/2010/main" val="3325120548"/>
              </p:ext>
            </p:extLst>
          </p:nvPr>
        </p:nvGraphicFramePr>
        <p:xfrm>
          <a:off x="1523998" y="1671832"/>
          <a:ext cx="6954686" cy="4359849"/>
        </p:xfrm>
        <a:graphic>
          <a:graphicData uri="http://schemas.openxmlformats.org/drawingml/2006/table">
            <a:tbl>
              <a:tblPr firstRow="1" bandRow="1">
                <a:tableStyleId>{21E4AEA4-8DFA-4A89-87EB-49C32662AFE0}</a:tableStyleId>
              </a:tblPr>
              <a:tblGrid>
                <a:gridCol w="3477343"/>
                <a:gridCol w="3477343"/>
              </a:tblGrid>
              <a:tr h="630236">
                <a:tc>
                  <a:txBody>
                    <a:bodyPr/>
                    <a:lstStyle/>
                    <a:p>
                      <a:pPr algn="ctr"/>
                      <a:r>
                        <a:rPr kumimoji="1" lang="ja-JP" altLang="en-US" sz="2400" dirty="0" smtClean="0">
                          <a:solidFill>
                            <a:srgbClr val="800000"/>
                          </a:solidFill>
                        </a:rPr>
                        <a:t>男の子</a:t>
                      </a:r>
                      <a:endParaRPr kumimoji="1" lang="ja-JP" altLang="en-US" sz="2400" dirty="0">
                        <a:solidFill>
                          <a:srgbClr val="800000"/>
                        </a:solidFill>
                      </a:endParaRPr>
                    </a:p>
                  </a:txBody>
                  <a:tcPr anchor="ctr">
                    <a:solidFill>
                      <a:schemeClr val="accent6">
                        <a:lumMod val="20000"/>
                        <a:lumOff val="80000"/>
                      </a:schemeClr>
                    </a:solidFill>
                  </a:tcPr>
                </a:tc>
                <a:tc>
                  <a:txBody>
                    <a:bodyPr/>
                    <a:lstStyle/>
                    <a:p>
                      <a:pPr algn="ctr"/>
                      <a:r>
                        <a:rPr kumimoji="1" lang="ja-JP" altLang="en-US" sz="2400" dirty="0" smtClean="0">
                          <a:solidFill>
                            <a:srgbClr val="800000"/>
                          </a:solidFill>
                        </a:rPr>
                        <a:t>女の子</a:t>
                      </a:r>
                      <a:endParaRPr kumimoji="1" lang="ja-JP" altLang="en-US" sz="2400" dirty="0">
                        <a:solidFill>
                          <a:srgbClr val="800000"/>
                        </a:solidFill>
                      </a:endParaRPr>
                    </a:p>
                  </a:txBody>
                  <a:tcPr anchor="ctr">
                    <a:solidFill>
                      <a:srgbClr val="FFBBF1"/>
                    </a:solidFill>
                  </a:tcPr>
                </a:tc>
              </a:tr>
              <a:tr h="1087804">
                <a:tc>
                  <a:txBody>
                    <a:bodyPr/>
                    <a:lstStyle/>
                    <a:p>
                      <a:r>
                        <a:rPr lang="ja-JP" altLang="en-US" sz="1800" dirty="0" smtClean="0">
                          <a:solidFill>
                            <a:srgbClr val="800000"/>
                          </a:solidFill>
                          <a:latin typeface="+mn-ea"/>
                        </a:rPr>
                        <a:t>乗り物や怪獣、恐竜、戦隊モノ</a:t>
                      </a:r>
                      <a:endParaRPr kumimoji="1" lang="ja-JP" altLang="en-US" dirty="0"/>
                    </a:p>
                  </a:txBody>
                  <a:tcPr>
                    <a:solidFill>
                      <a:schemeClr val="accent6">
                        <a:lumMod val="20000"/>
                        <a:lumOff val="80000"/>
                      </a:schemeClr>
                    </a:solidFill>
                  </a:tcPr>
                </a:tc>
                <a:tc>
                  <a:txBody>
                    <a:bodyPr/>
                    <a:lstStyle/>
                    <a:p>
                      <a:r>
                        <a:rPr lang="ja-JP" altLang="en-US" sz="1800" dirty="0" smtClean="0">
                          <a:solidFill>
                            <a:srgbClr val="800000"/>
                          </a:solidFill>
                          <a:latin typeface="+mn-ea"/>
                        </a:rPr>
                        <a:t>ぬいぐるみや人形、おままごとなど</a:t>
                      </a:r>
                      <a:endParaRPr kumimoji="1" lang="ja-JP" altLang="en-US" dirty="0"/>
                    </a:p>
                  </a:txBody>
                  <a:tcPr>
                    <a:solidFill>
                      <a:srgbClr val="FFBBF1"/>
                    </a:solidFill>
                  </a:tcPr>
                </a:tc>
              </a:tr>
              <a:tr h="1087804">
                <a:tc>
                  <a:txBody>
                    <a:bodyPr/>
                    <a:lstStyle/>
                    <a:p>
                      <a:r>
                        <a:rPr lang="ja-JP" altLang="en-US" sz="1800" dirty="0" smtClean="0">
                          <a:solidFill>
                            <a:srgbClr val="800000"/>
                          </a:solidFill>
                          <a:latin typeface="+mn-ea"/>
                        </a:rPr>
                        <a:t>動くもの、大きいもの、強いものに興味をもつ</a:t>
                      </a:r>
                      <a:endParaRPr kumimoji="1" lang="ja-JP" altLang="en-US" dirty="0"/>
                    </a:p>
                  </a:txBody>
                  <a:tcPr>
                    <a:solidFill>
                      <a:schemeClr val="accent6">
                        <a:lumMod val="20000"/>
                        <a:lumOff val="80000"/>
                      </a:schemeClr>
                    </a:solidFill>
                  </a:tcPr>
                </a:tc>
                <a:tc>
                  <a:txBody>
                    <a:bodyPr/>
                    <a:lstStyle/>
                    <a:p>
                      <a:r>
                        <a:rPr lang="ja-JP" altLang="en-US" sz="1800" dirty="0" smtClean="0">
                          <a:solidFill>
                            <a:srgbClr val="800000"/>
                          </a:solidFill>
                          <a:latin typeface="+mn-ea"/>
                        </a:rPr>
                        <a:t>やわらかいもの、丸いものなどを好む傾向にある</a:t>
                      </a:r>
                      <a:endParaRPr kumimoji="1" lang="ja-JP" altLang="en-US" dirty="0"/>
                    </a:p>
                  </a:txBody>
                  <a:tcPr>
                    <a:solidFill>
                      <a:srgbClr val="FFBBF1"/>
                    </a:solidFill>
                  </a:tcPr>
                </a:tc>
              </a:tr>
              <a:tr h="1554005">
                <a:tc>
                  <a:txBody>
                    <a:bodyPr/>
                    <a:lstStyle/>
                    <a:p>
                      <a:r>
                        <a:rPr lang="ja-JP" altLang="en-US" sz="1800" dirty="0" smtClean="0">
                          <a:solidFill>
                            <a:srgbClr val="800000"/>
                          </a:solidFill>
                          <a:latin typeface="+mn-ea"/>
                        </a:rPr>
                        <a:t>動き回って遊んだり、ミニカーを並べたり、空想遊びが好きで、マイペースでの行動が多い。</a:t>
                      </a:r>
                      <a:endParaRPr kumimoji="1" lang="ja-JP" altLang="en-US" dirty="0"/>
                    </a:p>
                  </a:txBody>
                  <a:tcPr>
                    <a:solidFill>
                      <a:schemeClr val="accent6">
                        <a:lumMod val="20000"/>
                        <a:lumOff val="80000"/>
                      </a:schemeClr>
                    </a:solidFill>
                  </a:tcPr>
                </a:tc>
                <a:tc>
                  <a:txBody>
                    <a:bodyPr/>
                    <a:lstStyle/>
                    <a:p>
                      <a:r>
                        <a:rPr lang="ja-JP" altLang="en-US" sz="1800" dirty="0" smtClean="0">
                          <a:solidFill>
                            <a:srgbClr val="800000"/>
                          </a:solidFill>
                          <a:latin typeface="+mn-ea"/>
                        </a:rPr>
                        <a:t>他の人の気持ちを察する能力が高く、自分のまわりのものの世話を焼く</a:t>
                      </a:r>
                      <a:endParaRPr kumimoji="1" lang="ja-JP" altLang="en-US" dirty="0"/>
                    </a:p>
                  </a:txBody>
                  <a:tcPr>
                    <a:solidFill>
                      <a:srgbClr val="FFBBF1"/>
                    </a:solidFill>
                  </a:tcPr>
                </a:tc>
              </a:tr>
            </a:tbl>
          </a:graphicData>
        </a:graphic>
      </p:graphicFrame>
    </p:spTree>
    <p:extLst>
      <p:ext uri="{BB962C8B-B14F-4D97-AF65-F5344CB8AC3E}">
        <p14:creationId xmlns:p14="http://schemas.microsoft.com/office/powerpoint/2010/main" val="4033472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0066" y="206660"/>
            <a:ext cx="6387028" cy="746126"/>
          </a:xfrm>
          <a:noFill/>
        </p:spPr>
        <p:txBody>
          <a:bodyPr anchor="ctr">
            <a:noAutofit/>
          </a:bodyPr>
          <a:lstStyle/>
          <a:p>
            <a:pPr algn="ctr">
              <a:lnSpc>
                <a:spcPct val="130000"/>
              </a:lnSpc>
              <a:spcAft>
                <a:spcPts val="600"/>
              </a:spcAft>
            </a:pPr>
            <a:r>
              <a:rPr lang="ja-JP" altLang="en-US" sz="3200" dirty="0">
                <a:solidFill>
                  <a:srgbClr val="572314"/>
                </a:solidFill>
                <a:latin typeface="+mj-ea"/>
                <a:cs typeface="ＤＦＰ勘亭流" charset="2"/>
              </a:rPr>
              <a:t>男の子らしさ、女の子らしさ</a:t>
            </a:r>
          </a:p>
        </p:txBody>
      </p:sp>
      <p:sp>
        <p:nvSpPr>
          <p:cNvPr id="3" name="正方形/長方形 2"/>
          <p:cNvSpPr/>
          <p:nvPr/>
        </p:nvSpPr>
        <p:spPr>
          <a:xfrm>
            <a:off x="1550066" y="1374581"/>
            <a:ext cx="6629809" cy="4914166"/>
          </a:xfrm>
          <a:prstGeom prst="rect">
            <a:avLst/>
          </a:prstGeom>
        </p:spPr>
        <p:txBody>
          <a:bodyPr wrap="square">
            <a:spAutoFit/>
          </a:bodyPr>
          <a:lstStyle/>
          <a:p>
            <a:pPr indent="261938">
              <a:lnSpc>
                <a:spcPct val="150000"/>
              </a:lnSpc>
              <a:spcAft>
                <a:spcPts val="1800"/>
              </a:spcAft>
            </a:pPr>
            <a:r>
              <a:rPr lang="ja-JP" altLang="en-US" sz="2000" dirty="0" smtClean="0">
                <a:solidFill>
                  <a:srgbClr val="800000"/>
                </a:solidFill>
                <a:latin typeface="+mn-ea"/>
              </a:rPr>
              <a:t>行動</a:t>
            </a:r>
            <a:r>
              <a:rPr lang="ja-JP" altLang="en-US" sz="2000" dirty="0">
                <a:solidFill>
                  <a:srgbClr val="800000"/>
                </a:solidFill>
                <a:latin typeface="+mn-ea"/>
              </a:rPr>
              <a:t>パターン、「男らしさ」、「女らしさ」は、子どもの生物学的な性と一致していることが多いが、ときに一致しないこともある</a:t>
            </a:r>
            <a:r>
              <a:rPr lang="ja-JP" altLang="en-US" sz="2000" dirty="0" smtClean="0">
                <a:solidFill>
                  <a:srgbClr val="800000"/>
                </a:solidFill>
                <a:latin typeface="+mn-ea"/>
              </a:rPr>
              <a:t>。</a:t>
            </a:r>
            <a:endParaRPr lang="en-US" altLang="ja-JP" sz="2000" dirty="0" smtClean="0">
              <a:solidFill>
                <a:srgbClr val="800000"/>
              </a:solidFill>
              <a:latin typeface="+mn-ea"/>
            </a:endParaRPr>
          </a:p>
          <a:p>
            <a:pPr indent="261938">
              <a:lnSpc>
                <a:spcPct val="150000"/>
              </a:lnSpc>
              <a:spcAft>
                <a:spcPts val="1800"/>
              </a:spcAft>
            </a:pPr>
            <a:r>
              <a:rPr lang="ja-JP" altLang="en-US" sz="2000" dirty="0" smtClean="0">
                <a:solidFill>
                  <a:srgbClr val="800000"/>
                </a:solidFill>
                <a:latin typeface="+mn-ea"/>
              </a:rPr>
              <a:t>その</a:t>
            </a:r>
            <a:r>
              <a:rPr lang="ja-JP" altLang="en-US" sz="2000" dirty="0">
                <a:solidFill>
                  <a:srgbClr val="800000"/>
                </a:solidFill>
                <a:latin typeface="+mn-ea"/>
              </a:rPr>
              <a:t>理由として、これらの行動パターンは、生物学的な性よりも、男性ホルモンの影響を受けた脳の性差によるとの指摘もある</a:t>
            </a:r>
            <a:r>
              <a:rPr lang="ja-JP" altLang="en-US" sz="2000" dirty="0" smtClean="0">
                <a:solidFill>
                  <a:srgbClr val="800000"/>
                </a:solidFill>
                <a:latin typeface="+mn-ea"/>
              </a:rPr>
              <a:t>。</a:t>
            </a:r>
            <a:endParaRPr lang="en-US" altLang="ja-JP" sz="2000" dirty="0" smtClean="0">
              <a:solidFill>
                <a:srgbClr val="800000"/>
              </a:solidFill>
              <a:latin typeface="+mn-ea"/>
            </a:endParaRPr>
          </a:p>
          <a:p>
            <a:pPr indent="261938">
              <a:lnSpc>
                <a:spcPct val="150000"/>
              </a:lnSpc>
              <a:spcAft>
                <a:spcPts val="1800"/>
              </a:spcAft>
            </a:pPr>
            <a:r>
              <a:rPr lang="ja-JP" altLang="en-US" sz="2000" dirty="0">
                <a:solidFill>
                  <a:srgbClr val="FF0000"/>
                </a:solidFill>
                <a:latin typeface="+mn-ea"/>
              </a:rPr>
              <a:t>行動には、</a:t>
            </a:r>
            <a:r>
              <a:rPr lang="ja-JP" altLang="en-US" sz="2000" dirty="0" smtClean="0">
                <a:solidFill>
                  <a:srgbClr val="FF0000"/>
                </a:solidFill>
                <a:latin typeface="+mn-ea"/>
              </a:rPr>
              <a:t>男</a:t>
            </a:r>
            <a:r>
              <a:rPr lang="ja-JP" altLang="en-US" sz="2000" dirty="0" smtClean="0">
                <a:solidFill>
                  <a:srgbClr val="FF0000"/>
                </a:solidFill>
                <a:latin typeface="+mn-ea"/>
              </a:rPr>
              <a:t>性</a:t>
            </a:r>
            <a:r>
              <a:rPr lang="ja-JP" altLang="en-US" sz="2000" dirty="0" smtClean="0">
                <a:solidFill>
                  <a:srgbClr val="FF0000"/>
                </a:solidFill>
                <a:latin typeface="+mn-ea"/>
              </a:rPr>
              <a:t>と女</a:t>
            </a:r>
            <a:r>
              <a:rPr lang="ja-JP" altLang="en-US" sz="2000" dirty="0" smtClean="0">
                <a:solidFill>
                  <a:srgbClr val="FF0000"/>
                </a:solidFill>
                <a:latin typeface="+mn-ea"/>
              </a:rPr>
              <a:t>性</a:t>
            </a:r>
            <a:r>
              <a:rPr lang="ja-JP" altLang="en-US" sz="2000" dirty="0" smtClean="0">
                <a:solidFill>
                  <a:srgbClr val="FF0000"/>
                </a:solidFill>
                <a:latin typeface="+mn-ea"/>
              </a:rPr>
              <a:t>の</a:t>
            </a:r>
            <a:r>
              <a:rPr lang="ja-JP" altLang="en-US" sz="2000" dirty="0">
                <a:solidFill>
                  <a:srgbClr val="FF0000"/>
                </a:solidFill>
                <a:latin typeface="+mn-ea"/>
              </a:rPr>
              <a:t>間に連続性がある。</a:t>
            </a:r>
            <a:endParaRPr lang="en-US" altLang="ja-JP" sz="2000" dirty="0">
              <a:solidFill>
                <a:srgbClr val="FF0000"/>
              </a:solidFill>
              <a:latin typeface="+mn-ea"/>
            </a:endParaRPr>
          </a:p>
          <a:p>
            <a:pPr indent="261938">
              <a:lnSpc>
                <a:spcPct val="150000"/>
              </a:lnSpc>
              <a:spcAft>
                <a:spcPts val="1800"/>
              </a:spcAft>
            </a:pPr>
            <a:r>
              <a:rPr lang="ja-JP" altLang="en-US" sz="2000" dirty="0">
                <a:solidFill>
                  <a:srgbClr val="800000"/>
                </a:solidFill>
                <a:latin typeface="+mn-ea"/>
              </a:rPr>
              <a:t>幼児期より</a:t>
            </a:r>
            <a:r>
              <a:rPr lang="ja-JP" altLang="en-US" sz="2000" dirty="0" smtClean="0">
                <a:solidFill>
                  <a:srgbClr val="800000"/>
                </a:solidFill>
                <a:latin typeface="+mn-ea"/>
              </a:rPr>
              <a:t>、</a:t>
            </a:r>
            <a:r>
              <a:rPr lang="ja-JP" altLang="en-US" sz="2000" dirty="0" smtClean="0">
                <a:solidFill>
                  <a:srgbClr val="800000"/>
                </a:solidFill>
                <a:latin typeface="+mn-ea"/>
              </a:rPr>
              <a:t>各人</a:t>
            </a:r>
            <a:r>
              <a:rPr lang="ja-JP" altLang="en-US" sz="2000" dirty="0" smtClean="0">
                <a:solidFill>
                  <a:srgbClr val="800000"/>
                </a:solidFill>
                <a:latin typeface="+mn-ea"/>
              </a:rPr>
              <a:t>の</a:t>
            </a:r>
            <a:r>
              <a:rPr lang="ja-JP" altLang="en-US" sz="2000" dirty="0">
                <a:solidFill>
                  <a:srgbClr val="800000"/>
                </a:solidFill>
                <a:latin typeface="+mn-ea"/>
              </a:rPr>
              <a:t>特性をみて</a:t>
            </a:r>
            <a:r>
              <a:rPr lang="ja-JP" altLang="en-US" sz="2000" dirty="0" smtClean="0">
                <a:solidFill>
                  <a:srgbClr val="800000"/>
                </a:solidFill>
                <a:latin typeface="+mn-ea"/>
              </a:rPr>
              <a:t>、</a:t>
            </a:r>
            <a:r>
              <a:rPr lang="ja-JP" altLang="en-US" sz="2000" dirty="0" smtClean="0">
                <a:solidFill>
                  <a:srgbClr val="800000"/>
                </a:solidFill>
                <a:latin typeface="+mn-ea"/>
              </a:rPr>
              <a:t>生物学的な</a:t>
            </a:r>
            <a:r>
              <a:rPr lang="ja-JP" altLang="en-US" sz="2000" dirty="0" smtClean="0">
                <a:solidFill>
                  <a:srgbClr val="800000"/>
                </a:solidFill>
                <a:latin typeface="+mn-ea"/>
              </a:rPr>
              <a:t>性</a:t>
            </a:r>
            <a:r>
              <a:rPr lang="ja-JP" altLang="en-US" sz="2000" dirty="0" smtClean="0">
                <a:solidFill>
                  <a:srgbClr val="800000"/>
                </a:solidFill>
                <a:latin typeface="+mn-ea"/>
              </a:rPr>
              <a:t>だけで</a:t>
            </a:r>
            <a:r>
              <a:rPr lang="ja-JP" altLang="en-US" sz="2000" dirty="0" smtClean="0">
                <a:solidFill>
                  <a:srgbClr val="800000"/>
                </a:solidFill>
                <a:latin typeface="+mn-ea"/>
              </a:rPr>
              <a:t>行動</a:t>
            </a:r>
            <a:r>
              <a:rPr lang="ja-JP" altLang="en-US" sz="2000" dirty="0" smtClean="0">
                <a:solidFill>
                  <a:srgbClr val="800000"/>
                </a:solidFill>
                <a:latin typeface="+mn-ea"/>
              </a:rPr>
              <a:t>を</a:t>
            </a:r>
            <a:r>
              <a:rPr lang="ja-JP" altLang="en-US" sz="2000" dirty="0" smtClean="0">
                <a:solidFill>
                  <a:srgbClr val="800000"/>
                </a:solidFill>
                <a:latin typeface="+mn-ea"/>
              </a:rPr>
              <a:t>決めつけない</a:t>
            </a:r>
            <a:r>
              <a:rPr lang="ja-JP" altLang="en-US" sz="2000" dirty="0" smtClean="0">
                <a:solidFill>
                  <a:srgbClr val="800000"/>
                </a:solidFill>
                <a:latin typeface="+mn-ea"/>
              </a:rPr>
              <a:t>。</a:t>
            </a:r>
            <a:endParaRPr lang="ja-JP" altLang="en-US" sz="2000" dirty="0">
              <a:solidFill>
                <a:srgbClr val="800000"/>
              </a:solidFill>
              <a:latin typeface="+mn-ea"/>
            </a:endParaRPr>
          </a:p>
        </p:txBody>
      </p:sp>
    </p:spTree>
    <p:extLst>
      <p:ext uri="{BB962C8B-B14F-4D97-AF65-F5344CB8AC3E}">
        <p14:creationId xmlns:p14="http://schemas.microsoft.com/office/powerpoint/2010/main" val="3753564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89801" y="579723"/>
            <a:ext cx="7955771" cy="1088136"/>
          </a:xfrm>
          <a:noFill/>
        </p:spPr>
        <p:txBody>
          <a:bodyPr anchor="ctr">
            <a:noAutofit/>
          </a:bodyPr>
          <a:lstStyle/>
          <a:p>
            <a:pPr algn="ctr">
              <a:lnSpc>
                <a:spcPct val="100000"/>
              </a:lnSpc>
              <a:spcAft>
                <a:spcPts val="600"/>
              </a:spcAft>
            </a:pPr>
            <a:r>
              <a:rPr lang="en-US" altLang="ja-JP" sz="3200" dirty="0" smtClean="0">
                <a:solidFill>
                  <a:srgbClr val="572314"/>
                </a:solidFill>
                <a:latin typeface="+mj-ea"/>
                <a:cs typeface="ＤＦＰ勘亭流" charset="2"/>
              </a:rPr>
              <a:t>4.</a:t>
            </a:r>
            <a:r>
              <a:rPr lang="ja-JP" altLang="en-US" sz="3200" dirty="0" smtClean="0">
                <a:solidFill>
                  <a:srgbClr val="572314"/>
                </a:solidFill>
                <a:latin typeface="+mj-ea"/>
                <a:cs typeface="ＤＦＰ勘亭流" charset="2"/>
              </a:rPr>
              <a:t> 母親</a:t>
            </a:r>
            <a:r>
              <a:rPr lang="ja-JP" altLang="en-US" sz="3200" dirty="0">
                <a:solidFill>
                  <a:srgbClr val="572314"/>
                </a:solidFill>
                <a:latin typeface="+mj-ea"/>
                <a:cs typeface="ＤＦＰ勘亭流" charset="2"/>
              </a:rPr>
              <a:t>の育児不安と</a:t>
            </a:r>
            <a:r>
              <a:rPr lang="ja-JP" altLang="en-US" sz="3200" dirty="0" smtClean="0">
                <a:solidFill>
                  <a:srgbClr val="572314"/>
                </a:solidFill>
                <a:latin typeface="+mj-ea"/>
                <a:cs typeface="ＤＦＰ勘亭流" charset="2"/>
              </a:rPr>
              <a:t>孤立感をなくそう</a:t>
            </a:r>
            <a:endParaRPr lang="ja-JP" altLang="en-US" sz="3200" dirty="0">
              <a:solidFill>
                <a:srgbClr val="572314"/>
              </a:solidFill>
              <a:latin typeface="+mj-ea"/>
              <a:cs typeface="ＤＦＰ勘亭流" charset="2"/>
            </a:endParaRPr>
          </a:p>
        </p:txBody>
      </p:sp>
      <p:sp>
        <p:nvSpPr>
          <p:cNvPr id="4" name="テキスト ボックス 3"/>
          <p:cNvSpPr txBox="1"/>
          <p:nvPr/>
        </p:nvSpPr>
        <p:spPr>
          <a:xfrm>
            <a:off x="1867553" y="1693627"/>
            <a:ext cx="6573782" cy="3877984"/>
          </a:xfrm>
          <a:prstGeom prst="rect">
            <a:avLst/>
          </a:prstGeom>
          <a:noFill/>
        </p:spPr>
        <p:txBody>
          <a:bodyPr wrap="square" rtlCol="0">
            <a:spAutoFit/>
          </a:bodyPr>
          <a:lstStyle/>
          <a:p>
            <a:pPr indent="447675">
              <a:lnSpc>
                <a:spcPct val="150000"/>
              </a:lnSpc>
              <a:spcAft>
                <a:spcPts val="3000"/>
              </a:spcAft>
              <a:buFont typeface="+mj-lt"/>
              <a:buAutoNum type="arabicParenR"/>
            </a:pPr>
            <a:r>
              <a:rPr lang="ja-JP" altLang="en-US" sz="2400" dirty="0">
                <a:solidFill>
                  <a:srgbClr val="800000"/>
                </a:solidFill>
                <a:latin typeface="+mj-ea"/>
              </a:rPr>
              <a:t>周産期メンタルヘルス・</a:t>
            </a:r>
            <a:r>
              <a:rPr lang="ja-JP" altLang="en-US" sz="2400" dirty="0" smtClean="0">
                <a:solidFill>
                  <a:srgbClr val="800000"/>
                </a:solidFill>
                <a:latin typeface="+mj-ea"/>
              </a:rPr>
              <a:t>ケア</a:t>
            </a:r>
            <a:endParaRPr lang="en-US" altLang="ja-JP" sz="2400" dirty="0" smtClean="0">
              <a:solidFill>
                <a:srgbClr val="800000"/>
              </a:solidFill>
              <a:latin typeface="+mj-ea"/>
            </a:endParaRPr>
          </a:p>
          <a:p>
            <a:pPr marL="990600" lvl="1">
              <a:lnSpc>
                <a:spcPct val="150000"/>
              </a:lnSpc>
              <a:spcAft>
                <a:spcPts val="1800"/>
              </a:spcAft>
            </a:pPr>
            <a:r>
              <a:rPr lang="ja-JP" altLang="en-US" sz="2000" dirty="0">
                <a:solidFill>
                  <a:srgbClr val="800000"/>
                </a:solidFill>
                <a:latin typeface="+mn-ea"/>
              </a:rPr>
              <a:t>産後うつ、マターニティー・ブルー</a:t>
            </a:r>
            <a:endParaRPr lang="en-US" altLang="ja-JP" sz="2000" dirty="0">
              <a:solidFill>
                <a:srgbClr val="800000"/>
              </a:solidFill>
              <a:latin typeface="+mn-ea"/>
            </a:endParaRPr>
          </a:p>
          <a:p>
            <a:pPr marL="990600" lvl="1">
              <a:lnSpc>
                <a:spcPct val="150000"/>
              </a:lnSpc>
              <a:spcAft>
                <a:spcPts val="1800"/>
              </a:spcAft>
            </a:pPr>
            <a:r>
              <a:rPr lang="ja-JP" altLang="en-US" sz="2000" dirty="0">
                <a:solidFill>
                  <a:srgbClr val="800000"/>
                </a:solidFill>
                <a:latin typeface="+mn-ea"/>
              </a:rPr>
              <a:t>への理解と</a:t>
            </a:r>
            <a:r>
              <a:rPr lang="ja-JP" altLang="en-US" sz="2000" dirty="0" smtClean="0">
                <a:solidFill>
                  <a:srgbClr val="800000"/>
                </a:solidFill>
                <a:latin typeface="+mn-ea"/>
              </a:rPr>
              <a:t>対応</a:t>
            </a:r>
            <a:endParaRPr lang="en-US" altLang="ja-JP" sz="2000" dirty="0">
              <a:solidFill>
                <a:srgbClr val="800000"/>
              </a:solidFill>
              <a:latin typeface="+mj-ea"/>
            </a:endParaRPr>
          </a:p>
          <a:p>
            <a:pPr marL="457200" indent="-457200">
              <a:lnSpc>
                <a:spcPct val="150000"/>
              </a:lnSpc>
              <a:spcAft>
                <a:spcPts val="3000"/>
              </a:spcAft>
              <a:buFont typeface="+mj-lt"/>
              <a:buAutoNum type="arabicParenR"/>
            </a:pPr>
            <a:r>
              <a:rPr lang="ja-JP" altLang="en-US" sz="2400" dirty="0" smtClean="0">
                <a:solidFill>
                  <a:srgbClr val="800000"/>
                </a:solidFill>
                <a:latin typeface="+mj-ea"/>
                <a:ea typeface="+mj-ea"/>
              </a:rPr>
              <a:t>社会構造の変化への対応</a:t>
            </a:r>
            <a:endParaRPr lang="en-US" altLang="ja-JP" sz="2400" dirty="0" smtClean="0">
              <a:solidFill>
                <a:srgbClr val="800000"/>
              </a:solidFill>
              <a:latin typeface="+mj-ea"/>
              <a:ea typeface="+mj-ea"/>
            </a:endParaRPr>
          </a:p>
          <a:p>
            <a:pPr marL="990600" lvl="1">
              <a:lnSpc>
                <a:spcPct val="150000"/>
              </a:lnSpc>
              <a:spcAft>
                <a:spcPts val="3000"/>
              </a:spcAft>
            </a:pPr>
            <a:r>
              <a:rPr lang="ja-JP" altLang="en-US" sz="2000" dirty="0" smtClean="0">
                <a:solidFill>
                  <a:srgbClr val="800000"/>
                </a:solidFill>
                <a:latin typeface="+mj-ea"/>
                <a:ea typeface="+mj-ea"/>
              </a:rPr>
              <a:t>子どもの貧困への取り組み</a:t>
            </a:r>
            <a:endParaRPr lang="en-US" altLang="ja-JP" sz="2000" dirty="0" smtClean="0">
              <a:solidFill>
                <a:srgbClr val="800000"/>
              </a:solidFill>
              <a:latin typeface="+mj-ea"/>
              <a:ea typeface="+mj-ea"/>
            </a:endParaRPr>
          </a:p>
        </p:txBody>
      </p:sp>
    </p:spTree>
    <p:extLst>
      <p:ext uri="{BB962C8B-B14F-4D97-AF65-F5344CB8AC3E}">
        <p14:creationId xmlns:p14="http://schemas.microsoft.com/office/powerpoint/2010/main" val="8530115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3558" y="383089"/>
            <a:ext cx="6961019"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産後うつ、マタニティ・ブルーとは</a:t>
            </a:r>
            <a:endParaRPr lang="ja-JP" altLang="en-US" sz="3200" dirty="0"/>
          </a:p>
        </p:txBody>
      </p:sp>
      <p:sp>
        <p:nvSpPr>
          <p:cNvPr id="4" name="正方形/長方形 3"/>
          <p:cNvSpPr/>
          <p:nvPr/>
        </p:nvSpPr>
        <p:spPr>
          <a:xfrm>
            <a:off x="1902849" y="1559148"/>
            <a:ext cx="6774264" cy="3118803"/>
          </a:xfrm>
          <a:prstGeom prst="rect">
            <a:avLst/>
          </a:prstGeom>
        </p:spPr>
        <p:txBody>
          <a:bodyPr wrap="square">
            <a:spAutoFit/>
          </a:bodyPr>
          <a:lstStyle/>
          <a:p>
            <a:pPr marL="457200" indent="-457200">
              <a:lnSpc>
                <a:spcPct val="200000"/>
              </a:lnSpc>
              <a:buFont typeface="+mj-lt"/>
              <a:buAutoNum type="arabicParenR"/>
            </a:pPr>
            <a:r>
              <a:rPr lang="ja-JP" altLang="en-US" sz="2000" dirty="0">
                <a:solidFill>
                  <a:srgbClr val="800000"/>
                </a:solidFill>
                <a:latin typeface="+mj-ea"/>
                <a:ea typeface="+mj-ea"/>
              </a:rPr>
              <a:t>妊娠出産に伴う急激なホルモン</a:t>
            </a:r>
            <a:r>
              <a:rPr lang="ja-JP" altLang="en-US" sz="2000" dirty="0" smtClean="0">
                <a:solidFill>
                  <a:srgbClr val="800000"/>
                </a:solidFill>
                <a:latin typeface="+mj-ea"/>
                <a:ea typeface="+mj-ea"/>
              </a:rPr>
              <a:t>変化による</a:t>
            </a:r>
            <a:endParaRPr lang="ja-JP" altLang="en-US" sz="2000" dirty="0">
              <a:solidFill>
                <a:srgbClr val="800000"/>
              </a:solidFill>
              <a:latin typeface="+mj-ea"/>
              <a:ea typeface="+mj-ea"/>
            </a:endParaRPr>
          </a:p>
          <a:p>
            <a:pPr marL="457200" indent="-457200">
              <a:lnSpc>
                <a:spcPct val="200000"/>
              </a:lnSpc>
              <a:buFont typeface="+mj-lt"/>
              <a:buAutoNum type="arabicParenR"/>
            </a:pPr>
            <a:r>
              <a:rPr lang="ja-JP" altLang="en-US" sz="2000" dirty="0" smtClean="0">
                <a:solidFill>
                  <a:srgbClr val="800000"/>
                </a:solidFill>
                <a:latin typeface="+mj-ea"/>
                <a:ea typeface="+mj-ea"/>
              </a:rPr>
              <a:t>妊娠中</a:t>
            </a:r>
            <a:r>
              <a:rPr lang="ja-JP" altLang="en-US" sz="2000" dirty="0">
                <a:solidFill>
                  <a:srgbClr val="800000"/>
                </a:solidFill>
                <a:latin typeface="+mj-ea"/>
                <a:ea typeface="+mj-ea"/>
              </a:rPr>
              <a:t>・産後のうつ病は</a:t>
            </a:r>
            <a:r>
              <a:rPr lang="en-US" altLang="ja-JP" sz="2000" dirty="0">
                <a:solidFill>
                  <a:srgbClr val="800000"/>
                </a:solidFill>
                <a:latin typeface="+mj-ea"/>
                <a:ea typeface="+mj-ea"/>
              </a:rPr>
              <a:t>10〜15%</a:t>
            </a:r>
            <a:r>
              <a:rPr lang="ja-JP" altLang="en-US" sz="2000" dirty="0">
                <a:solidFill>
                  <a:srgbClr val="800000"/>
                </a:solidFill>
                <a:latin typeface="+mj-ea"/>
                <a:ea typeface="+mj-ea"/>
              </a:rPr>
              <a:t>にみられる</a:t>
            </a:r>
          </a:p>
          <a:p>
            <a:pPr marL="457200" indent="-457200">
              <a:lnSpc>
                <a:spcPct val="200000"/>
              </a:lnSpc>
              <a:buFont typeface="+mj-lt"/>
              <a:buAutoNum type="arabicParenR"/>
            </a:pPr>
            <a:r>
              <a:rPr lang="ja-JP" altLang="en-US" sz="2000" dirty="0">
                <a:solidFill>
                  <a:srgbClr val="800000"/>
                </a:solidFill>
                <a:latin typeface="+mj-ea"/>
                <a:ea typeface="+mj-ea"/>
              </a:rPr>
              <a:t>妊産婦死亡の原因として、自殺が占める割合が高い</a:t>
            </a:r>
          </a:p>
          <a:p>
            <a:pPr marL="457200" indent="-457200">
              <a:lnSpc>
                <a:spcPct val="200000"/>
              </a:lnSpc>
              <a:buFont typeface="+mj-lt"/>
              <a:buAutoNum type="arabicParenR"/>
            </a:pPr>
            <a:r>
              <a:rPr lang="ja-JP" altLang="en-US" sz="2000" dirty="0">
                <a:solidFill>
                  <a:srgbClr val="800000"/>
                </a:solidFill>
                <a:latin typeface="+mj-ea"/>
                <a:ea typeface="+mj-ea"/>
              </a:rPr>
              <a:t>こどもの情緒的発達への影響</a:t>
            </a:r>
          </a:p>
          <a:p>
            <a:pPr marL="457200" indent="-457200">
              <a:lnSpc>
                <a:spcPct val="200000"/>
              </a:lnSpc>
              <a:buFont typeface="+mj-lt"/>
              <a:buAutoNum type="arabicParenR"/>
            </a:pPr>
            <a:r>
              <a:rPr lang="ja-JP" altLang="en-US" sz="2000" dirty="0">
                <a:solidFill>
                  <a:srgbClr val="800000"/>
                </a:solidFill>
                <a:latin typeface="+mj-ea"/>
                <a:ea typeface="+mj-ea"/>
              </a:rPr>
              <a:t>父親のメンタルヘルスに影響</a:t>
            </a:r>
          </a:p>
        </p:txBody>
      </p:sp>
      <p:sp>
        <p:nvSpPr>
          <p:cNvPr id="5" name="正方形/長方形 4"/>
          <p:cNvSpPr/>
          <p:nvPr/>
        </p:nvSpPr>
        <p:spPr>
          <a:xfrm>
            <a:off x="1902849" y="5148758"/>
            <a:ext cx="6961019" cy="702756"/>
          </a:xfrm>
          <a:prstGeom prst="rect">
            <a:avLst/>
          </a:prstGeom>
        </p:spPr>
        <p:txBody>
          <a:bodyPr wrap="square">
            <a:spAutoFit/>
          </a:bodyPr>
          <a:lstStyle/>
          <a:p>
            <a:pPr>
              <a:lnSpc>
                <a:spcPct val="150000"/>
              </a:lnSpc>
            </a:pPr>
            <a:r>
              <a:rPr lang="ja-JP" altLang="en-US" sz="2800" dirty="0" smtClean="0">
                <a:solidFill>
                  <a:srgbClr val="FF0000"/>
                </a:solidFill>
              </a:rPr>
              <a:t>周産期メンタルヘルス・ケアを</a:t>
            </a:r>
            <a:endParaRPr lang="ja-JP" altLang="en-US" sz="2800" dirty="0">
              <a:solidFill>
                <a:srgbClr val="FF0000"/>
              </a:solidFill>
            </a:endParaRPr>
          </a:p>
        </p:txBody>
      </p:sp>
      <p:sp>
        <p:nvSpPr>
          <p:cNvPr id="6" name="正方形/長方形 5"/>
          <p:cNvSpPr/>
          <p:nvPr/>
        </p:nvSpPr>
        <p:spPr>
          <a:xfrm>
            <a:off x="2895290" y="5814274"/>
            <a:ext cx="5359287" cy="484748"/>
          </a:xfrm>
          <a:prstGeom prst="rect">
            <a:avLst/>
          </a:prstGeom>
        </p:spPr>
        <p:txBody>
          <a:bodyPr wrap="square">
            <a:spAutoFit/>
          </a:bodyPr>
          <a:lstStyle/>
          <a:p>
            <a:pPr>
              <a:lnSpc>
                <a:spcPct val="150000"/>
              </a:lnSpc>
            </a:pPr>
            <a:r>
              <a:rPr lang="ja-JP" altLang="en-US" dirty="0" smtClean="0">
                <a:solidFill>
                  <a:srgbClr val="FF0000"/>
                </a:solidFill>
              </a:rPr>
              <a:t>産前産後のストレス</a:t>
            </a:r>
            <a:r>
              <a:rPr lang="ja-JP" altLang="en-US" dirty="0">
                <a:solidFill>
                  <a:srgbClr val="FF0000"/>
                </a:solidFill>
              </a:rPr>
              <a:t>を把握し、</a:t>
            </a:r>
            <a:r>
              <a:rPr lang="ja-JP" altLang="en-US" dirty="0" smtClean="0">
                <a:solidFill>
                  <a:srgbClr val="FF0000"/>
                </a:solidFill>
              </a:rPr>
              <a:t>ケア</a:t>
            </a:r>
            <a:endParaRPr lang="ja-JP" altLang="en-US" dirty="0">
              <a:solidFill>
                <a:srgbClr val="FF0000"/>
              </a:solidFill>
            </a:endParaRPr>
          </a:p>
        </p:txBody>
      </p:sp>
    </p:spTree>
    <p:extLst>
      <p:ext uri="{BB962C8B-B14F-4D97-AF65-F5344CB8AC3E}">
        <p14:creationId xmlns:p14="http://schemas.microsoft.com/office/powerpoint/2010/main" val="33139707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3558" y="383088"/>
            <a:ext cx="7427908" cy="1222869"/>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妊娠出産に伴う急激なホルモン変化</a:t>
            </a:r>
          </a:p>
        </p:txBody>
      </p:sp>
      <p:sp>
        <p:nvSpPr>
          <p:cNvPr id="4" name="正方形/長方形 3"/>
          <p:cNvSpPr/>
          <p:nvPr/>
        </p:nvSpPr>
        <p:spPr>
          <a:xfrm>
            <a:off x="2171308" y="2398263"/>
            <a:ext cx="5597708" cy="1508105"/>
          </a:xfrm>
          <a:prstGeom prst="rect">
            <a:avLst/>
          </a:prstGeom>
        </p:spPr>
        <p:txBody>
          <a:bodyPr wrap="square">
            <a:spAutoFit/>
          </a:bodyPr>
          <a:lstStyle/>
          <a:p>
            <a:pPr marL="457200" indent="-457200">
              <a:lnSpc>
                <a:spcPct val="200000"/>
              </a:lnSpc>
              <a:buFont typeface="Arial"/>
              <a:buChar char="•"/>
            </a:pPr>
            <a:r>
              <a:rPr lang="ja-JP" altLang="en-US" sz="2400" dirty="0">
                <a:solidFill>
                  <a:srgbClr val="800000"/>
                </a:solidFill>
                <a:latin typeface="+mj-ea"/>
              </a:rPr>
              <a:t>オキシトシン　　愛情ホルモン</a:t>
            </a:r>
          </a:p>
          <a:p>
            <a:pPr marL="457200" indent="-457200">
              <a:lnSpc>
                <a:spcPct val="200000"/>
              </a:lnSpc>
              <a:buFont typeface="Arial"/>
              <a:buChar char="•"/>
            </a:pPr>
            <a:r>
              <a:rPr lang="ja-JP" altLang="en-US" sz="2400" dirty="0" smtClean="0">
                <a:solidFill>
                  <a:srgbClr val="800000"/>
                </a:solidFill>
                <a:latin typeface="+mj-ea"/>
                <a:ea typeface="+mj-ea"/>
              </a:rPr>
              <a:t>エストロジェン</a:t>
            </a:r>
            <a:r>
              <a:rPr lang="ja-JP" altLang="en-US" sz="2400" dirty="0">
                <a:solidFill>
                  <a:srgbClr val="800000"/>
                </a:solidFill>
                <a:latin typeface="+mj-ea"/>
                <a:ea typeface="+mj-ea"/>
              </a:rPr>
              <a:t>　女性</a:t>
            </a:r>
            <a:r>
              <a:rPr lang="ja-JP" altLang="en-US" sz="2400" dirty="0" smtClean="0">
                <a:solidFill>
                  <a:srgbClr val="800000"/>
                </a:solidFill>
                <a:latin typeface="+mj-ea"/>
                <a:ea typeface="+mj-ea"/>
              </a:rPr>
              <a:t>ホルモン</a:t>
            </a:r>
            <a:endParaRPr lang="ja-JP" altLang="en-US" sz="2400" dirty="0">
              <a:solidFill>
                <a:srgbClr val="800000"/>
              </a:solidFill>
              <a:latin typeface="+mj-ea"/>
              <a:ea typeface="+mj-ea"/>
            </a:endParaRPr>
          </a:p>
        </p:txBody>
      </p:sp>
    </p:spTree>
    <p:extLst>
      <p:ext uri="{BB962C8B-B14F-4D97-AF65-F5344CB8AC3E}">
        <p14:creationId xmlns:p14="http://schemas.microsoft.com/office/powerpoint/2010/main" val="22152522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6228" y="312925"/>
            <a:ext cx="5658682" cy="967840"/>
          </a:xfrm>
          <a:noFill/>
        </p:spPr>
        <p:txBody>
          <a:bodyPr anchor="t">
            <a:noAutofit/>
          </a:bodyPr>
          <a:lstStyle/>
          <a:p>
            <a:pPr algn="ctr">
              <a:lnSpc>
                <a:spcPct val="120000"/>
              </a:lnSpc>
            </a:pPr>
            <a:r>
              <a:rPr lang="ja-JP" altLang="en-US" sz="3200" dirty="0">
                <a:solidFill>
                  <a:srgbClr val="572314"/>
                </a:solidFill>
                <a:effectLst>
                  <a:outerShdw blurRad="50800" dist="38100" dir="2700000" algn="tl" rotWithShape="0">
                    <a:srgbClr val="000000">
                      <a:alpha val="43000"/>
                    </a:srgbClr>
                  </a:outerShdw>
                </a:effectLst>
              </a:rPr>
              <a:t>オキシトシン</a:t>
            </a:r>
            <a:endParaRPr lang="en-US" altLang="ja-JP" sz="3200" dirty="0">
              <a:solidFill>
                <a:srgbClr val="572314"/>
              </a:solidFill>
              <a:effectLst>
                <a:outerShdw blurRad="50800" dist="38100" dir="2700000" algn="tl" rotWithShape="0">
                  <a:srgbClr val="000000">
                    <a:alpha val="43000"/>
                  </a:srgbClr>
                </a:outerShdw>
              </a:effectLst>
            </a:endParaRPr>
          </a:p>
        </p:txBody>
      </p:sp>
      <p:sp>
        <p:nvSpPr>
          <p:cNvPr id="4" name="正方形/長方形 3"/>
          <p:cNvSpPr/>
          <p:nvPr/>
        </p:nvSpPr>
        <p:spPr>
          <a:xfrm>
            <a:off x="1503690" y="1638090"/>
            <a:ext cx="3837509" cy="1169551"/>
          </a:xfrm>
          <a:prstGeom prst="rect">
            <a:avLst/>
          </a:prstGeom>
        </p:spPr>
        <p:txBody>
          <a:bodyPr wrap="square">
            <a:spAutoFit/>
          </a:bodyPr>
          <a:lstStyle/>
          <a:p>
            <a:pPr marL="285750" indent="-285750">
              <a:lnSpc>
                <a:spcPct val="150000"/>
              </a:lnSpc>
              <a:buFont typeface="Arial"/>
              <a:buChar char="•"/>
            </a:pPr>
            <a:r>
              <a:rPr lang="ja-JP" altLang="en-US" sz="2400" dirty="0">
                <a:solidFill>
                  <a:srgbClr val="800000"/>
                </a:solidFill>
                <a:latin typeface="+mj-ea"/>
                <a:ea typeface="+mj-ea"/>
              </a:rPr>
              <a:t>子宮収縮</a:t>
            </a:r>
            <a:r>
              <a:rPr lang="ja-JP" altLang="en-US" sz="2400" dirty="0" smtClean="0">
                <a:solidFill>
                  <a:srgbClr val="800000"/>
                </a:solidFill>
                <a:latin typeface="+mj-ea"/>
                <a:ea typeface="+mj-ea"/>
              </a:rPr>
              <a:t>作用</a:t>
            </a:r>
            <a:endParaRPr lang="en-US" altLang="ja-JP" sz="2400" dirty="0">
              <a:solidFill>
                <a:srgbClr val="800000"/>
              </a:solidFill>
              <a:latin typeface="+mj-ea"/>
              <a:ea typeface="+mj-ea"/>
            </a:endParaRPr>
          </a:p>
          <a:p>
            <a:pPr marL="285750" indent="-285750">
              <a:lnSpc>
                <a:spcPct val="150000"/>
              </a:lnSpc>
              <a:buFont typeface="Arial"/>
              <a:buChar char="•"/>
            </a:pPr>
            <a:r>
              <a:rPr lang="ja-JP" altLang="en-US" sz="2400" dirty="0" smtClean="0">
                <a:solidFill>
                  <a:srgbClr val="800000"/>
                </a:solidFill>
                <a:latin typeface="+mj-ea"/>
                <a:ea typeface="+mj-ea"/>
              </a:rPr>
              <a:t>授乳</a:t>
            </a:r>
            <a:r>
              <a:rPr lang="ja-JP" altLang="en-US" sz="2400" dirty="0">
                <a:solidFill>
                  <a:srgbClr val="800000"/>
                </a:solidFill>
                <a:latin typeface="+mj-ea"/>
                <a:ea typeface="+mj-ea"/>
              </a:rPr>
              <a:t>時に分泌</a:t>
            </a:r>
            <a:r>
              <a:rPr lang="ja-JP" altLang="en-US" sz="2400" dirty="0" smtClean="0">
                <a:solidFill>
                  <a:srgbClr val="800000"/>
                </a:solidFill>
                <a:latin typeface="+mj-ea"/>
                <a:ea typeface="+mj-ea"/>
              </a:rPr>
              <a:t>される</a:t>
            </a:r>
            <a:endParaRPr lang="en-US" altLang="ja-JP" sz="2400" dirty="0" smtClean="0">
              <a:solidFill>
                <a:srgbClr val="800000"/>
              </a:solidFill>
              <a:latin typeface="+mj-ea"/>
              <a:ea typeface="+mj-ea"/>
            </a:endParaRPr>
          </a:p>
        </p:txBody>
      </p:sp>
      <p:pic>
        <p:nvPicPr>
          <p:cNvPr id="7" name="Picture 6" descr="PIC007                                                         00000010Macintosh HD                   B191BF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199" y="1598222"/>
            <a:ext cx="3041559" cy="271462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059132" y="4523519"/>
            <a:ext cx="6564133" cy="1738937"/>
          </a:xfrm>
          <a:prstGeom prst="rect">
            <a:avLst/>
          </a:prstGeom>
        </p:spPr>
        <p:txBody>
          <a:bodyPr wrap="square">
            <a:spAutoFit/>
          </a:bodyPr>
          <a:lstStyle/>
          <a:p>
            <a:pPr>
              <a:lnSpc>
                <a:spcPct val="130000"/>
              </a:lnSpc>
              <a:spcAft>
                <a:spcPts val="1800"/>
              </a:spcAft>
            </a:pPr>
            <a:r>
              <a:rPr lang="ja-JP" altLang="en-US" sz="2000" dirty="0">
                <a:solidFill>
                  <a:srgbClr val="800000"/>
                </a:solidFill>
                <a:latin typeface="+mj-ea"/>
                <a:ea typeface="+mj-ea"/>
              </a:rPr>
              <a:t>愛情ホルモン　気持ちに</a:t>
            </a:r>
            <a:r>
              <a:rPr lang="ja-JP" altLang="en-US" sz="2000" dirty="0" smtClean="0">
                <a:solidFill>
                  <a:srgbClr val="800000"/>
                </a:solidFill>
                <a:latin typeface="+mj-ea"/>
                <a:ea typeface="+mj-ea"/>
              </a:rPr>
              <a:t>寄り添う。</a:t>
            </a:r>
            <a:r>
              <a:rPr lang="ja-JP" altLang="ja-JP" sz="2000" dirty="0">
                <a:solidFill>
                  <a:srgbClr val="800000"/>
                </a:solidFill>
                <a:latin typeface="+mj-ea"/>
                <a:ea typeface="+mj-ea"/>
              </a:rPr>
              <a:t>　</a:t>
            </a:r>
            <a:r>
              <a:rPr lang="ja-JP" altLang="en-US" sz="2000" dirty="0" smtClean="0">
                <a:solidFill>
                  <a:srgbClr val="800000"/>
                </a:solidFill>
                <a:latin typeface="+mj-ea"/>
                <a:ea typeface="+mj-ea"/>
              </a:rPr>
              <a:t>　</a:t>
            </a:r>
            <a:endParaRPr lang="en-US" altLang="ja-JP" sz="2000" dirty="0" smtClean="0">
              <a:solidFill>
                <a:srgbClr val="800000"/>
              </a:solidFill>
              <a:latin typeface="+mj-ea"/>
              <a:ea typeface="+mj-ea"/>
            </a:endParaRPr>
          </a:p>
          <a:p>
            <a:pPr>
              <a:lnSpc>
                <a:spcPct val="130000"/>
              </a:lnSpc>
              <a:spcAft>
                <a:spcPts val="1800"/>
              </a:spcAft>
            </a:pPr>
            <a:r>
              <a:rPr lang="ja-JP" altLang="en-US" sz="2000" dirty="0" smtClean="0">
                <a:solidFill>
                  <a:srgbClr val="800000"/>
                </a:solidFill>
                <a:latin typeface="+mj-ea"/>
                <a:ea typeface="+mj-ea"/>
              </a:rPr>
              <a:t>母子</a:t>
            </a:r>
            <a:r>
              <a:rPr lang="ja-JP" altLang="en-US" sz="2000" dirty="0">
                <a:solidFill>
                  <a:srgbClr val="800000"/>
                </a:solidFill>
                <a:latin typeface="+mj-ea"/>
                <a:ea typeface="+mj-ea"/>
              </a:rPr>
              <a:t>関係の確立に。</a:t>
            </a:r>
            <a:endParaRPr lang="en-US" altLang="ja-JP" sz="2000" dirty="0">
              <a:solidFill>
                <a:srgbClr val="800000"/>
              </a:solidFill>
              <a:latin typeface="+mj-ea"/>
              <a:ea typeface="+mj-ea"/>
            </a:endParaRPr>
          </a:p>
          <a:p>
            <a:pPr>
              <a:lnSpc>
                <a:spcPct val="130000"/>
              </a:lnSpc>
              <a:spcAft>
                <a:spcPts val="1800"/>
              </a:spcAft>
            </a:pPr>
            <a:r>
              <a:rPr lang="ja-JP" altLang="en-US" sz="2000" dirty="0" smtClean="0">
                <a:solidFill>
                  <a:srgbClr val="800000"/>
                </a:solidFill>
                <a:latin typeface="+mj-ea"/>
                <a:ea typeface="+mj-ea"/>
              </a:rPr>
              <a:t>一方</a:t>
            </a:r>
            <a:r>
              <a:rPr lang="ja-JP" altLang="en-US" sz="2000" dirty="0">
                <a:solidFill>
                  <a:srgbClr val="800000"/>
                </a:solidFill>
                <a:latin typeface="+mj-ea"/>
                <a:ea typeface="+mj-ea"/>
              </a:rPr>
              <a:t>で、攻撃性を高める。</a:t>
            </a:r>
            <a:endParaRPr lang="en-US" altLang="ja-JP" sz="2000" dirty="0">
              <a:solidFill>
                <a:srgbClr val="800000"/>
              </a:solidFill>
              <a:latin typeface="+mj-ea"/>
              <a:ea typeface="+mj-ea"/>
            </a:endParaRPr>
          </a:p>
        </p:txBody>
      </p:sp>
    </p:spTree>
    <p:extLst>
      <p:ext uri="{BB962C8B-B14F-4D97-AF65-F5344CB8AC3E}">
        <p14:creationId xmlns:p14="http://schemas.microsoft.com/office/powerpoint/2010/main" val="23230929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0493"/>
          </a:xfrm>
          <a:noFill/>
        </p:spPr>
        <p:txBody>
          <a:bodyPr anchor="ctr">
            <a:normAutofit/>
          </a:bodyPr>
          <a:lstStyle/>
          <a:p>
            <a:pPr algn="ctr"/>
            <a:r>
              <a:rPr lang="ja-JP" altLang="en-US" sz="3200" b="1" dirty="0"/>
              <a:t>エストロジェンの変化</a:t>
            </a:r>
          </a:p>
        </p:txBody>
      </p:sp>
      <p:sp>
        <p:nvSpPr>
          <p:cNvPr id="3" name="正方形/長方形 2"/>
          <p:cNvSpPr/>
          <p:nvPr/>
        </p:nvSpPr>
        <p:spPr>
          <a:xfrm>
            <a:off x="2194176" y="5000183"/>
            <a:ext cx="5545556" cy="877163"/>
          </a:xfrm>
          <a:prstGeom prst="rect">
            <a:avLst/>
          </a:prstGeom>
        </p:spPr>
        <p:txBody>
          <a:bodyPr wrap="square">
            <a:spAutoFit/>
          </a:bodyPr>
          <a:lstStyle/>
          <a:p>
            <a:pPr>
              <a:lnSpc>
                <a:spcPct val="130000"/>
              </a:lnSpc>
              <a:spcAft>
                <a:spcPts val="600"/>
              </a:spcAft>
            </a:pPr>
            <a:r>
              <a:rPr lang="ja-JP" altLang="en-US" sz="2000" dirty="0" smtClean="0">
                <a:solidFill>
                  <a:srgbClr val="800000"/>
                </a:solidFill>
              </a:rPr>
              <a:t>急激</a:t>
            </a:r>
            <a:r>
              <a:rPr lang="ja-JP" altLang="en-US" sz="2000" dirty="0">
                <a:solidFill>
                  <a:srgbClr val="800000"/>
                </a:solidFill>
              </a:rPr>
              <a:t>なホルモンの変化</a:t>
            </a:r>
            <a:r>
              <a:rPr lang="ja-JP" altLang="en-US" sz="2000" dirty="0" smtClean="0">
                <a:solidFill>
                  <a:srgbClr val="800000"/>
                </a:solidFill>
              </a:rPr>
              <a:t>が、</a:t>
            </a:r>
            <a:r>
              <a:rPr lang="ja-JP" altLang="en-US" sz="2000" dirty="0">
                <a:solidFill>
                  <a:srgbClr val="800000"/>
                </a:solidFill>
                <a:latin typeface="+mj-ea"/>
              </a:rPr>
              <a:t>情緒不安定、不安・</a:t>
            </a:r>
            <a:r>
              <a:rPr lang="ja-JP" altLang="en-US" sz="2000" dirty="0" smtClean="0">
                <a:solidFill>
                  <a:srgbClr val="800000"/>
                </a:solidFill>
                <a:latin typeface="+mj-ea"/>
              </a:rPr>
              <a:t>孤独感の原因に。</a:t>
            </a:r>
            <a:endParaRPr lang="en-US" altLang="ja-JP" sz="2000" dirty="0">
              <a:solidFill>
                <a:srgbClr val="800000"/>
              </a:solidFill>
            </a:endParaRPr>
          </a:p>
        </p:txBody>
      </p:sp>
      <p:grpSp>
        <p:nvGrpSpPr>
          <p:cNvPr id="24" name="図形グループ 23"/>
          <p:cNvGrpSpPr/>
          <p:nvPr/>
        </p:nvGrpSpPr>
        <p:grpSpPr>
          <a:xfrm>
            <a:off x="1832431" y="1415509"/>
            <a:ext cx="6067608" cy="3224313"/>
            <a:chOff x="2036561" y="2988221"/>
            <a:chExt cx="6067608" cy="3224313"/>
          </a:xfrm>
        </p:grpSpPr>
        <p:grpSp>
          <p:nvGrpSpPr>
            <p:cNvPr id="26" name="図形グループ 25"/>
            <p:cNvGrpSpPr/>
            <p:nvPr/>
          </p:nvGrpSpPr>
          <p:grpSpPr>
            <a:xfrm>
              <a:off x="2036561" y="3213512"/>
              <a:ext cx="5907301" cy="2622393"/>
              <a:chOff x="8569117" y="2848029"/>
              <a:chExt cx="5907301" cy="2622393"/>
            </a:xfrm>
          </p:grpSpPr>
          <p:sp>
            <p:nvSpPr>
              <p:cNvPr id="33" name="タイトル 1"/>
              <p:cNvSpPr txBox="1">
                <a:spLocks/>
              </p:cNvSpPr>
              <p:nvPr/>
            </p:nvSpPr>
            <p:spPr>
              <a:xfrm>
                <a:off x="8595813" y="3453735"/>
                <a:ext cx="5572190" cy="1986512"/>
              </a:xfrm>
              <a:prstGeom prst="rect">
                <a:avLst/>
              </a:prstGeom>
              <a:solidFill>
                <a:srgbClr val="E7DEC9"/>
              </a:solidFill>
            </p:spPr>
            <p:txBody>
              <a:bodyPr anchor="t">
                <a:no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ja-JP" altLang="en-US" sz="2400" b="1" dirty="0"/>
              </a:p>
            </p:txBody>
          </p:sp>
          <p:grpSp>
            <p:nvGrpSpPr>
              <p:cNvPr id="34" name="図形グループ 33"/>
              <p:cNvGrpSpPr/>
              <p:nvPr/>
            </p:nvGrpSpPr>
            <p:grpSpPr>
              <a:xfrm>
                <a:off x="8569117" y="3439298"/>
                <a:ext cx="5572190" cy="2000949"/>
                <a:chOff x="1330951" y="2483632"/>
                <a:chExt cx="6962972" cy="3379979"/>
              </a:xfrm>
            </p:grpSpPr>
            <p:cxnSp>
              <p:nvCxnSpPr>
                <p:cNvPr id="37" name="直線コネクタ 36"/>
                <p:cNvCxnSpPr/>
                <p:nvPr/>
              </p:nvCxnSpPr>
              <p:spPr>
                <a:xfrm>
                  <a:off x="1364310" y="2483632"/>
                  <a:ext cx="0" cy="3361307"/>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H="1">
                  <a:off x="1330951" y="5863611"/>
                  <a:ext cx="6962972" cy="0"/>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grpSp>
          <p:cxnSp>
            <p:nvCxnSpPr>
              <p:cNvPr id="35" name="直線コネクタ 34"/>
              <p:cNvCxnSpPr/>
              <p:nvPr/>
            </p:nvCxnSpPr>
            <p:spPr>
              <a:xfrm>
                <a:off x="12172647" y="3008153"/>
                <a:ext cx="0" cy="2421040"/>
              </a:xfrm>
              <a:prstGeom prst="line">
                <a:avLst/>
              </a:prstGeom>
              <a:ln w="38100" cmpd="sng">
                <a:solidFill>
                  <a:srgbClr val="572314"/>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aphicFrame>
            <p:nvGraphicFramePr>
              <p:cNvPr id="36" name="グラフ 35"/>
              <p:cNvGraphicFramePr/>
              <p:nvPr>
                <p:extLst>
                  <p:ext uri="{D42A27DB-BD31-4B8C-83A1-F6EECF244321}">
                    <p14:modId xmlns:p14="http://schemas.microsoft.com/office/powerpoint/2010/main" val="1906106774"/>
                  </p:ext>
                </p:extLst>
              </p:nvPr>
            </p:nvGraphicFramePr>
            <p:xfrm>
              <a:off x="8647760" y="2848029"/>
              <a:ext cx="5828658" cy="2622393"/>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正方形/長方形 26"/>
            <p:cNvSpPr/>
            <p:nvPr/>
          </p:nvSpPr>
          <p:spPr>
            <a:xfrm>
              <a:off x="5890854" y="4284486"/>
              <a:ext cx="1887755" cy="523220"/>
            </a:xfrm>
            <a:prstGeom prst="rect">
              <a:avLst/>
            </a:prstGeom>
            <a:solidFill>
              <a:srgbClr val="FFF8B3"/>
            </a:solidFill>
          </p:spPr>
          <p:txBody>
            <a:bodyPr wrap="square">
              <a:spAutoFit/>
            </a:bodyPr>
            <a:lstStyle/>
            <a:p>
              <a:pPr algn="ctr">
                <a:lnSpc>
                  <a:spcPct val="120000"/>
                </a:lnSpc>
              </a:pPr>
              <a:r>
                <a:rPr lang="ja-JP" altLang="en-US" sz="2400" b="1" dirty="0" smtClean="0">
                  <a:solidFill>
                    <a:srgbClr val="572314"/>
                  </a:solidFill>
                </a:rPr>
                <a:t>産後</a:t>
              </a:r>
              <a:endParaRPr lang="ja-JP" altLang="en-US" sz="2400" b="1" dirty="0">
                <a:solidFill>
                  <a:srgbClr val="572314"/>
                </a:solidFill>
              </a:endParaRPr>
            </a:p>
          </p:txBody>
        </p:sp>
        <p:sp>
          <p:nvSpPr>
            <p:cNvPr id="28" name="正方形/長方形 27"/>
            <p:cNvSpPr/>
            <p:nvPr/>
          </p:nvSpPr>
          <p:spPr>
            <a:xfrm>
              <a:off x="2452524" y="4284486"/>
              <a:ext cx="2593807" cy="523220"/>
            </a:xfrm>
            <a:prstGeom prst="rect">
              <a:avLst/>
            </a:prstGeom>
            <a:solidFill>
              <a:srgbClr val="FFBBF1"/>
            </a:solidFill>
          </p:spPr>
          <p:txBody>
            <a:bodyPr wrap="square">
              <a:spAutoFit/>
            </a:bodyPr>
            <a:lstStyle/>
            <a:p>
              <a:pPr algn="ctr">
                <a:lnSpc>
                  <a:spcPct val="120000"/>
                </a:lnSpc>
              </a:pPr>
              <a:r>
                <a:rPr lang="ja-JP" altLang="en-US" sz="2400" b="1" dirty="0" smtClean="0">
                  <a:solidFill>
                    <a:srgbClr val="572314"/>
                  </a:solidFill>
                </a:rPr>
                <a:t>妊娠中</a:t>
              </a:r>
              <a:endParaRPr lang="ja-JP" altLang="en-US" sz="2400" b="1" dirty="0">
                <a:solidFill>
                  <a:srgbClr val="572314"/>
                </a:solidFill>
              </a:endParaRPr>
            </a:p>
          </p:txBody>
        </p:sp>
        <p:sp>
          <p:nvSpPr>
            <p:cNvPr id="29" name="テキスト ボックス 28"/>
            <p:cNvSpPr txBox="1"/>
            <p:nvPr/>
          </p:nvSpPr>
          <p:spPr>
            <a:xfrm flipH="1">
              <a:off x="5359153" y="2988221"/>
              <a:ext cx="561875" cy="830997"/>
            </a:xfrm>
            <a:prstGeom prst="rect">
              <a:avLst/>
            </a:prstGeom>
            <a:solidFill>
              <a:srgbClr val="FFFFFF"/>
            </a:solidFill>
          </p:spPr>
          <p:txBody>
            <a:bodyPr wrap="square" rtlCol="0">
              <a:spAutoFit/>
            </a:bodyPr>
            <a:lstStyle/>
            <a:p>
              <a:r>
                <a:rPr kumimoji="1" lang="ja-JP" altLang="en-US" sz="2400" b="1" dirty="0" smtClean="0">
                  <a:solidFill>
                    <a:srgbClr val="572314"/>
                  </a:solidFill>
                </a:rPr>
                <a:t>出産</a:t>
              </a:r>
              <a:endParaRPr kumimoji="1" lang="ja-JP" altLang="en-US" sz="2400" b="1" dirty="0">
                <a:solidFill>
                  <a:srgbClr val="572314"/>
                </a:solidFill>
              </a:endParaRPr>
            </a:p>
          </p:txBody>
        </p:sp>
        <p:pic>
          <p:nvPicPr>
            <p:cNvPr id="30" name="図 29"/>
            <p:cNvPicPr>
              <a:picLocks noChangeAspect="1"/>
            </p:cNvPicPr>
            <p:nvPr/>
          </p:nvPicPr>
          <p:blipFill>
            <a:blip r:embed="rId4"/>
            <a:stretch>
              <a:fillRect/>
            </a:stretch>
          </p:blipFill>
          <p:spPr>
            <a:xfrm>
              <a:off x="2507814" y="3737643"/>
              <a:ext cx="836348" cy="1093686"/>
            </a:xfrm>
            <a:prstGeom prst="rect">
              <a:avLst/>
            </a:prstGeom>
          </p:spPr>
        </p:pic>
        <p:sp>
          <p:nvSpPr>
            <p:cNvPr id="31" name="テキスト ボックス 30"/>
            <p:cNvSpPr txBox="1"/>
            <p:nvPr/>
          </p:nvSpPr>
          <p:spPr>
            <a:xfrm>
              <a:off x="2741785" y="5843202"/>
              <a:ext cx="5362384" cy="369332"/>
            </a:xfrm>
            <a:prstGeom prst="rect">
              <a:avLst/>
            </a:prstGeom>
            <a:noFill/>
          </p:spPr>
          <p:txBody>
            <a:bodyPr wrap="square" rtlCol="0">
              <a:spAutoFit/>
            </a:bodyPr>
            <a:lstStyle/>
            <a:p>
              <a:r>
                <a:rPr lang="en-US" altLang="ja-JP" dirty="0" smtClean="0">
                  <a:latin typeface="+mj-ea"/>
                  <a:ea typeface="+mj-ea"/>
                </a:rPr>
                <a:t>10      20      30      40   1  </a:t>
              </a:r>
              <a:r>
                <a:rPr lang="ja-JP" altLang="en-US" dirty="0" smtClean="0">
                  <a:latin typeface="+mj-ea"/>
                  <a:ea typeface="+mj-ea"/>
                </a:rPr>
                <a:t>　</a:t>
              </a:r>
              <a:r>
                <a:rPr lang="en-US" altLang="ja-JP" dirty="0" smtClean="0">
                  <a:latin typeface="+mj-ea"/>
                  <a:ea typeface="+mj-ea"/>
                </a:rPr>
                <a:t>2  </a:t>
              </a:r>
              <a:r>
                <a:rPr lang="ja-JP" altLang="en-US" dirty="0" smtClean="0">
                  <a:latin typeface="+mj-ea"/>
                  <a:ea typeface="+mj-ea"/>
                </a:rPr>
                <a:t>　</a:t>
              </a:r>
              <a:r>
                <a:rPr lang="en-US" altLang="ja-JP" dirty="0" smtClean="0">
                  <a:latin typeface="+mj-ea"/>
                  <a:ea typeface="+mj-ea"/>
                </a:rPr>
                <a:t>3  </a:t>
              </a:r>
              <a:r>
                <a:rPr lang="ja-JP" altLang="en-US" dirty="0" smtClean="0">
                  <a:latin typeface="+mj-ea"/>
                </a:rPr>
                <a:t>週</a:t>
              </a:r>
              <a:endParaRPr kumimoji="1" lang="ja-JP" altLang="en-US" dirty="0">
                <a:latin typeface="+mj-ea"/>
                <a:ea typeface="+mj-ea"/>
              </a:endParaRPr>
            </a:p>
          </p:txBody>
        </p:sp>
        <p:pic>
          <p:nvPicPr>
            <p:cNvPr id="32" name="図 31"/>
            <p:cNvPicPr>
              <a:picLocks noChangeAspect="1"/>
            </p:cNvPicPr>
            <p:nvPr/>
          </p:nvPicPr>
          <p:blipFill>
            <a:blip r:embed="rId5"/>
            <a:stretch>
              <a:fillRect/>
            </a:stretch>
          </p:blipFill>
          <p:spPr>
            <a:xfrm>
              <a:off x="7166724" y="3698356"/>
              <a:ext cx="937445" cy="1433739"/>
            </a:xfrm>
            <a:prstGeom prst="rect">
              <a:avLst/>
            </a:prstGeom>
          </p:spPr>
        </p:pic>
      </p:grpSp>
    </p:spTree>
    <p:extLst>
      <p:ext uri="{BB962C8B-B14F-4D97-AF65-F5344CB8AC3E}">
        <p14:creationId xmlns:p14="http://schemas.microsoft.com/office/powerpoint/2010/main" val="1328377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6228" y="312925"/>
            <a:ext cx="5658682" cy="967840"/>
          </a:xfrm>
          <a:noFill/>
        </p:spPr>
        <p:txBody>
          <a:bodyPr anchor="t">
            <a:noAutofit/>
          </a:bodyPr>
          <a:lstStyle/>
          <a:p>
            <a:pPr algn="ctr">
              <a:lnSpc>
                <a:spcPct val="120000"/>
              </a:lnSpc>
            </a:pPr>
            <a:r>
              <a:rPr lang="ja-JP" altLang="en-US" sz="3200" dirty="0">
                <a:solidFill>
                  <a:srgbClr val="572314"/>
                </a:solidFill>
                <a:effectLst>
                  <a:outerShdw blurRad="50800" dist="38100" dir="2700000" algn="tl" rotWithShape="0">
                    <a:srgbClr val="000000">
                      <a:alpha val="43000"/>
                    </a:srgbClr>
                  </a:outerShdw>
                </a:effectLst>
              </a:rPr>
              <a:t>妊娠中うつ病のリスク因子</a:t>
            </a:r>
            <a:endParaRPr lang="en-US" altLang="ja-JP" sz="3200" dirty="0">
              <a:solidFill>
                <a:srgbClr val="572314"/>
              </a:solidFill>
              <a:effectLst>
                <a:outerShdw blurRad="50800" dist="38100" dir="2700000" algn="tl" rotWithShape="0">
                  <a:srgbClr val="000000">
                    <a:alpha val="43000"/>
                  </a:srgbClr>
                </a:outerShdw>
              </a:effectLst>
            </a:endParaRPr>
          </a:p>
        </p:txBody>
      </p:sp>
      <p:sp>
        <p:nvSpPr>
          <p:cNvPr id="4" name="正方形/長方形 3"/>
          <p:cNvSpPr/>
          <p:nvPr/>
        </p:nvSpPr>
        <p:spPr>
          <a:xfrm>
            <a:off x="3147136" y="1286487"/>
            <a:ext cx="4771284" cy="3221395"/>
          </a:xfrm>
          <a:prstGeom prst="rect">
            <a:avLst/>
          </a:prstGeom>
        </p:spPr>
        <p:txBody>
          <a:bodyPr wrap="square">
            <a:spAutoFit/>
          </a:bodyPr>
          <a:lstStyle/>
          <a:p>
            <a:pPr marL="457200" indent="-457200">
              <a:lnSpc>
                <a:spcPct val="150000"/>
              </a:lnSpc>
              <a:spcAft>
                <a:spcPts val="600"/>
              </a:spcAft>
              <a:buFont typeface="+mj-lt"/>
              <a:buAutoNum type="arabicParenR"/>
            </a:pPr>
            <a:r>
              <a:rPr lang="ja-JP" altLang="en-US" sz="2000" dirty="0">
                <a:solidFill>
                  <a:srgbClr val="800000"/>
                </a:solidFill>
                <a:latin typeface="+mn-ea"/>
              </a:rPr>
              <a:t>妊娠中の不安</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ライフイベント</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うつ病既往</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ソーシャルサポート不足</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家庭内暴力</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望まない妊娠など</a:t>
            </a:r>
            <a:endParaRPr lang="ja-JP" altLang="ja-JP" sz="2000" dirty="0">
              <a:solidFill>
                <a:srgbClr val="800000"/>
              </a:solidFill>
              <a:latin typeface="+mn-ea"/>
            </a:endParaRPr>
          </a:p>
        </p:txBody>
      </p:sp>
      <p:sp>
        <p:nvSpPr>
          <p:cNvPr id="3" name="正方形/長方形 2"/>
          <p:cNvSpPr/>
          <p:nvPr/>
        </p:nvSpPr>
        <p:spPr>
          <a:xfrm>
            <a:off x="1624771" y="4822301"/>
            <a:ext cx="6564133" cy="877163"/>
          </a:xfrm>
          <a:prstGeom prst="rect">
            <a:avLst/>
          </a:prstGeom>
        </p:spPr>
        <p:txBody>
          <a:bodyPr wrap="square">
            <a:spAutoFit/>
          </a:bodyPr>
          <a:lstStyle/>
          <a:p>
            <a:pPr>
              <a:lnSpc>
                <a:spcPct val="130000"/>
              </a:lnSpc>
            </a:pPr>
            <a:r>
              <a:rPr lang="ja-JP" altLang="en-US" sz="2000" dirty="0">
                <a:solidFill>
                  <a:srgbClr val="800000"/>
                </a:solidFill>
                <a:latin typeface="+mn-ea"/>
              </a:rPr>
              <a:t>妊婦のストレスを把握し、ケアすることで、産科合併症や産後うつを</a:t>
            </a:r>
            <a:r>
              <a:rPr lang="ja-JP" altLang="en-US" sz="2000" dirty="0" smtClean="0">
                <a:solidFill>
                  <a:srgbClr val="800000"/>
                </a:solidFill>
                <a:latin typeface="+mn-ea"/>
              </a:rPr>
              <a:t>予防</a:t>
            </a:r>
            <a:r>
              <a:rPr lang="ja-JP" altLang="en-US" sz="2000" dirty="0" smtClean="0">
                <a:solidFill>
                  <a:srgbClr val="800000"/>
                </a:solidFill>
                <a:latin typeface="+mj-ea"/>
                <a:ea typeface="+mj-ea"/>
              </a:rPr>
              <a:t>。</a:t>
            </a:r>
            <a:endParaRPr lang="en-US" altLang="ja-JP" sz="2000" dirty="0">
              <a:solidFill>
                <a:srgbClr val="800000"/>
              </a:solidFill>
              <a:latin typeface="+mj-ea"/>
              <a:ea typeface="+mj-ea"/>
            </a:endParaRPr>
          </a:p>
        </p:txBody>
      </p:sp>
    </p:spTree>
    <p:extLst>
      <p:ext uri="{BB962C8B-B14F-4D97-AF65-F5344CB8AC3E}">
        <p14:creationId xmlns:p14="http://schemas.microsoft.com/office/powerpoint/2010/main" val="31521130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8990" y="233697"/>
            <a:ext cx="7091748"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dirty="0" smtClean="0">
                <a:effectLst>
                  <a:outerShdw blurRad="50800" dist="38100" dir="2700000" algn="tl" rotWithShape="0">
                    <a:srgbClr val="000000">
                      <a:alpha val="43000"/>
                    </a:srgbClr>
                  </a:outerShdw>
                </a:effectLst>
                <a:latin typeface="+mj-ea"/>
                <a:cs typeface="ＤＦＰ勘亭流" charset="2"/>
              </a:rPr>
              <a:t>孤立感をなくそう</a:t>
            </a:r>
            <a:endParaRPr lang="ja-JP" altLang="en-US" sz="3200" dirty="0"/>
          </a:p>
        </p:txBody>
      </p:sp>
      <p:sp>
        <p:nvSpPr>
          <p:cNvPr id="3" name="正方形/長方形 2"/>
          <p:cNvSpPr/>
          <p:nvPr/>
        </p:nvSpPr>
        <p:spPr>
          <a:xfrm>
            <a:off x="2789371" y="2341766"/>
            <a:ext cx="5064855" cy="2545312"/>
          </a:xfrm>
          <a:prstGeom prst="rect">
            <a:avLst/>
          </a:prstGeom>
        </p:spPr>
        <p:txBody>
          <a:bodyPr wrap="square">
            <a:spAutoFit/>
          </a:bodyPr>
          <a:lstStyle/>
          <a:p>
            <a:pPr marL="514350" indent="-514350">
              <a:lnSpc>
                <a:spcPct val="120000"/>
              </a:lnSpc>
              <a:spcAft>
                <a:spcPts val="1800"/>
              </a:spcAft>
              <a:buFont typeface="+mj-ea"/>
              <a:buAutoNum type="circleNumDbPlain"/>
            </a:pPr>
            <a:r>
              <a:rPr lang="ja-JP" altLang="en-US" sz="2400" dirty="0">
                <a:solidFill>
                  <a:srgbClr val="800000"/>
                </a:solidFill>
                <a:latin typeface="+mn-ea"/>
              </a:rPr>
              <a:t>核家族化</a:t>
            </a:r>
          </a:p>
          <a:p>
            <a:pPr marL="514350" indent="-514350">
              <a:lnSpc>
                <a:spcPct val="120000"/>
              </a:lnSpc>
              <a:spcAft>
                <a:spcPts val="1800"/>
              </a:spcAft>
              <a:buFont typeface="+mj-ea"/>
              <a:buAutoNum type="circleNumDbPlain"/>
            </a:pPr>
            <a:r>
              <a:rPr lang="ja-JP" altLang="en-US" sz="2400" dirty="0">
                <a:solidFill>
                  <a:srgbClr val="800000"/>
                </a:solidFill>
                <a:latin typeface="+mn-ea"/>
              </a:rPr>
              <a:t>地域コミュニティの崩壊</a:t>
            </a:r>
          </a:p>
          <a:p>
            <a:pPr marL="514350" indent="-514350">
              <a:lnSpc>
                <a:spcPct val="120000"/>
              </a:lnSpc>
              <a:spcAft>
                <a:spcPts val="1800"/>
              </a:spcAft>
              <a:buFont typeface="+mj-ea"/>
              <a:buAutoNum type="circleNumDbPlain"/>
            </a:pPr>
            <a:r>
              <a:rPr lang="ja-JP" altLang="en-US" sz="2400" dirty="0">
                <a:solidFill>
                  <a:srgbClr val="800000"/>
                </a:solidFill>
                <a:latin typeface="+mn-ea"/>
              </a:rPr>
              <a:t>働く女性の増加</a:t>
            </a:r>
          </a:p>
          <a:p>
            <a:pPr marL="514350" indent="-514350">
              <a:lnSpc>
                <a:spcPct val="120000"/>
              </a:lnSpc>
              <a:spcAft>
                <a:spcPts val="1800"/>
              </a:spcAft>
              <a:buFont typeface="+mj-ea"/>
              <a:buAutoNum type="circleNumDbPlain"/>
            </a:pPr>
            <a:r>
              <a:rPr lang="ja-JP" altLang="en-US" sz="2400" dirty="0">
                <a:solidFill>
                  <a:srgbClr val="800000"/>
                </a:solidFill>
                <a:latin typeface="+mn-ea"/>
              </a:rPr>
              <a:t>忙しすぎる</a:t>
            </a:r>
            <a:r>
              <a:rPr lang="ja-JP" altLang="en-US" sz="2400" dirty="0" smtClean="0">
                <a:solidFill>
                  <a:srgbClr val="800000"/>
                </a:solidFill>
                <a:latin typeface="+mn-ea"/>
              </a:rPr>
              <a:t>母親</a:t>
            </a:r>
            <a:endParaRPr lang="ja-JP" altLang="en-US" sz="2400" dirty="0">
              <a:solidFill>
                <a:srgbClr val="800000"/>
              </a:solidFill>
              <a:latin typeface="+mn-ea"/>
            </a:endParaRPr>
          </a:p>
        </p:txBody>
      </p:sp>
      <p:sp>
        <p:nvSpPr>
          <p:cNvPr id="4" name="正方形/長方形 3"/>
          <p:cNvSpPr/>
          <p:nvPr/>
        </p:nvSpPr>
        <p:spPr>
          <a:xfrm>
            <a:off x="1760447" y="1652518"/>
            <a:ext cx="4692793" cy="523220"/>
          </a:xfrm>
          <a:prstGeom prst="rect">
            <a:avLst/>
          </a:prstGeom>
        </p:spPr>
        <p:txBody>
          <a:bodyPr wrap="square">
            <a:spAutoFit/>
          </a:bodyPr>
          <a:lstStyle/>
          <a:p>
            <a:r>
              <a:rPr lang="en-US" altLang="ja-JP" sz="2800" dirty="0" smtClean="0">
                <a:solidFill>
                  <a:srgbClr val="800000"/>
                </a:solidFill>
                <a:latin typeface="+mj-ea"/>
                <a:ea typeface="+mj-ea"/>
              </a:rPr>
              <a:t>2)</a:t>
            </a:r>
            <a:r>
              <a:rPr lang="ja-JP" altLang="en-US" sz="2800" dirty="0" smtClean="0">
                <a:solidFill>
                  <a:srgbClr val="800000"/>
                </a:solidFill>
                <a:latin typeface="+mj-ea"/>
                <a:ea typeface="+mj-ea"/>
              </a:rPr>
              <a:t> 社会構造変化への対応</a:t>
            </a:r>
            <a:endParaRPr lang="ja-JP" altLang="en-US" sz="2800" dirty="0">
              <a:solidFill>
                <a:srgbClr val="800000"/>
              </a:solidFill>
              <a:latin typeface="+mj-ea"/>
              <a:ea typeface="+mj-ea"/>
            </a:endParaRPr>
          </a:p>
        </p:txBody>
      </p:sp>
      <p:sp>
        <p:nvSpPr>
          <p:cNvPr id="5" name="テキスト ボックス 4"/>
          <p:cNvSpPr txBox="1"/>
          <p:nvPr/>
        </p:nvSpPr>
        <p:spPr>
          <a:xfrm>
            <a:off x="2318775" y="5303045"/>
            <a:ext cx="4134465" cy="1107996"/>
          </a:xfrm>
          <a:prstGeom prst="rect">
            <a:avLst/>
          </a:prstGeom>
          <a:noFill/>
        </p:spPr>
        <p:txBody>
          <a:bodyPr wrap="none" rtlCol="0">
            <a:spAutoFit/>
          </a:bodyPr>
          <a:lstStyle/>
          <a:p>
            <a:pPr>
              <a:spcAft>
                <a:spcPts val="1200"/>
              </a:spcAft>
            </a:pPr>
            <a:r>
              <a:rPr kumimoji="1" lang="ja-JP" altLang="en-US" sz="2800" dirty="0" smtClean="0">
                <a:solidFill>
                  <a:srgbClr val="FF0000"/>
                </a:solidFill>
              </a:rPr>
              <a:t>社会全体での取り組み</a:t>
            </a:r>
            <a:r>
              <a:rPr kumimoji="1" lang="ja-JP" altLang="en-US" sz="2800" dirty="0" smtClean="0">
                <a:solidFill>
                  <a:srgbClr val="FF0000"/>
                </a:solidFill>
              </a:rPr>
              <a:t>を</a:t>
            </a:r>
            <a:endParaRPr kumimoji="1" lang="en-US" altLang="ja-JP" sz="2800" dirty="0" smtClean="0">
              <a:solidFill>
                <a:srgbClr val="FF0000"/>
              </a:solidFill>
            </a:endParaRPr>
          </a:p>
          <a:p>
            <a:pPr>
              <a:spcAft>
                <a:spcPts val="1200"/>
              </a:spcAft>
            </a:pPr>
            <a:r>
              <a:rPr lang="ja-JP" altLang="en-US" sz="2800" dirty="0" smtClean="0">
                <a:solidFill>
                  <a:srgbClr val="FF0000"/>
                </a:solidFill>
              </a:rPr>
              <a:t>こどもの貧困の解消を</a:t>
            </a:r>
            <a:endParaRPr kumimoji="1" lang="ja-JP" altLang="en-US" sz="2800" dirty="0">
              <a:solidFill>
                <a:srgbClr val="FF0000"/>
              </a:solidFill>
            </a:endParaRPr>
          </a:p>
        </p:txBody>
      </p:sp>
    </p:spTree>
    <p:extLst>
      <p:ext uri="{BB962C8B-B14F-4D97-AF65-F5344CB8AC3E}">
        <p14:creationId xmlns:p14="http://schemas.microsoft.com/office/powerpoint/2010/main" val="14862067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442044" y="1817196"/>
            <a:ext cx="2812471" cy="3893629"/>
          </a:xfrm>
          <a:prstGeom prst="rect">
            <a:avLst/>
          </a:prstGeom>
        </p:spPr>
      </p:pic>
      <p:sp>
        <p:nvSpPr>
          <p:cNvPr id="5" name="タイトル 1"/>
          <p:cNvSpPr>
            <a:spLocks noGrp="1"/>
          </p:cNvSpPr>
          <p:nvPr>
            <p:ph type="title"/>
          </p:nvPr>
        </p:nvSpPr>
        <p:spPr>
          <a:xfrm>
            <a:off x="1946285" y="429500"/>
            <a:ext cx="6140214" cy="1213806"/>
          </a:xfrm>
          <a:noFill/>
        </p:spPr>
        <p:txBody>
          <a:bodyPr anchor="t">
            <a:noAutofit/>
          </a:bodyPr>
          <a:lstStyle/>
          <a:p>
            <a:pPr>
              <a:lnSpc>
                <a:spcPct val="130000"/>
              </a:lnSpc>
            </a:pPr>
            <a:r>
              <a:rPr kumimoji="1" lang="ja-JP" altLang="en-US" sz="2800" b="1" i="1" dirty="0" smtClean="0"/>
              <a:t>若いお母さんが自信をもって育児ができるように</a:t>
            </a:r>
            <a:endParaRPr kumimoji="1" lang="ja-JP" altLang="en-US" sz="2800" b="1" i="1" dirty="0"/>
          </a:p>
        </p:txBody>
      </p:sp>
      <p:sp>
        <p:nvSpPr>
          <p:cNvPr id="2" name="テキスト ボックス 1"/>
          <p:cNvSpPr txBox="1"/>
          <p:nvPr/>
        </p:nvSpPr>
        <p:spPr>
          <a:xfrm>
            <a:off x="4493497" y="2558531"/>
            <a:ext cx="4470751" cy="1158779"/>
          </a:xfrm>
          <a:prstGeom prst="rect">
            <a:avLst/>
          </a:prstGeom>
          <a:noFill/>
        </p:spPr>
        <p:txBody>
          <a:bodyPr wrap="square" rtlCol="0">
            <a:spAutoFit/>
          </a:bodyPr>
          <a:lstStyle/>
          <a:p>
            <a:pPr>
              <a:lnSpc>
                <a:spcPct val="130000"/>
              </a:lnSpc>
              <a:spcAft>
                <a:spcPts val="600"/>
              </a:spcAft>
            </a:pPr>
            <a:r>
              <a:rPr lang="ja-JP" altLang="en-US" i="1" dirty="0" smtClean="0">
                <a:solidFill>
                  <a:srgbClr val="800000"/>
                </a:solidFill>
                <a:latin typeface="+mn-ea"/>
              </a:rPr>
              <a:t>兵庫県</a:t>
            </a:r>
            <a:r>
              <a:rPr lang="ja-JP" altLang="ja-JP" i="1" dirty="0" smtClean="0">
                <a:solidFill>
                  <a:srgbClr val="800000"/>
                </a:solidFill>
                <a:latin typeface="+mn-ea"/>
              </a:rPr>
              <a:t>地域</a:t>
            </a:r>
            <a:r>
              <a:rPr lang="ja-JP" altLang="ja-JP" i="1" dirty="0">
                <a:solidFill>
                  <a:srgbClr val="800000"/>
                </a:solidFill>
                <a:latin typeface="+mn-ea"/>
              </a:rPr>
              <a:t>子育て</a:t>
            </a:r>
            <a:r>
              <a:rPr lang="ja-JP" altLang="ja-JP" i="1" dirty="0" smtClean="0">
                <a:solidFill>
                  <a:srgbClr val="800000"/>
                </a:solidFill>
                <a:latin typeface="+mn-ea"/>
              </a:rPr>
              <a:t>ネットワークだより</a:t>
            </a:r>
            <a:r>
              <a:rPr lang="ja-JP" altLang="en-US" i="1" dirty="0" smtClean="0">
                <a:solidFill>
                  <a:srgbClr val="800000"/>
                </a:solidFill>
                <a:latin typeface="+mn-ea"/>
              </a:rPr>
              <a:t>の</a:t>
            </a:r>
            <a:r>
              <a:rPr lang="ja-JP" altLang="ja-JP" i="1" dirty="0" smtClean="0">
                <a:solidFill>
                  <a:srgbClr val="800000"/>
                </a:solidFill>
                <a:latin typeface="+mn-ea"/>
              </a:rPr>
              <a:t>コラムを</a:t>
            </a:r>
            <a:r>
              <a:rPr lang="en-US" altLang="ja-JP" i="1" dirty="0" smtClean="0">
                <a:solidFill>
                  <a:srgbClr val="800000"/>
                </a:solidFill>
                <a:latin typeface="+mn-ea"/>
              </a:rPr>
              <a:t>2005</a:t>
            </a:r>
            <a:r>
              <a:rPr lang="ja-JP" altLang="en-US" i="1" dirty="0" smtClean="0">
                <a:solidFill>
                  <a:srgbClr val="800000"/>
                </a:solidFill>
                <a:latin typeface="+mn-ea"/>
              </a:rPr>
              <a:t>年</a:t>
            </a:r>
            <a:r>
              <a:rPr lang="ja-JP" altLang="ja-JP" i="1" dirty="0" smtClean="0">
                <a:solidFill>
                  <a:srgbClr val="800000"/>
                </a:solidFill>
                <a:latin typeface="+mn-ea"/>
              </a:rPr>
              <a:t>から</a:t>
            </a:r>
            <a:r>
              <a:rPr lang="ja-JP" altLang="ja-JP" i="1" dirty="0">
                <a:solidFill>
                  <a:srgbClr val="800000"/>
                </a:solidFill>
                <a:latin typeface="+mn-ea"/>
              </a:rPr>
              <a:t>今日まで</a:t>
            </a:r>
            <a:r>
              <a:rPr lang="en-US" altLang="ja-JP" i="1" dirty="0">
                <a:solidFill>
                  <a:srgbClr val="800000"/>
                </a:solidFill>
                <a:latin typeface="+mn-ea"/>
              </a:rPr>
              <a:t>13</a:t>
            </a:r>
            <a:r>
              <a:rPr lang="ja-JP" altLang="ja-JP" i="1" dirty="0">
                <a:solidFill>
                  <a:srgbClr val="800000"/>
                </a:solidFill>
                <a:latin typeface="+mn-ea"/>
              </a:rPr>
              <a:t>年間</a:t>
            </a:r>
            <a:r>
              <a:rPr lang="ja-JP" altLang="ja-JP" i="1" dirty="0" smtClean="0">
                <a:solidFill>
                  <a:srgbClr val="800000"/>
                </a:solidFill>
                <a:latin typeface="+mn-ea"/>
              </a:rPr>
              <a:t>連載</a:t>
            </a:r>
            <a:r>
              <a:rPr lang="ja-JP" altLang="en-US" i="1" dirty="0" smtClean="0">
                <a:solidFill>
                  <a:srgbClr val="800000"/>
                </a:solidFill>
                <a:latin typeface="+mn-ea"/>
              </a:rPr>
              <a:t>中</a:t>
            </a:r>
            <a:endParaRPr lang="en-US" altLang="ja-JP" i="1" dirty="0" smtClean="0">
              <a:solidFill>
                <a:srgbClr val="800000"/>
              </a:solidFill>
              <a:latin typeface="+mn-ea"/>
            </a:endParaRPr>
          </a:p>
        </p:txBody>
      </p:sp>
      <p:sp>
        <p:nvSpPr>
          <p:cNvPr id="3" name="正方形/長方形 2"/>
          <p:cNvSpPr/>
          <p:nvPr/>
        </p:nvSpPr>
        <p:spPr>
          <a:xfrm>
            <a:off x="4572000" y="5004866"/>
            <a:ext cx="3869334" cy="646331"/>
          </a:xfrm>
          <a:prstGeom prst="rect">
            <a:avLst/>
          </a:prstGeom>
        </p:spPr>
        <p:txBody>
          <a:bodyPr wrap="square">
            <a:spAutoFit/>
          </a:bodyPr>
          <a:lstStyle/>
          <a:p>
            <a:r>
              <a:rPr lang="ja-JP" altLang="en-US" i="1" dirty="0">
                <a:solidFill>
                  <a:srgbClr val="800000"/>
                </a:solidFill>
              </a:rPr>
              <a:t>神戸新聞総合出版センターより、</a:t>
            </a:r>
            <a:endParaRPr lang="en-US" altLang="ja-JP" i="1" dirty="0">
              <a:solidFill>
                <a:srgbClr val="800000"/>
              </a:solidFill>
            </a:endParaRPr>
          </a:p>
          <a:p>
            <a:r>
              <a:rPr lang="en-US" altLang="ja-JP" i="1" dirty="0">
                <a:solidFill>
                  <a:srgbClr val="800000"/>
                </a:solidFill>
              </a:rPr>
              <a:t>2017</a:t>
            </a:r>
            <a:r>
              <a:rPr lang="ja-JP" altLang="en-US" i="1" dirty="0">
                <a:solidFill>
                  <a:srgbClr val="800000"/>
                </a:solidFill>
              </a:rPr>
              <a:t>年</a:t>
            </a:r>
            <a:r>
              <a:rPr lang="en-US" altLang="ja-JP" i="1" dirty="0">
                <a:solidFill>
                  <a:srgbClr val="800000"/>
                </a:solidFill>
              </a:rPr>
              <a:t>11</a:t>
            </a:r>
            <a:r>
              <a:rPr lang="ja-JP" altLang="en-US" i="1" dirty="0">
                <a:solidFill>
                  <a:srgbClr val="800000"/>
                </a:solidFill>
              </a:rPr>
              <a:t>月刊行</a:t>
            </a:r>
            <a:r>
              <a:rPr lang="ja-JP" altLang="ja-JP" i="1" dirty="0">
                <a:solidFill>
                  <a:srgbClr val="800000"/>
                </a:solidFill>
              </a:rPr>
              <a:t> </a:t>
            </a:r>
            <a:endParaRPr lang="ja-JP" altLang="en-US" i="1" dirty="0">
              <a:solidFill>
                <a:srgbClr val="800000"/>
              </a:solidFill>
            </a:endParaRPr>
          </a:p>
        </p:txBody>
      </p:sp>
    </p:spTree>
    <p:extLst>
      <p:ext uri="{BB962C8B-B14F-4D97-AF65-F5344CB8AC3E}">
        <p14:creationId xmlns:p14="http://schemas.microsoft.com/office/powerpoint/2010/main" val="23103731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7153" y="841158"/>
            <a:ext cx="7769015" cy="1088136"/>
          </a:xfrm>
          <a:noFill/>
        </p:spPr>
        <p:txBody>
          <a:bodyPr anchor="ctr">
            <a:noAutofit/>
          </a:bodyPr>
          <a:lstStyle/>
          <a:p>
            <a:pPr algn="ctr">
              <a:lnSpc>
                <a:spcPct val="100000"/>
              </a:lnSpc>
              <a:spcAft>
                <a:spcPts val="600"/>
              </a:spcAft>
            </a:pPr>
            <a:r>
              <a:rPr lang="en-US" altLang="ja-JP" sz="3200" b="1" dirty="0" smtClean="0">
                <a:solidFill>
                  <a:srgbClr val="572314"/>
                </a:solidFill>
                <a:latin typeface="+mj-ea"/>
                <a:cs typeface="ＤＦＰ勘亭流" charset="2"/>
              </a:rPr>
              <a:t>1.</a:t>
            </a:r>
            <a:r>
              <a:rPr lang="ja-JP" altLang="en-US" sz="3200" b="1" dirty="0" smtClean="0">
                <a:solidFill>
                  <a:srgbClr val="572314"/>
                </a:solidFill>
                <a:latin typeface="+mj-ea"/>
                <a:cs typeface="ＤＦＰ勘亭流" charset="2"/>
              </a:rPr>
              <a:t> 発達期</a:t>
            </a:r>
            <a:r>
              <a:rPr lang="ja-JP" altLang="en-US" sz="3200" b="1" dirty="0">
                <a:solidFill>
                  <a:srgbClr val="572314"/>
                </a:solidFill>
                <a:latin typeface="+mj-ea"/>
                <a:cs typeface="ＤＦＰ勘亭流" charset="2"/>
              </a:rPr>
              <a:t>の脳のもつ不思議を理解しよう</a:t>
            </a:r>
          </a:p>
        </p:txBody>
      </p:sp>
      <p:sp>
        <p:nvSpPr>
          <p:cNvPr id="3" name="テキスト ボックス 2"/>
          <p:cNvSpPr txBox="1"/>
          <p:nvPr/>
        </p:nvSpPr>
        <p:spPr>
          <a:xfrm>
            <a:off x="1784654" y="2487778"/>
            <a:ext cx="6320521" cy="2303195"/>
          </a:xfrm>
          <a:prstGeom prst="rect">
            <a:avLst/>
          </a:prstGeom>
          <a:noFill/>
        </p:spPr>
        <p:txBody>
          <a:bodyPr wrap="square" rtlCol="0">
            <a:spAutoFit/>
          </a:bodyPr>
          <a:lstStyle/>
          <a:p>
            <a:pPr marL="896938" indent="-449263">
              <a:lnSpc>
                <a:spcPct val="150000"/>
              </a:lnSpc>
              <a:spcAft>
                <a:spcPts val="1200"/>
              </a:spcAft>
              <a:buFont typeface="Arial"/>
              <a:buChar char="•"/>
            </a:pPr>
            <a:r>
              <a:rPr lang="ja-JP" altLang="en-US" sz="2800" dirty="0" smtClean="0">
                <a:solidFill>
                  <a:srgbClr val="800000"/>
                </a:solidFill>
                <a:latin typeface="+mj-ea"/>
                <a:ea typeface="+mj-ea"/>
              </a:rPr>
              <a:t>魔</a:t>
            </a:r>
            <a:r>
              <a:rPr lang="ja-JP" altLang="en-US" sz="2800" dirty="0">
                <a:solidFill>
                  <a:srgbClr val="800000"/>
                </a:solidFill>
                <a:latin typeface="+mj-ea"/>
                <a:ea typeface="+mj-ea"/>
              </a:rPr>
              <a:t>の２歳児、</a:t>
            </a:r>
            <a:r>
              <a:rPr lang="en-US" altLang="ja-JP" sz="2800" dirty="0">
                <a:solidFill>
                  <a:srgbClr val="800000"/>
                </a:solidFill>
                <a:latin typeface="+mj-ea"/>
                <a:ea typeface="+mj-ea"/>
              </a:rPr>
              <a:t>Terrible </a:t>
            </a:r>
            <a:r>
              <a:rPr lang="en-US" altLang="ja-JP" sz="2800" dirty="0" smtClean="0">
                <a:solidFill>
                  <a:srgbClr val="800000"/>
                </a:solidFill>
                <a:latin typeface="+mj-ea"/>
                <a:ea typeface="+mj-ea"/>
              </a:rPr>
              <a:t>two</a:t>
            </a:r>
          </a:p>
          <a:p>
            <a:pPr marL="896938" indent="-449263">
              <a:lnSpc>
                <a:spcPct val="150000"/>
              </a:lnSpc>
              <a:spcAft>
                <a:spcPts val="1200"/>
              </a:spcAft>
              <a:buFont typeface="Arial"/>
              <a:buChar char="•"/>
            </a:pPr>
            <a:r>
              <a:rPr lang="ja-JP" altLang="en-US" sz="2800" dirty="0" smtClean="0">
                <a:solidFill>
                  <a:srgbClr val="800000"/>
                </a:solidFill>
                <a:latin typeface="+mj-ea"/>
                <a:ea typeface="+mj-ea"/>
              </a:rPr>
              <a:t>七つ</a:t>
            </a:r>
            <a:r>
              <a:rPr lang="ja-JP" altLang="en-US" sz="2800" dirty="0">
                <a:solidFill>
                  <a:srgbClr val="800000"/>
                </a:solidFill>
                <a:latin typeface="+mj-ea"/>
                <a:ea typeface="+mj-ea"/>
              </a:rPr>
              <a:t>七里</a:t>
            </a:r>
            <a:r>
              <a:rPr lang="ja-JP" altLang="en-US" sz="2800" dirty="0" smtClean="0">
                <a:solidFill>
                  <a:srgbClr val="800000"/>
                </a:solidFill>
                <a:latin typeface="+mj-ea"/>
                <a:ea typeface="+mj-ea"/>
              </a:rPr>
              <a:t>憎まれる</a:t>
            </a:r>
            <a:endParaRPr lang="en-US" altLang="ja-JP" sz="2800" dirty="0" smtClean="0">
              <a:solidFill>
                <a:srgbClr val="800000"/>
              </a:solidFill>
              <a:latin typeface="+mj-ea"/>
              <a:ea typeface="+mj-ea"/>
            </a:endParaRPr>
          </a:p>
          <a:p>
            <a:pPr marL="896938" indent="-449263">
              <a:lnSpc>
                <a:spcPct val="150000"/>
              </a:lnSpc>
              <a:spcAft>
                <a:spcPts val="1200"/>
              </a:spcAft>
              <a:buFont typeface="Arial"/>
              <a:buChar char="•"/>
            </a:pPr>
            <a:r>
              <a:rPr lang="ja-JP" altLang="en-US" sz="2800" dirty="0" smtClean="0">
                <a:solidFill>
                  <a:srgbClr val="800000"/>
                </a:solidFill>
                <a:latin typeface="+mj-ea"/>
                <a:ea typeface="+mj-ea"/>
              </a:rPr>
              <a:t>十代</a:t>
            </a:r>
            <a:r>
              <a:rPr lang="ja-JP" altLang="en-US" sz="2800" dirty="0">
                <a:solidFill>
                  <a:srgbClr val="800000"/>
                </a:solidFill>
                <a:latin typeface="+mj-ea"/>
                <a:ea typeface="+mj-ea"/>
              </a:rPr>
              <a:t>の暴走　</a:t>
            </a:r>
          </a:p>
        </p:txBody>
      </p:sp>
    </p:spTree>
    <p:extLst>
      <p:ext uri="{BB962C8B-B14F-4D97-AF65-F5344CB8AC3E}">
        <p14:creationId xmlns:p14="http://schemas.microsoft.com/office/powerpoint/2010/main" val="38605025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3661253" y="711035"/>
            <a:ext cx="3659547" cy="3357622"/>
          </a:xfrm>
          <a:prstGeom prst="rect">
            <a:avLst/>
          </a:prstGeom>
        </p:spPr>
      </p:pic>
      <p:sp>
        <p:nvSpPr>
          <p:cNvPr id="2" name="タイトル 1"/>
          <p:cNvSpPr>
            <a:spLocks noGrp="1"/>
          </p:cNvSpPr>
          <p:nvPr>
            <p:ph type="title"/>
          </p:nvPr>
        </p:nvSpPr>
        <p:spPr>
          <a:xfrm>
            <a:off x="1625000" y="4344368"/>
            <a:ext cx="7772400" cy="1051560"/>
          </a:xfrm>
          <a:noFill/>
        </p:spPr>
        <p:txBody>
          <a:bodyPr anchor="ctr">
            <a:normAutofit/>
          </a:bodyPr>
          <a:lstStyle/>
          <a:p>
            <a:pPr algn="ctr">
              <a:tabLst>
                <a:tab pos="3055938" algn="l"/>
              </a:tabLst>
            </a:pPr>
            <a:r>
              <a:rPr kumimoji="1" lang="ja-JP" altLang="en-US" sz="3600" b="1" i="1" dirty="0" smtClean="0"/>
              <a:t>ご静聴ありがとうございました</a:t>
            </a:r>
            <a:endParaRPr kumimoji="1" lang="ja-JP" altLang="en-US" sz="3600" b="1" i="1" dirty="0"/>
          </a:p>
        </p:txBody>
      </p:sp>
    </p:spTree>
    <p:extLst>
      <p:ext uri="{BB962C8B-B14F-4D97-AF65-F5344CB8AC3E}">
        <p14:creationId xmlns:p14="http://schemas.microsoft.com/office/powerpoint/2010/main" val="10705157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7664" y="383089"/>
            <a:ext cx="7147775"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dirty="0" smtClean="0">
                <a:effectLst>
                  <a:outerShdw blurRad="50800" dist="38100" dir="2700000" algn="tl" rotWithShape="0">
                    <a:srgbClr val="000000">
                      <a:alpha val="43000"/>
                    </a:srgbClr>
                  </a:outerShdw>
                </a:effectLst>
                <a:latin typeface="+mj-ea"/>
                <a:cs typeface="ＤＦＰ勘亭流" charset="2"/>
              </a:rPr>
              <a:t>孤立感をなくそう</a:t>
            </a:r>
            <a:endParaRPr lang="ja-JP" altLang="en-US" sz="3200" dirty="0"/>
          </a:p>
        </p:txBody>
      </p:sp>
      <p:sp>
        <p:nvSpPr>
          <p:cNvPr id="3" name="正方形/長方形 2"/>
          <p:cNvSpPr/>
          <p:nvPr/>
        </p:nvSpPr>
        <p:spPr>
          <a:xfrm>
            <a:off x="2322483" y="3256964"/>
            <a:ext cx="5950771" cy="1400383"/>
          </a:xfrm>
          <a:prstGeom prst="rect">
            <a:avLst/>
          </a:prstGeom>
        </p:spPr>
        <p:txBody>
          <a:bodyPr wrap="square">
            <a:spAutoFit/>
          </a:bodyPr>
          <a:lstStyle/>
          <a:p>
            <a:pPr>
              <a:lnSpc>
                <a:spcPct val="150000"/>
              </a:lnSpc>
              <a:spcAft>
                <a:spcPts val="1800"/>
              </a:spcAft>
            </a:pPr>
            <a:r>
              <a:rPr lang="ja-JP" altLang="en-US" sz="2400" dirty="0" smtClean="0">
                <a:solidFill>
                  <a:srgbClr val="800000"/>
                </a:solidFill>
                <a:latin typeface="+mn-ea"/>
              </a:rPr>
              <a:t>産後うつ、マターニティー・ブルー</a:t>
            </a:r>
            <a:endParaRPr lang="en-US" altLang="ja-JP" sz="2400" dirty="0" smtClean="0">
              <a:solidFill>
                <a:srgbClr val="800000"/>
              </a:solidFill>
              <a:latin typeface="+mn-ea"/>
            </a:endParaRPr>
          </a:p>
          <a:p>
            <a:pPr>
              <a:lnSpc>
                <a:spcPct val="150000"/>
              </a:lnSpc>
              <a:spcAft>
                <a:spcPts val="1800"/>
              </a:spcAft>
            </a:pPr>
            <a:r>
              <a:rPr lang="ja-JP" altLang="en-US" sz="2400" dirty="0" smtClean="0">
                <a:solidFill>
                  <a:srgbClr val="800000"/>
                </a:solidFill>
                <a:latin typeface="+mn-ea"/>
              </a:rPr>
              <a:t>への理解と対応</a:t>
            </a:r>
            <a:endParaRPr lang="ja-JP" altLang="en-US" sz="2400" dirty="0">
              <a:solidFill>
                <a:srgbClr val="800000"/>
              </a:solidFill>
              <a:latin typeface="+mn-ea"/>
            </a:endParaRPr>
          </a:p>
        </p:txBody>
      </p:sp>
      <p:sp>
        <p:nvSpPr>
          <p:cNvPr id="4" name="正方形/長方形 3"/>
          <p:cNvSpPr/>
          <p:nvPr/>
        </p:nvSpPr>
        <p:spPr>
          <a:xfrm>
            <a:off x="1760447" y="1914128"/>
            <a:ext cx="6338332" cy="523220"/>
          </a:xfrm>
          <a:prstGeom prst="rect">
            <a:avLst/>
          </a:prstGeom>
        </p:spPr>
        <p:txBody>
          <a:bodyPr wrap="square">
            <a:spAutoFit/>
          </a:bodyPr>
          <a:lstStyle/>
          <a:p>
            <a:r>
              <a:rPr lang="en-US" altLang="ja-JP" sz="2800" dirty="0" smtClean="0">
                <a:solidFill>
                  <a:srgbClr val="800000"/>
                </a:solidFill>
                <a:latin typeface="+mj-ea"/>
                <a:ea typeface="+mj-ea"/>
              </a:rPr>
              <a:t>1)</a:t>
            </a:r>
            <a:r>
              <a:rPr lang="ja-JP" altLang="en-US" sz="2800" dirty="0" smtClean="0">
                <a:solidFill>
                  <a:srgbClr val="800000"/>
                </a:solidFill>
                <a:latin typeface="+mj-ea"/>
                <a:ea typeface="+mj-ea"/>
              </a:rPr>
              <a:t> 周産期メンタルヘルス・ケア</a:t>
            </a:r>
            <a:endParaRPr lang="ja-JP" altLang="en-US" sz="2800" dirty="0">
              <a:solidFill>
                <a:srgbClr val="800000"/>
              </a:solidFill>
              <a:latin typeface="+mj-ea"/>
              <a:ea typeface="+mj-ea"/>
            </a:endParaRPr>
          </a:p>
        </p:txBody>
      </p:sp>
    </p:spTree>
    <p:extLst>
      <p:ext uri="{BB962C8B-B14F-4D97-AF65-F5344CB8AC3E}">
        <p14:creationId xmlns:p14="http://schemas.microsoft.com/office/powerpoint/2010/main" val="2158128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967840"/>
          </a:xfrm>
          <a:noFill/>
        </p:spPr>
        <p:txBody>
          <a:bodyPr anchor="ctr">
            <a:noAutofit/>
          </a:bodyPr>
          <a:lstStyle/>
          <a:p>
            <a:pPr marL="457200" indent="-457200" algn="ctr"/>
            <a:r>
              <a:rPr lang="ja-JP" altLang="en-US" sz="3200" b="1" dirty="0" smtClean="0">
                <a:latin typeface="+mj-ea"/>
              </a:rPr>
              <a:t>人間の脳のしくみと進化</a:t>
            </a:r>
            <a:endParaRPr lang="en-US" altLang="ja-JP" sz="3200" b="1" dirty="0">
              <a:latin typeface="+mj-ea"/>
            </a:endParaRPr>
          </a:p>
        </p:txBody>
      </p:sp>
      <p:pic>
        <p:nvPicPr>
          <p:cNvPr id="6" name="図 5"/>
          <p:cNvPicPr>
            <a:picLocks noChangeAspect="1"/>
          </p:cNvPicPr>
          <p:nvPr/>
        </p:nvPicPr>
        <p:blipFill>
          <a:blip r:embed="rId3"/>
          <a:stretch>
            <a:fillRect/>
          </a:stretch>
        </p:blipFill>
        <p:spPr>
          <a:xfrm>
            <a:off x="1345900" y="2373660"/>
            <a:ext cx="6637133" cy="3695570"/>
          </a:xfrm>
          <a:prstGeom prst="rect">
            <a:avLst/>
          </a:prstGeom>
          <a:noFill/>
        </p:spPr>
      </p:pic>
      <p:sp>
        <p:nvSpPr>
          <p:cNvPr id="8" name="テキスト ボックス 7"/>
          <p:cNvSpPr txBox="1"/>
          <p:nvPr/>
        </p:nvSpPr>
        <p:spPr>
          <a:xfrm>
            <a:off x="1494041" y="1911995"/>
            <a:ext cx="7485690" cy="523220"/>
          </a:xfrm>
          <a:prstGeom prst="rect">
            <a:avLst/>
          </a:prstGeom>
          <a:noFill/>
        </p:spPr>
        <p:txBody>
          <a:bodyPr wrap="none" rtlCol="0">
            <a:spAutoFit/>
          </a:bodyPr>
          <a:lstStyle/>
          <a:p>
            <a:r>
              <a:rPr lang="ja-JP" altLang="en-US" sz="2800" dirty="0">
                <a:solidFill>
                  <a:srgbClr val="800000"/>
                </a:solidFill>
              </a:rPr>
              <a:t>大脳皮質（新皮質）</a:t>
            </a:r>
            <a:r>
              <a:rPr lang="ja-JP" altLang="en-US" sz="2800" dirty="0" smtClean="0">
                <a:solidFill>
                  <a:srgbClr val="800000"/>
                </a:solidFill>
              </a:rPr>
              <a:t>と</a:t>
            </a:r>
            <a:r>
              <a:rPr lang="en-US" altLang="ja-JP" sz="2800" dirty="0" smtClean="0">
                <a:solidFill>
                  <a:srgbClr val="800000"/>
                </a:solidFill>
              </a:rPr>
              <a:t> </a:t>
            </a:r>
            <a:r>
              <a:rPr lang="ja-JP" altLang="en-US" sz="2800" dirty="0" smtClean="0">
                <a:solidFill>
                  <a:srgbClr val="800000"/>
                </a:solidFill>
              </a:rPr>
              <a:t>大脳</a:t>
            </a:r>
            <a:r>
              <a:rPr lang="ja-JP" altLang="en-US" sz="2800" dirty="0">
                <a:solidFill>
                  <a:srgbClr val="800000"/>
                </a:solidFill>
              </a:rPr>
              <a:t>辺縁系（旧皮質</a:t>
            </a:r>
            <a:r>
              <a:rPr lang="ja-JP" altLang="en-US" sz="2800" dirty="0" smtClean="0">
                <a:solidFill>
                  <a:srgbClr val="800000"/>
                </a:solidFill>
              </a:rPr>
              <a:t>）</a:t>
            </a:r>
            <a:endParaRPr lang="ja-JP" altLang="en-US" sz="2800" dirty="0">
              <a:solidFill>
                <a:srgbClr val="800000"/>
              </a:solidFill>
            </a:endParaRPr>
          </a:p>
        </p:txBody>
      </p:sp>
    </p:spTree>
    <p:extLst>
      <p:ext uri="{BB962C8B-B14F-4D97-AF65-F5344CB8AC3E}">
        <p14:creationId xmlns:p14="http://schemas.microsoft.com/office/powerpoint/2010/main" val="40905194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137681" y="2614351"/>
            <a:ext cx="3441125" cy="3028190"/>
          </a:xfrm>
          <a:prstGeom prst="rect">
            <a:avLst/>
          </a:prstGeom>
        </p:spPr>
      </p:pic>
      <p:sp>
        <p:nvSpPr>
          <p:cNvPr id="22" name="タイトル 1"/>
          <p:cNvSpPr>
            <a:spLocks noGrp="1"/>
          </p:cNvSpPr>
          <p:nvPr>
            <p:ph type="title"/>
          </p:nvPr>
        </p:nvSpPr>
        <p:spPr>
          <a:xfrm>
            <a:off x="1134377" y="275577"/>
            <a:ext cx="7723873" cy="967840"/>
          </a:xfrm>
          <a:noFill/>
        </p:spPr>
        <p:txBody>
          <a:bodyPr anchor="ctr">
            <a:noAutofit/>
          </a:bodyPr>
          <a:lstStyle/>
          <a:p>
            <a:pPr algn="ctr">
              <a:tabLst>
                <a:tab pos="3055938" algn="l"/>
              </a:tabLst>
            </a:pPr>
            <a:r>
              <a:rPr lang="ja-JP" altLang="en-US" sz="3600" dirty="0" smtClean="0"/>
              <a:t>大脳辺縁系の働き</a:t>
            </a:r>
            <a:endParaRPr lang="ja-JP" altLang="en-US" sz="3600" dirty="0"/>
          </a:p>
        </p:txBody>
      </p:sp>
      <p:sp>
        <p:nvSpPr>
          <p:cNvPr id="8" name="正方形/長方形 7"/>
          <p:cNvSpPr/>
          <p:nvPr/>
        </p:nvSpPr>
        <p:spPr>
          <a:xfrm>
            <a:off x="2606618" y="3373943"/>
            <a:ext cx="954107" cy="400110"/>
          </a:xfrm>
          <a:prstGeom prst="rect">
            <a:avLst/>
          </a:prstGeom>
        </p:spPr>
        <p:txBody>
          <a:bodyPr wrap="none">
            <a:spAutoFit/>
          </a:bodyPr>
          <a:lstStyle/>
          <a:p>
            <a:r>
              <a:rPr lang="ja-JP" altLang="en-US" sz="2000" dirty="0" smtClean="0">
                <a:solidFill>
                  <a:schemeClr val="accent5"/>
                </a:solidFill>
              </a:rPr>
              <a:t>帯状回</a:t>
            </a:r>
            <a:endParaRPr lang="ja-JP" altLang="en-US" sz="2000" dirty="0">
              <a:solidFill>
                <a:schemeClr val="accent5"/>
              </a:solidFill>
            </a:endParaRPr>
          </a:p>
        </p:txBody>
      </p:sp>
      <p:sp>
        <p:nvSpPr>
          <p:cNvPr id="10" name="四角形吹き出し 9"/>
          <p:cNvSpPr/>
          <p:nvPr/>
        </p:nvSpPr>
        <p:spPr>
          <a:xfrm>
            <a:off x="5717590" y="2257463"/>
            <a:ext cx="3140659" cy="788471"/>
          </a:xfrm>
          <a:prstGeom prst="wedgeRectCallout">
            <a:avLst>
              <a:gd name="adj1" fmla="val -119263"/>
              <a:gd name="adj2" fmla="val 10752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smtClean="0">
                <a:solidFill>
                  <a:srgbClr val="800000"/>
                </a:solidFill>
              </a:rPr>
              <a:t>注意・運動・自律神経反射を司る</a:t>
            </a:r>
            <a:endParaRPr lang="ja-JP" altLang="en-US" sz="2000" dirty="0">
              <a:solidFill>
                <a:srgbClr val="800000"/>
              </a:solidFill>
            </a:endParaRPr>
          </a:p>
        </p:txBody>
      </p:sp>
      <p:sp>
        <p:nvSpPr>
          <p:cNvPr id="14" name="四角形吹き出し 13"/>
          <p:cNvSpPr/>
          <p:nvPr/>
        </p:nvSpPr>
        <p:spPr>
          <a:xfrm>
            <a:off x="5717590" y="3324804"/>
            <a:ext cx="3140659" cy="988618"/>
          </a:xfrm>
          <a:prstGeom prst="wedgeRectCallout">
            <a:avLst>
              <a:gd name="adj1" fmla="val -120302"/>
              <a:gd name="adj2" fmla="val 1302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a:solidFill>
                  <a:srgbClr val="800000"/>
                </a:solidFill>
              </a:rPr>
              <a:t>感情変化を、行動や内分泌系などの変化と</a:t>
            </a:r>
            <a:r>
              <a:rPr lang="ja-JP" altLang="en-US" sz="2000" dirty="0" smtClean="0">
                <a:solidFill>
                  <a:srgbClr val="800000"/>
                </a:solidFill>
              </a:rPr>
              <a:t>して表現</a:t>
            </a:r>
            <a:r>
              <a:rPr lang="ja-JP" altLang="en-US" sz="2000" dirty="0">
                <a:solidFill>
                  <a:srgbClr val="800000"/>
                </a:solidFill>
              </a:rPr>
              <a:t>する</a:t>
            </a:r>
          </a:p>
        </p:txBody>
      </p:sp>
      <p:sp>
        <p:nvSpPr>
          <p:cNvPr id="15" name="四角形吹き出し 14"/>
          <p:cNvSpPr/>
          <p:nvPr/>
        </p:nvSpPr>
        <p:spPr>
          <a:xfrm>
            <a:off x="5717590" y="4577954"/>
            <a:ext cx="3140659" cy="482681"/>
          </a:xfrm>
          <a:prstGeom prst="wedgeRectCallout">
            <a:avLst>
              <a:gd name="adj1" fmla="val -114442"/>
              <a:gd name="adj2" fmla="val -99349"/>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a:solidFill>
                  <a:srgbClr val="800000"/>
                </a:solidFill>
              </a:rPr>
              <a:t>海馬</a:t>
            </a:r>
            <a:r>
              <a:rPr lang="ja-JP" altLang="en-US" sz="2000" dirty="0" smtClean="0">
                <a:solidFill>
                  <a:srgbClr val="800000"/>
                </a:solidFill>
              </a:rPr>
              <a:t>は記憶</a:t>
            </a:r>
            <a:r>
              <a:rPr lang="ja-JP" altLang="en-US" sz="2000" dirty="0">
                <a:solidFill>
                  <a:srgbClr val="800000"/>
                </a:solidFill>
              </a:rPr>
              <a:t>の</a:t>
            </a:r>
            <a:r>
              <a:rPr lang="ja-JP" altLang="en-US" sz="2000" dirty="0" smtClean="0">
                <a:solidFill>
                  <a:srgbClr val="800000"/>
                </a:solidFill>
              </a:rPr>
              <a:t>形成。</a:t>
            </a:r>
            <a:endParaRPr lang="ja-JP" altLang="en-US" sz="2000" dirty="0">
              <a:solidFill>
                <a:srgbClr val="800000"/>
              </a:solidFill>
            </a:endParaRPr>
          </a:p>
        </p:txBody>
      </p:sp>
      <p:sp>
        <p:nvSpPr>
          <p:cNvPr id="7" name="正方形/長方形 6"/>
          <p:cNvSpPr/>
          <p:nvPr/>
        </p:nvSpPr>
        <p:spPr>
          <a:xfrm>
            <a:off x="2366297" y="3753269"/>
            <a:ext cx="1210588" cy="400110"/>
          </a:xfrm>
          <a:prstGeom prst="rect">
            <a:avLst/>
          </a:prstGeom>
        </p:spPr>
        <p:txBody>
          <a:bodyPr wrap="none">
            <a:spAutoFit/>
          </a:bodyPr>
          <a:lstStyle/>
          <a:p>
            <a:r>
              <a:rPr lang="ja-JP" altLang="en-US" sz="2000" dirty="0" smtClean="0">
                <a:solidFill>
                  <a:schemeClr val="accent5"/>
                </a:solidFill>
              </a:rPr>
              <a:t>視床下部</a:t>
            </a:r>
            <a:endParaRPr lang="ja-JP" altLang="en-US" sz="2000" dirty="0">
              <a:solidFill>
                <a:schemeClr val="accent5"/>
              </a:solidFill>
            </a:endParaRPr>
          </a:p>
        </p:txBody>
      </p:sp>
      <p:sp>
        <p:nvSpPr>
          <p:cNvPr id="3" name="正方形/長方形 2"/>
          <p:cNvSpPr/>
          <p:nvPr/>
        </p:nvSpPr>
        <p:spPr>
          <a:xfrm>
            <a:off x="3083672" y="4113367"/>
            <a:ext cx="697627" cy="400110"/>
          </a:xfrm>
          <a:prstGeom prst="rect">
            <a:avLst/>
          </a:prstGeom>
        </p:spPr>
        <p:txBody>
          <a:bodyPr wrap="none">
            <a:spAutoFit/>
          </a:bodyPr>
          <a:lstStyle/>
          <a:p>
            <a:r>
              <a:rPr lang="ja-JP" altLang="en-US" sz="2000" dirty="0" smtClean="0">
                <a:solidFill>
                  <a:schemeClr val="accent5"/>
                </a:solidFill>
              </a:rPr>
              <a:t>海馬</a:t>
            </a:r>
            <a:endParaRPr lang="en-US" altLang="ja-JP" sz="2000" dirty="0" smtClean="0">
              <a:solidFill>
                <a:schemeClr val="accent5"/>
              </a:solidFill>
            </a:endParaRPr>
          </a:p>
        </p:txBody>
      </p:sp>
      <p:sp>
        <p:nvSpPr>
          <p:cNvPr id="2" name="正方形/長方形 1"/>
          <p:cNvSpPr/>
          <p:nvPr/>
        </p:nvSpPr>
        <p:spPr>
          <a:xfrm>
            <a:off x="2858244" y="4513477"/>
            <a:ext cx="954107" cy="400110"/>
          </a:xfrm>
          <a:prstGeom prst="rect">
            <a:avLst/>
          </a:prstGeom>
        </p:spPr>
        <p:txBody>
          <a:bodyPr wrap="none">
            <a:spAutoFit/>
          </a:bodyPr>
          <a:lstStyle/>
          <a:p>
            <a:r>
              <a:rPr lang="ja-JP" altLang="en-US" sz="2000" dirty="0">
                <a:solidFill>
                  <a:schemeClr val="accent5"/>
                </a:solidFill>
              </a:rPr>
              <a:t>扁桃体</a:t>
            </a:r>
          </a:p>
        </p:txBody>
      </p:sp>
      <p:sp>
        <p:nvSpPr>
          <p:cNvPr id="4" name="テキスト ボックス 3"/>
          <p:cNvSpPr txBox="1"/>
          <p:nvPr/>
        </p:nvSpPr>
        <p:spPr>
          <a:xfrm>
            <a:off x="2442471" y="3045934"/>
            <a:ext cx="1338828" cy="369332"/>
          </a:xfrm>
          <a:prstGeom prst="rect">
            <a:avLst/>
          </a:prstGeom>
          <a:noFill/>
        </p:spPr>
        <p:txBody>
          <a:bodyPr wrap="none" rtlCol="0">
            <a:spAutoFit/>
          </a:bodyPr>
          <a:lstStyle/>
          <a:p>
            <a:r>
              <a:rPr kumimoji="1" lang="ja-JP" altLang="en-US" dirty="0" smtClean="0">
                <a:solidFill>
                  <a:srgbClr val="FF0000"/>
                </a:solidFill>
              </a:rPr>
              <a:t>大脳辺縁系</a:t>
            </a:r>
            <a:endParaRPr kumimoji="1" lang="ja-JP" altLang="en-US" dirty="0">
              <a:solidFill>
                <a:srgbClr val="FF0000"/>
              </a:solidFill>
            </a:endParaRPr>
          </a:p>
        </p:txBody>
      </p:sp>
      <p:sp>
        <p:nvSpPr>
          <p:cNvPr id="11" name="四角形吹き出し 10"/>
          <p:cNvSpPr/>
          <p:nvPr/>
        </p:nvSpPr>
        <p:spPr>
          <a:xfrm>
            <a:off x="5717590" y="5388363"/>
            <a:ext cx="3140659" cy="811382"/>
          </a:xfrm>
          <a:prstGeom prst="wedgeRectCallout">
            <a:avLst>
              <a:gd name="adj1" fmla="val -126150"/>
              <a:gd name="adj2" fmla="val -115459"/>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000" dirty="0" smtClean="0">
                <a:solidFill>
                  <a:srgbClr val="800000"/>
                </a:solidFill>
              </a:rPr>
              <a:t>扁</a:t>
            </a:r>
            <a:r>
              <a:rPr lang="ja-JP" altLang="en-US" sz="2000" dirty="0">
                <a:solidFill>
                  <a:srgbClr val="800000"/>
                </a:solidFill>
              </a:rPr>
              <a:t>桃体</a:t>
            </a:r>
            <a:r>
              <a:rPr lang="ja-JP" altLang="en-US" sz="2000" dirty="0" smtClean="0">
                <a:solidFill>
                  <a:srgbClr val="800000"/>
                </a:solidFill>
              </a:rPr>
              <a:t>は喜怒哀楽</a:t>
            </a:r>
            <a:r>
              <a:rPr lang="ja-JP" altLang="en-US" sz="2000" dirty="0">
                <a:solidFill>
                  <a:srgbClr val="800000"/>
                </a:solidFill>
              </a:rPr>
              <a:t>の感情、快・</a:t>
            </a:r>
            <a:r>
              <a:rPr lang="ja-JP" altLang="en-US" sz="2000" dirty="0" smtClean="0">
                <a:solidFill>
                  <a:srgbClr val="800000"/>
                </a:solidFill>
              </a:rPr>
              <a:t>不快。報酬系。</a:t>
            </a:r>
            <a:endParaRPr lang="ja-JP" altLang="en-US" sz="2000" dirty="0">
              <a:solidFill>
                <a:srgbClr val="800000"/>
              </a:solidFill>
            </a:endParaRPr>
          </a:p>
        </p:txBody>
      </p:sp>
      <p:sp>
        <p:nvSpPr>
          <p:cNvPr id="5" name="正方形/長方形 4"/>
          <p:cNvSpPr/>
          <p:nvPr/>
        </p:nvSpPr>
        <p:spPr>
          <a:xfrm>
            <a:off x="2065028" y="1413557"/>
            <a:ext cx="6340197" cy="461665"/>
          </a:xfrm>
          <a:prstGeom prst="rect">
            <a:avLst/>
          </a:prstGeom>
        </p:spPr>
        <p:txBody>
          <a:bodyPr wrap="none">
            <a:spAutoFit/>
          </a:bodyPr>
          <a:lstStyle/>
          <a:p>
            <a:r>
              <a:rPr lang="ja-JP" altLang="en-US" sz="2400" dirty="0">
                <a:solidFill>
                  <a:srgbClr val="800000"/>
                </a:solidFill>
              </a:rPr>
              <a:t>生命維持や本能行動、情動行動に関与する。</a:t>
            </a:r>
            <a:endParaRPr lang="en-US" altLang="ja-JP" sz="2400" dirty="0">
              <a:solidFill>
                <a:srgbClr val="800000"/>
              </a:solidFill>
            </a:endParaRPr>
          </a:p>
        </p:txBody>
      </p:sp>
    </p:spTree>
    <p:extLst>
      <p:ext uri="{BB962C8B-B14F-4D97-AF65-F5344CB8AC3E}">
        <p14:creationId xmlns:p14="http://schemas.microsoft.com/office/powerpoint/2010/main" val="17749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99"/>
                                          </p:stCondLst>
                                        </p:cTn>
                                        <p:tgtEl>
                                          <p:spTgt spid="1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9"/>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
                                          </p:stCondLst>
                                        </p:cTn>
                                        <p:tgtEl>
                                          <p:spTgt spid="15">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9"/>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9"/>
                                          </p:stCondLst>
                                        </p:cTn>
                                        <p:tgtEl>
                                          <p:spTgt spid="11">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4" grpId="0" build="p" animBg="1"/>
      <p:bldP spid="15" grpId="0" build="p" animBg="1"/>
      <p:bldP spid="1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89550793"/>
              </p:ext>
            </p:extLst>
          </p:nvPr>
        </p:nvGraphicFramePr>
        <p:xfrm>
          <a:off x="1429816" y="1804156"/>
          <a:ext cx="7104894" cy="3803832"/>
        </p:xfrm>
        <a:graphic>
          <a:graphicData uri="http://schemas.openxmlformats.org/drawingml/2006/table">
            <a:tbl>
              <a:tblPr firstRow="1" bandRow="1">
                <a:tableStyleId>{0E3FDE45-AF77-4B5C-9715-49D594BDF05E}</a:tableStyleId>
              </a:tblPr>
              <a:tblGrid>
                <a:gridCol w="3552447"/>
                <a:gridCol w="3552447"/>
              </a:tblGrid>
              <a:tr h="1202346">
                <a:tc>
                  <a:txBody>
                    <a:bodyPr/>
                    <a:lstStyle/>
                    <a:p>
                      <a:pPr algn="ctr"/>
                      <a:r>
                        <a:rPr kumimoji="1" lang="ja-JP" altLang="en-US" sz="2400" dirty="0" smtClean="0">
                          <a:solidFill>
                            <a:srgbClr val="800000"/>
                          </a:solidFill>
                        </a:rPr>
                        <a:t>大脳辺縁系</a:t>
                      </a:r>
                      <a:endParaRPr kumimoji="1" lang="ja-JP" altLang="en-US" sz="2400" dirty="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2400" dirty="0" smtClean="0">
                          <a:solidFill>
                            <a:srgbClr val="800000"/>
                          </a:solidFill>
                        </a:rPr>
                        <a:t>前頭前野</a:t>
                      </a:r>
                      <a:endParaRPr kumimoji="1" lang="ja-JP" altLang="en-US" sz="2400" dirty="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1071200">
                <a:tc>
                  <a:txBody>
                    <a:bodyPr/>
                    <a:lstStyle/>
                    <a:p>
                      <a:pPr algn="ctr">
                        <a:lnSpc>
                          <a:spcPct val="120000"/>
                        </a:lnSpc>
                      </a:pPr>
                      <a:r>
                        <a:rPr kumimoji="1" lang="ja-JP" altLang="en-US" sz="2400" dirty="0" smtClean="0">
                          <a:solidFill>
                            <a:srgbClr val="800000"/>
                          </a:solidFill>
                        </a:rPr>
                        <a:t>感情系</a:t>
                      </a:r>
                    </a:p>
                    <a:p>
                      <a:pPr algn="ctr">
                        <a:lnSpc>
                          <a:spcPct val="120000"/>
                        </a:lnSpc>
                      </a:pPr>
                      <a:r>
                        <a:rPr kumimoji="1" lang="ja-JP" altLang="en-US" sz="2400" dirty="0" smtClean="0">
                          <a:solidFill>
                            <a:srgbClr val="800000"/>
                          </a:solidFill>
                        </a:rPr>
                        <a:t>＝エンジン</a:t>
                      </a: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20000"/>
                        </a:lnSpc>
                      </a:pPr>
                      <a:r>
                        <a:rPr kumimoji="1" lang="ja-JP" altLang="en-US" sz="2400" dirty="0" smtClean="0">
                          <a:solidFill>
                            <a:srgbClr val="800000"/>
                          </a:solidFill>
                        </a:rPr>
                        <a:t>抑制系</a:t>
                      </a:r>
                    </a:p>
                    <a:p>
                      <a:pPr algn="ctr">
                        <a:lnSpc>
                          <a:spcPct val="120000"/>
                        </a:lnSpc>
                      </a:pPr>
                      <a:r>
                        <a:rPr kumimoji="1" lang="ja-JP" altLang="en-US" sz="2400" dirty="0" smtClean="0">
                          <a:solidFill>
                            <a:srgbClr val="800000"/>
                          </a:solidFill>
                        </a:rPr>
                        <a:t>＝ブレーキ</a:t>
                      </a: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30286">
                <a:tc>
                  <a:txBody>
                    <a:bodyPr/>
                    <a:lstStyle/>
                    <a:p>
                      <a:pPr algn="ctr">
                        <a:lnSpc>
                          <a:spcPct val="120000"/>
                        </a:lnSpc>
                      </a:pPr>
                      <a:r>
                        <a:rPr kumimoji="1" lang="ja-JP" altLang="en-US" sz="2000" dirty="0" smtClean="0">
                          <a:solidFill>
                            <a:srgbClr val="800000"/>
                          </a:solidFill>
                        </a:rPr>
                        <a:t>感情・感性、記憶、</a:t>
                      </a:r>
                    </a:p>
                    <a:p>
                      <a:pPr algn="ctr">
                        <a:lnSpc>
                          <a:spcPct val="120000"/>
                        </a:lnSpc>
                      </a:pPr>
                      <a:r>
                        <a:rPr kumimoji="1" lang="ja-JP" altLang="en-US" sz="2000" dirty="0" smtClean="0">
                          <a:solidFill>
                            <a:srgbClr val="800000"/>
                          </a:solidFill>
                        </a:rPr>
                        <a:t>本能的行動に作用。</a:t>
                      </a:r>
                    </a:p>
                    <a:p>
                      <a:pPr algn="ctr">
                        <a:lnSpc>
                          <a:spcPct val="120000"/>
                        </a:lnSpc>
                      </a:pPr>
                      <a:r>
                        <a:rPr kumimoji="1" lang="ja-JP" altLang="en-US" sz="2000" dirty="0" smtClean="0">
                          <a:solidFill>
                            <a:srgbClr val="800000"/>
                          </a:solidFill>
                        </a:rPr>
                        <a:t>報酬系として働く。</a:t>
                      </a: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ct val="120000"/>
                        </a:lnSpc>
                      </a:pPr>
                      <a:r>
                        <a:rPr kumimoji="1" lang="ja-JP" altLang="en-US" sz="2000" dirty="0" smtClean="0">
                          <a:solidFill>
                            <a:srgbClr val="800000"/>
                          </a:solidFill>
                        </a:rPr>
                        <a:t>行動の抑制に働く</a:t>
                      </a: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タイトル 1"/>
          <p:cNvSpPr>
            <a:spLocks noGrp="1"/>
          </p:cNvSpPr>
          <p:nvPr>
            <p:ph type="title"/>
          </p:nvPr>
        </p:nvSpPr>
        <p:spPr>
          <a:xfrm>
            <a:off x="1134377" y="681076"/>
            <a:ext cx="7723873" cy="967840"/>
          </a:xfrm>
          <a:noFill/>
        </p:spPr>
        <p:txBody>
          <a:bodyPr anchor="ctr">
            <a:noAutofit/>
          </a:bodyPr>
          <a:lstStyle/>
          <a:p>
            <a:pPr algn="ctr">
              <a:tabLst>
                <a:tab pos="3055938" algn="l"/>
              </a:tabLst>
            </a:pPr>
            <a:r>
              <a:rPr lang="ja-JP" altLang="en-US" sz="3600" dirty="0" smtClean="0"/>
              <a:t>大脳辺縁系と前頭前野</a:t>
            </a:r>
            <a:endParaRPr lang="ja-JP" altLang="en-US" sz="3600" dirty="0"/>
          </a:p>
        </p:txBody>
      </p:sp>
    </p:spTree>
    <p:extLst>
      <p:ext uri="{BB962C8B-B14F-4D97-AF65-F5344CB8AC3E}">
        <p14:creationId xmlns:p14="http://schemas.microsoft.com/office/powerpoint/2010/main" val="28789819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9472" y="403608"/>
            <a:ext cx="6709829" cy="967840"/>
          </a:xfrm>
          <a:noFill/>
        </p:spPr>
        <p:txBody>
          <a:bodyPr>
            <a:normAutofit/>
          </a:bodyPr>
          <a:lstStyle/>
          <a:p>
            <a:pPr algn="ctr"/>
            <a:r>
              <a:rPr kumimoji="1" lang="ja-JP" altLang="en-US" sz="3200" dirty="0" smtClean="0"/>
              <a:t>人間の脳の発達パターン</a:t>
            </a:r>
            <a:endParaRPr kumimoji="1" lang="ja-JP" altLang="en-US" sz="3200" dirty="0"/>
          </a:p>
        </p:txBody>
      </p:sp>
      <p:graphicFrame>
        <p:nvGraphicFramePr>
          <p:cNvPr id="9" name="グラフ 8"/>
          <p:cNvGraphicFramePr/>
          <p:nvPr>
            <p:extLst>
              <p:ext uri="{D42A27DB-BD31-4B8C-83A1-F6EECF244321}">
                <p14:modId xmlns:p14="http://schemas.microsoft.com/office/powerpoint/2010/main" val="3014106560"/>
              </p:ext>
            </p:extLst>
          </p:nvPr>
        </p:nvGraphicFramePr>
        <p:xfrm>
          <a:off x="2032081" y="193023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2656463" y="3599378"/>
            <a:ext cx="415498" cy="369332"/>
          </a:xfrm>
          <a:prstGeom prst="rect">
            <a:avLst/>
          </a:prstGeom>
        </p:spPr>
        <p:txBody>
          <a:bodyPr wrap="none">
            <a:spAutoFit/>
          </a:bodyPr>
          <a:lstStyle/>
          <a:p>
            <a:r>
              <a:rPr lang="en-US" altLang="ja-JP" dirty="0">
                <a:solidFill>
                  <a:srgbClr val="572314"/>
                </a:solidFill>
              </a:rPr>
              <a:t>➀</a:t>
            </a:r>
            <a:endParaRPr lang="ja-JP" altLang="en-US" dirty="0">
              <a:solidFill>
                <a:srgbClr val="572314"/>
              </a:solidFill>
            </a:endParaRPr>
          </a:p>
        </p:txBody>
      </p:sp>
      <p:sp>
        <p:nvSpPr>
          <p:cNvPr id="12" name="正方形/長方形 11"/>
          <p:cNvSpPr/>
          <p:nvPr/>
        </p:nvSpPr>
        <p:spPr>
          <a:xfrm>
            <a:off x="3487459" y="2736760"/>
            <a:ext cx="415498" cy="369332"/>
          </a:xfrm>
          <a:prstGeom prst="rect">
            <a:avLst/>
          </a:prstGeom>
        </p:spPr>
        <p:txBody>
          <a:bodyPr wrap="none">
            <a:spAutoFit/>
          </a:bodyPr>
          <a:lstStyle/>
          <a:p>
            <a:r>
              <a:rPr lang="en-US" altLang="ja-JP" dirty="0">
                <a:solidFill>
                  <a:srgbClr val="572314"/>
                </a:solidFill>
              </a:rPr>
              <a:t>➁</a:t>
            </a:r>
            <a:endParaRPr lang="ja-JP" altLang="en-US" dirty="0">
              <a:solidFill>
                <a:srgbClr val="572314"/>
              </a:solidFill>
            </a:endParaRPr>
          </a:p>
        </p:txBody>
      </p:sp>
      <p:sp>
        <p:nvSpPr>
          <p:cNvPr id="13" name="正方形/長方形 12"/>
          <p:cNvSpPr/>
          <p:nvPr/>
        </p:nvSpPr>
        <p:spPr>
          <a:xfrm>
            <a:off x="4422548" y="2051197"/>
            <a:ext cx="415498" cy="369332"/>
          </a:xfrm>
          <a:prstGeom prst="rect">
            <a:avLst/>
          </a:prstGeom>
        </p:spPr>
        <p:txBody>
          <a:bodyPr wrap="none">
            <a:spAutoFit/>
          </a:bodyPr>
          <a:lstStyle/>
          <a:p>
            <a:r>
              <a:rPr lang="en-US" altLang="ja-JP" dirty="0">
                <a:solidFill>
                  <a:srgbClr val="572314"/>
                </a:solidFill>
              </a:rPr>
              <a:t>➂</a:t>
            </a:r>
            <a:endParaRPr lang="ja-JP" altLang="en-US" dirty="0">
              <a:solidFill>
                <a:srgbClr val="572314"/>
              </a:solidFill>
            </a:endParaRPr>
          </a:p>
        </p:txBody>
      </p:sp>
      <p:sp>
        <p:nvSpPr>
          <p:cNvPr id="14" name="テキスト ボックス 13"/>
          <p:cNvSpPr txBox="1"/>
          <p:nvPr/>
        </p:nvSpPr>
        <p:spPr>
          <a:xfrm>
            <a:off x="1077974" y="1730182"/>
            <a:ext cx="954107" cy="400110"/>
          </a:xfrm>
          <a:prstGeom prst="rect">
            <a:avLst/>
          </a:prstGeom>
          <a:noFill/>
        </p:spPr>
        <p:txBody>
          <a:bodyPr wrap="none" rtlCol="0">
            <a:spAutoFit/>
          </a:bodyPr>
          <a:lstStyle/>
          <a:p>
            <a:r>
              <a:rPr kumimoji="1" lang="ja-JP" altLang="en-US" sz="2000" dirty="0" smtClean="0">
                <a:solidFill>
                  <a:srgbClr val="572314"/>
                </a:solidFill>
              </a:rPr>
              <a:t>成熟度</a:t>
            </a:r>
            <a:endParaRPr kumimoji="1" lang="ja-JP" altLang="en-US" sz="2000" dirty="0">
              <a:solidFill>
                <a:srgbClr val="572314"/>
              </a:solidFill>
            </a:endParaRPr>
          </a:p>
        </p:txBody>
      </p:sp>
      <p:sp>
        <p:nvSpPr>
          <p:cNvPr id="3" name="テキスト ボックス 2"/>
          <p:cNvSpPr txBox="1"/>
          <p:nvPr/>
        </p:nvSpPr>
        <p:spPr>
          <a:xfrm flipH="1">
            <a:off x="5770146" y="6056988"/>
            <a:ext cx="744099" cy="369332"/>
          </a:xfrm>
          <a:prstGeom prst="rect">
            <a:avLst/>
          </a:prstGeom>
          <a:noFill/>
        </p:spPr>
        <p:txBody>
          <a:bodyPr wrap="square" rtlCol="0">
            <a:spAutoFit/>
          </a:bodyPr>
          <a:lstStyle/>
          <a:p>
            <a:r>
              <a:rPr kumimoji="1" lang="ja-JP" altLang="en-US" dirty="0" smtClean="0">
                <a:solidFill>
                  <a:srgbClr val="572314"/>
                </a:solidFill>
              </a:rPr>
              <a:t>年齢</a:t>
            </a:r>
            <a:endParaRPr kumimoji="1" lang="ja-JP" altLang="en-US" dirty="0">
              <a:solidFill>
                <a:srgbClr val="572314"/>
              </a:solidFill>
            </a:endParaRPr>
          </a:p>
        </p:txBody>
      </p:sp>
      <p:sp>
        <p:nvSpPr>
          <p:cNvPr id="4" name="テキスト ボックス 3"/>
          <p:cNvSpPr txBox="1"/>
          <p:nvPr/>
        </p:nvSpPr>
        <p:spPr>
          <a:xfrm>
            <a:off x="3071961" y="3414712"/>
            <a:ext cx="1590189" cy="369332"/>
          </a:xfrm>
          <a:prstGeom prst="rect">
            <a:avLst/>
          </a:prstGeom>
          <a:noFill/>
        </p:spPr>
        <p:txBody>
          <a:bodyPr wrap="square" rtlCol="0">
            <a:spAutoFit/>
          </a:bodyPr>
          <a:lstStyle/>
          <a:p>
            <a:r>
              <a:rPr kumimoji="1" lang="ja-JP" altLang="en-US" dirty="0" smtClean="0">
                <a:solidFill>
                  <a:srgbClr val="FF0000"/>
                </a:solidFill>
              </a:rPr>
              <a:t>大脳辺縁系</a:t>
            </a:r>
            <a:endParaRPr kumimoji="1" lang="ja-JP" altLang="en-US" dirty="0">
              <a:solidFill>
                <a:srgbClr val="FF0000"/>
              </a:solidFill>
            </a:endParaRPr>
          </a:p>
        </p:txBody>
      </p:sp>
      <p:sp>
        <p:nvSpPr>
          <p:cNvPr id="5" name="テキスト ボックス 4"/>
          <p:cNvSpPr txBox="1"/>
          <p:nvPr/>
        </p:nvSpPr>
        <p:spPr>
          <a:xfrm>
            <a:off x="4662150" y="3230046"/>
            <a:ext cx="1107996" cy="369332"/>
          </a:xfrm>
          <a:prstGeom prst="rect">
            <a:avLst/>
          </a:prstGeom>
          <a:noFill/>
        </p:spPr>
        <p:txBody>
          <a:bodyPr wrap="none" rtlCol="0">
            <a:spAutoFit/>
          </a:bodyPr>
          <a:lstStyle/>
          <a:p>
            <a:r>
              <a:rPr kumimoji="1" lang="ja-JP" altLang="en-US" dirty="0" smtClean="0">
                <a:solidFill>
                  <a:srgbClr val="008000"/>
                </a:solidFill>
              </a:rPr>
              <a:t>前頭前野</a:t>
            </a:r>
            <a:endParaRPr kumimoji="1" lang="ja-JP" altLang="en-US" dirty="0">
              <a:solidFill>
                <a:srgbClr val="008000"/>
              </a:solidFill>
            </a:endParaRPr>
          </a:p>
        </p:txBody>
      </p:sp>
      <p:sp>
        <p:nvSpPr>
          <p:cNvPr id="6" name="テキスト ボックス 5"/>
          <p:cNvSpPr txBox="1"/>
          <p:nvPr/>
        </p:nvSpPr>
        <p:spPr>
          <a:xfrm>
            <a:off x="3207326" y="1945626"/>
            <a:ext cx="877163" cy="369332"/>
          </a:xfrm>
          <a:prstGeom prst="rect">
            <a:avLst/>
          </a:prstGeom>
          <a:noFill/>
        </p:spPr>
        <p:txBody>
          <a:bodyPr wrap="none" rtlCol="0">
            <a:spAutoFit/>
          </a:bodyPr>
          <a:lstStyle/>
          <a:p>
            <a:r>
              <a:rPr kumimoji="1" lang="ja-JP" altLang="en-US" dirty="0" smtClean="0">
                <a:solidFill>
                  <a:schemeClr val="accent3"/>
                </a:solidFill>
              </a:rPr>
              <a:t>脳重量</a:t>
            </a:r>
            <a:endParaRPr kumimoji="1" lang="ja-JP" altLang="en-US" dirty="0">
              <a:solidFill>
                <a:schemeClr val="accent3"/>
              </a:solidFill>
            </a:endParaRPr>
          </a:p>
        </p:txBody>
      </p:sp>
    </p:spTree>
    <p:extLst>
      <p:ext uri="{BB962C8B-B14F-4D97-AF65-F5344CB8AC3E}">
        <p14:creationId xmlns:p14="http://schemas.microsoft.com/office/powerpoint/2010/main" val="11177801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39488" y="1946235"/>
            <a:ext cx="5416868" cy="3842077"/>
          </a:xfrm>
          <a:prstGeom prst="rect">
            <a:avLst/>
          </a:prstGeom>
          <a:noFill/>
        </p:spPr>
        <p:txBody>
          <a:bodyPr wrap="none" rtlCol="0">
            <a:spAutoFit/>
          </a:bodyPr>
          <a:lstStyle/>
          <a:p>
            <a:pPr marL="457200" indent="-457200">
              <a:lnSpc>
                <a:spcPct val="150000"/>
              </a:lnSpc>
              <a:buFont typeface="Arial"/>
              <a:buChar char="•"/>
            </a:pPr>
            <a:r>
              <a:rPr lang="ja-JP" altLang="en-US" sz="2800" dirty="0">
                <a:solidFill>
                  <a:srgbClr val="800000"/>
                </a:solidFill>
                <a:latin typeface="+mj-ea"/>
                <a:ea typeface="+mj-ea"/>
              </a:rPr>
              <a:t>魔の２歳児、</a:t>
            </a:r>
            <a:r>
              <a:rPr lang="en-US" altLang="ja-JP" sz="2800" dirty="0">
                <a:solidFill>
                  <a:srgbClr val="800000"/>
                </a:solidFill>
                <a:latin typeface="+mj-ea"/>
                <a:ea typeface="+mj-ea"/>
              </a:rPr>
              <a:t>Terrible </a:t>
            </a:r>
            <a:r>
              <a:rPr lang="en-US" altLang="ja-JP" sz="2800" dirty="0" smtClean="0">
                <a:solidFill>
                  <a:srgbClr val="800000"/>
                </a:solidFill>
                <a:latin typeface="+mj-ea"/>
                <a:ea typeface="+mj-ea"/>
              </a:rPr>
              <a:t>two</a:t>
            </a:r>
            <a:endParaRPr lang="en-US" altLang="ja-JP" sz="2800" dirty="0">
              <a:solidFill>
                <a:srgbClr val="800000"/>
              </a:solidFill>
              <a:latin typeface="+mj-ea"/>
              <a:ea typeface="+mj-ea"/>
            </a:endParaRPr>
          </a:p>
          <a:p>
            <a:pPr marL="457200" indent="-457200">
              <a:lnSpc>
                <a:spcPct val="150000"/>
              </a:lnSpc>
              <a:buFont typeface="Arial"/>
              <a:buChar char="•"/>
            </a:pPr>
            <a:r>
              <a:rPr lang="ja-JP" altLang="en-US" sz="2800" dirty="0" smtClean="0">
                <a:solidFill>
                  <a:srgbClr val="800000"/>
                </a:solidFill>
                <a:latin typeface="+mj-ea"/>
                <a:ea typeface="+mj-ea"/>
              </a:rPr>
              <a:t>七つ</a:t>
            </a:r>
            <a:r>
              <a:rPr lang="ja-JP" altLang="en-US" sz="2800" dirty="0">
                <a:solidFill>
                  <a:srgbClr val="800000"/>
                </a:solidFill>
                <a:latin typeface="+mj-ea"/>
                <a:ea typeface="+mj-ea"/>
              </a:rPr>
              <a:t>七里</a:t>
            </a:r>
            <a:r>
              <a:rPr lang="ja-JP" altLang="en-US" sz="2800" dirty="0" smtClean="0">
                <a:solidFill>
                  <a:srgbClr val="800000"/>
                </a:solidFill>
                <a:latin typeface="+mj-ea"/>
                <a:ea typeface="+mj-ea"/>
              </a:rPr>
              <a:t>憎まれる</a:t>
            </a:r>
            <a:endParaRPr lang="ja-JP" altLang="en-US" sz="2800" dirty="0">
              <a:solidFill>
                <a:srgbClr val="800000"/>
              </a:solidFill>
              <a:latin typeface="+mj-ea"/>
              <a:ea typeface="+mj-ea"/>
            </a:endParaRPr>
          </a:p>
          <a:p>
            <a:pPr marL="457200" indent="-457200">
              <a:lnSpc>
                <a:spcPct val="150000"/>
              </a:lnSpc>
              <a:buFont typeface="Arial"/>
              <a:buChar char="•"/>
            </a:pPr>
            <a:r>
              <a:rPr lang="ja-JP" altLang="en-US" sz="2800" dirty="0">
                <a:solidFill>
                  <a:srgbClr val="800000"/>
                </a:solidFill>
                <a:latin typeface="+mj-ea"/>
                <a:ea typeface="+mj-ea"/>
              </a:rPr>
              <a:t>１０代の</a:t>
            </a:r>
            <a:r>
              <a:rPr lang="ja-JP" altLang="en-US" sz="2800" dirty="0" smtClean="0">
                <a:solidFill>
                  <a:srgbClr val="800000"/>
                </a:solidFill>
                <a:latin typeface="+mj-ea"/>
                <a:ea typeface="+mj-ea"/>
              </a:rPr>
              <a:t>暴走</a:t>
            </a:r>
            <a:r>
              <a:rPr lang="ja-JP" altLang="en-US" sz="2800" dirty="0">
                <a:solidFill>
                  <a:srgbClr val="800000"/>
                </a:solidFill>
                <a:latin typeface="+mj-ea"/>
                <a:ea typeface="+mj-ea"/>
              </a:rPr>
              <a:t>　</a:t>
            </a:r>
            <a:endParaRPr lang="en-US" altLang="ja-JP" sz="2800" dirty="0" smtClean="0">
              <a:solidFill>
                <a:srgbClr val="800000"/>
              </a:solidFill>
              <a:latin typeface="+mj-ea"/>
              <a:ea typeface="+mj-ea"/>
            </a:endParaRPr>
          </a:p>
          <a:p>
            <a:pPr>
              <a:lnSpc>
                <a:spcPct val="150000"/>
              </a:lnSpc>
            </a:pPr>
            <a:endParaRPr lang="en-US" altLang="ja-JP" sz="2800" dirty="0">
              <a:solidFill>
                <a:srgbClr val="800000"/>
              </a:solidFill>
              <a:latin typeface="+mj-ea"/>
              <a:ea typeface="+mj-ea"/>
            </a:endParaRPr>
          </a:p>
          <a:p>
            <a:pPr>
              <a:lnSpc>
                <a:spcPct val="150000"/>
              </a:lnSpc>
            </a:pPr>
            <a:r>
              <a:rPr lang="ja-JP" altLang="en-US" sz="2400" dirty="0" smtClean="0">
                <a:solidFill>
                  <a:srgbClr val="800000"/>
                </a:solidFill>
                <a:latin typeface="+mj-ea"/>
                <a:ea typeface="+mj-ea"/>
              </a:rPr>
              <a:t>思春期には</a:t>
            </a:r>
            <a:r>
              <a:rPr lang="ja-JP" altLang="en-US" sz="2400" dirty="0">
                <a:solidFill>
                  <a:srgbClr val="800000"/>
                </a:solidFill>
                <a:latin typeface="+mj-ea"/>
                <a:ea typeface="+mj-ea"/>
              </a:rPr>
              <a:t>性ホルモンの分泌が高まる</a:t>
            </a:r>
          </a:p>
          <a:p>
            <a:pPr>
              <a:lnSpc>
                <a:spcPct val="150000"/>
              </a:lnSpc>
            </a:pPr>
            <a:endParaRPr lang="ja-JP" altLang="en-US" sz="2800" dirty="0">
              <a:solidFill>
                <a:srgbClr val="800000"/>
              </a:solidFill>
              <a:latin typeface="+mj-ea"/>
              <a:ea typeface="+mj-ea"/>
            </a:endParaRPr>
          </a:p>
        </p:txBody>
      </p:sp>
      <p:sp>
        <p:nvSpPr>
          <p:cNvPr id="4" name="タイトル 1"/>
          <p:cNvSpPr txBox="1">
            <a:spLocks/>
          </p:cNvSpPr>
          <p:nvPr/>
        </p:nvSpPr>
        <p:spPr>
          <a:xfrm>
            <a:off x="1699472" y="403608"/>
            <a:ext cx="6709829" cy="967840"/>
          </a:xfrm>
          <a:prstGeom prst="rect">
            <a:avLst/>
          </a:prstGeom>
          <a:noFill/>
        </p:spPr>
        <p:txBody>
          <a:bodyPr anchor="b">
            <a:norm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ja-JP" altLang="en-US" sz="3200" dirty="0"/>
              <a:t>大脳辺縁系と前頭前野の発達のずれ</a:t>
            </a:r>
          </a:p>
        </p:txBody>
      </p:sp>
    </p:spTree>
    <p:extLst>
      <p:ext uri="{BB962C8B-B14F-4D97-AF65-F5344CB8AC3E}">
        <p14:creationId xmlns:p14="http://schemas.microsoft.com/office/powerpoint/2010/main" val="20902457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770182" y="1487211"/>
            <a:ext cx="2109720" cy="1856554"/>
          </a:xfrm>
          <a:prstGeom prst="rect">
            <a:avLst/>
          </a:prstGeom>
        </p:spPr>
      </p:pic>
      <p:sp>
        <p:nvSpPr>
          <p:cNvPr id="67586" name="Rectangle 2"/>
          <p:cNvSpPr>
            <a:spLocks noGrp="1" noChangeArrowheads="1"/>
          </p:cNvSpPr>
          <p:nvPr>
            <p:ph type="title"/>
          </p:nvPr>
        </p:nvSpPr>
        <p:spPr>
          <a:xfrm>
            <a:off x="1568743" y="519371"/>
            <a:ext cx="6704511" cy="967840"/>
          </a:xfrm>
          <a:noFill/>
        </p:spPr>
        <p:txBody>
          <a:bodyPr anchor="ctr">
            <a:normAutofit/>
          </a:bodyPr>
          <a:lstStyle/>
          <a:p>
            <a:pPr algn="ctr"/>
            <a:r>
              <a:rPr lang="ja-JP" altLang="en-US" sz="3200" b="1" dirty="0">
                <a:solidFill>
                  <a:srgbClr val="572314"/>
                </a:solidFill>
                <a:effectLst/>
                <a:latin typeface="+mj-ea"/>
                <a:cs typeface="平成明朝" charset="0"/>
              </a:rPr>
              <a:t>２</a:t>
            </a:r>
            <a:r>
              <a:rPr lang="en-US" altLang="ja-JP" sz="3200" b="1" dirty="0">
                <a:solidFill>
                  <a:srgbClr val="572314"/>
                </a:solidFill>
                <a:effectLst/>
                <a:latin typeface="+mj-ea"/>
                <a:cs typeface="平成明朝" charset="0"/>
              </a:rPr>
              <a:t>. </a:t>
            </a:r>
            <a:r>
              <a:rPr lang="ja-JP" altLang="en-US" sz="3200" b="1" dirty="0">
                <a:solidFill>
                  <a:srgbClr val="572314"/>
                </a:solidFill>
                <a:effectLst/>
                <a:latin typeface="+mj-ea"/>
                <a:cs typeface="平成明朝" charset="0"/>
              </a:rPr>
              <a:t>あたたかいこころを育むために</a:t>
            </a:r>
          </a:p>
        </p:txBody>
      </p:sp>
      <p:sp>
        <p:nvSpPr>
          <p:cNvPr id="2" name="テキスト ボックス 1"/>
          <p:cNvSpPr txBox="1"/>
          <p:nvPr/>
        </p:nvSpPr>
        <p:spPr>
          <a:xfrm>
            <a:off x="1568743" y="2245379"/>
            <a:ext cx="6256299" cy="3354765"/>
          </a:xfrm>
          <a:prstGeom prst="rect">
            <a:avLst/>
          </a:prstGeom>
          <a:noFill/>
        </p:spPr>
        <p:txBody>
          <a:bodyPr wrap="square" rtlCol="0">
            <a:spAutoFit/>
          </a:bodyPr>
          <a:lstStyle/>
          <a:p>
            <a:pPr marL="342900" indent="-342900">
              <a:lnSpc>
                <a:spcPct val="150000"/>
              </a:lnSpc>
              <a:spcAft>
                <a:spcPts val="4200"/>
              </a:spcAft>
              <a:buFont typeface="Wingdings" charset="2"/>
              <a:buChar char="l"/>
            </a:pPr>
            <a:r>
              <a:rPr lang="ja-JP" altLang="en-US" sz="2400" dirty="0">
                <a:solidFill>
                  <a:srgbClr val="800000"/>
                </a:solidFill>
                <a:latin typeface="+mn-ea"/>
              </a:rPr>
              <a:t>感性豊かな</a:t>
            </a:r>
            <a:r>
              <a:rPr lang="ja-JP" altLang="en-US" sz="2400" dirty="0" smtClean="0">
                <a:solidFill>
                  <a:srgbClr val="800000"/>
                </a:solidFill>
                <a:latin typeface="+mn-ea"/>
              </a:rPr>
              <a:t>心</a:t>
            </a:r>
            <a:r>
              <a:rPr lang="ja-JP" altLang="en-US" sz="2400" dirty="0" smtClean="0">
                <a:solidFill>
                  <a:srgbClr val="800000"/>
                </a:solidFill>
                <a:latin typeface="+mn-ea"/>
              </a:rPr>
              <a:t>は</a:t>
            </a:r>
            <a:r>
              <a:rPr lang="ja-JP" altLang="en-US" sz="2400" dirty="0" smtClean="0">
                <a:solidFill>
                  <a:srgbClr val="800000"/>
                </a:solidFill>
                <a:latin typeface="+mn-ea"/>
              </a:rPr>
              <a:t>大脳</a:t>
            </a:r>
            <a:r>
              <a:rPr lang="ja-JP" altLang="en-US" sz="2400" dirty="0">
                <a:solidFill>
                  <a:srgbClr val="800000"/>
                </a:solidFill>
                <a:latin typeface="+mn-ea"/>
              </a:rPr>
              <a:t>辺縁</a:t>
            </a:r>
            <a:r>
              <a:rPr lang="ja-JP" altLang="en-US" sz="2400" dirty="0" smtClean="0">
                <a:solidFill>
                  <a:srgbClr val="800000"/>
                </a:solidFill>
                <a:latin typeface="+mn-ea"/>
              </a:rPr>
              <a:t>系</a:t>
            </a:r>
            <a:r>
              <a:rPr lang="ja-JP" altLang="en-US" sz="2400" dirty="0" smtClean="0">
                <a:solidFill>
                  <a:srgbClr val="800000"/>
                </a:solidFill>
                <a:latin typeface="+mn-ea"/>
              </a:rPr>
              <a:t>に宿る</a:t>
            </a:r>
            <a:endParaRPr lang="en-US" altLang="ja-JP" sz="2400" dirty="0">
              <a:solidFill>
                <a:srgbClr val="800000"/>
              </a:solidFill>
              <a:latin typeface="+mn-ea"/>
            </a:endParaRPr>
          </a:p>
          <a:p>
            <a:pPr marL="342900" indent="-342900">
              <a:lnSpc>
                <a:spcPct val="150000"/>
              </a:lnSpc>
              <a:spcAft>
                <a:spcPts val="4200"/>
              </a:spcAft>
              <a:buFont typeface="Wingdings" charset="2"/>
              <a:buChar char="l"/>
            </a:pPr>
            <a:r>
              <a:rPr lang="ja-JP" altLang="en-US" sz="2400" dirty="0" smtClean="0">
                <a:solidFill>
                  <a:srgbClr val="800000"/>
                </a:solidFill>
                <a:latin typeface="+mn-ea"/>
              </a:rPr>
              <a:t>子ども</a:t>
            </a:r>
            <a:r>
              <a:rPr lang="ja-JP" altLang="en-US" sz="2400" dirty="0">
                <a:solidFill>
                  <a:srgbClr val="800000"/>
                </a:solidFill>
                <a:latin typeface="+mn-ea"/>
              </a:rPr>
              <a:t>の五感が感性豊かな心を育む</a:t>
            </a:r>
            <a:r>
              <a:rPr lang="ja-JP" altLang="en-US" sz="2400" dirty="0" smtClean="0">
                <a:solidFill>
                  <a:srgbClr val="800000"/>
                </a:solidFill>
                <a:latin typeface="+mn-ea"/>
              </a:rPr>
              <a:t>。</a:t>
            </a:r>
            <a:endParaRPr lang="en-US" altLang="ja-JP" sz="2400" dirty="0" smtClean="0">
              <a:solidFill>
                <a:srgbClr val="800000"/>
              </a:solidFill>
              <a:latin typeface="+mn-ea"/>
            </a:endParaRPr>
          </a:p>
          <a:p>
            <a:pPr marL="355600" indent="-355600">
              <a:lnSpc>
                <a:spcPct val="150000"/>
              </a:lnSpc>
              <a:spcAft>
                <a:spcPts val="4200"/>
              </a:spcAft>
              <a:buFont typeface="Wingdings" charset="2"/>
              <a:buChar char="l"/>
            </a:pPr>
            <a:r>
              <a:rPr lang="ja-JP" altLang="en-US" sz="2400" dirty="0" smtClean="0">
                <a:solidFill>
                  <a:srgbClr val="800000"/>
                </a:solidFill>
                <a:latin typeface="+mn-ea"/>
              </a:rPr>
              <a:t>取り巻く</a:t>
            </a:r>
            <a:r>
              <a:rPr lang="ja-JP" altLang="en-US" sz="2400" dirty="0">
                <a:solidFill>
                  <a:srgbClr val="800000"/>
                </a:solidFill>
                <a:latin typeface="+mn-ea"/>
              </a:rPr>
              <a:t>環境（母親、家族、近所の</a:t>
            </a:r>
            <a:r>
              <a:rPr lang="ja-JP" altLang="en-US" sz="2400" dirty="0" smtClean="0">
                <a:solidFill>
                  <a:srgbClr val="800000"/>
                </a:solidFill>
                <a:latin typeface="+mn-ea"/>
              </a:rPr>
              <a:t>お友</a:t>
            </a:r>
            <a:r>
              <a:rPr lang="ja-JP" altLang="en-US" sz="2400" dirty="0" smtClean="0">
                <a:solidFill>
                  <a:srgbClr val="800000"/>
                </a:solidFill>
                <a:latin typeface="+mn-ea"/>
              </a:rPr>
              <a:t>　　　　　</a:t>
            </a:r>
            <a:r>
              <a:rPr lang="ja-JP" altLang="en-US" sz="2400" dirty="0" smtClean="0">
                <a:solidFill>
                  <a:srgbClr val="800000"/>
                </a:solidFill>
                <a:latin typeface="+mn-ea"/>
              </a:rPr>
              <a:t>だち</a:t>
            </a:r>
            <a:r>
              <a:rPr lang="ja-JP" altLang="en-US" sz="2400" dirty="0">
                <a:solidFill>
                  <a:srgbClr val="800000"/>
                </a:solidFill>
                <a:latin typeface="+mn-ea"/>
              </a:rPr>
              <a:t>・大人など</a:t>
            </a:r>
            <a:r>
              <a:rPr lang="ja-JP" altLang="en-US" sz="2400" dirty="0" smtClean="0">
                <a:solidFill>
                  <a:srgbClr val="800000"/>
                </a:solidFill>
                <a:latin typeface="+mn-ea"/>
              </a:rPr>
              <a:t>）が大切。</a:t>
            </a:r>
            <a:r>
              <a:rPr lang="ja-JP" altLang="en-US" sz="2400" dirty="0">
                <a:solidFill>
                  <a:srgbClr val="800000"/>
                </a:solidFill>
                <a:latin typeface="+mn-ea"/>
              </a:rPr>
              <a:t>　</a:t>
            </a:r>
          </a:p>
        </p:txBody>
      </p:sp>
    </p:spTree>
    <p:extLst>
      <p:ext uri="{BB962C8B-B14F-4D97-AF65-F5344CB8AC3E}">
        <p14:creationId xmlns:p14="http://schemas.microsoft.com/office/powerpoint/2010/main" val="144002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フレッシュ.thmx</Template>
  <TotalTime>10768</TotalTime>
  <Words>2488</Words>
  <Application>Microsoft Macintosh PowerPoint</Application>
  <PresentationFormat>画面に合わせる (4:3)</PresentationFormat>
  <Paragraphs>387</Paragraphs>
  <Slides>31</Slides>
  <Notes>29</Notes>
  <HiddenSlides>1</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フレッシュ</vt:lpstr>
      <vt:lpstr>赤ちゃんの脳を知り、 あたたかいこころを育む</vt:lpstr>
      <vt:lpstr>本日の話</vt:lpstr>
      <vt:lpstr>1. 発達期の脳のもつ不思議を理解しよう</vt:lpstr>
      <vt:lpstr>人間の脳のしくみと進化</vt:lpstr>
      <vt:lpstr>大脳辺縁系の働き</vt:lpstr>
      <vt:lpstr>大脳辺縁系と前頭前野</vt:lpstr>
      <vt:lpstr>人間の脳の発達パターン</vt:lpstr>
      <vt:lpstr>PowerPoint プレゼンテーション</vt:lpstr>
      <vt:lpstr>２. あたたかいこころを育むために</vt:lpstr>
      <vt:lpstr>２. あたたかいこころを育むために</vt:lpstr>
      <vt:lpstr>３歳児神話</vt:lpstr>
      <vt:lpstr>育児の基本は  ’まなかい’  に</vt:lpstr>
      <vt:lpstr>感性豊かな心（非認知能力）を伸ばすには</vt:lpstr>
      <vt:lpstr>あたたかい心を育む</vt:lpstr>
      <vt:lpstr>3. 男の子らしさ、女の子らしさ</vt:lpstr>
      <vt:lpstr>トランスジェンダー</vt:lpstr>
      <vt:lpstr>LGBT</vt:lpstr>
      <vt:lpstr>3. 男の子らしさ、女の子らしさ と生物学的な性</vt:lpstr>
      <vt:lpstr>3. 男の子らしさ、女の子らしさ 男性の脳と女性の脳</vt:lpstr>
      <vt:lpstr>男の子らしさ、女の子らしさ</vt:lpstr>
      <vt:lpstr>男の子らしさ、女の子らしさ</vt:lpstr>
      <vt:lpstr>4. 母親の育児不安と孤立感をなくそう</vt:lpstr>
      <vt:lpstr>産後うつ、マタニティ・ブルーとは</vt:lpstr>
      <vt:lpstr>妊娠出産に伴う急激なホルモン変化</vt:lpstr>
      <vt:lpstr>オキシトシン</vt:lpstr>
      <vt:lpstr>エストロジェンの変化</vt:lpstr>
      <vt:lpstr>妊娠中うつ病のリスク因子</vt:lpstr>
      <vt:lpstr>母親の育児不安と孤立感をなくそう</vt:lpstr>
      <vt:lpstr>若いお母さんが自信をもって育児ができるように</vt:lpstr>
      <vt:lpstr>ご静聴ありがとうございました</vt:lpstr>
      <vt:lpstr>母親の育児不安と孤立感をなくそう</vt:lpstr>
    </vt:vector>
  </TitlesOfParts>
  <Company>親族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乳幼児虐待のサイン</dc:title>
  <dc:creator>中村 肇</dc:creator>
  <cp:lastModifiedBy>中村 肇</cp:lastModifiedBy>
  <cp:revision>371</cp:revision>
  <cp:lastPrinted>2018-05-10T01:15:49Z</cp:lastPrinted>
  <dcterms:created xsi:type="dcterms:W3CDTF">2017-12-02T13:34:06Z</dcterms:created>
  <dcterms:modified xsi:type="dcterms:W3CDTF">2018-09-27T00:08:05Z</dcterms:modified>
</cp:coreProperties>
</file>