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3" r:id="rId1"/>
  </p:sldMasterIdLst>
  <p:notesMasterIdLst>
    <p:notesMasterId r:id="rId30"/>
  </p:notesMasterIdLst>
  <p:handoutMasterIdLst>
    <p:handoutMasterId r:id="rId31"/>
  </p:handoutMasterIdLst>
  <p:sldIdLst>
    <p:sldId id="261" r:id="rId2"/>
    <p:sldId id="396" r:id="rId3"/>
    <p:sldId id="313" r:id="rId4"/>
    <p:sldId id="271" r:id="rId5"/>
    <p:sldId id="320" r:id="rId6"/>
    <p:sldId id="389" r:id="rId7"/>
    <p:sldId id="390" r:id="rId8"/>
    <p:sldId id="391" r:id="rId9"/>
    <p:sldId id="366" r:id="rId10"/>
    <p:sldId id="351" r:id="rId11"/>
    <p:sldId id="392" r:id="rId12"/>
    <p:sldId id="393" r:id="rId13"/>
    <p:sldId id="383" r:id="rId14"/>
    <p:sldId id="353" r:id="rId15"/>
    <p:sldId id="334" r:id="rId16"/>
    <p:sldId id="354" r:id="rId17"/>
    <p:sldId id="327" r:id="rId18"/>
    <p:sldId id="394" r:id="rId19"/>
    <p:sldId id="397" r:id="rId20"/>
    <p:sldId id="356" r:id="rId21"/>
    <p:sldId id="359" r:id="rId22"/>
    <p:sldId id="395" r:id="rId23"/>
    <p:sldId id="333" r:id="rId24"/>
    <p:sldId id="336" r:id="rId25"/>
    <p:sldId id="338" r:id="rId26"/>
    <p:sldId id="384" r:id="rId27"/>
    <p:sldId id="303" r:id="rId28"/>
    <p:sldId id="372" r:id="rId2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C53E130-D09F-C54D-9BB8-5AD6E46397F7}">
          <p14:sldIdLst>
            <p14:sldId id="261"/>
            <p14:sldId id="396"/>
            <p14:sldId id="313"/>
            <p14:sldId id="271"/>
            <p14:sldId id="320"/>
            <p14:sldId id="389"/>
            <p14:sldId id="390"/>
            <p14:sldId id="391"/>
            <p14:sldId id="366"/>
            <p14:sldId id="351"/>
            <p14:sldId id="392"/>
            <p14:sldId id="393"/>
            <p14:sldId id="383"/>
            <p14:sldId id="353"/>
            <p14:sldId id="334"/>
            <p14:sldId id="354"/>
            <p14:sldId id="327"/>
            <p14:sldId id="394"/>
            <p14:sldId id="397"/>
            <p14:sldId id="356"/>
            <p14:sldId id="359"/>
            <p14:sldId id="395"/>
            <p14:sldId id="333"/>
            <p14:sldId id="336"/>
            <p14:sldId id="338"/>
            <p14:sldId id="384"/>
            <p14:sldId id="303"/>
            <p14:sldId id="3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B3"/>
    <a:srgbClr val="FFBBF1"/>
    <a:srgbClr val="5723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7" autoAdjust="0"/>
    <p:restoredTop sz="70853" autoAdjust="0"/>
  </p:normalViewPr>
  <p:slideViewPr>
    <p:cSldViewPr snapToGrid="0" snapToObjects="1">
      <p:cViewPr>
        <p:scale>
          <a:sx n="68" d="100"/>
          <a:sy n="68" d="100"/>
        </p:scale>
        <p:origin x="-99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4" d="100"/>
        <a:sy n="184" d="100"/>
      </p:scale>
      <p:origin x="0" y="864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84693086521032"/>
          <c:y val="0.172373858533027"/>
          <c:w val="0.954664354210064"/>
          <c:h val="0.825"/>
        </c:manualLayout>
      </c:layout>
      <c:scatterChart>
        <c:scatterStyle val="lineMarker"/>
        <c:varyColors val="0"/>
        <c:ser>
          <c:idx val="0"/>
          <c:order val="0"/>
          <c:tx>
            <c:strRef>
              <c:f>Sheet1!$B$1</c:f>
              <c:strCache>
                <c:ptCount val="1"/>
                <c:pt idx="0">
                  <c:v>Y の値 1</c:v>
                </c:pt>
              </c:strCache>
            </c:strRef>
          </c:tx>
          <c:spPr>
            <a:ln w="38100" cmpd="sng"/>
          </c:spPr>
          <c:xVal>
            <c:numRef>
              <c:f>Sheet1!$A$2:$A$10</c:f>
              <c:numCache>
                <c:formatCode>General</c:formatCode>
                <c:ptCount val="9"/>
                <c:pt idx="0">
                  <c:v>1.9</c:v>
                </c:pt>
                <c:pt idx="1">
                  <c:v>3.3</c:v>
                </c:pt>
                <c:pt idx="2">
                  <c:v>6.0</c:v>
                </c:pt>
                <c:pt idx="3">
                  <c:v>9.2</c:v>
                </c:pt>
                <c:pt idx="4">
                  <c:v>10.7</c:v>
                </c:pt>
                <c:pt idx="5">
                  <c:v>12.2</c:v>
                </c:pt>
                <c:pt idx="6">
                  <c:v>12.6</c:v>
                </c:pt>
                <c:pt idx="7">
                  <c:v>13.0</c:v>
                </c:pt>
                <c:pt idx="8">
                  <c:v>14.0</c:v>
                </c:pt>
              </c:numCache>
            </c:numRef>
          </c:xVal>
          <c:yVal>
            <c:numRef>
              <c:f>Sheet1!$B$2:$B$10</c:f>
              <c:numCache>
                <c:formatCode>General</c:formatCode>
                <c:ptCount val="9"/>
                <c:pt idx="0">
                  <c:v>0.2</c:v>
                </c:pt>
                <c:pt idx="1">
                  <c:v>0.6</c:v>
                </c:pt>
                <c:pt idx="2">
                  <c:v>2.2</c:v>
                </c:pt>
                <c:pt idx="3">
                  <c:v>3.2</c:v>
                </c:pt>
                <c:pt idx="4">
                  <c:v>4.6</c:v>
                </c:pt>
                <c:pt idx="5">
                  <c:v>6.8</c:v>
                </c:pt>
                <c:pt idx="6">
                  <c:v>2.1</c:v>
                </c:pt>
                <c:pt idx="7">
                  <c:v>0.1</c:v>
                </c:pt>
                <c:pt idx="8">
                  <c:v>0.1</c:v>
                </c:pt>
              </c:numCache>
            </c:numRef>
          </c:yVal>
          <c:smooth val="0"/>
        </c:ser>
        <c:dLbls>
          <c:showLegendKey val="0"/>
          <c:showVal val="0"/>
          <c:showCatName val="0"/>
          <c:showSerName val="0"/>
          <c:showPercent val="0"/>
          <c:showBubbleSize val="0"/>
        </c:dLbls>
        <c:axId val="2118535784"/>
        <c:axId val="2118145224"/>
      </c:scatterChart>
      <c:valAx>
        <c:axId val="2118535784"/>
        <c:scaling>
          <c:orientation val="minMax"/>
          <c:max val="20.0"/>
        </c:scaling>
        <c:delete val="0"/>
        <c:axPos val="b"/>
        <c:numFmt formatCode="General" sourceLinked="1"/>
        <c:majorTickMark val="in"/>
        <c:minorTickMark val="none"/>
        <c:tickLblPos val="none"/>
        <c:crossAx val="2118145224"/>
        <c:crosses val="autoZero"/>
        <c:crossBetween val="midCat"/>
        <c:majorUnit val="1.0"/>
        <c:minorUnit val="1.0"/>
      </c:valAx>
      <c:valAx>
        <c:axId val="2118145224"/>
        <c:scaling>
          <c:orientation val="minMax"/>
        </c:scaling>
        <c:delete val="1"/>
        <c:axPos val="l"/>
        <c:numFmt formatCode="General" sourceLinked="1"/>
        <c:majorTickMark val="none"/>
        <c:minorTickMark val="none"/>
        <c:tickLblPos val="nextTo"/>
        <c:crossAx val="2118535784"/>
        <c:crosses val="autoZero"/>
        <c:crossBetween val="midCat"/>
      </c:valAx>
      <c:spPr>
        <a:noFill/>
      </c:spPr>
    </c:plotArea>
    <c:plotVisOnly val="1"/>
    <c:dispBlanksAs val="gap"/>
    <c:showDLblsOverMax val="0"/>
  </c:chart>
  <c:spPr>
    <a:noFill/>
  </c:spPr>
  <c:txPr>
    <a:bodyPr/>
    <a:lstStyle/>
    <a:p>
      <a:pPr>
        <a:defRPr sz="1800"/>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Sheet1!$B$1</c:f>
              <c:strCache>
                <c:ptCount val="1"/>
                <c:pt idx="0">
                  <c:v>大脳辺縁系</c:v>
                </c:pt>
              </c:strCache>
            </c:strRef>
          </c:tx>
          <c:spPr>
            <a:ln>
              <a:solidFill>
                <a:srgbClr val="FF0000"/>
              </a:solidFill>
            </a:ln>
          </c:spPr>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Sheet1!$B$2:$B$32</c:f>
              <c:numCache>
                <c:formatCode>General</c:formatCode>
                <c:ptCount val="31"/>
                <c:pt idx="0">
                  <c:v>0.0</c:v>
                </c:pt>
                <c:pt idx="1">
                  <c:v>25.0</c:v>
                </c:pt>
                <c:pt idx="2">
                  <c:v>44.0</c:v>
                </c:pt>
                <c:pt idx="3">
                  <c:v>62.0</c:v>
                </c:pt>
                <c:pt idx="4">
                  <c:v>65.0</c:v>
                </c:pt>
                <c:pt idx="5">
                  <c:v>66.0</c:v>
                </c:pt>
                <c:pt idx="6">
                  <c:v>76.0</c:v>
                </c:pt>
                <c:pt idx="7">
                  <c:v>82.0</c:v>
                </c:pt>
                <c:pt idx="8">
                  <c:v>83.0</c:v>
                </c:pt>
                <c:pt idx="9">
                  <c:v>84.0</c:v>
                </c:pt>
                <c:pt idx="10">
                  <c:v>85.0</c:v>
                </c:pt>
                <c:pt idx="11">
                  <c:v>87.0</c:v>
                </c:pt>
                <c:pt idx="12">
                  <c:v>95.0</c:v>
                </c:pt>
                <c:pt idx="13">
                  <c:v>97.0</c:v>
                </c:pt>
                <c:pt idx="14">
                  <c:v>98.0</c:v>
                </c:pt>
                <c:pt idx="15">
                  <c:v>98.5</c:v>
                </c:pt>
                <c:pt idx="16">
                  <c:v>99.0</c:v>
                </c:pt>
                <c:pt idx="17">
                  <c:v>99.25</c:v>
                </c:pt>
                <c:pt idx="18">
                  <c:v>99.5</c:v>
                </c:pt>
                <c:pt idx="19">
                  <c:v>99.75</c:v>
                </c:pt>
                <c:pt idx="20">
                  <c:v>100.0</c:v>
                </c:pt>
                <c:pt idx="21">
                  <c:v>100.0</c:v>
                </c:pt>
                <c:pt idx="22">
                  <c:v>100.0</c:v>
                </c:pt>
                <c:pt idx="23">
                  <c:v>100.0</c:v>
                </c:pt>
                <c:pt idx="24">
                  <c:v>100.0</c:v>
                </c:pt>
                <c:pt idx="25">
                  <c:v>100.0</c:v>
                </c:pt>
                <c:pt idx="26">
                  <c:v>100.0</c:v>
                </c:pt>
                <c:pt idx="27">
                  <c:v>100.0</c:v>
                </c:pt>
                <c:pt idx="28">
                  <c:v>100.0</c:v>
                </c:pt>
                <c:pt idx="29">
                  <c:v>100.0</c:v>
                </c:pt>
                <c:pt idx="30">
                  <c:v>100.0</c:v>
                </c:pt>
              </c:numCache>
            </c:numRef>
          </c:yVal>
          <c:smooth val="1"/>
        </c:ser>
        <c:ser>
          <c:idx val="1"/>
          <c:order val="1"/>
          <c:tx>
            <c:strRef>
              <c:f>Sheet1!$C$1</c:f>
              <c:strCache>
                <c:ptCount val="1"/>
                <c:pt idx="0">
                  <c:v>前頭前野</c:v>
                </c:pt>
              </c:strCache>
            </c:strRef>
          </c:tx>
          <c:spPr>
            <a:ln>
              <a:solidFill>
                <a:srgbClr val="008000"/>
              </a:solidFill>
            </a:ln>
          </c:spPr>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Sheet1!$C$2:$C$32</c:f>
              <c:numCache>
                <c:formatCode>General</c:formatCode>
                <c:ptCount val="31"/>
                <c:pt idx="0">
                  <c:v>0.0</c:v>
                </c:pt>
                <c:pt idx="1">
                  <c:v>0.7</c:v>
                </c:pt>
                <c:pt idx="2">
                  <c:v>2.0</c:v>
                </c:pt>
                <c:pt idx="3">
                  <c:v>7.0</c:v>
                </c:pt>
                <c:pt idx="4">
                  <c:v>18.0</c:v>
                </c:pt>
                <c:pt idx="5">
                  <c:v>27.0</c:v>
                </c:pt>
                <c:pt idx="6">
                  <c:v>36.0</c:v>
                </c:pt>
                <c:pt idx="7">
                  <c:v>40.0</c:v>
                </c:pt>
                <c:pt idx="8">
                  <c:v>42.0</c:v>
                </c:pt>
                <c:pt idx="9">
                  <c:v>43.0</c:v>
                </c:pt>
                <c:pt idx="10">
                  <c:v>46.0</c:v>
                </c:pt>
                <c:pt idx="11">
                  <c:v>54.0</c:v>
                </c:pt>
                <c:pt idx="12">
                  <c:v>68.0</c:v>
                </c:pt>
                <c:pt idx="13">
                  <c:v>80.0</c:v>
                </c:pt>
                <c:pt idx="14">
                  <c:v>86.0</c:v>
                </c:pt>
                <c:pt idx="15">
                  <c:v>90.0</c:v>
                </c:pt>
                <c:pt idx="16">
                  <c:v>92.0</c:v>
                </c:pt>
                <c:pt idx="17">
                  <c:v>94.0</c:v>
                </c:pt>
                <c:pt idx="18">
                  <c:v>96.0</c:v>
                </c:pt>
                <c:pt idx="19">
                  <c:v>97.0</c:v>
                </c:pt>
                <c:pt idx="20">
                  <c:v>98.0</c:v>
                </c:pt>
                <c:pt idx="21">
                  <c:v>98.4</c:v>
                </c:pt>
                <c:pt idx="22">
                  <c:v>98.7</c:v>
                </c:pt>
                <c:pt idx="23">
                  <c:v>99.0</c:v>
                </c:pt>
                <c:pt idx="24">
                  <c:v>99.3</c:v>
                </c:pt>
                <c:pt idx="25">
                  <c:v>99.5</c:v>
                </c:pt>
                <c:pt idx="26">
                  <c:v>99.6</c:v>
                </c:pt>
                <c:pt idx="27">
                  <c:v>99.7</c:v>
                </c:pt>
                <c:pt idx="28">
                  <c:v>99.8</c:v>
                </c:pt>
                <c:pt idx="29">
                  <c:v>99.9</c:v>
                </c:pt>
                <c:pt idx="30">
                  <c:v>100.0</c:v>
                </c:pt>
              </c:numCache>
            </c:numRef>
          </c:yVal>
          <c:smooth val="1"/>
        </c:ser>
        <c:ser>
          <c:idx val="2"/>
          <c:order val="2"/>
          <c:tx>
            <c:strRef>
              <c:f>Sheet1!$D$1</c:f>
              <c:strCache>
                <c:ptCount val="1"/>
                <c:pt idx="0">
                  <c:v>脳重量</c:v>
                </c:pt>
              </c:strCache>
            </c:strRef>
          </c:tx>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Sheet1!$D$2:$D$32</c:f>
              <c:numCache>
                <c:formatCode>0.0</c:formatCode>
                <c:ptCount val="31"/>
                <c:pt idx="0">
                  <c:v>28.57142857142857</c:v>
                </c:pt>
                <c:pt idx="1">
                  <c:v>75.0</c:v>
                </c:pt>
                <c:pt idx="2">
                  <c:v>86.0</c:v>
                </c:pt>
                <c:pt idx="3" formatCode="General">
                  <c:v>90.0</c:v>
                </c:pt>
                <c:pt idx="4" formatCode="General">
                  <c:v>93.0</c:v>
                </c:pt>
                <c:pt idx="5" formatCode="General">
                  <c:v>95.0</c:v>
                </c:pt>
                <c:pt idx="6" formatCode="General">
                  <c:v>95.5</c:v>
                </c:pt>
                <c:pt idx="7" formatCode="General">
                  <c:v>96.0</c:v>
                </c:pt>
                <c:pt idx="8" formatCode="General">
                  <c:v>96.5</c:v>
                </c:pt>
                <c:pt idx="9" formatCode="General">
                  <c:v>97.0</c:v>
                </c:pt>
                <c:pt idx="10" formatCode="General">
                  <c:v>97.3</c:v>
                </c:pt>
                <c:pt idx="11" formatCode="General">
                  <c:v>97.5</c:v>
                </c:pt>
                <c:pt idx="12" formatCode="General">
                  <c:v>97.7</c:v>
                </c:pt>
                <c:pt idx="13" formatCode="General">
                  <c:v>97.9</c:v>
                </c:pt>
                <c:pt idx="14" formatCode="General">
                  <c:v>98.0</c:v>
                </c:pt>
                <c:pt idx="15" formatCode="General">
                  <c:v>98.7</c:v>
                </c:pt>
                <c:pt idx="16" formatCode="General">
                  <c:v>99.0</c:v>
                </c:pt>
                <c:pt idx="17" formatCode="General">
                  <c:v>99.5</c:v>
                </c:pt>
                <c:pt idx="18" formatCode="General">
                  <c:v>99.5</c:v>
                </c:pt>
                <c:pt idx="19" formatCode="General">
                  <c:v>99.5</c:v>
                </c:pt>
                <c:pt idx="20" formatCode="General">
                  <c:v>100.0</c:v>
                </c:pt>
                <c:pt idx="21" formatCode="General">
                  <c:v>100.0</c:v>
                </c:pt>
                <c:pt idx="22" formatCode="General">
                  <c:v>100.0</c:v>
                </c:pt>
                <c:pt idx="23" formatCode="General">
                  <c:v>100.0</c:v>
                </c:pt>
                <c:pt idx="24" formatCode="General">
                  <c:v>100.0</c:v>
                </c:pt>
                <c:pt idx="25" formatCode="General">
                  <c:v>100.0</c:v>
                </c:pt>
                <c:pt idx="26" formatCode="General">
                  <c:v>100.0</c:v>
                </c:pt>
                <c:pt idx="27" formatCode="General">
                  <c:v>100.0</c:v>
                </c:pt>
                <c:pt idx="28" formatCode="General">
                  <c:v>100.0</c:v>
                </c:pt>
                <c:pt idx="29" formatCode="General">
                  <c:v>100.0</c:v>
                </c:pt>
                <c:pt idx="30" formatCode="General">
                  <c:v>100.0</c:v>
                </c:pt>
              </c:numCache>
            </c:numRef>
          </c:yVal>
          <c:smooth val="1"/>
        </c:ser>
        <c:dLbls>
          <c:showLegendKey val="0"/>
          <c:showVal val="0"/>
          <c:showCatName val="0"/>
          <c:showSerName val="0"/>
          <c:showPercent val="0"/>
          <c:showBubbleSize val="0"/>
        </c:dLbls>
        <c:axId val="2118375624"/>
        <c:axId val="2120399272"/>
      </c:scatterChart>
      <c:valAx>
        <c:axId val="2118375624"/>
        <c:scaling>
          <c:orientation val="minMax"/>
          <c:max val="30.0"/>
        </c:scaling>
        <c:delete val="0"/>
        <c:axPos val="b"/>
        <c:numFmt formatCode="General" sourceLinked="1"/>
        <c:majorTickMark val="in"/>
        <c:minorTickMark val="none"/>
        <c:tickLblPos val="nextTo"/>
        <c:spPr>
          <a:ln>
            <a:solidFill>
              <a:schemeClr val="tx1"/>
            </a:solidFill>
          </a:ln>
        </c:spPr>
        <c:txPr>
          <a:bodyPr/>
          <a:lstStyle/>
          <a:p>
            <a:pPr>
              <a:defRPr>
                <a:solidFill>
                  <a:srgbClr val="572314"/>
                </a:solidFill>
              </a:defRPr>
            </a:pPr>
            <a:endParaRPr lang="ja-JP"/>
          </a:p>
        </c:txPr>
        <c:crossAx val="2120399272"/>
        <c:crosses val="autoZero"/>
        <c:crossBetween val="midCat"/>
        <c:majorUnit val="2.0"/>
        <c:minorUnit val="1.0"/>
      </c:valAx>
      <c:valAx>
        <c:axId val="2120399272"/>
        <c:scaling>
          <c:orientation val="minMax"/>
          <c:max val="100.0"/>
        </c:scaling>
        <c:delete val="0"/>
        <c:axPos val="l"/>
        <c:numFmt formatCode="General" sourceLinked="1"/>
        <c:majorTickMark val="in"/>
        <c:minorTickMark val="none"/>
        <c:tickLblPos val="nextTo"/>
        <c:spPr>
          <a:ln>
            <a:solidFill>
              <a:schemeClr val="tx1"/>
            </a:solidFill>
          </a:ln>
        </c:spPr>
        <c:txPr>
          <a:bodyPr/>
          <a:lstStyle/>
          <a:p>
            <a:pPr>
              <a:defRPr>
                <a:solidFill>
                  <a:srgbClr val="572314"/>
                </a:solidFill>
              </a:defRPr>
            </a:pPr>
            <a:endParaRPr lang="ja-JP"/>
          </a:p>
        </c:txPr>
        <c:crossAx val="2118375624"/>
        <c:crosses val="autoZero"/>
        <c:crossBetween val="midCat"/>
        <c:majorUnit val="10.0"/>
      </c:valAx>
      <c:spPr>
        <a:ln>
          <a:noFill/>
        </a:ln>
      </c:spPr>
    </c:plotArea>
    <c:plotVisOnly val="1"/>
    <c:dispBlanksAs val="gap"/>
    <c:showDLblsOverMax val="0"/>
  </c:chart>
  <c:txPr>
    <a:bodyPr/>
    <a:lstStyle/>
    <a:p>
      <a:pPr>
        <a:defRPr sz="1800"/>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43BE13-2661-1841-A3BE-D2569E6BC8B1}" type="datetimeFigureOut">
              <a:rPr kumimoji="1" lang="ja-JP" altLang="en-US" smtClean="0"/>
              <a:t>18/05/14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6CFFFB-CD82-7B48-86FE-AA836B98E62C}" type="slidenum">
              <a:rPr kumimoji="1" lang="ja-JP" altLang="en-US" smtClean="0"/>
              <a:t>‹#›</a:t>
            </a:fld>
            <a:endParaRPr kumimoji="1" lang="ja-JP" altLang="en-US"/>
          </a:p>
        </p:txBody>
      </p:sp>
    </p:spTree>
    <p:extLst>
      <p:ext uri="{BB962C8B-B14F-4D97-AF65-F5344CB8AC3E}">
        <p14:creationId xmlns:p14="http://schemas.microsoft.com/office/powerpoint/2010/main" val="32495683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31FAA-3EAC-1645-A64C-319B3B868716}" type="datetimeFigureOut">
              <a:rPr kumimoji="1" lang="ja-JP" altLang="en-US" smtClean="0"/>
              <a:t>18/05/14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C68EB-A114-3E42-9CB5-4D4B6911DDDA}" type="slidenum">
              <a:rPr kumimoji="1" lang="ja-JP" altLang="en-US" smtClean="0"/>
              <a:t>‹#›</a:t>
            </a:fld>
            <a:endParaRPr kumimoji="1" lang="ja-JP" altLang="en-US"/>
          </a:p>
        </p:txBody>
      </p:sp>
    </p:spTree>
    <p:extLst>
      <p:ext uri="{BB962C8B-B14F-4D97-AF65-F5344CB8AC3E}">
        <p14:creationId xmlns:p14="http://schemas.microsoft.com/office/powerpoint/2010/main" val="28552732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乳幼児虐待の未然防止には</a:t>
            </a:r>
            <a:br>
              <a:rPr kumimoji="1" lang="ja-JP" altLang="en-US" dirty="0" smtClean="0"/>
            </a:br>
            <a:r>
              <a:rPr kumimoji="1" lang="ja-JP" altLang="en-US" dirty="0" smtClean="0"/>
              <a:t>地域子育て家庭応援活動がいかに大切か</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a:t>
            </a:fld>
            <a:endParaRPr kumimoji="1" lang="ja-JP" altLang="en-US"/>
          </a:p>
        </p:txBody>
      </p:sp>
    </p:spTree>
    <p:extLst>
      <p:ext uri="{BB962C8B-B14F-4D97-AF65-F5344CB8AC3E}">
        <p14:creationId xmlns:p14="http://schemas.microsoft.com/office/powerpoint/2010/main" val="375048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10</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妊娠・出産の後、お母さんの体内では急激なホルモンの変化が起こり、情緒が不安定になりやすくなっており、産後うつになる方は決して珍しくありません。</a:t>
            </a:r>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11</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rgbClr val="572314"/>
                </a:solidFill>
                <a:latin typeface="+mj-ea"/>
                <a:ea typeface="+mn-ea"/>
                <a:cs typeface="+mn-cs"/>
              </a:rPr>
              <a:t>産後うつへの無理解</a:t>
            </a:r>
            <a:endParaRPr kumimoji="1" lang="en-US" altLang="ja-JP" sz="1200" kern="1200" dirty="0" smtClean="0">
              <a:solidFill>
                <a:srgbClr val="572314"/>
              </a:solidFill>
              <a:latin typeface="+mj-ea"/>
              <a:ea typeface="+mn-ea"/>
              <a:cs typeface="+mn-cs"/>
            </a:endParaRPr>
          </a:p>
          <a:p>
            <a:r>
              <a:rPr kumimoji="1" lang="ja-JP" altLang="en-US" sz="1200" kern="1200" dirty="0" smtClean="0">
                <a:solidFill>
                  <a:srgbClr val="572314"/>
                </a:solidFill>
                <a:latin typeface="+mj-ea"/>
                <a:ea typeface="+mn-ea"/>
                <a:cs typeface="+mn-cs"/>
              </a:rPr>
              <a:t>とくに、夫の妻への無理解</a:t>
            </a:r>
            <a:endParaRPr kumimoji="1" lang="en-US" altLang="ja-JP" sz="1200" kern="1200" dirty="0" smtClean="0">
              <a:solidFill>
                <a:schemeClr val="bg2">
                  <a:lumMod val="50000"/>
                </a:schemeClr>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12</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13</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子どもの不可解な行動を、脳の発達から解き明かす。</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14</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大脳辺縁系は、</a:t>
            </a:r>
            <a:endParaRPr kumimoji="1" lang="en-US" altLang="ja-JP" dirty="0" smtClean="0"/>
          </a:p>
          <a:p>
            <a:r>
              <a:rPr kumimoji="1" lang="ja-JP" altLang="en-US" dirty="0" smtClean="0"/>
              <a:t>大脳の奥深くに存在する尾状核、被殻からなる大脳基底核の外側を取り巻くようにある。</a:t>
            </a:r>
            <a:endParaRPr kumimoji="1" lang="en-US" altLang="ja-JP" dirty="0" smtClean="0"/>
          </a:p>
          <a:p>
            <a:r>
              <a:rPr kumimoji="1" lang="ja-JP" altLang="en-US" dirty="0" smtClean="0"/>
              <a:t>人間の脳で情動の表出、意欲、そして記憶や自律神経活動に関与している複数の構造物の総称である。</a:t>
            </a:r>
            <a:endParaRPr kumimoji="1" lang="en-US" altLang="ja-JP" dirty="0" smtClean="0"/>
          </a:p>
          <a:p>
            <a:r>
              <a:rPr kumimoji="1" lang="ja-JP" altLang="en-US" dirty="0" smtClean="0"/>
              <a:t>生命維持や本能行動、情動行動に関与する。</a:t>
            </a:r>
            <a:endParaRPr kumimoji="1" lang="en-US" altLang="ja-JP" dirty="0" smtClean="0"/>
          </a:p>
          <a:p>
            <a:r>
              <a:rPr kumimoji="1" lang="ja-JP" altLang="en-US" dirty="0" smtClean="0"/>
              <a:t>海馬と扁桃体はそれぞれ記憶の形成と情動の発現に大きな役割を果たしている。</a:t>
            </a:r>
            <a:endParaRPr kumimoji="1" lang="en-US" altLang="ja-JP" dirty="0" smtClean="0"/>
          </a:p>
          <a:p>
            <a:r>
              <a:rPr kumimoji="1" lang="ja-JP" altLang="en-US" dirty="0" smtClean="0"/>
              <a:t>大脳辺縁系は、内分泌系と自律神経系に影響を与えることで機能している。</a:t>
            </a:r>
            <a:endParaRPr kumimoji="1" lang="en-US" altLang="ja-JP" dirty="0" smtClean="0"/>
          </a:p>
          <a:p>
            <a:r>
              <a:rPr kumimoji="1" lang="ja-JP" altLang="en-US" dirty="0" smtClean="0"/>
              <a:t>大脳辺縁系は、側座核といわれる構造と相互に結合しており、これは一般に大脳の快楽中枢として知られている部位である。</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15</a:t>
            </a:fld>
            <a:endParaRPr kumimoji="1" lang="ja-JP" altLang="en-US"/>
          </a:p>
        </p:txBody>
      </p:sp>
    </p:spTree>
    <p:extLst>
      <p:ext uri="{BB962C8B-B14F-4D97-AF65-F5344CB8AC3E}">
        <p14:creationId xmlns:p14="http://schemas.microsoft.com/office/powerpoint/2010/main" val="3690291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大脳辺縁系には、ホルモンが作用する。</a:t>
            </a:r>
            <a:endParaRPr kumimoji="1" lang="en-US" altLang="ja-JP" dirty="0" smtClean="0"/>
          </a:p>
          <a:p>
            <a:r>
              <a:rPr kumimoji="1" lang="ja-JP" altLang="en-US" dirty="0" smtClean="0"/>
              <a:t>扁桃体には、「快」の働きがあり、「報酬系」として行動を促進する作用する。</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16</a:t>
            </a:fld>
            <a:endParaRPr kumimoji="1" lang="ja-JP" altLang="en-US"/>
          </a:p>
        </p:txBody>
      </p:sp>
    </p:spTree>
    <p:extLst>
      <p:ext uri="{BB962C8B-B14F-4D97-AF65-F5344CB8AC3E}">
        <p14:creationId xmlns:p14="http://schemas.microsoft.com/office/powerpoint/2010/main" val="3224698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出生時</a:t>
            </a:r>
            <a:r>
              <a:rPr lang="en-US" altLang="ja-JP" dirty="0" smtClean="0"/>
              <a:t>400g</a:t>
            </a:r>
            <a:r>
              <a:rPr lang="ja-JP" altLang="en-US" dirty="0" smtClean="0"/>
              <a:t>、生後６ヶ月で２倍、</a:t>
            </a:r>
            <a:endParaRPr lang="en-US" altLang="ja-JP" dirty="0" smtClean="0"/>
          </a:p>
          <a:p>
            <a:r>
              <a:rPr lang="ja-JP" altLang="en-US" dirty="0" smtClean="0"/>
              <a:t>７、８歳で大人の</a:t>
            </a:r>
            <a:r>
              <a:rPr lang="en-US" altLang="ja-JP" dirty="0" smtClean="0"/>
              <a:t>95%</a:t>
            </a:r>
            <a:r>
              <a:rPr lang="ja-JP" altLang="en-US" dirty="0" smtClean="0"/>
              <a:t>、</a:t>
            </a:r>
            <a:r>
              <a:rPr lang="en-US" altLang="ja-JP" dirty="0" smtClean="0"/>
              <a:t>20</a:t>
            </a:r>
            <a:r>
              <a:rPr lang="ja-JP" altLang="en-US" smtClean="0"/>
              <a:t>歳前後で完成</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17</a:t>
            </a:fld>
            <a:endParaRPr kumimoji="1" lang="ja-JP" altLang="en-US"/>
          </a:p>
        </p:txBody>
      </p:sp>
    </p:spTree>
    <p:extLst>
      <p:ext uri="{BB962C8B-B14F-4D97-AF65-F5344CB8AC3E}">
        <p14:creationId xmlns:p14="http://schemas.microsoft.com/office/powerpoint/2010/main" val="3896244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18</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19</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アップリカ育児研究会１９７０年設立</a:t>
            </a:r>
            <a:endParaRPr kumimoji="1" lang="en-US" altLang="ja-JP" dirty="0" smtClean="0"/>
          </a:p>
          <a:p>
            <a:r>
              <a:rPr kumimoji="1" lang="ja-JP" altLang="en-US" dirty="0" smtClean="0"/>
              <a:t>１９９６年から参加</a:t>
            </a:r>
            <a:endParaRPr kumimoji="1" lang="en-US" altLang="ja-JP" dirty="0" smtClean="0"/>
          </a:p>
          <a:p>
            <a:r>
              <a:rPr kumimoji="1" lang="ja-JP" altLang="en-US" dirty="0" smtClean="0"/>
              <a:t>育児幸せ大学</a:t>
            </a:r>
            <a:endParaRPr kumimoji="1" lang="en-US" altLang="ja-JP" dirty="0" smtClean="0"/>
          </a:p>
          <a:p>
            <a:r>
              <a:rPr kumimoji="1" lang="ja-JP" altLang="en-US" dirty="0" smtClean="0"/>
              <a:t>アメリカ・中国・日本３カ国での国際学術会議　２００６</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20</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21</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lang="ja-JP" altLang="en-US" sz="1200" b="1" dirty="0" smtClean="0">
                <a:solidFill>
                  <a:srgbClr val="FFFFFF"/>
                </a:solidFill>
                <a:effectLst>
                  <a:outerShdw blurRad="38100" dist="38100" dir="2700000" algn="tl">
                    <a:srgbClr val="000000">
                      <a:alpha val="43137"/>
                    </a:srgbClr>
                  </a:outerShdw>
                </a:effectLst>
                <a:latin typeface="+mj-ea"/>
                <a:cs typeface="平成明朝" charset="0"/>
              </a:rPr>
              <a:t>幼少期に感性豊かな心の育成を</a:t>
            </a:r>
            <a:endParaRPr lang="en-US" altLang="ja-JP" sz="1200" b="1" dirty="0" smtClean="0">
              <a:solidFill>
                <a:srgbClr val="FFFFFF"/>
              </a:solidFill>
              <a:effectLst>
                <a:outerShdw blurRad="38100" dist="38100" dir="2700000" algn="tl">
                  <a:srgbClr val="000000">
                    <a:alpha val="43137"/>
                  </a:srgbClr>
                </a:outerShdw>
              </a:effectLst>
              <a:latin typeface="+mj-ea"/>
              <a:cs typeface="平成明朝" charset="0"/>
            </a:endParaRPr>
          </a:p>
          <a:p>
            <a:r>
              <a:rPr lang="ja-JP" altLang="en-US" dirty="0" smtClean="0"/>
              <a:t>乳幼児期には、光や音その他の感覚刺激が周囲から流れ込み、脳のネットワーク形成がはじまる。その中心が大脳辺縁系。</a:t>
            </a:r>
          </a:p>
          <a:p>
            <a:endParaRPr lang="ja-JP" altLang="en-US" dirty="0" smtClean="0"/>
          </a:p>
          <a:p>
            <a:r>
              <a:rPr lang="ja-JP" altLang="en-US" dirty="0" smtClean="0"/>
              <a:t>計算や文字、知識といった認知能力ではなく、感性豊かな心（非認知能力）を伸ばすことが、子育て、幼児教育の原点</a:t>
            </a:r>
            <a:endParaRPr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22</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lang="ja-JP" altLang="en-US" sz="1200" b="1" dirty="0" smtClean="0">
                <a:solidFill>
                  <a:srgbClr val="FFFFFF"/>
                </a:solidFill>
                <a:effectLst>
                  <a:outerShdw blurRad="38100" dist="38100" dir="2700000" algn="tl">
                    <a:srgbClr val="000000">
                      <a:alpha val="43137"/>
                    </a:srgbClr>
                  </a:outerShdw>
                </a:effectLst>
                <a:latin typeface="+mj-ea"/>
                <a:cs typeface="平成明朝" charset="0"/>
              </a:rPr>
              <a:t>幼少期に感性豊かな心の育成を</a:t>
            </a:r>
            <a:endParaRPr lang="en-US" altLang="ja-JP" sz="1200" b="1" dirty="0" smtClean="0">
              <a:solidFill>
                <a:srgbClr val="FFFFFF"/>
              </a:solidFill>
              <a:effectLst>
                <a:outerShdw blurRad="38100" dist="38100" dir="2700000" algn="tl">
                  <a:srgbClr val="000000">
                    <a:alpha val="43137"/>
                  </a:srgbClr>
                </a:outerShdw>
              </a:effectLst>
              <a:latin typeface="+mj-ea"/>
              <a:cs typeface="平成明朝" charset="0"/>
            </a:endParaRPr>
          </a:p>
          <a:p>
            <a:r>
              <a:rPr lang="ja-JP" altLang="en-US" dirty="0" smtClean="0"/>
              <a:t>乳幼児期には、光や音その他の感覚刺激が周囲から流れ込み、脳のネットワーク形成がはじまる。その中心が大脳辺縁系。</a:t>
            </a:r>
          </a:p>
          <a:p>
            <a:endParaRPr lang="ja-JP" altLang="en-US" dirty="0" smtClean="0"/>
          </a:p>
          <a:p>
            <a:r>
              <a:rPr lang="ja-JP" altLang="en-US" dirty="0" smtClean="0"/>
              <a:t>計算や文字、知識といった認知能力ではなく、感性豊かな心（非認知能力）を伸ばすことが、子育て、幼児教育の原点</a:t>
            </a:r>
            <a:endParaRPr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0E3F7-0948-224F-86FF-AA394CEBEDEB}" type="slidenum">
              <a:rPr lang="en-US" altLang="ja-JP"/>
              <a:pPr/>
              <a:t>23</a:t>
            </a:fld>
            <a:endParaRPr lang="en-US" altLang="ja-JP"/>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24</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なぜ、幼少期に感性豊かな心の育成か？</a:t>
            </a:r>
          </a:p>
          <a:p>
            <a:pPr lvl="0"/>
            <a:r>
              <a:rPr kumimoji="1" lang="ja-JP" altLang="ja-JP" sz="1200" kern="1200" dirty="0" smtClean="0">
                <a:solidFill>
                  <a:schemeClr val="tx1"/>
                </a:solidFill>
                <a:effectLst/>
                <a:latin typeface="+mn-lt"/>
                <a:ea typeface="+mn-ea"/>
                <a:cs typeface="+mn-cs"/>
              </a:rPr>
              <a:t>乳幼児期には、光や音その他の感覚刺激が周囲から流れ込み、</a:t>
            </a:r>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脳のネットワーク形成がはじまる。その中心が大脳辺縁系。</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計算や文字、知識といった認知能力ではなく、</a:t>
            </a:r>
          </a:p>
          <a:p>
            <a:pPr lvl="0"/>
            <a:r>
              <a:rPr kumimoji="1" lang="ja-JP" altLang="ja-JP" sz="1200" kern="1200" dirty="0" smtClean="0">
                <a:solidFill>
                  <a:schemeClr val="tx1"/>
                </a:solidFill>
                <a:effectLst/>
                <a:latin typeface="+mn-lt"/>
                <a:ea typeface="+mn-ea"/>
                <a:cs typeface="+mn-cs"/>
              </a:rPr>
              <a:t>感性豊かな心（非認知能力）を伸ばすことが、子育て、幼児教育の原点。</a:t>
            </a:r>
          </a:p>
          <a:p>
            <a:pPr lvl="0"/>
            <a:endParaRPr kumimoji="1" lang="ja-JP" altLang="ja-JP" sz="1200" kern="1200" dirty="0" smtClean="0">
              <a:solidFill>
                <a:schemeClr val="tx1"/>
              </a:solidFill>
              <a:effectLst/>
              <a:latin typeface="+mn-lt"/>
              <a:ea typeface="+mn-ea"/>
              <a:cs typeface="+mn-cs"/>
            </a:endParaRPr>
          </a:p>
          <a:p>
            <a:endParaRPr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25</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なぜ、幼少期に感性豊かな心の育成か？</a:t>
            </a:r>
          </a:p>
          <a:p>
            <a:pPr lvl="0"/>
            <a:r>
              <a:rPr kumimoji="1" lang="ja-JP" altLang="ja-JP" sz="1200" kern="1200" dirty="0" smtClean="0">
                <a:solidFill>
                  <a:schemeClr val="tx1"/>
                </a:solidFill>
                <a:effectLst/>
                <a:latin typeface="+mn-lt"/>
                <a:ea typeface="+mn-ea"/>
                <a:cs typeface="+mn-cs"/>
              </a:rPr>
              <a:t>乳幼児期には、光や音その他の感覚刺激が周囲から流れ込み、</a:t>
            </a:r>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脳のネットワーク形成がはじまる。その中心が大脳辺縁系。</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計算や文字、知識といった認知能力ではなく、</a:t>
            </a:r>
          </a:p>
          <a:p>
            <a:pPr lvl="0"/>
            <a:r>
              <a:rPr kumimoji="1" lang="ja-JP" altLang="ja-JP" sz="1200" kern="1200" dirty="0" smtClean="0">
                <a:solidFill>
                  <a:schemeClr val="tx1"/>
                </a:solidFill>
                <a:effectLst/>
                <a:latin typeface="+mn-lt"/>
                <a:ea typeface="+mn-ea"/>
                <a:cs typeface="+mn-cs"/>
              </a:rPr>
              <a:t>感性豊かな心（非認知能力）を伸ばすことが、子育て、幼児教育の原点。</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572314"/>
                </a:solidFill>
              </a:rPr>
              <a:t>“</a:t>
            </a:r>
            <a:r>
              <a:rPr lang="ja-JP" altLang="en-US" sz="1200" dirty="0" smtClean="0">
                <a:solidFill>
                  <a:srgbClr val="572314"/>
                </a:solidFill>
              </a:rPr>
              <a:t>心情を分かち合える</a:t>
            </a:r>
            <a:r>
              <a:rPr lang="en-US" altLang="ja-JP" sz="1200" dirty="0" smtClean="0">
                <a:solidFill>
                  <a:srgbClr val="572314"/>
                </a:solidFill>
              </a:rPr>
              <a:t>” </a:t>
            </a:r>
            <a:r>
              <a:rPr lang="ja-JP" altLang="en-US" sz="1200" dirty="0" smtClean="0">
                <a:solidFill>
                  <a:srgbClr val="572314"/>
                </a:solidFill>
              </a:rPr>
              <a:t>大人に</a:t>
            </a:r>
          </a:p>
          <a:p>
            <a:pPr lvl="0"/>
            <a:r>
              <a:rPr kumimoji="1" lang="ja-JP" altLang="en-US" sz="1200" kern="1200" dirty="0" smtClean="0">
                <a:solidFill>
                  <a:schemeClr val="tx1"/>
                </a:solidFill>
                <a:effectLst/>
                <a:latin typeface="+mn-lt"/>
                <a:ea typeface="+mn-ea"/>
                <a:cs typeface="+mn-cs"/>
              </a:rPr>
              <a:t>おもいやり，同情とは違う。</a:t>
            </a:r>
            <a:endParaRPr kumimoji="1" lang="en-US" altLang="ja-JP" sz="1200" kern="1200" dirty="0" smtClean="0">
              <a:solidFill>
                <a:schemeClr val="tx1"/>
              </a:solidFill>
              <a:effectLst/>
              <a:latin typeface="+mn-lt"/>
              <a:ea typeface="+mn-ea"/>
              <a:cs typeface="+mn-cs"/>
            </a:endParaRPr>
          </a:p>
          <a:p>
            <a:pPr lvl="0"/>
            <a:endParaRPr kumimoji="1" lang="ja-JP" altLang="ja-JP" sz="1200" kern="1200" dirty="0" smtClean="0">
              <a:solidFill>
                <a:schemeClr val="tx1"/>
              </a:solidFill>
              <a:effectLst/>
              <a:latin typeface="+mn-lt"/>
              <a:ea typeface="+mn-ea"/>
              <a:cs typeface="+mn-cs"/>
            </a:endParaRPr>
          </a:p>
          <a:p>
            <a:pPr lvl="0"/>
            <a:endParaRPr kumimoji="1" lang="ja-JP" altLang="ja-JP" sz="1200" kern="1200" dirty="0" smtClean="0">
              <a:solidFill>
                <a:schemeClr val="tx1"/>
              </a:solidFill>
              <a:effectLst/>
              <a:latin typeface="+mn-lt"/>
              <a:ea typeface="+mn-ea"/>
              <a:cs typeface="+mn-cs"/>
            </a:endParaRPr>
          </a:p>
          <a:p>
            <a:endParaRPr lang="ja-JP"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t>徳を含むことの厚きは、赤子に比す。</a:t>
            </a:r>
            <a:endParaRPr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t>赤子が、純粋、無垢、無の象徴として、祈りの対象とすべきだ。</a:t>
            </a: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この第５５章を引用し、新生児には敬いの念で接することの</a:t>
            </a:r>
            <a:br>
              <a:rPr lang="ja-JP" altLang="en-US" dirty="0" smtClean="0"/>
            </a:br>
            <a:r>
              <a:rPr lang="ja-JP" altLang="en-US" dirty="0" smtClean="0"/>
              <a:t>大切さを話題にしていきたく思っています。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26</a:t>
            </a:fld>
            <a:endParaRPr kumimoji="1" lang="ja-JP" altLang="en-US"/>
          </a:p>
        </p:txBody>
      </p:sp>
    </p:spTree>
    <p:extLst>
      <p:ext uri="{BB962C8B-B14F-4D97-AF65-F5344CB8AC3E}">
        <p14:creationId xmlns:p14="http://schemas.microsoft.com/office/powerpoint/2010/main" val="257856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こども虐待防止に、なぜ、地域の力が必要か？</a:t>
            </a:r>
          </a:p>
          <a:p>
            <a:r>
              <a:rPr kumimoji="1" lang="ja-JP" altLang="en-US" dirty="0" smtClean="0"/>
              <a:t>子ども虐待の実態</a:t>
            </a:r>
          </a:p>
          <a:p>
            <a:r>
              <a:rPr kumimoji="1" lang="ja-JP" altLang="en-US" dirty="0" smtClean="0"/>
              <a:t>なぜ、子ども虐待が増えているのか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latin typeface="+mn-ea"/>
              </a:rPr>
              <a:t>発達期の脳のもつ不思議</a:t>
            </a:r>
            <a:endParaRPr kumimoji="1" lang="ja-JP" altLang="en-US" dirty="0" smtClean="0"/>
          </a:p>
          <a:p>
            <a:r>
              <a:rPr kumimoji="1" lang="ja-JP" altLang="en-US" dirty="0" smtClean="0"/>
              <a:t>子ども虐待防止と地域子育て応援活動</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3</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その背景には、</a:t>
            </a:r>
            <a:endParaRPr kumimoji="1" lang="en-US" altLang="ja-JP" dirty="0" smtClean="0"/>
          </a:p>
          <a:p>
            <a:r>
              <a:rPr kumimoji="1" lang="ja-JP" altLang="en-US" dirty="0" smtClean="0"/>
              <a:t>社会構造の変化と</a:t>
            </a:r>
            <a:endParaRPr kumimoji="1" lang="en-US" altLang="ja-JP" dirty="0" smtClean="0"/>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核家族化</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地域コミュニティの崩壊</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働く女性の増加</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忙しすぎる母親</a:t>
            </a:r>
            <a:endParaRPr lang="en-US" altLang="ja-JP" dirty="0" smtClean="0">
              <a:solidFill>
                <a:srgbClr val="572314"/>
              </a:solidFill>
              <a:effectLst>
                <a:outerShdw blurRad="50800" dist="38100" dir="2700000" algn="tl" rotWithShape="0">
                  <a:srgbClr val="000000">
                    <a:alpha val="43000"/>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rPr>
              <a:t>周産期メンタルヘルス</a:t>
            </a:r>
            <a:endParaRPr lang="en-US" altLang="ja-JP" sz="1200"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産後うつへの無理解　とくに、夫の妻への無理解</a:t>
            </a:r>
            <a:endParaRPr lang="en-US" altLang="ja-JP" dirty="0" smtClean="0">
              <a:solidFill>
                <a:srgbClr val="572314"/>
              </a:solidFill>
              <a:effectLst>
                <a:outerShdw blurRad="38100" dist="38100" dir="2700000" algn="tl">
                  <a:srgbClr val="000000">
                    <a:alpha val="43137"/>
                  </a:srgbClr>
                </a:outerShdw>
              </a:effectLst>
              <a:latin typeface="+mn-ea"/>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理解できない子どもの行動</a:t>
            </a:r>
            <a:endParaRPr lang="en-US" altLang="ja-JP" dirty="0" smtClean="0">
              <a:solidFill>
                <a:srgbClr val="572314"/>
              </a:solidFill>
              <a:effectLst>
                <a:outerShdw blurRad="38100" dist="38100" dir="2700000" algn="tl">
                  <a:srgbClr val="000000">
                    <a:alpha val="43137"/>
                  </a:srgbClr>
                </a:outerShdw>
              </a:effectLst>
              <a:latin typeface="+mn-ea"/>
            </a:endParaRPr>
          </a:p>
          <a:p>
            <a:endParaRPr kumimoji="1" lang="en-US" altLang="ja-JP" dirty="0" smtClean="0"/>
          </a:p>
          <a:p>
            <a:r>
              <a:rPr kumimoji="1" lang="ja-JP" altLang="en-US" dirty="0" smtClean="0"/>
              <a:t>育児不安と孤立感へ</a:t>
            </a:r>
            <a:endParaRPr kumimoji="1" lang="en-US" altLang="ja-JP" dirty="0" smtClean="0"/>
          </a:p>
          <a:p>
            <a:r>
              <a:rPr kumimoji="1" lang="ja-JP" altLang="en-US" dirty="0" smtClean="0"/>
              <a:t>子ども虐待へ</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4</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rgbClr val="572314"/>
                </a:solidFill>
                <a:latin typeface="+mj-ea"/>
                <a:ea typeface="+mn-ea"/>
                <a:cs typeface="+mn-cs"/>
              </a:rPr>
              <a:t>産後うつへの無理解</a:t>
            </a:r>
            <a:endParaRPr kumimoji="1" lang="en-US" altLang="ja-JP" sz="1200" kern="1200" dirty="0" smtClean="0">
              <a:solidFill>
                <a:srgbClr val="572314"/>
              </a:solidFill>
              <a:latin typeface="+mj-ea"/>
              <a:ea typeface="+mn-ea"/>
              <a:cs typeface="+mn-cs"/>
            </a:endParaRPr>
          </a:p>
          <a:p>
            <a:r>
              <a:rPr kumimoji="1" lang="ja-JP" altLang="en-US" sz="1200" kern="1200" dirty="0" smtClean="0">
                <a:solidFill>
                  <a:srgbClr val="572314"/>
                </a:solidFill>
                <a:latin typeface="+mj-ea"/>
                <a:ea typeface="+mn-ea"/>
                <a:cs typeface="+mn-cs"/>
              </a:rPr>
              <a:t>とくに、夫の妻への無理解</a:t>
            </a:r>
            <a:endParaRPr kumimoji="1" lang="en-US" altLang="ja-JP" sz="1200" kern="1200" dirty="0" smtClean="0">
              <a:solidFill>
                <a:schemeClr val="bg2">
                  <a:lumMod val="50000"/>
                </a:schemeClr>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5</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rgbClr val="572314"/>
                </a:solidFill>
                <a:latin typeface="+mj-ea"/>
                <a:ea typeface="+mn-ea"/>
                <a:cs typeface="+mn-cs"/>
              </a:rPr>
              <a:t>産後うつへの無理解</a:t>
            </a:r>
            <a:endParaRPr kumimoji="1" lang="en-US" altLang="ja-JP" sz="1200" kern="1200" dirty="0" smtClean="0">
              <a:solidFill>
                <a:srgbClr val="572314"/>
              </a:solidFill>
              <a:latin typeface="+mj-ea"/>
              <a:ea typeface="+mn-ea"/>
              <a:cs typeface="+mn-cs"/>
            </a:endParaRPr>
          </a:p>
          <a:p>
            <a:r>
              <a:rPr kumimoji="1" lang="ja-JP" altLang="en-US" sz="1200" kern="1200" dirty="0" smtClean="0">
                <a:solidFill>
                  <a:srgbClr val="572314"/>
                </a:solidFill>
                <a:latin typeface="+mj-ea"/>
                <a:ea typeface="+mn-ea"/>
                <a:cs typeface="+mn-cs"/>
              </a:rPr>
              <a:t>とくに、夫の妻への無理解</a:t>
            </a:r>
            <a:endParaRPr kumimoji="1" lang="en-US" altLang="ja-JP" sz="1200" kern="1200" dirty="0" smtClean="0">
              <a:solidFill>
                <a:schemeClr val="bg2">
                  <a:lumMod val="50000"/>
                </a:schemeClr>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6</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a:t>
            </a:r>
            <a:endParaRPr kumimoji="1" lang="en-US" altLang="ja-JP" dirty="0" smtClean="0"/>
          </a:p>
          <a:p>
            <a:r>
              <a:rPr kumimoji="1" lang="ja-JP" altLang="en-US" dirty="0" smtClean="0"/>
              <a:t>なっており、産後うつになる方は決して珍しくありません。</a:t>
            </a:r>
            <a:endParaRPr kumimoji="1" lang="en-US" altLang="ja-JP" dirty="0" smtClean="0"/>
          </a:p>
          <a:p>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7</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a:t>
            </a:r>
            <a:endParaRPr kumimoji="1" lang="en-US" altLang="ja-JP" dirty="0" smtClean="0"/>
          </a:p>
          <a:p>
            <a:r>
              <a:rPr kumimoji="1" lang="ja-JP" altLang="en-US" dirty="0" smtClean="0"/>
              <a:t>なっており、産後うつになる方は決して珍しくありません。</a:t>
            </a:r>
            <a:endParaRPr kumimoji="1" lang="en-US" altLang="ja-JP" dirty="0" smtClean="0"/>
          </a:p>
          <a:p>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8</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a:t>
            </a:r>
            <a:endParaRPr kumimoji="1" lang="en-US" altLang="ja-JP" dirty="0" smtClean="0"/>
          </a:p>
          <a:p>
            <a:r>
              <a:rPr kumimoji="1" lang="ja-JP" altLang="en-US" dirty="0" smtClean="0"/>
              <a:t>なっており、産後うつになる方は決して珍しくありません。</a:t>
            </a:r>
            <a:endParaRPr kumimoji="1" lang="en-US" altLang="ja-JP" dirty="0" smtClean="0"/>
          </a:p>
          <a:p>
            <a:pPr marL="0" marR="0" indent="0" algn="l" defTabSz="457200" rtl="0" eaLnBrk="1" fontAlgn="auto" latinLnBrk="0" hangingPunct="1">
              <a:lnSpc>
                <a:spcPct val="130000"/>
              </a:lnSpc>
              <a:spcBef>
                <a:spcPts val="0"/>
              </a:spcBef>
              <a:spcAft>
                <a:spcPts val="0"/>
              </a:spcAft>
              <a:buClrTx/>
              <a:buSzTx/>
              <a:buFont typeface="Arial"/>
              <a:buNone/>
              <a:tabLst/>
              <a:defRPr/>
            </a:pPr>
            <a:r>
              <a:rPr lang="ja-JP" altLang="en-US" sz="1200" b="1" dirty="0" smtClean="0">
                <a:solidFill>
                  <a:srgbClr val="572314"/>
                </a:solidFill>
                <a:effectLst>
                  <a:outerShdw blurRad="50800" dist="38100" dir="2700000" algn="tl" rotWithShape="0">
                    <a:srgbClr val="000000">
                      <a:alpha val="43000"/>
                    </a:srgbClr>
                  </a:outerShdw>
                </a:effectLst>
              </a:rPr>
              <a:t>エストロジェン</a:t>
            </a:r>
            <a:r>
              <a:rPr lang="ja-JP" altLang="en-US" sz="1200" b="1" dirty="0" smtClean="0">
                <a:solidFill>
                  <a:srgbClr val="572314"/>
                </a:solidFill>
              </a:rPr>
              <a:t>の働き</a:t>
            </a:r>
            <a:endParaRPr lang="en-US" altLang="ja-JP" sz="1200" b="1" dirty="0" smtClean="0">
              <a:solidFill>
                <a:srgbClr val="572314"/>
              </a:solidFill>
            </a:endParaRPr>
          </a:p>
          <a:p>
            <a:pPr marL="0" indent="0">
              <a:lnSpc>
                <a:spcPct val="130000"/>
              </a:lnSpc>
              <a:buFont typeface="Arial"/>
              <a:buNone/>
            </a:pPr>
            <a:r>
              <a:rPr kumimoji="1" lang="ja-JP" altLang="en-US" sz="1200" kern="1200" dirty="0" smtClean="0">
                <a:solidFill>
                  <a:srgbClr val="572314"/>
                </a:solidFill>
                <a:latin typeface="+mj-ea"/>
                <a:ea typeface="+mn-ea"/>
                <a:cs typeface="+mn-cs"/>
              </a:rPr>
              <a:t>発情ホルモンともいわれ、卵胞ホルモンの総称。</a:t>
            </a:r>
            <a:endParaRPr kumimoji="1" lang="en-US" altLang="ja-JP" sz="1200" kern="1200" dirty="0" smtClean="0">
              <a:solidFill>
                <a:srgbClr val="572314"/>
              </a:solidFill>
              <a:latin typeface="+mj-ea"/>
              <a:ea typeface="+mn-ea"/>
              <a:cs typeface="+mn-cs"/>
            </a:endParaRPr>
          </a:p>
          <a:p>
            <a:pPr marL="0" indent="0">
              <a:lnSpc>
                <a:spcPct val="130000"/>
              </a:lnSpc>
              <a:buFont typeface="Arial"/>
              <a:buNone/>
            </a:pPr>
            <a:r>
              <a:rPr kumimoji="1" lang="ja-JP" altLang="en-US" sz="1200" kern="1200" dirty="0" smtClean="0">
                <a:solidFill>
                  <a:srgbClr val="572314"/>
                </a:solidFill>
                <a:latin typeface="+mj-ea"/>
                <a:ea typeface="+mn-ea"/>
                <a:cs typeface="+mn-cs"/>
              </a:rPr>
              <a:t>子宮などの女性性器の発育促進，第</a:t>
            </a:r>
            <a:r>
              <a:rPr kumimoji="1" lang="en-US" altLang="ja-JP" sz="1200" kern="1200" dirty="0" smtClean="0">
                <a:solidFill>
                  <a:srgbClr val="572314"/>
                </a:solidFill>
                <a:latin typeface="+mj-ea"/>
                <a:ea typeface="+mn-ea"/>
                <a:cs typeface="+mn-cs"/>
              </a:rPr>
              <a:t>2</a:t>
            </a:r>
            <a:r>
              <a:rPr kumimoji="1" lang="ja-JP" altLang="en-US" sz="1200" kern="1200" dirty="0" smtClean="0">
                <a:solidFill>
                  <a:srgbClr val="572314"/>
                </a:solidFill>
                <a:latin typeface="+mj-ea"/>
                <a:ea typeface="+mn-ea"/>
                <a:cs typeface="+mn-cs"/>
              </a:rPr>
              <a:t>次性徴の発現、月経周期と関連している</a:t>
            </a:r>
            <a:endParaRPr kumimoji="1" lang="en-US" altLang="ja-JP" sz="1200" kern="1200" dirty="0" smtClean="0">
              <a:solidFill>
                <a:srgbClr val="572314"/>
              </a:solidFill>
              <a:latin typeface="+mj-ea"/>
              <a:ea typeface="+mn-ea"/>
              <a:cs typeface="+mn-cs"/>
            </a:endParaRPr>
          </a:p>
          <a:p>
            <a:pPr marL="0" indent="0">
              <a:lnSpc>
                <a:spcPct val="130000"/>
              </a:lnSpc>
              <a:buFont typeface="Arial"/>
              <a:buNone/>
            </a:pPr>
            <a:r>
              <a:rPr kumimoji="1" lang="ja-JP" altLang="en-US" sz="1200" kern="1200" dirty="0" smtClean="0">
                <a:solidFill>
                  <a:srgbClr val="572314"/>
                </a:solidFill>
                <a:latin typeface="+mj-ea"/>
                <a:ea typeface="+mn-ea"/>
                <a:cs typeface="+mn-cs"/>
              </a:rPr>
              <a:t>出産後急激に低下する。　情緒不安定、不安・孤独感に</a:t>
            </a:r>
            <a:endParaRPr kumimoji="1" lang="en-US" altLang="ja-JP" dirty="0" smtClean="0"/>
          </a:p>
          <a:p>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9</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432560" y="359898"/>
            <a:ext cx="7406640" cy="1472184"/>
          </a:xfrm>
        </p:spPr>
        <p:txBody>
          <a:bodyPr anchor="b"/>
          <a:lstStyle>
            <a:lvl1pPr algn="l">
              <a:defRPr/>
            </a:lvl1pPr>
            <a:extLst/>
          </a:lstStyle>
          <a:p>
            <a:r>
              <a:rPr kumimoji="0" lang="ja-JP" altLang="en-US" smtClean="0"/>
              <a:t>マスター タイトルの書式設定</a:t>
            </a:r>
            <a:endParaRPr kumimoji="0" lang="en-US"/>
          </a:p>
        </p:txBody>
      </p:sp>
      <p:sp>
        <p:nvSpPr>
          <p:cNvPr id="22" name="サブタイトル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sp>
        <p:nvSpPr>
          <p:cNvPr id="7" name="日付プレースホルダー 6"/>
          <p:cNvSpPr>
            <a:spLocks noGrp="1"/>
          </p:cNvSpPr>
          <p:nvPr>
            <p:ph type="dt" sz="half" idx="10"/>
          </p:nvPr>
        </p:nvSpPr>
        <p:spPr/>
        <p:txBody>
          <a:bodyPr/>
          <a:lstStyle>
            <a:extLst/>
          </a:lstStyle>
          <a:p>
            <a:fld id="{D69151A1-9EE6-FC4F-84DC-18F01A1DC91B}" type="datetime1">
              <a:rPr kumimoji="1" lang="ja-JP" altLang="en-US" smtClean="0"/>
              <a:t>18/05/14</a:t>
            </a:fld>
            <a:endParaRPr kumimoji="1" lang="ja-JP" altLang="en-US"/>
          </a:p>
        </p:txBody>
      </p:sp>
      <p:sp>
        <p:nvSpPr>
          <p:cNvPr id="20" name="フッター プレースホルダー 19"/>
          <p:cNvSpPr>
            <a:spLocks noGrp="1"/>
          </p:cNvSpPr>
          <p:nvPr>
            <p:ph type="ftr" sz="quarter" idx="11"/>
          </p:nvPr>
        </p:nvSpPr>
        <p:spPr/>
        <p:txBody>
          <a:bodyPr/>
          <a:lstStyle>
            <a:extLst/>
          </a:lstStyle>
          <a:p>
            <a:endParaRPr kumimoji="1" lang="ja-JP" altLang="en-US"/>
          </a:p>
        </p:txBody>
      </p:sp>
      <p:sp>
        <p:nvSpPr>
          <p:cNvPr id="10" name="スライド番号プレースホルダー 9"/>
          <p:cNvSpPr>
            <a:spLocks noGrp="1"/>
          </p:cNvSpPr>
          <p:nvPr>
            <p:ph type="sldNum" sz="quarter" idx="12"/>
          </p:nvPr>
        </p:nvSpPr>
        <p:spPr/>
        <p:txBody>
          <a:bodyPr/>
          <a:lstStyle>
            <a:extLst/>
          </a:lstStyle>
          <a:p>
            <a:fld id="{93E4AAA4-6363-4581-962D-1ACCC2D600C5}" type="slidenum">
              <a:rPr lang="en-US" smtClean="0"/>
              <a:t>‹#›</a:t>
            </a:fld>
            <a:endParaRPr lang="en-US"/>
          </a:p>
        </p:txBody>
      </p:sp>
      <p:sp>
        <p:nvSpPr>
          <p:cNvPr id="8" name="円/楕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874C7091-0C41-C24E-A126-F83663D9DB2E}" type="datetime1">
              <a:rPr kumimoji="1" lang="ja-JP" altLang="en-US" smtClean="0"/>
              <a:t>18/05/14</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274639"/>
            <a:ext cx="1828800" cy="5851525"/>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1143000" y="274640"/>
            <a:ext cx="5562600" cy="5851525"/>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413BF7F1-8D8D-3F4E-88C6-B9FBA6C792C9}" type="datetime1">
              <a:rPr kumimoji="1" lang="ja-JP" altLang="en-US" smtClean="0"/>
              <a:t>18/05/14</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26168337-4E17-E446-BC69-F3D5AB0240EC}" type="datetime1">
              <a:rPr kumimoji="1" lang="ja-JP" altLang="en-US" smtClean="0"/>
              <a:t>18/05/14</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fld id="{313B1D00-C50E-C34A-B00D-81C2D3600C72}" type="datetime1">
              <a:rPr kumimoji="1" lang="ja-JP" altLang="en-US" smtClean="0"/>
              <a:t>18/05/14</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
        <p:nvSpPr>
          <p:cNvPr id="10" name="正方形/長方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円/楕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A86BA2D7-9E8D-B249-9F78-116FB6970CFF}" type="datetime1">
              <a:rPr kumimoji="1" lang="ja-JP" altLang="en-US" smtClean="0"/>
              <a:t>18/05/14</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fld id="{06EC3AD9-482F-F04D-8351-E2239879EEB3}" type="datetime1">
              <a:rPr kumimoji="1" lang="ja-JP" altLang="en-US" smtClean="0"/>
              <a:t>18/05/14</a:t>
            </a:fld>
            <a:endParaRPr kumimoji="1" lang="ja-JP" altLang="en-US"/>
          </a:p>
        </p:txBody>
      </p:sp>
      <p:sp>
        <p:nvSpPr>
          <p:cNvPr id="8" name="フッター プレースホルダー 7"/>
          <p:cNvSpPr>
            <a:spLocks noGrp="1"/>
          </p:cNvSpPr>
          <p:nvPr>
            <p:ph type="ftr" sz="quarter" idx="11"/>
          </p:nvPr>
        </p:nvSpPr>
        <p:spPr/>
        <p:txBody>
          <a:bodyPr/>
          <a:lstStyle>
            <a:extLst/>
          </a:lstStyle>
          <a:p>
            <a:endParaRPr kumimoji="1" lang="ja-JP" altLang="en-US"/>
          </a:p>
        </p:txBody>
      </p:sp>
      <p:sp>
        <p:nvSpPr>
          <p:cNvPr id="9" name="スライド番号プレースホルダー 8"/>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0"/>
            <a:ext cx="7498080" cy="1143000"/>
          </a:xfrm>
        </p:spPr>
        <p:txBody>
          <a:bodyPr anchor="ctr"/>
          <a:lstStyle>
            <a:extLst/>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extLst/>
          </a:lstStyle>
          <a:p>
            <a:fld id="{0073FCE1-F754-C642-9D96-5C1FBAFACFCC}" type="datetime1">
              <a:rPr kumimoji="1" lang="ja-JP" altLang="en-US" smtClean="0"/>
              <a:t>18/05/14</a:t>
            </a:fld>
            <a:endParaRPr kumimoji="1" lang="ja-JP" altLang="en-US"/>
          </a:p>
        </p:txBody>
      </p:sp>
      <p:sp>
        <p:nvSpPr>
          <p:cNvPr id="4" name="フッター プレースホルダー 3"/>
          <p:cNvSpPr>
            <a:spLocks noGrp="1"/>
          </p:cNvSpPr>
          <p:nvPr>
            <p:ph type="ftr" sz="quarter" idx="11"/>
          </p:nvPr>
        </p:nvSpPr>
        <p:spPr/>
        <p:txBody>
          <a:bodyPr/>
          <a:lstStyle>
            <a:extLst/>
          </a:lstStyle>
          <a:p>
            <a:endParaRPr kumimoji="1" lang="ja-JP" altLang="en-US"/>
          </a:p>
        </p:txBody>
      </p:sp>
      <p:sp>
        <p:nvSpPr>
          <p:cNvPr id="5" name="スライド番号プレースホルダー 4"/>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付プレースホルダー 1"/>
          <p:cNvSpPr>
            <a:spLocks noGrp="1"/>
          </p:cNvSpPr>
          <p:nvPr>
            <p:ph type="dt" sz="half" idx="10"/>
          </p:nvPr>
        </p:nvSpPr>
        <p:spPr/>
        <p:txBody>
          <a:bodyPr/>
          <a:lstStyle>
            <a:extLst/>
          </a:lstStyle>
          <a:p>
            <a:fld id="{40E0E12B-2C84-7B44-9326-9DB4BC7BC4B8}" type="datetime1">
              <a:rPr kumimoji="1" lang="ja-JP" altLang="en-US" smtClean="0"/>
              <a:t>18/05/14</a:t>
            </a:fld>
            <a:endParaRPr kumimoji="1" lang="ja-JP" altLang="en-US"/>
          </a:p>
        </p:txBody>
      </p:sp>
      <p:sp>
        <p:nvSpPr>
          <p:cNvPr id="3" name="フッター プレースホルダー 2"/>
          <p:cNvSpPr>
            <a:spLocks noGrp="1"/>
          </p:cNvSpPr>
          <p:nvPr>
            <p:ph type="ftr" sz="quarter" idx="11"/>
          </p:nvPr>
        </p:nvSpPr>
        <p:spPr/>
        <p:txBody>
          <a:bodyPr/>
          <a:lstStyle>
            <a:extLst/>
          </a:lstStyle>
          <a:p>
            <a:endParaRPr kumimoji="1" lang="ja-JP" altLang="en-US"/>
          </a:p>
        </p:txBody>
      </p:sp>
      <p:sp>
        <p:nvSpPr>
          <p:cNvPr id="4" name="スライド番号プレースホルダー 3"/>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
        <p:nvSpPr>
          <p:cNvPr id="6" name="正方形/長方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AA971011-65B4-0F41-9A08-7F6CF1BDEFAE}" type="datetime1">
              <a:rPr kumimoji="1" lang="ja-JP" altLang="en-US" smtClean="0"/>
              <a:t>18/05/14</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extLst/>
          </a:lstStyle>
          <a:p>
            <a:fld id="{D3412C5A-8073-E141-8B35-26478F2E6FCC}" type="datetime1">
              <a:rPr kumimoji="1" lang="ja-JP" altLang="en-US" smtClean="0"/>
              <a:t>18/05/14</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90F7DAFB-409A-754C-989F-D0563D7417BA}" type="slidenum">
              <a:rPr kumimoji="1" lang="ja-JP" altLang="en-US" smtClean="0"/>
              <a:t>‹#›</a:t>
            </a:fld>
            <a:endParaRPr kumimoji="1" lang="ja-JP" altLang="en-US"/>
          </a:p>
        </p:txBody>
      </p:sp>
      <p:sp>
        <p:nvSpPr>
          <p:cNvPr id="8" name="正方形/長方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図プレースホルダー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ja-JP" altLang="en-US" smtClean="0"/>
              <a:t>プレースホルダーまでドラッグするかアイコンをクリックして図を追加</a:t>
            </a:r>
            <a:endParaRPr kumimoji="0" lang="en-US" dirty="0"/>
          </a:p>
        </p:txBody>
      </p:sp>
      <p:sp>
        <p:nvSpPr>
          <p:cNvPr id="9" name="フローチャート: 処理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フローチャート: 処理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テキスト プレースホルダー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円/楕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ドーナ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正方形/長方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タイトル プレースホルダー 4"/>
          <p:cNvSpPr>
            <a:spLocks noGrp="1"/>
          </p:cNvSpPr>
          <p:nvPr>
            <p:ph type="title"/>
          </p:nvPr>
        </p:nvSpPr>
        <p:spPr>
          <a:xfrm>
            <a:off x="1435608" y="274638"/>
            <a:ext cx="7498080" cy="1143000"/>
          </a:xfrm>
          <a:prstGeom prst="rect">
            <a:avLst/>
          </a:prstGeom>
        </p:spPr>
        <p:txBody>
          <a:bodyPr anchor="ctr">
            <a:normAutofit/>
          </a:bodyPr>
          <a:lstStyle>
            <a:extLst/>
          </a:lstStyle>
          <a:p>
            <a:r>
              <a:rPr kumimoji="0" lang="ja-JP" altLang="en-US" smtClean="0"/>
              <a:t>マスター タイトルの書式設定</a:t>
            </a:r>
            <a:endParaRPr kumimoji="0" lang="en-US"/>
          </a:p>
        </p:txBody>
      </p:sp>
      <p:sp>
        <p:nvSpPr>
          <p:cNvPr id="9" name="テキスト プレースホルダー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4" name="日付プレースホルダー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321D29C-6161-BB47-9A6F-CB672296CA4D}" type="datetime1">
              <a:rPr kumimoji="1" lang="ja-JP" altLang="en-US" smtClean="0"/>
              <a:t>18/05/14</a:t>
            </a:fld>
            <a:endParaRPr kumimoji="1" lang="ja-JP" altLang="en-US"/>
          </a:p>
        </p:txBody>
      </p:sp>
      <p:sp>
        <p:nvSpPr>
          <p:cNvPr id="10" name="フッター プレースホルダー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1" lang="ja-JP" altLang="en-US"/>
          </a:p>
        </p:txBody>
      </p:sp>
      <p:sp>
        <p:nvSpPr>
          <p:cNvPr id="22" name="スライド番号プレースホルダー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0F7DAFB-409A-754C-989F-D0563D7417BA}" type="slidenum">
              <a:rPr kumimoji="1" lang="ja-JP" altLang="en-US" smtClean="0"/>
              <a:t>‹#›</a:t>
            </a:fld>
            <a:endParaRPr kumimoji="1" lang="ja-JP" altLang="en-US"/>
          </a:p>
        </p:txBody>
      </p:sp>
      <p:sp>
        <p:nvSpPr>
          <p:cNvPr id="15" name="正方形/長方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hf sldNum="0" hdr="0" ftr="0" dt="0"/>
  <p:txStyles>
    <p:title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1"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1"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1"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1"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32560" y="765630"/>
            <a:ext cx="7406640" cy="1066451"/>
          </a:xfrm>
        </p:spPr>
        <p:txBody>
          <a:bodyPr anchor="ctr">
            <a:noAutofit/>
          </a:bodyPr>
          <a:lstStyle/>
          <a:p>
            <a:pPr algn="ctr">
              <a:lnSpc>
                <a:spcPct val="150000"/>
              </a:lnSpc>
              <a:tabLst>
                <a:tab pos="3055938" algn="l"/>
              </a:tabLst>
            </a:pPr>
            <a:r>
              <a:rPr lang="ja-JP" altLang="en-US" sz="3600" dirty="0" smtClean="0">
                <a:latin typeface="+mj-ea"/>
              </a:rPr>
              <a:t>あたたかいこころを育むために</a:t>
            </a:r>
            <a:endParaRPr lang="ja-JP" altLang="en-US" sz="3600" dirty="0">
              <a:latin typeface="+mj-ea"/>
            </a:endParaRPr>
          </a:p>
        </p:txBody>
      </p:sp>
      <p:sp>
        <p:nvSpPr>
          <p:cNvPr id="3" name="正方形/長方形 2"/>
          <p:cNvSpPr/>
          <p:nvPr/>
        </p:nvSpPr>
        <p:spPr>
          <a:xfrm>
            <a:off x="4325402" y="3068395"/>
            <a:ext cx="1620957" cy="523220"/>
          </a:xfrm>
          <a:prstGeom prst="rect">
            <a:avLst/>
          </a:prstGeom>
        </p:spPr>
        <p:txBody>
          <a:bodyPr wrap="none">
            <a:spAutoFit/>
          </a:bodyPr>
          <a:lstStyle/>
          <a:p>
            <a:pPr algn="ctr"/>
            <a:r>
              <a:rPr lang="ja-JP" altLang="en-US" sz="2800" dirty="0">
                <a:solidFill>
                  <a:srgbClr val="800000"/>
                </a:solidFill>
              </a:rPr>
              <a:t>中村　肇</a:t>
            </a:r>
          </a:p>
        </p:txBody>
      </p:sp>
      <p:sp>
        <p:nvSpPr>
          <p:cNvPr id="4" name="テキスト ボックス 3"/>
          <p:cNvSpPr txBox="1"/>
          <p:nvPr/>
        </p:nvSpPr>
        <p:spPr>
          <a:xfrm>
            <a:off x="3376424" y="4019831"/>
            <a:ext cx="3518912" cy="707886"/>
          </a:xfrm>
          <a:prstGeom prst="rect">
            <a:avLst/>
          </a:prstGeom>
          <a:noFill/>
        </p:spPr>
        <p:txBody>
          <a:bodyPr wrap="none" rtlCol="0">
            <a:spAutoFit/>
          </a:bodyPr>
          <a:lstStyle/>
          <a:p>
            <a:pPr algn="ctr"/>
            <a:r>
              <a:rPr kumimoji="1" lang="ja-JP" altLang="en-US" sz="2000" dirty="0" smtClean="0">
                <a:solidFill>
                  <a:srgbClr val="800000"/>
                </a:solidFill>
                <a:latin typeface="+mj-ea"/>
                <a:ea typeface="+mj-ea"/>
              </a:rPr>
              <a:t>神戸大学名誉教授</a:t>
            </a:r>
            <a:endParaRPr kumimoji="1" lang="en-US" altLang="ja-JP" sz="2000" dirty="0" smtClean="0">
              <a:solidFill>
                <a:srgbClr val="800000"/>
              </a:solidFill>
              <a:latin typeface="+mj-ea"/>
              <a:ea typeface="+mj-ea"/>
            </a:endParaRPr>
          </a:p>
          <a:p>
            <a:pPr algn="ctr"/>
            <a:r>
              <a:rPr kumimoji="1" lang="ja-JP" altLang="en-US" sz="2000" dirty="0" smtClean="0">
                <a:solidFill>
                  <a:srgbClr val="800000"/>
                </a:solidFill>
                <a:latin typeface="+mj-ea"/>
                <a:ea typeface="+mj-ea"/>
              </a:rPr>
              <a:t>兵庫県立こども病院名誉院長</a:t>
            </a:r>
            <a:endParaRPr kumimoji="1" lang="en-US" altLang="ja-JP" sz="2000" dirty="0" smtClean="0">
              <a:solidFill>
                <a:srgbClr val="800000"/>
              </a:solidFill>
              <a:latin typeface="+mj-ea"/>
              <a:ea typeface="+mj-ea"/>
            </a:endParaRPr>
          </a:p>
        </p:txBody>
      </p:sp>
      <p:sp>
        <p:nvSpPr>
          <p:cNvPr id="5" name="テキスト ボックス 4"/>
          <p:cNvSpPr txBox="1"/>
          <p:nvPr/>
        </p:nvSpPr>
        <p:spPr>
          <a:xfrm>
            <a:off x="6942150" y="5594921"/>
            <a:ext cx="1514357" cy="461665"/>
          </a:xfrm>
          <a:prstGeom prst="rect">
            <a:avLst/>
          </a:prstGeom>
          <a:noFill/>
        </p:spPr>
        <p:txBody>
          <a:bodyPr wrap="none" rtlCol="0">
            <a:spAutoFit/>
          </a:bodyPr>
          <a:lstStyle/>
          <a:p>
            <a:pPr algn="ctr"/>
            <a:r>
              <a:rPr lang="en-US" altLang="ja-JP" sz="2400" dirty="0" smtClean="0">
                <a:solidFill>
                  <a:srgbClr val="800000"/>
                </a:solidFill>
              </a:rPr>
              <a:t>2018/5/19</a:t>
            </a:r>
            <a:endParaRPr kumimoji="1" lang="ja-JP" altLang="en-US" sz="2400" dirty="0">
              <a:solidFill>
                <a:srgbClr val="800000"/>
              </a:solidFill>
            </a:endParaRPr>
          </a:p>
        </p:txBody>
      </p:sp>
    </p:spTree>
    <p:extLst>
      <p:ext uri="{BB962C8B-B14F-4D97-AF65-F5344CB8AC3E}">
        <p14:creationId xmlns:p14="http://schemas.microsoft.com/office/powerpoint/2010/main" val="5078148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86228" y="312925"/>
            <a:ext cx="5658682" cy="967840"/>
          </a:xfrm>
          <a:noFill/>
        </p:spPr>
        <p:txBody>
          <a:bodyPr anchor="t">
            <a:noAutofit/>
          </a:bodyPr>
          <a:lstStyle/>
          <a:p>
            <a:pPr algn="ctr">
              <a:lnSpc>
                <a:spcPct val="120000"/>
              </a:lnSpc>
            </a:pPr>
            <a:r>
              <a:rPr lang="ja-JP" altLang="en-US" sz="3200" dirty="0">
                <a:solidFill>
                  <a:srgbClr val="572314"/>
                </a:solidFill>
                <a:effectLst>
                  <a:outerShdw blurRad="50800" dist="38100" dir="2700000" algn="tl" rotWithShape="0">
                    <a:srgbClr val="000000">
                      <a:alpha val="43000"/>
                    </a:srgbClr>
                  </a:outerShdw>
                </a:effectLst>
              </a:rPr>
              <a:t>オキシトシン</a:t>
            </a:r>
            <a:endParaRPr lang="en-US" altLang="ja-JP" sz="3200" dirty="0">
              <a:solidFill>
                <a:srgbClr val="572314"/>
              </a:solidFill>
              <a:effectLst>
                <a:outerShdw blurRad="50800" dist="38100" dir="2700000" algn="tl" rotWithShape="0">
                  <a:srgbClr val="000000">
                    <a:alpha val="43000"/>
                  </a:srgbClr>
                </a:outerShdw>
              </a:effectLst>
            </a:endParaRPr>
          </a:p>
        </p:txBody>
      </p:sp>
      <p:sp>
        <p:nvSpPr>
          <p:cNvPr id="4" name="正方形/長方形 3"/>
          <p:cNvSpPr/>
          <p:nvPr/>
        </p:nvSpPr>
        <p:spPr>
          <a:xfrm>
            <a:off x="1503690" y="1638090"/>
            <a:ext cx="3837509" cy="1169551"/>
          </a:xfrm>
          <a:prstGeom prst="rect">
            <a:avLst/>
          </a:prstGeom>
        </p:spPr>
        <p:txBody>
          <a:bodyPr wrap="square">
            <a:spAutoFit/>
          </a:bodyPr>
          <a:lstStyle/>
          <a:p>
            <a:pPr marL="285750" indent="-285750">
              <a:lnSpc>
                <a:spcPct val="150000"/>
              </a:lnSpc>
              <a:buFont typeface="Arial"/>
              <a:buChar char="•"/>
            </a:pPr>
            <a:r>
              <a:rPr lang="ja-JP" altLang="en-US" sz="2400" dirty="0">
                <a:solidFill>
                  <a:srgbClr val="800000"/>
                </a:solidFill>
                <a:latin typeface="+mj-ea"/>
                <a:ea typeface="+mj-ea"/>
              </a:rPr>
              <a:t>子宮収縮</a:t>
            </a:r>
            <a:r>
              <a:rPr lang="ja-JP" altLang="en-US" sz="2400" dirty="0" smtClean="0">
                <a:solidFill>
                  <a:srgbClr val="800000"/>
                </a:solidFill>
                <a:latin typeface="+mj-ea"/>
                <a:ea typeface="+mj-ea"/>
              </a:rPr>
              <a:t>作用</a:t>
            </a:r>
            <a:endParaRPr lang="en-US" altLang="ja-JP" sz="2400" dirty="0">
              <a:solidFill>
                <a:srgbClr val="800000"/>
              </a:solidFill>
              <a:latin typeface="+mj-ea"/>
              <a:ea typeface="+mj-ea"/>
            </a:endParaRPr>
          </a:p>
          <a:p>
            <a:pPr marL="285750" indent="-285750">
              <a:lnSpc>
                <a:spcPct val="150000"/>
              </a:lnSpc>
              <a:buFont typeface="Arial"/>
              <a:buChar char="•"/>
            </a:pPr>
            <a:r>
              <a:rPr lang="ja-JP" altLang="en-US" sz="2400" dirty="0" smtClean="0">
                <a:solidFill>
                  <a:srgbClr val="800000"/>
                </a:solidFill>
                <a:latin typeface="+mj-ea"/>
                <a:ea typeface="+mj-ea"/>
              </a:rPr>
              <a:t>授乳</a:t>
            </a:r>
            <a:r>
              <a:rPr lang="ja-JP" altLang="en-US" sz="2400" dirty="0">
                <a:solidFill>
                  <a:srgbClr val="800000"/>
                </a:solidFill>
                <a:latin typeface="+mj-ea"/>
                <a:ea typeface="+mj-ea"/>
              </a:rPr>
              <a:t>時に分泌</a:t>
            </a:r>
            <a:r>
              <a:rPr lang="ja-JP" altLang="en-US" sz="2400" dirty="0" smtClean="0">
                <a:solidFill>
                  <a:srgbClr val="800000"/>
                </a:solidFill>
                <a:latin typeface="+mj-ea"/>
                <a:ea typeface="+mj-ea"/>
              </a:rPr>
              <a:t>される</a:t>
            </a:r>
            <a:endParaRPr lang="en-US" altLang="ja-JP" sz="2400" dirty="0" smtClean="0">
              <a:solidFill>
                <a:srgbClr val="800000"/>
              </a:solidFill>
              <a:latin typeface="+mj-ea"/>
              <a:ea typeface="+mj-ea"/>
            </a:endParaRPr>
          </a:p>
        </p:txBody>
      </p:sp>
      <p:pic>
        <p:nvPicPr>
          <p:cNvPr id="7" name="Picture 6" descr="PIC007                                                         00000010Macintosh HD                   B191BF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199" y="1598222"/>
            <a:ext cx="3041559" cy="271462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059132" y="4523519"/>
            <a:ext cx="6564133" cy="1738937"/>
          </a:xfrm>
          <a:prstGeom prst="rect">
            <a:avLst/>
          </a:prstGeom>
        </p:spPr>
        <p:txBody>
          <a:bodyPr wrap="square">
            <a:spAutoFit/>
          </a:bodyPr>
          <a:lstStyle/>
          <a:p>
            <a:pPr>
              <a:lnSpc>
                <a:spcPct val="130000"/>
              </a:lnSpc>
              <a:spcAft>
                <a:spcPts val="1800"/>
              </a:spcAft>
            </a:pPr>
            <a:r>
              <a:rPr lang="ja-JP" altLang="en-US" sz="2000" dirty="0">
                <a:solidFill>
                  <a:srgbClr val="800000"/>
                </a:solidFill>
                <a:latin typeface="+mj-ea"/>
                <a:ea typeface="+mj-ea"/>
              </a:rPr>
              <a:t>愛情ホルモン　気持ちに</a:t>
            </a:r>
            <a:r>
              <a:rPr lang="ja-JP" altLang="en-US" sz="2000" dirty="0" smtClean="0">
                <a:solidFill>
                  <a:srgbClr val="800000"/>
                </a:solidFill>
                <a:latin typeface="+mj-ea"/>
                <a:ea typeface="+mj-ea"/>
              </a:rPr>
              <a:t>寄り添う。</a:t>
            </a:r>
            <a:r>
              <a:rPr lang="ja-JP" altLang="ja-JP" sz="2000" dirty="0">
                <a:solidFill>
                  <a:srgbClr val="800000"/>
                </a:solidFill>
                <a:latin typeface="+mj-ea"/>
                <a:ea typeface="+mj-ea"/>
              </a:rPr>
              <a:t>　</a:t>
            </a:r>
            <a:r>
              <a:rPr lang="ja-JP" altLang="en-US" sz="2000" dirty="0" smtClean="0">
                <a:solidFill>
                  <a:srgbClr val="800000"/>
                </a:solidFill>
                <a:latin typeface="+mj-ea"/>
                <a:ea typeface="+mj-ea"/>
              </a:rPr>
              <a:t>　</a:t>
            </a:r>
            <a:endParaRPr lang="en-US" altLang="ja-JP" sz="2000" dirty="0" smtClean="0">
              <a:solidFill>
                <a:srgbClr val="800000"/>
              </a:solidFill>
              <a:latin typeface="+mj-ea"/>
              <a:ea typeface="+mj-ea"/>
            </a:endParaRPr>
          </a:p>
          <a:p>
            <a:pPr>
              <a:lnSpc>
                <a:spcPct val="130000"/>
              </a:lnSpc>
              <a:spcAft>
                <a:spcPts val="1800"/>
              </a:spcAft>
            </a:pPr>
            <a:r>
              <a:rPr lang="ja-JP" altLang="en-US" sz="2000" dirty="0" smtClean="0">
                <a:solidFill>
                  <a:srgbClr val="800000"/>
                </a:solidFill>
                <a:latin typeface="+mj-ea"/>
                <a:ea typeface="+mj-ea"/>
              </a:rPr>
              <a:t>母子</a:t>
            </a:r>
            <a:r>
              <a:rPr lang="ja-JP" altLang="en-US" sz="2000" dirty="0">
                <a:solidFill>
                  <a:srgbClr val="800000"/>
                </a:solidFill>
                <a:latin typeface="+mj-ea"/>
                <a:ea typeface="+mj-ea"/>
              </a:rPr>
              <a:t>関係の確立に。</a:t>
            </a:r>
            <a:endParaRPr lang="en-US" altLang="ja-JP" sz="2000" dirty="0">
              <a:solidFill>
                <a:srgbClr val="800000"/>
              </a:solidFill>
              <a:latin typeface="+mj-ea"/>
              <a:ea typeface="+mj-ea"/>
            </a:endParaRPr>
          </a:p>
          <a:p>
            <a:pPr>
              <a:lnSpc>
                <a:spcPct val="130000"/>
              </a:lnSpc>
              <a:spcAft>
                <a:spcPts val="1800"/>
              </a:spcAft>
            </a:pPr>
            <a:r>
              <a:rPr lang="ja-JP" altLang="en-US" sz="2000" dirty="0" smtClean="0">
                <a:solidFill>
                  <a:srgbClr val="800000"/>
                </a:solidFill>
                <a:latin typeface="+mj-ea"/>
                <a:ea typeface="+mj-ea"/>
              </a:rPr>
              <a:t>一方</a:t>
            </a:r>
            <a:r>
              <a:rPr lang="ja-JP" altLang="en-US" sz="2000" dirty="0">
                <a:solidFill>
                  <a:srgbClr val="800000"/>
                </a:solidFill>
                <a:latin typeface="+mj-ea"/>
                <a:ea typeface="+mj-ea"/>
              </a:rPr>
              <a:t>で、攻撃性を高める。</a:t>
            </a:r>
            <a:endParaRPr lang="en-US" altLang="ja-JP" sz="2000" dirty="0">
              <a:solidFill>
                <a:srgbClr val="800000"/>
              </a:solidFill>
              <a:latin typeface="+mj-ea"/>
              <a:ea typeface="+mj-ea"/>
            </a:endParaRPr>
          </a:p>
        </p:txBody>
      </p:sp>
    </p:spTree>
    <p:extLst>
      <p:ext uri="{BB962C8B-B14F-4D97-AF65-F5344CB8AC3E}">
        <p14:creationId xmlns:p14="http://schemas.microsoft.com/office/powerpoint/2010/main" val="23230929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86228" y="312925"/>
            <a:ext cx="5658682" cy="967840"/>
          </a:xfrm>
          <a:noFill/>
        </p:spPr>
        <p:txBody>
          <a:bodyPr anchor="t">
            <a:noAutofit/>
          </a:bodyPr>
          <a:lstStyle/>
          <a:p>
            <a:pPr algn="ctr">
              <a:lnSpc>
                <a:spcPct val="120000"/>
              </a:lnSpc>
            </a:pPr>
            <a:r>
              <a:rPr lang="ja-JP" altLang="en-US" sz="3200" dirty="0">
                <a:solidFill>
                  <a:srgbClr val="572314"/>
                </a:solidFill>
                <a:effectLst>
                  <a:outerShdw blurRad="50800" dist="38100" dir="2700000" algn="tl" rotWithShape="0">
                    <a:srgbClr val="000000">
                      <a:alpha val="43000"/>
                    </a:srgbClr>
                  </a:outerShdw>
                </a:effectLst>
              </a:rPr>
              <a:t>妊娠中うつ病のリスク因子</a:t>
            </a:r>
            <a:endParaRPr lang="en-US" altLang="ja-JP" sz="3200" dirty="0">
              <a:solidFill>
                <a:srgbClr val="572314"/>
              </a:solidFill>
              <a:effectLst>
                <a:outerShdw blurRad="50800" dist="38100" dir="2700000" algn="tl" rotWithShape="0">
                  <a:srgbClr val="000000">
                    <a:alpha val="43000"/>
                  </a:srgbClr>
                </a:outerShdw>
              </a:effectLst>
            </a:endParaRPr>
          </a:p>
        </p:txBody>
      </p:sp>
      <p:sp>
        <p:nvSpPr>
          <p:cNvPr id="4" name="正方形/長方形 3"/>
          <p:cNvSpPr/>
          <p:nvPr/>
        </p:nvSpPr>
        <p:spPr>
          <a:xfrm>
            <a:off x="3147136" y="1286487"/>
            <a:ext cx="4771284" cy="3221395"/>
          </a:xfrm>
          <a:prstGeom prst="rect">
            <a:avLst/>
          </a:prstGeom>
        </p:spPr>
        <p:txBody>
          <a:bodyPr wrap="square">
            <a:spAutoFit/>
          </a:bodyPr>
          <a:lstStyle/>
          <a:p>
            <a:pPr marL="457200" indent="-457200">
              <a:lnSpc>
                <a:spcPct val="150000"/>
              </a:lnSpc>
              <a:spcAft>
                <a:spcPts val="600"/>
              </a:spcAft>
              <a:buFont typeface="+mj-lt"/>
              <a:buAutoNum type="arabicParenR"/>
            </a:pPr>
            <a:r>
              <a:rPr lang="ja-JP" altLang="en-US" sz="2000" dirty="0">
                <a:solidFill>
                  <a:srgbClr val="800000"/>
                </a:solidFill>
                <a:latin typeface="+mn-ea"/>
              </a:rPr>
              <a:t>妊娠中の不安</a:t>
            </a:r>
            <a:endParaRPr lang="en-US" altLang="ja-JP" sz="2000" dirty="0">
              <a:solidFill>
                <a:srgbClr val="800000"/>
              </a:solidFill>
              <a:latin typeface="+mn-ea"/>
            </a:endParaRPr>
          </a:p>
          <a:p>
            <a:pPr marL="457200" indent="-457200">
              <a:lnSpc>
                <a:spcPct val="150000"/>
              </a:lnSpc>
              <a:spcAft>
                <a:spcPts val="600"/>
              </a:spcAft>
              <a:buFont typeface="+mj-lt"/>
              <a:buAutoNum type="arabicParenR"/>
            </a:pPr>
            <a:r>
              <a:rPr lang="ja-JP" altLang="en-US" sz="2000" dirty="0">
                <a:solidFill>
                  <a:srgbClr val="800000"/>
                </a:solidFill>
                <a:latin typeface="+mn-ea"/>
              </a:rPr>
              <a:t>ライフイベント</a:t>
            </a:r>
            <a:endParaRPr lang="en-US" altLang="ja-JP" sz="2000" dirty="0">
              <a:solidFill>
                <a:srgbClr val="800000"/>
              </a:solidFill>
              <a:latin typeface="+mn-ea"/>
            </a:endParaRPr>
          </a:p>
          <a:p>
            <a:pPr marL="457200" indent="-457200">
              <a:lnSpc>
                <a:spcPct val="150000"/>
              </a:lnSpc>
              <a:spcAft>
                <a:spcPts val="600"/>
              </a:spcAft>
              <a:buFont typeface="+mj-lt"/>
              <a:buAutoNum type="arabicParenR"/>
            </a:pPr>
            <a:r>
              <a:rPr lang="ja-JP" altLang="en-US" sz="2000" dirty="0">
                <a:solidFill>
                  <a:srgbClr val="800000"/>
                </a:solidFill>
                <a:latin typeface="+mn-ea"/>
              </a:rPr>
              <a:t>うつ病既往</a:t>
            </a:r>
            <a:endParaRPr lang="en-US" altLang="ja-JP" sz="2000" dirty="0">
              <a:solidFill>
                <a:srgbClr val="800000"/>
              </a:solidFill>
              <a:latin typeface="+mn-ea"/>
            </a:endParaRPr>
          </a:p>
          <a:p>
            <a:pPr marL="457200" indent="-457200">
              <a:lnSpc>
                <a:spcPct val="150000"/>
              </a:lnSpc>
              <a:spcAft>
                <a:spcPts val="600"/>
              </a:spcAft>
              <a:buFont typeface="+mj-lt"/>
              <a:buAutoNum type="arabicParenR"/>
            </a:pPr>
            <a:r>
              <a:rPr lang="ja-JP" altLang="en-US" sz="2000" dirty="0">
                <a:solidFill>
                  <a:srgbClr val="800000"/>
                </a:solidFill>
                <a:latin typeface="+mn-ea"/>
              </a:rPr>
              <a:t>ソーシャルサポート不足</a:t>
            </a:r>
            <a:endParaRPr lang="en-US" altLang="ja-JP" sz="2000" dirty="0">
              <a:solidFill>
                <a:srgbClr val="800000"/>
              </a:solidFill>
              <a:latin typeface="+mn-ea"/>
            </a:endParaRPr>
          </a:p>
          <a:p>
            <a:pPr marL="457200" indent="-457200">
              <a:lnSpc>
                <a:spcPct val="150000"/>
              </a:lnSpc>
              <a:spcAft>
                <a:spcPts val="600"/>
              </a:spcAft>
              <a:buFont typeface="+mj-lt"/>
              <a:buAutoNum type="arabicParenR"/>
            </a:pPr>
            <a:r>
              <a:rPr lang="ja-JP" altLang="en-US" sz="2000" dirty="0">
                <a:solidFill>
                  <a:srgbClr val="800000"/>
                </a:solidFill>
                <a:latin typeface="+mn-ea"/>
              </a:rPr>
              <a:t>家庭内暴力</a:t>
            </a:r>
            <a:endParaRPr lang="en-US" altLang="ja-JP" sz="2000" dirty="0">
              <a:solidFill>
                <a:srgbClr val="800000"/>
              </a:solidFill>
              <a:latin typeface="+mn-ea"/>
            </a:endParaRPr>
          </a:p>
          <a:p>
            <a:pPr marL="457200" indent="-457200">
              <a:lnSpc>
                <a:spcPct val="150000"/>
              </a:lnSpc>
              <a:spcAft>
                <a:spcPts val="600"/>
              </a:spcAft>
              <a:buFont typeface="+mj-lt"/>
              <a:buAutoNum type="arabicParenR"/>
            </a:pPr>
            <a:r>
              <a:rPr lang="ja-JP" altLang="en-US" sz="2000" dirty="0">
                <a:solidFill>
                  <a:srgbClr val="800000"/>
                </a:solidFill>
                <a:latin typeface="+mn-ea"/>
              </a:rPr>
              <a:t>望まない妊娠など</a:t>
            </a:r>
            <a:endParaRPr lang="ja-JP" altLang="ja-JP" sz="2000" dirty="0">
              <a:solidFill>
                <a:srgbClr val="800000"/>
              </a:solidFill>
              <a:latin typeface="+mn-ea"/>
            </a:endParaRPr>
          </a:p>
        </p:txBody>
      </p:sp>
      <p:sp>
        <p:nvSpPr>
          <p:cNvPr id="3" name="正方形/長方形 2"/>
          <p:cNvSpPr/>
          <p:nvPr/>
        </p:nvSpPr>
        <p:spPr>
          <a:xfrm>
            <a:off x="1755500" y="5260883"/>
            <a:ext cx="6564133" cy="877163"/>
          </a:xfrm>
          <a:prstGeom prst="rect">
            <a:avLst/>
          </a:prstGeom>
        </p:spPr>
        <p:txBody>
          <a:bodyPr wrap="square">
            <a:spAutoFit/>
          </a:bodyPr>
          <a:lstStyle/>
          <a:p>
            <a:pPr>
              <a:lnSpc>
                <a:spcPct val="130000"/>
              </a:lnSpc>
            </a:pPr>
            <a:r>
              <a:rPr lang="ja-JP" altLang="en-US" sz="2000" dirty="0">
                <a:solidFill>
                  <a:srgbClr val="800000"/>
                </a:solidFill>
                <a:latin typeface="+mn-ea"/>
              </a:rPr>
              <a:t>妊婦のストレスを把握し、ケアすることで、産科合併症や産後うつを</a:t>
            </a:r>
            <a:r>
              <a:rPr lang="ja-JP" altLang="en-US" sz="2000" dirty="0" smtClean="0">
                <a:solidFill>
                  <a:srgbClr val="800000"/>
                </a:solidFill>
                <a:latin typeface="+mn-ea"/>
              </a:rPr>
              <a:t>予防</a:t>
            </a:r>
            <a:r>
              <a:rPr lang="ja-JP" altLang="en-US" sz="2000" dirty="0" smtClean="0">
                <a:solidFill>
                  <a:srgbClr val="800000"/>
                </a:solidFill>
                <a:latin typeface="+mj-ea"/>
                <a:ea typeface="+mj-ea"/>
              </a:rPr>
              <a:t>。</a:t>
            </a:r>
            <a:endParaRPr lang="en-US" altLang="ja-JP" sz="2000" dirty="0">
              <a:solidFill>
                <a:srgbClr val="800000"/>
              </a:solidFill>
              <a:latin typeface="+mj-ea"/>
              <a:ea typeface="+mj-ea"/>
            </a:endParaRPr>
          </a:p>
        </p:txBody>
      </p:sp>
    </p:spTree>
    <p:extLst>
      <p:ext uri="{BB962C8B-B14F-4D97-AF65-F5344CB8AC3E}">
        <p14:creationId xmlns:p14="http://schemas.microsoft.com/office/powerpoint/2010/main" val="31521130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36341" y="383089"/>
            <a:ext cx="7110424" cy="967840"/>
          </a:xfrm>
          <a:noFill/>
        </p:spPr>
        <p:txBody>
          <a:bodyPr anchor="ctr">
            <a:noAutofit/>
          </a:bodyPr>
          <a:lstStyle/>
          <a:p>
            <a:pPr algn="ctr"/>
            <a:r>
              <a:rPr lang="ja-JP" altLang="en-US" sz="3200" dirty="0">
                <a:effectLst>
                  <a:outerShdw blurRad="50800" dist="38100" dir="2700000" algn="tl" rotWithShape="0">
                    <a:srgbClr val="000000">
                      <a:alpha val="43000"/>
                    </a:srgbClr>
                  </a:outerShdw>
                </a:effectLst>
                <a:latin typeface="+mj-ea"/>
                <a:cs typeface="ＤＦＰ勘亭流" charset="2"/>
              </a:rPr>
              <a:t>母親の育児不安と</a:t>
            </a:r>
            <a:r>
              <a:rPr lang="ja-JP" altLang="en-US" sz="3200" dirty="0" smtClean="0">
                <a:effectLst>
                  <a:outerShdw blurRad="50800" dist="38100" dir="2700000" algn="tl" rotWithShape="0">
                    <a:srgbClr val="000000">
                      <a:alpha val="43000"/>
                    </a:srgbClr>
                  </a:outerShdw>
                </a:effectLst>
                <a:latin typeface="+mj-ea"/>
                <a:cs typeface="ＤＦＰ勘亭流" charset="2"/>
              </a:rPr>
              <a:t>孤立感をなくそう</a:t>
            </a:r>
            <a:endParaRPr lang="ja-JP" altLang="en-US" sz="3200" dirty="0"/>
          </a:p>
        </p:txBody>
      </p:sp>
      <p:sp>
        <p:nvSpPr>
          <p:cNvPr id="3" name="正方形/長方形 2"/>
          <p:cNvSpPr/>
          <p:nvPr/>
        </p:nvSpPr>
        <p:spPr>
          <a:xfrm>
            <a:off x="2322483" y="2976855"/>
            <a:ext cx="5950771" cy="2185214"/>
          </a:xfrm>
          <a:prstGeom prst="rect">
            <a:avLst/>
          </a:prstGeom>
        </p:spPr>
        <p:txBody>
          <a:bodyPr wrap="square">
            <a:spAutoFit/>
          </a:bodyPr>
          <a:lstStyle/>
          <a:p>
            <a:pPr>
              <a:lnSpc>
                <a:spcPct val="150000"/>
              </a:lnSpc>
              <a:spcAft>
                <a:spcPts val="1800"/>
              </a:spcAft>
            </a:pPr>
            <a:r>
              <a:rPr lang="ja-JP" altLang="en-US" sz="2400" dirty="0" smtClean="0">
                <a:solidFill>
                  <a:srgbClr val="800000"/>
                </a:solidFill>
                <a:latin typeface="+mn-ea"/>
              </a:rPr>
              <a:t>反抗期・十代の暴走など、</a:t>
            </a:r>
            <a:endParaRPr lang="en-US" altLang="ja-JP" sz="2400" dirty="0" smtClean="0">
              <a:solidFill>
                <a:srgbClr val="800000"/>
              </a:solidFill>
              <a:latin typeface="+mn-ea"/>
            </a:endParaRPr>
          </a:p>
          <a:p>
            <a:pPr>
              <a:lnSpc>
                <a:spcPct val="150000"/>
              </a:lnSpc>
              <a:spcAft>
                <a:spcPts val="1800"/>
              </a:spcAft>
            </a:pPr>
            <a:r>
              <a:rPr lang="ja-JP" altLang="en-US" sz="2400" dirty="0" smtClean="0">
                <a:solidFill>
                  <a:srgbClr val="800000"/>
                </a:solidFill>
                <a:latin typeface="+mn-ea"/>
              </a:rPr>
              <a:t>子ども</a:t>
            </a:r>
            <a:r>
              <a:rPr lang="ja-JP" altLang="en-US" sz="2400" dirty="0">
                <a:solidFill>
                  <a:srgbClr val="800000"/>
                </a:solidFill>
                <a:latin typeface="+mn-ea"/>
              </a:rPr>
              <a:t>の不可解な行動を、脳の発達</a:t>
            </a:r>
            <a:r>
              <a:rPr lang="ja-JP" altLang="en-US" sz="2400" dirty="0" smtClean="0">
                <a:solidFill>
                  <a:srgbClr val="800000"/>
                </a:solidFill>
                <a:latin typeface="+mn-ea"/>
              </a:rPr>
              <a:t>から</a:t>
            </a:r>
            <a:endParaRPr lang="en-US" altLang="ja-JP" sz="2400" dirty="0" smtClean="0">
              <a:solidFill>
                <a:srgbClr val="800000"/>
              </a:solidFill>
              <a:latin typeface="+mn-ea"/>
            </a:endParaRPr>
          </a:p>
          <a:p>
            <a:pPr>
              <a:lnSpc>
                <a:spcPct val="150000"/>
              </a:lnSpc>
              <a:spcAft>
                <a:spcPts val="1800"/>
              </a:spcAft>
            </a:pPr>
            <a:r>
              <a:rPr lang="ja-JP" altLang="en-US" sz="2400" dirty="0" smtClean="0">
                <a:solidFill>
                  <a:srgbClr val="800000"/>
                </a:solidFill>
                <a:latin typeface="+mn-ea"/>
              </a:rPr>
              <a:t>解き明かす</a:t>
            </a:r>
            <a:r>
              <a:rPr lang="ja-JP" altLang="en-US" sz="2400" dirty="0">
                <a:solidFill>
                  <a:srgbClr val="800000"/>
                </a:solidFill>
                <a:latin typeface="+mn-ea"/>
              </a:rPr>
              <a:t>。</a:t>
            </a:r>
          </a:p>
        </p:txBody>
      </p:sp>
      <p:sp>
        <p:nvSpPr>
          <p:cNvPr id="4" name="正方形/長方形 3"/>
          <p:cNvSpPr/>
          <p:nvPr/>
        </p:nvSpPr>
        <p:spPr>
          <a:xfrm>
            <a:off x="1760447" y="1914128"/>
            <a:ext cx="5709760" cy="523220"/>
          </a:xfrm>
          <a:prstGeom prst="rect">
            <a:avLst/>
          </a:prstGeom>
        </p:spPr>
        <p:txBody>
          <a:bodyPr wrap="square">
            <a:spAutoFit/>
          </a:bodyPr>
          <a:lstStyle/>
          <a:p>
            <a:r>
              <a:rPr lang="ja-JP" altLang="en-US" sz="2800" dirty="0" smtClean="0">
                <a:solidFill>
                  <a:srgbClr val="800000"/>
                </a:solidFill>
                <a:latin typeface="+mj-ea"/>
                <a:ea typeface="+mj-ea"/>
              </a:rPr>
              <a:t>３</a:t>
            </a:r>
            <a:r>
              <a:rPr lang="en-US" altLang="ja-JP" sz="2800" dirty="0" smtClean="0">
                <a:solidFill>
                  <a:srgbClr val="800000"/>
                </a:solidFill>
                <a:latin typeface="+mj-ea"/>
                <a:ea typeface="+mj-ea"/>
              </a:rPr>
              <a:t>)</a:t>
            </a:r>
            <a:r>
              <a:rPr lang="ja-JP" altLang="en-US" sz="2800" dirty="0">
                <a:solidFill>
                  <a:srgbClr val="800000"/>
                </a:solidFill>
                <a:latin typeface="+mj-ea"/>
                <a:ea typeface="+mj-ea"/>
              </a:rPr>
              <a:t> </a:t>
            </a:r>
            <a:r>
              <a:rPr lang="ja-JP" altLang="en-US" sz="2800" dirty="0" smtClean="0">
                <a:solidFill>
                  <a:srgbClr val="800000"/>
                </a:solidFill>
                <a:latin typeface="+mj-ea"/>
                <a:ea typeface="+mj-ea"/>
              </a:rPr>
              <a:t>理解できない</a:t>
            </a:r>
            <a:r>
              <a:rPr lang="ja-JP" altLang="en-US" sz="2800" dirty="0">
                <a:solidFill>
                  <a:srgbClr val="800000"/>
                </a:solidFill>
                <a:latin typeface="+mj-ea"/>
                <a:ea typeface="+mj-ea"/>
              </a:rPr>
              <a:t>子どもの行動</a:t>
            </a:r>
          </a:p>
        </p:txBody>
      </p:sp>
    </p:spTree>
    <p:extLst>
      <p:ext uri="{BB962C8B-B14F-4D97-AF65-F5344CB8AC3E}">
        <p14:creationId xmlns:p14="http://schemas.microsoft.com/office/powerpoint/2010/main" val="4921631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81988" y="841158"/>
            <a:ext cx="7088022" cy="1088136"/>
          </a:xfrm>
          <a:noFill/>
        </p:spPr>
        <p:txBody>
          <a:bodyPr anchor="ctr">
            <a:noAutofit/>
          </a:bodyPr>
          <a:lstStyle/>
          <a:p>
            <a:pPr algn="ctr">
              <a:lnSpc>
                <a:spcPct val="100000"/>
              </a:lnSpc>
              <a:spcAft>
                <a:spcPts val="600"/>
              </a:spcAft>
            </a:pPr>
            <a:r>
              <a:rPr lang="ja-JP" altLang="en-US" sz="3600" b="1" dirty="0" smtClean="0">
                <a:solidFill>
                  <a:srgbClr val="572314"/>
                </a:solidFill>
                <a:latin typeface="+mj-ea"/>
                <a:cs typeface="ＤＦＰ勘亭流" charset="2"/>
              </a:rPr>
              <a:t>発達期の脳のもつ不思議</a:t>
            </a:r>
            <a:endParaRPr kumimoji="1" lang="ja-JP" altLang="en-US" sz="3600" b="1" dirty="0">
              <a:solidFill>
                <a:srgbClr val="572314"/>
              </a:solidFill>
              <a:latin typeface="+mj-ea"/>
              <a:cs typeface="ＤＦＰ勘亭流" charset="2"/>
            </a:endParaRPr>
          </a:p>
        </p:txBody>
      </p:sp>
      <p:sp>
        <p:nvSpPr>
          <p:cNvPr id="3" name="テキスト ボックス 2"/>
          <p:cNvSpPr txBox="1"/>
          <p:nvPr/>
        </p:nvSpPr>
        <p:spPr>
          <a:xfrm>
            <a:off x="2755780" y="2487778"/>
            <a:ext cx="4493538" cy="1349087"/>
          </a:xfrm>
          <a:prstGeom prst="rect">
            <a:avLst/>
          </a:prstGeom>
          <a:noFill/>
        </p:spPr>
        <p:txBody>
          <a:bodyPr wrap="none" rtlCol="0">
            <a:spAutoFit/>
          </a:bodyPr>
          <a:lstStyle/>
          <a:p>
            <a:pPr>
              <a:lnSpc>
                <a:spcPct val="150000"/>
              </a:lnSpc>
            </a:pPr>
            <a:r>
              <a:rPr kumimoji="1" lang="ja-JP" altLang="en-US" sz="2800" dirty="0" smtClean="0">
                <a:solidFill>
                  <a:srgbClr val="800000"/>
                </a:solidFill>
                <a:latin typeface="+mj-ea"/>
                <a:ea typeface="+mj-ea"/>
              </a:rPr>
              <a:t>子どもの不可解な行動を、</a:t>
            </a:r>
            <a:endParaRPr kumimoji="1" lang="en-US" altLang="ja-JP" sz="2800" dirty="0" smtClean="0">
              <a:solidFill>
                <a:srgbClr val="800000"/>
              </a:solidFill>
              <a:latin typeface="+mj-ea"/>
              <a:ea typeface="+mj-ea"/>
            </a:endParaRPr>
          </a:p>
          <a:p>
            <a:pPr>
              <a:lnSpc>
                <a:spcPct val="150000"/>
              </a:lnSpc>
            </a:pPr>
            <a:r>
              <a:rPr kumimoji="1" lang="ja-JP" altLang="en-US" sz="2800" dirty="0" smtClean="0">
                <a:solidFill>
                  <a:srgbClr val="800000"/>
                </a:solidFill>
                <a:latin typeface="+mj-ea"/>
                <a:ea typeface="+mj-ea"/>
              </a:rPr>
              <a:t>脳の発達から解き明かす。</a:t>
            </a:r>
            <a:endParaRPr kumimoji="1" lang="ja-JP" altLang="en-US" sz="2800" dirty="0">
              <a:solidFill>
                <a:srgbClr val="800000"/>
              </a:solidFill>
              <a:latin typeface="+mj-ea"/>
              <a:ea typeface="+mj-ea"/>
            </a:endParaRPr>
          </a:p>
        </p:txBody>
      </p:sp>
    </p:spTree>
    <p:extLst>
      <p:ext uri="{BB962C8B-B14F-4D97-AF65-F5344CB8AC3E}">
        <p14:creationId xmlns:p14="http://schemas.microsoft.com/office/powerpoint/2010/main" val="38605025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80990"/>
            <a:ext cx="8574087" cy="967840"/>
          </a:xfrm>
          <a:noFill/>
        </p:spPr>
        <p:txBody>
          <a:bodyPr anchor="ctr">
            <a:noAutofit/>
          </a:bodyPr>
          <a:lstStyle/>
          <a:p>
            <a:pPr marL="457200" indent="-457200" algn="ctr"/>
            <a:r>
              <a:rPr lang="ja-JP" altLang="en-US" sz="3200" b="1" dirty="0" smtClean="0">
                <a:latin typeface="+mj-ea"/>
              </a:rPr>
              <a:t>人間の脳のしくみと進化</a:t>
            </a:r>
            <a:endParaRPr lang="en-US" altLang="ja-JP" sz="3200" b="1" dirty="0">
              <a:latin typeface="+mj-ea"/>
            </a:endParaRPr>
          </a:p>
        </p:txBody>
      </p:sp>
      <p:pic>
        <p:nvPicPr>
          <p:cNvPr id="6" name="図 5"/>
          <p:cNvPicPr>
            <a:picLocks noChangeAspect="1"/>
          </p:cNvPicPr>
          <p:nvPr/>
        </p:nvPicPr>
        <p:blipFill>
          <a:blip r:embed="rId3"/>
          <a:stretch>
            <a:fillRect/>
          </a:stretch>
        </p:blipFill>
        <p:spPr>
          <a:xfrm>
            <a:off x="1065768" y="2373660"/>
            <a:ext cx="6637133" cy="3695570"/>
          </a:xfrm>
          <a:prstGeom prst="rect">
            <a:avLst/>
          </a:prstGeom>
          <a:noFill/>
        </p:spPr>
      </p:pic>
      <p:sp>
        <p:nvSpPr>
          <p:cNvPr id="8" name="テキスト ボックス 7"/>
          <p:cNvSpPr txBox="1"/>
          <p:nvPr/>
        </p:nvSpPr>
        <p:spPr>
          <a:xfrm>
            <a:off x="1494041" y="1911995"/>
            <a:ext cx="6494085" cy="461665"/>
          </a:xfrm>
          <a:prstGeom prst="rect">
            <a:avLst/>
          </a:prstGeom>
          <a:noFill/>
        </p:spPr>
        <p:txBody>
          <a:bodyPr wrap="none" rtlCol="0">
            <a:spAutoFit/>
          </a:bodyPr>
          <a:lstStyle/>
          <a:p>
            <a:r>
              <a:rPr lang="ja-JP" altLang="en-US" sz="2400" dirty="0">
                <a:solidFill>
                  <a:srgbClr val="800000"/>
                </a:solidFill>
              </a:rPr>
              <a:t>大脳皮質（新皮質）</a:t>
            </a:r>
            <a:r>
              <a:rPr lang="ja-JP" altLang="en-US" sz="2400" dirty="0" smtClean="0">
                <a:solidFill>
                  <a:srgbClr val="800000"/>
                </a:solidFill>
              </a:rPr>
              <a:t>と</a:t>
            </a:r>
            <a:r>
              <a:rPr lang="en-US" altLang="ja-JP" sz="2400" dirty="0" smtClean="0">
                <a:solidFill>
                  <a:srgbClr val="800000"/>
                </a:solidFill>
              </a:rPr>
              <a:t> </a:t>
            </a:r>
            <a:r>
              <a:rPr lang="ja-JP" altLang="en-US" sz="2400" dirty="0" smtClean="0">
                <a:solidFill>
                  <a:srgbClr val="800000"/>
                </a:solidFill>
              </a:rPr>
              <a:t>大脳</a:t>
            </a:r>
            <a:r>
              <a:rPr lang="ja-JP" altLang="en-US" sz="2400" dirty="0">
                <a:solidFill>
                  <a:srgbClr val="800000"/>
                </a:solidFill>
              </a:rPr>
              <a:t>辺縁系（旧皮質</a:t>
            </a:r>
            <a:r>
              <a:rPr lang="ja-JP" altLang="en-US" sz="2400" dirty="0" smtClean="0">
                <a:solidFill>
                  <a:srgbClr val="800000"/>
                </a:solidFill>
              </a:rPr>
              <a:t>）</a:t>
            </a:r>
            <a:endParaRPr lang="ja-JP" altLang="en-US" sz="2400" dirty="0">
              <a:solidFill>
                <a:srgbClr val="800000"/>
              </a:solidFill>
            </a:endParaRPr>
          </a:p>
        </p:txBody>
      </p:sp>
    </p:spTree>
    <p:extLst>
      <p:ext uri="{BB962C8B-B14F-4D97-AF65-F5344CB8AC3E}">
        <p14:creationId xmlns:p14="http://schemas.microsoft.com/office/powerpoint/2010/main" val="40905194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1137681" y="2259545"/>
            <a:ext cx="3441125" cy="3028190"/>
          </a:xfrm>
          <a:prstGeom prst="rect">
            <a:avLst/>
          </a:prstGeom>
        </p:spPr>
      </p:pic>
      <p:sp>
        <p:nvSpPr>
          <p:cNvPr id="22" name="タイトル 1"/>
          <p:cNvSpPr>
            <a:spLocks noGrp="1"/>
          </p:cNvSpPr>
          <p:nvPr>
            <p:ph type="title"/>
          </p:nvPr>
        </p:nvSpPr>
        <p:spPr>
          <a:xfrm>
            <a:off x="1134377" y="480990"/>
            <a:ext cx="7723873" cy="967840"/>
          </a:xfrm>
          <a:noFill/>
        </p:spPr>
        <p:txBody>
          <a:bodyPr anchor="ctr">
            <a:noAutofit/>
          </a:bodyPr>
          <a:lstStyle/>
          <a:p>
            <a:pPr algn="ctr">
              <a:tabLst>
                <a:tab pos="3055938" algn="l"/>
              </a:tabLst>
            </a:pPr>
            <a:r>
              <a:rPr lang="ja-JP" altLang="en-US" sz="3600" dirty="0" smtClean="0"/>
              <a:t>大脳辺縁系の働き</a:t>
            </a:r>
            <a:endParaRPr lang="ja-JP" altLang="en-US" sz="3600" dirty="0"/>
          </a:p>
        </p:txBody>
      </p:sp>
      <p:sp>
        <p:nvSpPr>
          <p:cNvPr id="8" name="正方形/長方形 7"/>
          <p:cNvSpPr/>
          <p:nvPr/>
        </p:nvSpPr>
        <p:spPr>
          <a:xfrm>
            <a:off x="2606618" y="3019137"/>
            <a:ext cx="954107" cy="400110"/>
          </a:xfrm>
          <a:prstGeom prst="rect">
            <a:avLst/>
          </a:prstGeom>
        </p:spPr>
        <p:txBody>
          <a:bodyPr wrap="none">
            <a:spAutoFit/>
          </a:bodyPr>
          <a:lstStyle/>
          <a:p>
            <a:r>
              <a:rPr lang="ja-JP" altLang="en-US" sz="2000" dirty="0" smtClean="0">
                <a:solidFill>
                  <a:schemeClr val="accent5"/>
                </a:solidFill>
              </a:rPr>
              <a:t>帯状回</a:t>
            </a:r>
            <a:endParaRPr lang="ja-JP" altLang="en-US" sz="2000" dirty="0">
              <a:solidFill>
                <a:schemeClr val="accent5"/>
              </a:solidFill>
            </a:endParaRPr>
          </a:p>
        </p:txBody>
      </p:sp>
      <p:sp>
        <p:nvSpPr>
          <p:cNvPr id="10" name="四角形吹き出し 9"/>
          <p:cNvSpPr/>
          <p:nvPr/>
        </p:nvSpPr>
        <p:spPr>
          <a:xfrm>
            <a:off x="5717591" y="1902657"/>
            <a:ext cx="2680942" cy="788471"/>
          </a:xfrm>
          <a:prstGeom prst="wedgeRectCallout">
            <a:avLst>
              <a:gd name="adj1" fmla="val -129966"/>
              <a:gd name="adj2" fmla="val 112263"/>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800000"/>
                </a:solidFill>
              </a:rPr>
              <a:t>注意・運動・自律神経反射を司る</a:t>
            </a:r>
            <a:endParaRPr lang="ja-JP" altLang="en-US" dirty="0">
              <a:solidFill>
                <a:srgbClr val="800000"/>
              </a:solidFill>
            </a:endParaRPr>
          </a:p>
        </p:txBody>
      </p:sp>
      <p:sp>
        <p:nvSpPr>
          <p:cNvPr id="14" name="四角形吹き出し 13"/>
          <p:cNvSpPr/>
          <p:nvPr/>
        </p:nvSpPr>
        <p:spPr>
          <a:xfrm>
            <a:off x="5717591" y="2969998"/>
            <a:ext cx="2680942" cy="988618"/>
          </a:xfrm>
          <a:prstGeom prst="wedgeRectCallout">
            <a:avLst>
              <a:gd name="adj1" fmla="val -135763"/>
              <a:gd name="adj2" fmla="val 1113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rgbClr val="800000"/>
                </a:solidFill>
              </a:rPr>
              <a:t>感情変化を、行動や内分泌系などの変化と</a:t>
            </a:r>
            <a:r>
              <a:rPr lang="ja-JP" altLang="en-US" dirty="0" smtClean="0">
                <a:solidFill>
                  <a:srgbClr val="800000"/>
                </a:solidFill>
              </a:rPr>
              <a:t>して表現</a:t>
            </a:r>
            <a:r>
              <a:rPr lang="ja-JP" altLang="en-US" dirty="0">
                <a:solidFill>
                  <a:srgbClr val="800000"/>
                </a:solidFill>
              </a:rPr>
              <a:t>する</a:t>
            </a:r>
          </a:p>
        </p:txBody>
      </p:sp>
      <p:sp>
        <p:nvSpPr>
          <p:cNvPr id="15" name="四角形吹き出し 14"/>
          <p:cNvSpPr/>
          <p:nvPr/>
        </p:nvSpPr>
        <p:spPr>
          <a:xfrm>
            <a:off x="5717591" y="4223148"/>
            <a:ext cx="2680942" cy="482681"/>
          </a:xfrm>
          <a:prstGeom prst="wedgeRectCallout">
            <a:avLst>
              <a:gd name="adj1" fmla="val -126335"/>
              <a:gd name="adj2" fmla="val -107086"/>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rgbClr val="800000"/>
                </a:solidFill>
              </a:rPr>
              <a:t>海馬</a:t>
            </a:r>
            <a:r>
              <a:rPr lang="ja-JP" altLang="en-US" dirty="0" smtClean="0">
                <a:solidFill>
                  <a:srgbClr val="800000"/>
                </a:solidFill>
              </a:rPr>
              <a:t>は記憶</a:t>
            </a:r>
            <a:r>
              <a:rPr lang="ja-JP" altLang="en-US" dirty="0">
                <a:solidFill>
                  <a:srgbClr val="800000"/>
                </a:solidFill>
              </a:rPr>
              <a:t>の</a:t>
            </a:r>
            <a:r>
              <a:rPr lang="ja-JP" altLang="en-US" dirty="0" smtClean="0">
                <a:solidFill>
                  <a:srgbClr val="800000"/>
                </a:solidFill>
              </a:rPr>
              <a:t>形成。</a:t>
            </a:r>
            <a:endParaRPr lang="ja-JP" altLang="en-US" dirty="0">
              <a:solidFill>
                <a:srgbClr val="800000"/>
              </a:solidFill>
            </a:endParaRPr>
          </a:p>
        </p:txBody>
      </p:sp>
      <p:sp>
        <p:nvSpPr>
          <p:cNvPr id="7" name="正方形/長方形 6"/>
          <p:cNvSpPr/>
          <p:nvPr/>
        </p:nvSpPr>
        <p:spPr>
          <a:xfrm>
            <a:off x="2366297" y="3398463"/>
            <a:ext cx="1210588" cy="400110"/>
          </a:xfrm>
          <a:prstGeom prst="rect">
            <a:avLst/>
          </a:prstGeom>
        </p:spPr>
        <p:txBody>
          <a:bodyPr wrap="none">
            <a:spAutoFit/>
          </a:bodyPr>
          <a:lstStyle/>
          <a:p>
            <a:r>
              <a:rPr lang="ja-JP" altLang="en-US" sz="2000" dirty="0" smtClean="0">
                <a:solidFill>
                  <a:schemeClr val="accent5"/>
                </a:solidFill>
              </a:rPr>
              <a:t>視床下部</a:t>
            </a:r>
            <a:endParaRPr lang="ja-JP" altLang="en-US" sz="2000" dirty="0">
              <a:solidFill>
                <a:schemeClr val="accent5"/>
              </a:solidFill>
            </a:endParaRPr>
          </a:p>
        </p:txBody>
      </p:sp>
      <p:sp>
        <p:nvSpPr>
          <p:cNvPr id="3" name="正方形/長方形 2"/>
          <p:cNvSpPr/>
          <p:nvPr/>
        </p:nvSpPr>
        <p:spPr>
          <a:xfrm>
            <a:off x="3083672" y="3758561"/>
            <a:ext cx="697627" cy="400110"/>
          </a:xfrm>
          <a:prstGeom prst="rect">
            <a:avLst/>
          </a:prstGeom>
        </p:spPr>
        <p:txBody>
          <a:bodyPr wrap="none">
            <a:spAutoFit/>
          </a:bodyPr>
          <a:lstStyle/>
          <a:p>
            <a:r>
              <a:rPr lang="ja-JP" altLang="en-US" sz="2000" dirty="0" smtClean="0">
                <a:solidFill>
                  <a:schemeClr val="accent5"/>
                </a:solidFill>
              </a:rPr>
              <a:t>海馬</a:t>
            </a:r>
            <a:endParaRPr lang="en-US" altLang="ja-JP" sz="2000" dirty="0" smtClean="0">
              <a:solidFill>
                <a:schemeClr val="accent5"/>
              </a:solidFill>
            </a:endParaRPr>
          </a:p>
        </p:txBody>
      </p:sp>
      <p:sp>
        <p:nvSpPr>
          <p:cNvPr id="2" name="正方形/長方形 1"/>
          <p:cNvSpPr/>
          <p:nvPr/>
        </p:nvSpPr>
        <p:spPr>
          <a:xfrm>
            <a:off x="2858244" y="4158671"/>
            <a:ext cx="954107" cy="400110"/>
          </a:xfrm>
          <a:prstGeom prst="rect">
            <a:avLst/>
          </a:prstGeom>
        </p:spPr>
        <p:txBody>
          <a:bodyPr wrap="none">
            <a:spAutoFit/>
          </a:bodyPr>
          <a:lstStyle/>
          <a:p>
            <a:r>
              <a:rPr lang="ja-JP" altLang="en-US" sz="2000" dirty="0">
                <a:solidFill>
                  <a:schemeClr val="accent5"/>
                </a:solidFill>
              </a:rPr>
              <a:t>扁桃体</a:t>
            </a:r>
          </a:p>
        </p:txBody>
      </p:sp>
      <p:sp>
        <p:nvSpPr>
          <p:cNvPr id="4" name="テキスト ボックス 3"/>
          <p:cNvSpPr txBox="1"/>
          <p:nvPr/>
        </p:nvSpPr>
        <p:spPr>
          <a:xfrm>
            <a:off x="2366297" y="2429518"/>
            <a:ext cx="1980029" cy="523220"/>
          </a:xfrm>
          <a:prstGeom prst="rect">
            <a:avLst/>
          </a:prstGeom>
          <a:noFill/>
        </p:spPr>
        <p:txBody>
          <a:bodyPr wrap="none" rtlCol="0">
            <a:spAutoFit/>
          </a:bodyPr>
          <a:lstStyle/>
          <a:p>
            <a:r>
              <a:rPr kumimoji="1" lang="ja-JP" altLang="en-US" sz="2800" dirty="0" smtClean="0">
                <a:solidFill>
                  <a:srgbClr val="FF0000"/>
                </a:solidFill>
              </a:rPr>
              <a:t>大脳辺縁系</a:t>
            </a:r>
            <a:endParaRPr kumimoji="1" lang="ja-JP" altLang="en-US" sz="2800" dirty="0">
              <a:solidFill>
                <a:srgbClr val="FF0000"/>
              </a:solidFill>
            </a:endParaRPr>
          </a:p>
        </p:txBody>
      </p:sp>
      <p:sp>
        <p:nvSpPr>
          <p:cNvPr id="11" name="四角形吹き出し 10"/>
          <p:cNvSpPr/>
          <p:nvPr/>
        </p:nvSpPr>
        <p:spPr>
          <a:xfrm>
            <a:off x="5717591" y="5033557"/>
            <a:ext cx="2680942" cy="811382"/>
          </a:xfrm>
          <a:prstGeom prst="wedgeRectCallout">
            <a:avLst>
              <a:gd name="adj1" fmla="val -153503"/>
              <a:gd name="adj2" fmla="val -122363"/>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smtClean="0">
                <a:solidFill>
                  <a:srgbClr val="800000"/>
                </a:solidFill>
              </a:rPr>
              <a:t>扁</a:t>
            </a:r>
            <a:r>
              <a:rPr lang="ja-JP" altLang="en-US" dirty="0">
                <a:solidFill>
                  <a:srgbClr val="800000"/>
                </a:solidFill>
              </a:rPr>
              <a:t>桃体</a:t>
            </a:r>
            <a:r>
              <a:rPr lang="ja-JP" altLang="en-US" dirty="0" smtClean="0">
                <a:solidFill>
                  <a:srgbClr val="800000"/>
                </a:solidFill>
              </a:rPr>
              <a:t>は喜怒哀楽</a:t>
            </a:r>
            <a:r>
              <a:rPr lang="ja-JP" altLang="en-US" dirty="0">
                <a:solidFill>
                  <a:srgbClr val="800000"/>
                </a:solidFill>
              </a:rPr>
              <a:t>の感情、快・</a:t>
            </a:r>
            <a:r>
              <a:rPr lang="ja-JP" altLang="en-US" dirty="0" smtClean="0">
                <a:solidFill>
                  <a:srgbClr val="800000"/>
                </a:solidFill>
              </a:rPr>
              <a:t>不快。報酬系。</a:t>
            </a:r>
            <a:endParaRPr lang="ja-JP" altLang="en-US" dirty="0">
              <a:solidFill>
                <a:srgbClr val="800000"/>
              </a:solidFill>
            </a:endParaRPr>
          </a:p>
        </p:txBody>
      </p:sp>
    </p:spTree>
    <p:extLst>
      <p:ext uri="{BB962C8B-B14F-4D97-AF65-F5344CB8AC3E}">
        <p14:creationId xmlns:p14="http://schemas.microsoft.com/office/powerpoint/2010/main" val="177490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89528" y="681076"/>
            <a:ext cx="4698722" cy="584776"/>
          </a:xfrm>
          <a:prstGeom prst="rect">
            <a:avLst/>
          </a:prstGeom>
        </p:spPr>
        <p:txBody>
          <a:bodyPr wrap="none">
            <a:spAutoFit/>
          </a:bodyPr>
          <a:lstStyle/>
          <a:p>
            <a:r>
              <a:rPr lang="ja-JP" altLang="en-US" sz="3200" b="1" dirty="0">
                <a:solidFill>
                  <a:schemeClr val="bg1"/>
                </a:solidFill>
                <a:latin typeface="+mj-ea"/>
                <a:ea typeface="+mj-ea"/>
              </a:rPr>
              <a:t>人間</a:t>
            </a:r>
            <a:r>
              <a:rPr lang="ja-JP" altLang="en-US" sz="3200" b="1" dirty="0" smtClean="0">
                <a:solidFill>
                  <a:schemeClr val="bg1"/>
                </a:solidFill>
                <a:latin typeface="+mj-ea"/>
                <a:ea typeface="+mj-ea"/>
              </a:rPr>
              <a:t>の脳</a:t>
            </a:r>
            <a:r>
              <a:rPr lang="ja-JP" altLang="en-US" sz="3200" b="1" dirty="0">
                <a:solidFill>
                  <a:schemeClr val="bg1"/>
                </a:solidFill>
                <a:latin typeface="+mj-ea"/>
                <a:ea typeface="+mj-ea"/>
              </a:rPr>
              <a:t>のしくみと進化</a:t>
            </a:r>
            <a:endParaRPr lang="ja-JP" altLang="en-US" sz="3200" dirty="0">
              <a:solidFill>
                <a:schemeClr val="bg1"/>
              </a:solidFill>
              <a:latin typeface="+mj-ea"/>
              <a:ea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4001738206"/>
              </p:ext>
            </p:extLst>
          </p:nvPr>
        </p:nvGraphicFramePr>
        <p:xfrm>
          <a:off x="1429816" y="1804156"/>
          <a:ext cx="7104894" cy="3803832"/>
        </p:xfrm>
        <a:graphic>
          <a:graphicData uri="http://schemas.openxmlformats.org/drawingml/2006/table">
            <a:tbl>
              <a:tblPr firstRow="1" bandRow="1">
                <a:tableStyleId>{0E3FDE45-AF77-4B5C-9715-49D594BDF05E}</a:tableStyleId>
              </a:tblPr>
              <a:tblGrid>
                <a:gridCol w="3552447"/>
                <a:gridCol w="3552447"/>
              </a:tblGrid>
              <a:tr h="1202346">
                <a:tc>
                  <a:txBody>
                    <a:bodyPr/>
                    <a:lstStyle/>
                    <a:p>
                      <a:pPr algn="ctr"/>
                      <a:r>
                        <a:rPr kumimoji="1" lang="ja-JP" altLang="en-US" sz="2400" dirty="0" smtClean="0"/>
                        <a:t>大脳辺縁系</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2400" dirty="0" smtClean="0"/>
                        <a:t>前頭前野</a:t>
                      </a:r>
                      <a:endParaRPr kumimoji="1" lang="ja-JP" altLang="en-US" sz="2400" dirty="0"/>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20000"/>
                        <a:lumOff val="80000"/>
                      </a:schemeClr>
                    </a:solidFill>
                  </a:tcPr>
                </a:tc>
              </a:tr>
              <a:tr h="1071200">
                <a:tc>
                  <a:txBody>
                    <a:bodyPr/>
                    <a:lstStyle/>
                    <a:p>
                      <a:pPr algn="ctr">
                        <a:lnSpc>
                          <a:spcPct val="120000"/>
                        </a:lnSpc>
                      </a:pPr>
                      <a:r>
                        <a:rPr kumimoji="1" lang="ja-JP" altLang="en-US" sz="2400" dirty="0" smtClean="0"/>
                        <a:t>感情系</a:t>
                      </a:r>
                    </a:p>
                    <a:p>
                      <a:pPr algn="ctr">
                        <a:lnSpc>
                          <a:spcPct val="120000"/>
                        </a:lnSpc>
                      </a:pPr>
                      <a:r>
                        <a:rPr kumimoji="1" lang="ja-JP" altLang="en-US" sz="2400" dirty="0" smtClean="0"/>
                        <a:t>＝エンジン</a:t>
                      </a:r>
                      <a:endParaRPr kumimoji="1" lang="ja-JP" altLang="en-US" sz="2400" dirty="0" smtClean="0">
                        <a:solidFill>
                          <a:srgbClr val="800000"/>
                        </a:solidFil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lnSpc>
                          <a:spcPct val="120000"/>
                        </a:lnSpc>
                      </a:pPr>
                      <a:r>
                        <a:rPr kumimoji="1" lang="ja-JP" altLang="en-US" sz="2400" dirty="0" smtClean="0"/>
                        <a:t>抑制系</a:t>
                      </a:r>
                    </a:p>
                    <a:p>
                      <a:pPr algn="ctr">
                        <a:lnSpc>
                          <a:spcPct val="120000"/>
                        </a:lnSpc>
                      </a:pPr>
                      <a:r>
                        <a:rPr kumimoji="1" lang="ja-JP" altLang="en-US" sz="2400" dirty="0" smtClean="0"/>
                        <a:t>＝ブレーキ</a:t>
                      </a:r>
                      <a:endParaRPr kumimoji="1" lang="ja-JP" altLang="en-US" sz="2400" dirty="0" smtClean="0">
                        <a:solidFill>
                          <a:srgbClr val="800000"/>
                        </a:solidFil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530286">
                <a:tc>
                  <a:txBody>
                    <a:bodyPr/>
                    <a:lstStyle/>
                    <a:p>
                      <a:pPr algn="ctr">
                        <a:lnSpc>
                          <a:spcPct val="120000"/>
                        </a:lnSpc>
                      </a:pPr>
                      <a:r>
                        <a:rPr kumimoji="1" lang="ja-JP" altLang="en-US" sz="2000" dirty="0" smtClean="0"/>
                        <a:t>感情・感性、記憶、</a:t>
                      </a:r>
                    </a:p>
                    <a:p>
                      <a:pPr algn="ctr">
                        <a:lnSpc>
                          <a:spcPct val="120000"/>
                        </a:lnSpc>
                      </a:pPr>
                      <a:r>
                        <a:rPr kumimoji="1" lang="ja-JP" altLang="en-US" sz="2000" dirty="0" smtClean="0"/>
                        <a:t>本能的行動に作用。</a:t>
                      </a:r>
                    </a:p>
                    <a:p>
                      <a:pPr algn="ctr">
                        <a:lnSpc>
                          <a:spcPct val="120000"/>
                        </a:lnSpc>
                      </a:pPr>
                      <a:r>
                        <a:rPr kumimoji="1" lang="ja-JP" altLang="en-US" sz="2000" dirty="0" smtClean="0"/>
                        <a:t>報酬系として働く。</a:t>
                      </a:r>
                      <a:endParaRPr kumimoji="1" lang="ja-JP" altLang="en-US" sz="2000" dirty="0" smtClean="0">
                        <a:solidFill>
                          <a:srgbClr val="800000"/>
                        </a:solidFil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lnSpc>
                          <a:spcPct val="120000"/>
                        </a:lnSpc>
                      </a:pPr>
                      <a:r>
                        <a:rPr kumimoji="1" lang="ja-JP" altLang="en-US" sz="2000" dirty="0" smtClean="0"/>
                        <a:t>行動の抑制に働く</a:t>
                      </a:r>
                      <a:endParaRPr kumimoji="1" lang="ja-JP" altLang="en-US" sz="2000" dirty="0" smtClean="0">
                        <a:solidFill>
                          <a:srgbClr val="800000"/>
                        </a:solidFill>
                      </a:endParaRPr>
                    </a:p>
                  </a:txBody>
                  <a:tcPr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タイトル 1"/>
          <p:cNvSpPr>
            <a:spLocks noGrp="1"/>
          </p:cNvSpPr>
          <p:nvPr>
            <p:ph type="title"/>
          </p:nvPr>
        </p:nvSpPr>
        <p:spPr>
          <a:xfrm>
            <a:off x="1134377" y="480990"/>
            <a:ext cx="7723873" cy="967840"/>
          </a:xfrm>
          <a:noFill/>
        </p:spPr>
        <p:txBody>
          <a:bodyPr anchor="ctr">
            <a:noAutofit/>
          </a:bodyPr>
          <a:lstStyle/>
          <a:p>
            <a:pPr algn="ctr">
              <a:tabLst>
                <a:tab pos="3055938" algn="l"/>
              </a:tabLst>
            </a:pPr>
            <a:r>
              <a:rPr lang="ja-JP" altLang="en-US" sz="3600" dirty="0" smtClean="0"/>
              <a:t>大脳辺縁系と前頭前野</a:t>
            </a:r>
            <a:endParaRPr lang="ja-JP" altLang="en-US" sz="3600" dirty="0"/>
          </a:p>
        </p:txBody>
      </p:sp>
    </p:spTree>
    <p:extLst>
      <p:ext uri="{BB962C8B-B14F-4D97-AF65-F5344CB8AC3E}">
        <p14:creationId xmlns:p14="http://schemas.microsoft.com/office/powerpoint/2010/main" val="28789819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9472" y="403608"/>
            <a:ext cx="6709829" cy="967840"/>
          </a:xfrm>
          <a:noFill/>
        </p:spPr>
        <p:txBody>
          <a:bodyPr>
            <a:normAutofit/>
          </a:bodyPr>
          <a:lstStyle/>
          <a:p>
            <a:pPr algn="ctr"/>
            <a:r>
              <a:rPr kumimoji="1" lang="ja-JP" altLang="en-US" sz="3200" dirty="0" smtClean="0"/>
              <a:t>人間の脳の発達パターン</a:t>
            </a:r>
            <a:endParaRPr kumimoji="1" lang="ja-JP" altLang="en-US" sz="3200" dirty="0"/>
          </a:p>
        </p:txBody>
      </p:sp>
      <p:graphicFrame>
        <p:nvGraphicFramePr>
          <p:cNvPr id="9" name="グラフ 8"/>
          <p:cNvGraphicFramePr/>
          <p:nvPr>
            <p:extLst>
              <p:ext uri="{D42A27DB-BD31-4B8C-83A1-F6EECF244321}">
                <p14:modId xmlns:p14="http://schemas.microsoft.com/office/powerpoint/2010/main" val="3014106560"/>
              </p:ext>
            </p:extLst>
          </p:nvPr>
        </p:nvGraphicFramePr>
        <p:xfrm>
          <a:off x="2032081" y="1930237"/>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2656463" y="3599378"/>
            <a:ext cx="415498" cy="369332"/>
          </a:xfrm>
          <a:prstGeom prst="rect">
            <a:avLst/>
          </a:prstGeom>
        </p:spPr>
        <p:txBody>
          <a:bodyPr wrap="none">
            <a:spAutoFit/>
          </a:bodyPr>
          <a:lstStyle/>
          <a:p>
            <a:r>
              <a:rPr lang="en-US" altLang="ja-JP" dirty="0">
                <a:solidFill>
                  <a:srgbClr val="572314"/>
                </a:solidFill>
              </a:rPr>
              <a:t>➀</a:t>
            </a:r>
            <a:endParaRPr lang="ja-JP" altLang="en-US" dirty="0">
              <a:solidFill>
                <a:srgbClr val="572314"/>
              </a:solidFill>
            </a:endParaRPr>
          </a:p>
        </p:txBody>
      </p:sp>
      <p:sp>
        <p:nvSpPr>
          <p:cNvPr id="12" name="正方形/長方形 11"/>
          <p:cNvSpPr/>
          <p:nvPr/>
        </p:nvSpPr>
        <p:spPr>
          <a:xfrm>
            <a:off x="3487459" y="2736760"/>
            <a:ext cx="415498" cy="369332"/>
          </a:xfrm>
          <a:prstGeom prst="rect">
            <a:avLst/>
          </a:prstGeom>
        </p:spPr>
        <p:txBody>
          <a:bodyPr wrap="none">
            <a:spAutoFit/>
          </a:bodyPr>
          <a:lstStyle/>
          <a:p>
            <a:r>
              <a:rPr lang="en-US" altLang="ja-JP" dirty="0">
                <a:solidFill>
                  <a:srgbClr val="572314"/>
                </a:solidFill>
              </a:rPr>
              <a:t>➁</a:t>
            </a:r>
            <a:endParaRPr lang="ja-JP" altLang="en-US" dirty="0">
              <a:solidFill>
                <a:srgbClr val="572314"/>
              </a:solidFill>
            </a:endParaRPr>
          </a:p>
        </p:txBody>
      </p:sp>
      <p:sp>
        <p:nvSpPr>
          <p:cNvPr id="13" name="正方形/長方形 12"/>
          <p:cNvSpPr/>
          <p:nvPr/>
        </p:nvSpPr>
        <p:spPr>
          <a:xfrm>
            <a:off x="4422548" y="2051197"/>
            <a:ext cx="415498" cy="369332"/>
          </a:xfrm>
          <a:prstGeom prst="rect">
            <a:avLst/>
          </a:prstGeom>
        </p:spPr>
        <p:txBody>
          <a:bodyPr wrap="none">
            <a:spAutoFit/>
          </a:bodyPr>
          <a:lstStyle/>
          <a:p>
            <a:r>
              <a:rPr lang="en-US" altLang="ja-JP" dirty="0">
                <a:solidFill>
                  <a:srgbClr val="572314"/>
                </a:solidFill>
              </a:rPr>
              <a:t>➂</a:t>
            </a:r>
            <a:endParaRPr lang="ja-JP" altLang="en-US" dirty="0">
              <a:solidFill>
                <a:srgbClr val="572314"/>
              </a:solidFill>
            </a:endParaRPr>
          </a:p>
        </p:txBody>
      </p:sp>
      <p:sp>
        <p:nvSpPr>
          <p:cNvPr id="14" name="テキスト ボックス 13"/>
          <p:cNvSpPr txBox="1"/>
          <p:nvPr/>
        </p:nvSpPr>
        <p:spPr>
          <a:xfrm>
            <a:off x="1077974" y="1730182"/>
            <a:ext cx="954107" cy="400110"/>
          </a:xfrm>
          <a:prstGeom prst="rect">
            <a:avLst/>
          </a:prstGeom>
          <a:noFill/>
        </p:spPr>
        <p:txBody>
          <a:bodyPr wrap="none" rtlCol="0">
            <a:spAutoFit/>
          </a:bodyPr>
          <a:lstStyle/>
          <a:p>
            <a:r>
              <a:rPr kumimoji="1" lang="ja-JP" altLang="en-US" sz="2000" dirty="0" smtClean="0">
                <a:solidFill>
                  <a:srgbClr val="572314"/>
                </a:solidFill>
              </a:rPr>
              <a:t>成熟度</a:t>
            </a:r>
            <a:endParaRPr kumimoji="1" lang="ja-JP" altLang="en-US" sz="2000" dirty="0">
              <a:solidFill>
                <a:srgbClr val="572314"/>
              </a:solidFill>
            </a:endParaRPr>
          </a:p>
        </p:txBody>
      </p:sp>
      <p:sp>
        <p:nvSpPr>
          <p:cNvPr id="3" name="テキスト ボックス 2"/>
          <p:cNvSpPr txBox="1"/>
          <p:nvPr/>
        </p:nvSpPr>
        <p:spPr>
          <a:xfrm flipH="1">
            <a:off x="5770146" y="6056988"/>
            <a:ext cx="744099" cy="369332"/>
          </a:xfrm>
          <a:prstGeom prst="rect">
            <a:avLst/>
          </a:prstGeom>
          <a:noFill/>
        </p:spPr>
        <p:txBody>
          <a:bodyPr wrap="square" rtlCol="0">
            <a:spAutoFit/>
          </a:bodyPr>
          <a:lstStyle/>
          <a:p>
            <a:r>
              <a:rPr kumimoji="1" lang="ja-JP" altLang="en-US" dirty="0" smtClean="0">
                <a:solidFill>
                  <a:srgbClr val="572314"/>
                </a:solidFill>
              </a:rPr>
              <a:t>年齢</a:t>
            </a:r>
            <a:endParaRPr kumimoji="1" lang="ja-JP" altLang="en-US" dirty="0">
              <a:solidFill>
                <a:srgbClr val="572314"/>
              </a:solidFill>
            </a:endParaRPr>
          </a:p>
        </p:txBody>
      </p:sp>
      <p:sp>
        <p:nvSpPr>
          <p:cNvPr id="4" name="テキスト ボックス 3"/>
          <p:cNvSpPr txBox="1"/>
          <p:nvPr/>
        </p:nvSpPr>
        <p:spPr>
          <a:xfrm>
            <a:off x="3071961" y="3414712"/>
            <a:ext cx="1590189" cy="369332"/>
          </a:xfrm>
          <a:prstGeom prst="rect">
            <a:avLst/>
          </a:prstGeom>
          <a:noFill/>
        </p:spPr>
        <p:txBody>
          <a:bodyPr wrap="square" rtlCol="0">
            <a:spAutoFit/>
          </a:bodyPr>
          <a:lstStyle/>
          <a:p>
            <a:r>
              <a:rPr kumimoji="1" lang="ja-JP" altLang="en-US" dirty="0" smtClean="0">
                <a:solidFill>
                  <a:srgbClr val="FF0000"/>
                </a:solidFill>
              </a:rPr>
              <a:t>大脳辺縁系</a:t>
            </a:r>
            <a:endParaRPr kumimoji="1" lang="ja-JP" altLang="en-US" dirty="0">
              <a:solidFill>
                <a:srgbClr val="FF0000"/>
              </a:solidFill>
            </a:endParaRPr>
          </a:p>
        </p:txBody>
      </p:sp>
      <p:sp>
        <p:nvSpPr>
          <p:cNvPr id="5" name="テキスト ボックス 4"/>
          <p:cNvSpPr txBox="1"/>
          <p:nvPr/>
        </p:nvSpPr>
        <p:spPr>
          <a:xfrm>
            <a:off x="4662150" y="3230046"/>
            <a:ext cx="1107996" cy="369332"/>
          </a:xfrm>
          <a:prstGeom prst="rect">
            <a:avLst/>
          </a:prstGeom>
          <a:noFill/>
        </p:spPr>
        <p:txBody>
          <a:bodyPr wrap="none" rtlCol="0">
            <a:spAutoFit/>
          </a:bodyPr>
          <a:lstStyle/>
          <a:p>
            <a:r>
              <a:rPr kumimoji="1" lang="ja-JP" altLang="en-US" dirty="0" smtClean="0">
                <a:solidFill>
                  <a:srgbClr val="008000"/>
                </a:solidFill>
              </a:rPr>
              <a:t>前頭前野</a:t>
            </a:r>
            <a:endParaRPr kumimoji="1" lang="ja-JP" altLang="en-US" dirty="0">
              <a:solidFill>
                <a:srgbClr val="008000"/>
              </a:solidFill>
            </a:endParaRPr>
          </a:p>
        </p:txBody>
      </p:sp>
      <p:sp>
        <p:nvSpPr>
          <p:cNvPr id="6" name="テキスト ボックス 5"/>
          <p:cNvSpPr txBox="1"/>
          <p:nvPr/>
        </p:nvSpPr>
        <p:spPr>
          <a:xfrm>
            <a:off x="3207326" y="1945626"/>
            <a:ext cx="877163" cy="369332"/>
          </a:xfrm>
          <a:prstGeom prst="rect">
            <a:avLst/>
          </a:prstGeom>
          <a:noFill/>
        </p:spPr>
        <p:txBody>
          <a:bodyPr wrap="none" rtlCol="0">
            <a:spAutoFit/>
          </a:bodyPr>
          <a:lstStyle/>
          <a:p>
            <a:r>
              <a:rPr kumimoji="1" lang="ja-JP" altLang="en-US" dirty="0" smtClean="0">
                <a:solidFill>
                  <a:schemeClr val="accent3"/>
                </a:solidFill>
              </a:rPr>
              <a:t>脳重量</a:t>
            </a:r>
            <a:endParaRPr kumimoji="1" lang="ja-JP" altLang="en-US" dirty="0">
              <a:solidFill>
                <a:schemeClr val="accent3"/>
              </a:solidFill>
            </a:endParaRPr>
          </a:p>
        </p:txBody>
      </p:sp>
    </p:spTree>
    <p:extLst>
      <p:ext uri="{BB962C8B-B14F-4D97-AF65-F5344CB8AC3E}">
        <p14:creationId xmlns:p14="http://schemas.microsoft.com/office/powerpoint/2010/main" val="11177801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55780" y="2076952"/>
            <a:ext cx="5109091" cy="3842077"/>
          </a:xfrm>
          <a:prstGeom prst="rect">
            <a:avLst/>
          </a:prstGeom>
          <a:noFill/>
        </p:spPr>
        <p:txBody>
          <a:bodyPr wrap="none" rtlCol="0">
            <a:spAutoFit/>
          </a:bodyPr>
          <a:lstStyle/>
          <a:p>
            <a:pPr>
              <a:lnSpc>
                <a:spcPct val="150000"/>
              </a:lnSpc>
            </a:pPr>
            <a:r>
              <a:rPr lang="ja-JP" altLang="en-US" sz="2800" dirty="0">
                <a:solidFill>
                  <a:srgbClr val="800000"/>
                </a:solidFill>
                <a:latin typeface="+mj-ea"/>
                <a:ea typeface="+mj-ea"/>
              </a:rPr>
              <a:t>魔の２歳児、</a:t>
            </a:r>
            <a:r>
              <a:rPr lang="en-US" altLang="ja-JP" sz="2800" dirty="0">
                <a:solidFill>
                  <a:srgbClr val="800000"/>
                </a:solidFill>
                <a:latin typeface="+mj-ea"/>
                <a:ea typeface="+mj-ea"/>
              </a:rPr>
              <a:t>Terrible two.</a:t>
            </a:r>
          </a:p>
          <a:p>
            <a:pPr>
              <a:lnSpc>
                <a:spcPct val="150000"/>
              </a:lnSpc>
            </a:pPr>
            <a:r>
              <a:rPr lang="ja-JP" altLang="en-US" sz="2800" dirty="0">
                <a:solidFill>
                  <a:srgbClr val="800000"/>
                </a:solidFill>
                <a:latin typeface="+mj-ea"/>
                <a:ea typeface="+mj-ea"/>
              </a:rPr>
              <a:t>「七つ七里憎まれる」</a:t>
            </a:r>
          </a:p>
          <a:p>
            <a:pPr>
              <a:lnSpc>
                <a:spcPct val="150000"/>
              </a:lnSpc>
            </a:pPr>
            <a:r>
              <a:rPr lang="ja-JP" altLang="en-US" sz="2800" dirty="0">
                <a:solidFill>
                  <a:srgbClr val="800000"/>
                </a:solidFill>
                <a:latin typeface="+mj-ea"/>
                <a:ea typeface="+mj-ea"/>
              </a:rPr>
              <a:t>１０代の</a:t>
            </a:r>
            <a:r>
              <a:rPr lang="ja-JP" altLang="en-US" sz="2800" dirty="0" smtClean="0">
                <a:solidFill>
                  <a:srgbClr val="800000"/>
                </a:solidFill>
                <a:latin typeface="+mj-ea"/>
                <a:ea typeface="+mj-ea"/>
              </a:rPr>
              <a:t>暴走</a:t>
            </a:r>
            <a:r>
              <a:rPr lang="ja-JP" altLang="en-US" sz="2800" dirty="0">
                <a:solidFill>
                  <a:srgbClr val="800000"/>
                </a:solidFill>
                <a:latin typeface="+mj-ea"/>
                <a:ea typeface="+mj-ea"/>
              </a:rPr>
              <a:t>　</a:t>
            </a:r>
            <a:endParaRPr lang="en-US" altLang="ja-JP" sz="2800" dirty="0" smtClean="0">
              <a:solidFill>
                <a:srgbClr val="800000"/>
              </a:solidFill>
              <a:latin typeface="+mj-ea"/>
              <a:ea typeface="+mj-ea"/>
            </a:endParaRPr>
          </a:p>
          <a:p>
            <a:pPr>
              <a:lnSpc>
                <a:spcPct val="150000"/>
              </a:lnSpc>
            </a:pPr>
            <a:endParaRPr lang="en-US" altLang="ja-JP" sz="2800" dirty="0">
              <a:solidFill>
                <a:srgbClr val="800000"/>
              </a:solidFill>
              <a:latin typeface="+mj-ea"/>
              <a:ea typeface="+mj-ea"/>
            </a:endParaRPr>
          </a:p>
          <a:p>
            <a:pPr>
              <a:lnSpc>
                <a:spcPct val="150000"/>
              </a:lnSpc>
            </a:pPr>
            <a:r>
              <a:rPr lang="ja-JP" altLang="en-US" sz="2400" dirty="0" smtClean="0">
                <a:solidFill>
                  <a:srgbClr val="800000"/>
                </a:solidFill>
                <a:latin typeface="+mj-ea"/>
                <a:ea typeface="+mj-ea"/>
              </a:rPr>
              <a:t>思春期</a:t>
            </a:r>
            <a:r>
              <a:rPr lang="ja-JP" altLang="en-US" sz="2400" dirty="0">
                <a:solidFill>
                  <a:srgbClr val="800000"/>
                </a:solidFill>
                <a:latin typeface="+mj-ea"/>
                <a:ea typeface="+mj-ea"/>
              </a:rPr>
              <a:t>は性ホルモンの分泌が高まる</a:t>
            </a:r>
          </a:p>
          <a:p>
            <a:pPr>
              <a:lnSpc>
                <a:spcPct val="150000"/>
              </a:lnSpc>
            </a:pPr>
            <a:endParaRPr lang="ja-JP" altLang="en-US" sz="2800" dirty="0">
              <a:solidFill>
                <a:srgbClr val="800000"/>
              </a:solidFill>
              <a:latin typeface="+mj-ea"/>
              <a:ea typeface="+mj-ea"/>
            </a:endParaRPr>
          </a:p>
        </p:txBody>
      </p:sp>
      <p:sp>
        <p:nvSpPr>
          <p:cNvPr id="4" name="タイトル 1"/>
          <p:cNvSpPr txBox="1">
            <a:spLocks/>
          </p:cNvSpPr>
          <p:nvPr/>
        </p:nvSpPr>
        <p:spPr>
          <a:xfrm>
            <a:off x="1699472" y="403608"/>
            <a:ext cx="6709829" cy="967840"/>
          </a:xfrm>
          <a:prstGeom prst="rect">
            <a:avLst/>
          </a:prstGeom>
          <a:noFill/>
        </p:spPr>
        <p:txBody>
          <a:bodyPr anchor="b">
            <a:normAutofit/>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ja-JP" altLang="en-US" sz="3200" dirty="0"/>
              <a:t>大脳辺縁系と前頭前野の発達のずれ</a:t>
            </a:r>
          </a:p>
        </p:txBody>
      </p:sp>
    </p:spTree>
    <p:extLst>
      <p:ext uri="{BB962C8B-B14F-4D97-AF65-F5344CB8AC3E}">
        <p14:creationId xmlns:p14="http://schemas.microsoft.com/office/powerpoint/2010/main" val="20902457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81988" y="841158"/>
            <a:ext cx="7088022" cy="1088136"/>
          </a:xfrm>
          <a:noFill/>
        </p:spPr>
        <p:txBody>
          <a:bodyPr anchor="ctr">
            <a:noAutofit/>
          </a:bodyPr>
          <a:lstStyle/>
          <a:p>
            <a:pPr algn="ctr">
              <a:lnSpc>
                <a:spcPct val="100000"/>
              </a:lnSpc>
              <a:spcAft>
                <a:spcPts val="600"/>
              </a:spcAft>
            </a:pPr>
            <a:r>
              <a:rPr kumimoji="1" lang="ja-JP" altLang="en-US" sz="3600" b="1" dirty="0" smtClean="0">
                <a:solidFill>
                  <a:srgbClr val="572314"/>
                </a:solidFill>
                <a:latin typeface="+mj-ea"/>
                <a:cs typeface="ＤＦＰ勘亭流" charset="2"/>
              </a:rPr>
              <a:t>アップリカ育児研究会の教え</a:t>
            </a:r>
            <a:endParaRPr kumimoji="1" lang="ja-JP" altLang="en-US" sz="3600" b="1" dirty="0">
              <a:solidFill>
                <a:srgbClr val="572314"/>
              </a:solidFill>
              <a:latin typeface="+mj-ea"/>
              <a:cs typeface="ＤＦＰ勘亭流" charset="2"/>
            </a:endParaRPr>
          </a:p>
        </p:txBody>
      </p:sp>
      <p:sp>
        <p:nvSpPr>
          <p:cNvPr id="3" name="テキスト ボックス 2"/>
          <p:cNvSpPr txBox="1"/>
          <p:nvPr/>
        </p:nvSpPr>
        <p:spPr>
          <a:xfrm>
            <a:off x="1803328" y="2858549"/>
            <a:ext cx="6340197" cy="789960"/>
          </a:xfrm>
          <a:prstGeom prst="rect">
            <a:avLst/>
          </a:prstGeom>
          <a:noFill/>
        </p:spPr>
        <p:txBody>
          <a:bodyPr wrap="none" rtlCol="0">
            <a:spAutoFit/>
          </a:bodyPr>
          <a:lstStyle/>
          <a:p>
            <a:pPr>
              <a:lnSpc>
                <a:spcPct val="150000"/>
              </a:lnSpc>
            </a:pPr>
            <a:r>
              <a:rPr kumimoji="1" lang="ja-JP" altLang="en-US" sz="3200" dirty="0" smtClean="0">
                <a:solidFill>
                  <a:srgbClr val="800000"/>
                </a:solidFill>
                <a:latin typeface="+mj-ea"/>
                <a:ea typeface="+mj-ea"/>
              </a:rPr>
              <a:t>なぜ、乳幼児期の子育てが大切か</a:t>
            </a:r>
            <a:endParaRPr kumimoji="1" lang="ja-JP" altLang="en-US" sz="3200" dirty="0">
              <a:solidFill>
                <a:srgbClr val="800000"/>
              </a:solidFill>
              <a:latin typeface="+mj-ea"/>
              <a:ea typeface="+mj-ea"/>
            </a:endParaRPr>
          </a:p>
        </p:txBody>
      </p:sp>
    </p:spTree>
    <p:extLst>
      <p:ext uri="{BB962C8B-B14F-4D97-AF65-F5344CB8AC3E}">
        <p14:creationId xmlns:p14="http://schemas.microsoft.com/office/powerpoint/2010/main" val="969655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2046" y="1260734"/>
            <a:ext cx="6879763" cy="863547"/>
          </a:xfrm>
          <a:noFill/>
        </p:spPr>
        <p:txBody>
          <a:bodyPr anchor="t">
            <a:noAutofit/>
          </a:bodyPr>
          <a:lstStyle/>
          <a:p>
            <a:pPr>
              <a:spcAft>
                <a:spcPts val="600"/>
              </a:spcAft>
            </a:pPr>
            <a:r>
              <a:rPr lang="ja-JP" altLang="en-US" sz="3600" dirty="0">
                <a:solidFill>
                  <a:srgbClr val="800000"/>
                </a:solidFill>
                <a:latin typeface="+mn-ea"/>
              </a:rPr>
              <a:t>あたたかいこころを</a:t>
            </a:r>
            <a:r>
              <a:rPr lang="ja-JP" altLang="en-US" sz="3600" dirty="0" smtClean="0">
                <a:solidFill>
                  <a:srgbClr val="800000"/>
                </a:solidFill>
                <a:latin typeface="+mn-ea"/>
              </a:rPr>
              <a:t>育む運動</a:t>
            </a:r>
            <a:endParaRPr lang="en-US" altLang="ja-JP" sz="3600" dirty="0">
              <a:solidFill>
                <a:srgbClr val="800000"/>
              </a:solidFill>
              <a:latin typeface="+mn-ea"/>
            </a:endParaRPr>
          </a:p>
        </p:txBody>
      </p:sp>
      <p:sp>
        <p:nvSpPr>
          <p:cNvPr id="3" name="正方形/長方形 2"/>
          <p:cNvSpPr/>
          <p:nvPr/>
        </p:nvSpPr>
        <p:spPr>
          <a:xfrm>
            <a:off x="1880292" y="2583553"/>
            <a:ext cx="6359021" cy="523220"/>
          </a:xfrm>
          <a:prstGeom prst="rect">
            <a:avLst/>
          </a:prstGeom>
        </p:spPr>
        <p:txBody>
          <a:bodyPr wrap="square">
            <a:spAutoFit/>
          </a:bodyPr>
          <a:lstStyle/>
          <a:p>
            <a:pPr lvl="1">
              <a:spcAft>
                <a:spcPts val="600"/>
              </a:spcAft>
            </a:pPr>
            <a:r>
              <a:rPr lang="ja-JP" altLang="en-US" sz="2800" dirty="0" smtClean="0">
                <a:solidFill>
                  <a:srgbClr val="800000"/>
                </a:solidFill>
                <a:latin typeface="+mn-ea"/>
              </a:rPr>
              <a:t>アップリカ育児研究会の教え</a:t>
            </a:r>
            <a:endParaRPr lang="en-US" altLang="ja-JP" sz="2800" dirty="0" smtClean="0">
              <a:solidFill>
                <a:srgbClr val="800000"/>
              </a:solidFill>
              <a:latin typeface="+mn-ea"/>
            </a:endParaRPr>
          </a:p>
        </p:txBody>
      </p:sp>
      <p:pic>
        <p:nvPicPr>
          <p:cNvPr id="4" name="図 3" descr="スキャン 1 のコピー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865" y="3534918"/>
            <a:ext cx="1601364" cy="1681432"/>
          </a:xfrm>
          <a:prstGeom prst="rect">
            <a:avLst/>
          </a:prstGeom>
        </p:spPr>
      </p:pic>
      <p:pic>
        <p:nvPicPr>
          <p:cNvPr id="5" name="図 4" descr="スキャン 1 のコピー.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303" y="3493979"/>
            <a:ext cx="1610260" cy="1743707"/>
          </a:xfrm>
          <a:prstGeom prst="rect">
            <a:avLst/>
          </a:prstGeom>
        </p:spPr>
      </p:pic>
      <p:pic>
        <p:nvPicPr>
          <p:cNvPr id="6" name="図 5" descr="スキャン 1.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2046" y="3529070"/>
            <a:ext cx="1797086" cy="1690328"/>
          </a:xfrm>
          <a:prstGeom prst="rect">
            <a:avLst/>
          </a:prstGeom>
        </p:spPr>
      </p:pic>
      <p:sp>
        <p:nvSpPr>
          <p:cNvPr id="7" name="テキスト ボックス 6"/>
          <p:cNvSpPr txBox="1"/>
          <p:nvPr/>
        </p:nvSpPr>
        <p:spPr>
          <a:xfrm>
            <a:off x="1522046" y="5528987"/>
            <a:ext cx="1800493" cy="369332"/>
          </a:xfrm>
          <a:prstGeom prst="rect">
            <a:avLst/>
          </a:prstGeom>
          <a:noFill/>
        </p:spPr>
        <p:txBody>
          <a:bodyPr wrap="none" rtlCol="0">
            <a:spAutoFit/>
          </a:bodyPr>
          <a:lstStyle/>
          <a:p>
            <a:r>
              <a:rPr kumimoji="1" lang="ja-JP" altLang="en-US" dirty="0" smtClean="0">
                <a:solidFill>
                  <a:srgbClr val="572314"/>
                </a:solidFill>
              </a:rPr>
              <a:t>内藤壽七郎先生</a:t>
            </a:r>
            <a:endParaRPr kumimoji="1" lang="ja-JP" altLang="en-US" dirty="0">
              <a:solidFill>
                <a:srgbClr val="572314"/>
              </a:solidFill>
            </a:endParaRPr>
          </a:p>
        </p:txBody>
      </p:sp>
      <p:sp>
        <p:nvSpPr>
          <p:cNvPr id="8" name="テキスト ボックス 7"/>
          <p:cNvSpPr txBox="1"/>
          <p:nvPr/>
        </p:nvSpPr>
        <p:spPr>
          <a:xfrm>
            <a:off x="3979303" y="5528987"/>
            <a:ext cx="1338828" cy="369332"/>
          </a:xfrm>
          <a:prstGeom prst="rect">
            <a:avLst/>
          </a:prstGeom>
          <a:noFill/>
        </p:spPr>
        <p:txBody>
          <a:bodyPr wrap="none" rtlCol="0">
            <a:spAutoFit/>
          </a:bodyPr>
          <a:lstStyle/>
          <a:p>
            <a:r>
              <a:rPr kumimoji="1" lang="ja-JP" altLang="en-US" dirty="0" smtClean="0">
                <a:solidFill>
                  <a:srgbClr val="572314"/>
                </a:solidFill>
              </a:rPr>
              <a:t>手塚治虫氏</a:t>
            </a:r>
            <a:endParaRPr kumimoji="1" lang="ja-JP" altLang="en-US" dirty="0">
              <a:solidFill>
                <a:srgbClr val="572314"/>
              </a:solidFill>
            </a:endParaRPr>
          </a:p>
        </p:txBody>
      </p:sp>
      <p:sp>
        <p:nvSpPr>
          <p:cNvPr id="9" name="テキスト ボックス 8"/>
          <p:cNvSpPr txBox="1"/>
          <p:nvPr/>
        </p:nvSpPr>
        <p:spPr>
          <a:xfrm>
            <a:off x="6556401" y="5528987"/>
            <a:ext cx="1338828" cy="369332"/>
          </a:xfrm>
          <a:prstGeom prst="rect">
            <a:avLst/>
          </a:prstGeom>
          <a:noFill/>
        </p:spPr>
        <p:txBody>
          <a:bodyPr wrap="none" rtlCol="0">
            <a:spAutoFit/>
          </a:bodyPr>
          <a:lstStyle/>
          <a:p>
            <a:r>
              <a:rPr kumimoji="1" lang="ja-JP" altLang="en-US" dirty="0" smtClean="0">
                <a:solidFill>
                  <a:srgbClr val="572314"/>
                </a:solidFill>
              </a:rPr>
              <a:t>葛西健蔵氏</a:t>
            </a:r>
            <a:endParaRPr kumimoji="1" lang="en-US" altLang="ja-JP" dirty="0" smtClean="0">
              <a:solidFill>
                <a:srgbClr val="572314"/>
              </a:solidFill>
            </a:endParaRPr>
          </a:p>
        </p:txBody>
      </p:sp>
    </p:spTree>
    <p:extLst>
      <p:ext uri="{BB962C8B-B14F-4D97-AF65-F5344CB8AC3E}">
        <p14:creationId xmlns:p14="http://schemas.microsoft.com/office/powerpoint/2010/main" val="25256665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62993" y="485228"/>
            <a:ext cx="8574087" cy="967840"/>
          </a:xfrm>
          <a:noFill/>
        </p:spPr>
        <p:txBody>
          <a:bodyPr anchor="ctr">
            <a:normAutofit/>
          </a:bodyPr>
          <a:lstStyle/>
          <a:p>
            <a:pPr algn="ctr"/>
            <a:r>
              <a:rPr lang="ja-JP" altLang="en-US" sz="3600" dirty="0" smtClean="0">
                <a:solidFill>
                  <a:srgbClr val="572314"/>
                </a:solidFill>
                <a:effectLst/>
                <a:latin typeface="+mj-ea"/>
                <a:cs typeface="平成明朝" charset="0"/>
              </a:rPr>
              <a:t>３歳児神話</a:t>
            </a:r>
            <a:endParaRPr lang="en-US" altLang="ja-JP" sz="3600" dirty="0">
              <a:solidFill>
                <a:srgbClr val="572314"/>
              </a:solidFill>
              <a:effectLst/>
              <a:latin typeface="+mj-ea"/>
              <a:cs typeface="平成明朝" charset="0"/>
            </a:endParaRPr>
          </a:p>
        </p:txBody>
      </p:sp>
      <p:sp>
        <p:nvSpPr>
          <p:cNvPr id="2" name="テキスト ボックス 1"/>
          <p:cNvSpPr txBox="1"/>
          <p:nvPr/>
        </p:nvSpPr>
        <p:spPr>
          <a:xfrm>
            <a:off x="1874193" y="1659896"/>
            <a:ext cx="6529789" cy="3631763"/>
          </a:xfrm>
          <a:prstGeom prst="rect">
            <a:avLst/>
          </a:prstGeom>
          <a:noFill/>
        </p:spPr>
        <p:txBody>
          <a:bodyPr wrap="square" rtlCol="0">
            <a:spAutoFit/>
          </a:bodyPr>
          <a:lstStyle/>
          <a:p>
            <a:pPr marL="342900" indent="-342900">
              <a:lnSpc>
                <a:spcPct val="130000"/>
              </a:lnSpc>
              <a:spcAft>
                <a:spcPts val="3000"/>
              </a:spcAft>
              <a:buFont typeface="Arial"/>
              <a:buChar char="•"/>
            </a:pPr>
            <a:r>
              <a:rPr kumimoji="1" lang="ja-JP" altLang="en-US" sz="2000" dirty="0" smtClean="0">
                <a:solidFill>
                  <a:srgbClr val="800000"/>
                </a:solidFill>
                <a:latin typeface="+mn-ea"/>
              </a:rPr>
              <a:t>三つ子の魂百までも</a:t>
            </a:r>
            <a:endParaRPr kumimoji="1" lang="en-US" altLang="ja-JP" sz="2000" dirty="0" smtClean="0">
              <a:solidFill>
                <a:srgbClr val="800000"/>
              </a:solidFill>
              <a:latin typeface="+mn-ea"/>
            </a:endParaRPr>
          </a:p>
          <a:p>
            <a:pPr marL="342900" indent="-342900">
              <a:lnSpc>
                <a:spcPct val="130000"/>
              </a:lnSpc>
              <a:spcAft>
                <a:spcPts val="3000"/>
              </a:spcAft>
              <a:buFont typeface="Arial"/>
              <a:buChar char="•"/>
            </a:pPr>
            <a:r>
              <a:rPr lang="ja-JP" altLang="en-US" sz="2000" dirty="0">
                <a:solidFill>
                  <a:srgbClr val="800000"/>
                </a:solidFill>
                <a:latin typeface="+mn-ea"/>
              </a:rPr>
              <a:t>三歳看</a:t>
            </a:r>
            <a:r>
              <a:rPr lang="ja-JP" altLang="en-US" sz="2000" dirty="0" smtClean="0">
                <a:solidFill>
                  <a:srgbClr val="800000"/>
                </a:solidFill>
                <a:latin typeface="+mn-ea"/>
              </a:rPr>
              <a:t>老（中国語）</a:t>
            </a:r>
            <a:endParaRPr lang="en-US" altLang="ja-JP" sz="2000" dirty="0">
              <a:solidFill>
                <a:srgbClr val="800000"/>
              </a:solidFill>
              <a:latin typeface="+mn-ea"/>
            </a:endParaRPr>
          </a:p>
          <a:p>
            <a:pPr marL="342900" indent="-342900">
              <a:lnSpc>
                <a:spcPct val="130000"/>
              </a:lnSpc>
              <a:spcAft>
                <a:spcPts val="3000"/>
              </a:spcAft>
              <a:buFont typeface="Arial"/>
              <a:buChar char="•"/>
            </a:pPr>
            <a:r>
              <a:rPr lang="en-US" altLang="ja-JP" sz="2000" dirty="0" smtClean="0">
                <a:solidFill>
                  <a:srgbClr val="800000"/>
                </a:solidFill>
                <a:latin typeface="+mn-ea"/>
              </a:rPr>
              <a:t>What</a:t>
            </a:r>
            <a:r>
              <a:rPr lang="ja-JP" altLang="en-US" sz="2000" dirty="0" smtClean="0">
                <a:solidFill>
                  <a:srgbClr val="800000"/>
                </a:solidFill>
                <a:latin typeface="+mn-ea"/>
              </a:rPr>
              <a:t> </a:t>
            </a:r>
            <a:r>
              <a:rPr lang="en-US" altLang="ja-JP" sz="2000" dirty="0" smtClean="0">
                <a:solidFill>
                  <a:srgbClr val="800000"/>
                </a:solidFill>
                <a:latin typeface="+mn-ea"/>
              </a:rPr>
              <a:t>is</a:t>
            </a:r>
            <a:r>
              <a:rPr lang="ja-JP" altLang="en-US" sz="2000" dirty="0" smtClean="0">
                <a:solidFill>
                  <a:srgbClr val="800000"/>
                </a:solidFill>
                <a:latin typeface="+mn-ea"/>
              </a:rPr>
              <a:t> </a:t>
            </a:r>
            <a:r>
              <a:rPr lang="en-US" altLang="ja-JP" sz="2000" dirty="0" smtClean="0">
                <a:solidFill>
                  <a:srgbClr val="800000"/>
                </a:solidFill>
                <a:latin typeface="+mn-ea"/>
              </a:rPr>
              <a:t>learned</a:t>
            </a:r>
            <a:r>
              <a:rPr lang="ja-JP" altLang="en-US" sz="2000" dirty="0" smtClean="0">
                <a:solidFill>
                  <a:srgbClr val="800000"/>
                </a:solidFill>
                <a:latin typeface="+mn-ea"/>
              </a:rPr>
              <a:t> </a:t>
            </a:r>
            <a:r>
              <a:rPr lang="en-US" altLang="ja-JP" sz="2000" dirty="0" smtClean="0">
                <a:solidFill>
                  <a:srgbClr val="800000"/>
                </a:solidFill>
                <a:latin typeface="+mn-ea"/>
              </a:rPr>
              <a:t>in</a:t>
            </a:r>
            <a:r>
              <a:rPr lang="ja-JP" altLang="en-US" sz="2000" dirty="0" smtClean="0">
                <a:solidFill>
                  <a:srgbClr val="800000"/>
                </a:solidFill>
                <a:latin typeface="+mn-ea"/>
              </a:rPr>
              <a:t> </a:t>
            </a:r>
            <a:r>
              <a:rPr lang="en-US" altLang="ja-JP" sz="2000" dirty="0" smtClean="0">
                <a:solidFill>
                  <a:srgbClr val="800000"/>
                </a:solidFill>
                <a:latin typeface="+mn-ea"/>
              </a:rPr>
              <a:t>the</a:t>
            </a:r>
            <a:r>
              <a:rPr lang="ja-JP" altLang="en-US" sz="2000" dirty="0" smtClean="0">
                <a:solidFill>
                  <a:srgbClr val="800000"/>
                </a:solidFill>
                <a:latin typeface="+mn-ea"/>
              </a:rPr>
              <a:t> </a:t>
            </a:r>
            <a:r>
              <a:rPr lang="en-US" altLang="ja-JP" sz="2000" dirty="0" smtClean="0">
                <a:solidFill>
                  <a:srgbClr val="800000"/>
                </a:solidFill>
                <a:latin typeface="+mn-ea"/>
              </a:rPr>
              <a:t>cradle is carried to the grave.</a:t>
            </a:r>
            <a:r>
              <a:rPr lang="ja-JP" altLang="en-US" sz="2000" dirty="0" smtClean="0">
                <a:solidFill>
                  <a:srgbClr val="800000"/>
                </a:solidFill>
                <a:latin typeface="+mn-ea"/>
              </a:rPr>
              <a:t>（英語圏）</a:t>
            </a:r>
            <a:endParaRPr lang="en-US" altLang="ja-JP" sz="2000" dirty="0" smtClean="0">
              <a:solidFill>
                <a:srgbClr val="800000"/>
              </a:solidFill>
              <a:latin typeface="+mn-ea"/>
            </a:endParaRPr>
          </a:p>
          <a:p>
            <a:pPr marL="342900" indent="-342900">
              <a:lnSpc>
                <a:spcPct val="130000"/>
              </a:lnSpc>
              <a:spcAft>
                <a:spcPts val="3000"/>
              </a:spcAft>
              <a:buFont typeface="Arial"/>
              <a:buChar char="•"/>
            </a:pPr>
            <a:r>
              <a:rPr kumimoji="1" lang="ja-JP" altLang="en-US" sz="2000" dirty="0" smtClean="0">
                <a:solidFill>
                  <a:srgbClr val="800000"/>
                </a:solidFill>
                <a:latin typeface="+mn-ea"/>
              </a:rPr>
              <a:t>非常に幼い時に学んだことは石に刻まれたようなものだ（アラビア語圏）</a:t>
            </a:r>
            <a:endParaRPr kumimoji="1" lang="ja-JP" altLang="en-US" sz="2000" dirty="0">
              <a:solidFill>
                <a:srgbClr val="800000"/>
              </a:solidFill>
              <a:latin typeface="+mn-ea"/>
            </a:endParaRPr>
          </a:p>
        </p:txBody>
      </p:sp>
    </p:spTree>
    <p:extLst>
      <p:ext uri="{BB962C8B-B14F-4D97-AF65-F5344CB8AC3E}">
        <p14:creationId xmlns:p14="http://schemas.microsoft.com/office/powerpoint/2010/main" val="3973628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68743" y="519371"/>
            <a:ext cx="6704511" cy="967840"/>
          </a:xfrm>
          <a:noFill/>
        </p:spPr>
        <p:txBody>
          <a:bodyPr anchor="ctr">
            <a:normAutofit/>
          </a:bodyPr>
          <a:lstStyle/>
          <a:p>
            <a:pPr algn="ctr"/>
            <a:r>
              <a:rPr lang="ja-JP" altLang="en-US" sz="3200" b="1" dirty="0">
                <a:solidFill>
                  <a:srgbClr val="572314"/>
                </a:solidFill>
                <a:effectLst/>
                <a:latin typeface="+mj-ea"/>
                <a:cs typeface="平成明朝" charset="0"/>
              </a:rPr>
              <a:t>認知能力と非認知能力</a:t>
            </a:r>
          </a:p>
        </p:txBody>
      </p:sp>
      <p:sp>
        <p:nvSpPr>
          <p:cNvPr id="2" name="テキスト ボックス 1"/>
          <p:cNvSpPr txBox="1"/>
          <p:nvPr/>
        </p:nvSpPr>
        <p:spPr>
          <a:xfrm>
            <a:off x="1568743" y="2427609"/>
            <a:ext cx="7152723" cy="2831544"/>
          </a:xfrm>
          <a:prstGeom prst="rect">
            <a:avLst/>
          </a:prstGeom>
          <a:noFill/>
        </p:spPr>
        <p:txBody>
          <a:bodyPr wrap="square" rtlCol="0">
            <a:spAutoFit/>
          </a:bodyPr>
          <a:lstStyle/>
          <a:p>
            <a:pPr marL="342900" indent="-342900">
              <a:lnSpc>
                <a:spcPct val="150000"/>
              </a:lnSpc>
              <a:buFont typeface="Arial"/>
              <a:buChar char="•"/>
            </a:pPr>
            <a:r>
              <a:rPr lang="ja-JP" altLang="en-US" sz="2400" dirty="0" smtClean="0">
                <a:solidFill>
                  <a:srgbClr val="800000"/>
                </a:solidFill>
              </a:rPr>
              <a:t>認知能力とは、計算</a:t>
            </a:r>
            <a:r>
              <a:rPr lang="ja-JP" altLang="en-US" sz="2400" dirty="0">
                <a:solidFill>
                  <a:srgbClr val="800000"/>
                </a:solidFill>
              </a:rPr>
              <a:t>や文字、知識、</a:t>
            </a:r>
            <a:r>
              <a:rPr lang="ja-JP" altLang="en-US" sz="2400" dirty="0" smtClean="0">
                <a:solidFill>
                  <a:srgbClr val="800000"/>
                </a:solidFill>
              </a:rPr>
              <a:t>思考する能力。</a:t>
            </a:r>
            <a:endParaRPr lang="en-US" altLang="ja-JP" sz="2400" dirty="0" smtClean="0">
              <a:solidFill>
                <a:srgbClr val="800000"/>
              </a:solidFill>
            </a:endParaRPr>
          </a:p>
          <a:p>
            <a:pPr marL="342900" indent="-342900">
              <a:lnSpc>
                <a:spcPct val="150000"/>
              </a:lnSpc>
              <a:buFont typeface="Arial"/>
              <a:buChar char="•"/>
            </a:pPr>
            <a:endParaRPr lang="en-US" altLang="ja-JP" sz="2400" dirty="0" smtClean="0">
              <a:solidFill>
                <a:srgbClr val="800000"/>
              </a:solidFill>
            </a:endParaRPr>
          </a:p>
          <a:p>
            <a:pPr marL="342900" indent="-342900">
              <a:lnSpc>
                <a:spcPct val="150000"/>
              </a:lnSpc>
              <a:buFont typeface="Arial"/>
              <a:buChar char="•"/>
            </a:pPr>
            <a:r>
              <a:rPr lang="ja-JP" altLang="en-US" sz="2400" dirty="0" smtClean="0">
                <a:solidFill>
                  <a:srgbClr val="800000"/>
                </a:solidFill>
              </a:rPr>
              <a:t>非認知</a:t>
            </a:r>
            <a:r>
              <a:rPr lang="ja-JP" altLang="en-US" sz="2400" dirty="0">
                <a:solidFill>
                  <a:srgbClr val="800000"/>
                </a:solidFill>
              </a:rPr>
              <a:t>能力とは、感性豊かな</a:t>
            </a:r>
            <a:r>
              <a:rPr lang="ja-JP" altLang="en-US" sz="2400" dirty="0" smtClean="0">
                <a:solidFill>
                  <a:srgbClr val="800000"/>
                </a:solidFill>
              </a:rPr>
              <a:t>心。</a:t>
            </a:r>
            <a:endParaRPr lang="en-US" altLang="ja-JP" sz="2400" dirty="0" smtClean="0">
              <a:solidFill>
                <a:srgbClr val="800000"/>
              </a:solidFill>
            </a:endParaRPr>
          </a:p>
          <a:p>
            <a:pPr lvl="1">
              <a:lnSpc>
                <a:spcPct val="150000"/>
              </a:lnSpc>
            </a:pPr>
            <a:r>
              <a:rPr lang="ja-JP" altLang="en-US" sz="2400" dirty="0" smtClean="0">
                <a:solidFill>
                  <a:srgbClr val="800000"/>
                </a:solidFill>
              </a:rPr>
              <a:t>　　それを伸ばすのが、幼児</a:t>
            </a:r>
            <a:r>
              <a:rPr lang="ja-JP" altLang="en-US" sz="2400" dirty="0">
                <a:solidFill>
                  <a:srgbClr val="800000"/>
                </a:solidFill>
              </a:rPr>
              <a:t>教育の原点</a:t>
            </a:r>
            <a:r>
              <a:rPr lang="ja-JP" altLang="en-US" sz="2400" dirty="0" smtClean="0">
                <a:solidFill>
                  <a:srgbClr val="800000"/>
                </a:solidFill>
              </a:rPr>
              <a:t>。</a:t>
            </a:r>
            <a:endParaRPr lang="en-US" altLang="ja-JP" sz="2400" dirty="0">
              <a:solidFill>
                <a:srgbClr val="800000"/>
              </a:solidFill>
            </a:endParaRPr>
          </a:p>
        </p:txBody>
      </p:sp>
    </p:spTree>
    <p:extLst>
      <p:ext uri="{BB962C8B-B14F-4D97-AF65-F5344CB8AC3E}">
        <p14:creationId xmlns:p14="http://schemas.microsoft.com/office/powerpoint/2010/main" val="354071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417125" y="2388428"/>
            <a:ext cx="3441125" cy="3028190"/>
          </a:xfrm>
          <a:prstGeom prst="rect">
            <a:avLst/>
          </a:prstGeom>
        </p:spPr>
      </p:pic>
      <p:sp>
        <p:nvSpPr>
          <p:cNvPr id="67586" name="Rectangle 2"/>
          <p:cNvSpPr>
            <a:spLocks noGrp="1" noChangeArrowheads="1"/>
          </p:cNvSpPr>
          <p:nvPr>
            <p:ph type="title"/>
          </p:nvPr>
        </p:nvSpPr>
        <p:spPr>
          <a:xfrm>
            <a:off x="284163" y="295284"/>
            <a:ext cx="8574087" cy="967840"/>
          </a:xfrm>
          <a:noFill/>
        </p:spPr>
        <p:txBody>
          <a:bodyPr anchor="ctr">
            <a:normAutofit/>
          </a:bodyPr>
          <a:lstStyle/>
          <a:p>
            <a:pPr algn="ctr"/>
            <a:r>
              <a:rPr lang="ja-JP" altLang="en-US" sz="3200" b="1" dirty="0" smtClean="0">
                <a:solidFill>
                  <a:srgbClr val="572314"/>
                </a:solidFill>
                <a:effectLst/>
                <a:latin typeface="+mj-ea"/>
                <a:cs typeface="平成明朝" charset="0"/>
              </a:rPr>
              <a:t>幼少期</a:t>
            </a:r>
            <a:r>
              <a:rPr lang="ja-JP" altLang="en-US" sz="3200" b="1" dirty="0">
                <a:solidFill>
                  <a:srgbClr val="572314"/>
                </a:solidFill>
                <a:effectLst/>
                <a:latin typeface="+mj-ea"/>
                <a:cs typeface="平成明朝" charset="0"/>
              </a:rPr>
              <a:t>に感性豊かな心の</a:t>
            </a:r>
            <a:r>
              <a:rPr lang="ja-JP" altLang="en-US" sz="3200" b="1" dirty="0" smtClean="0">
                <a:solidFill>
                  <a:srgbClr val="572314"/>
                </a:solidFill>
                <a:effectLst/>
                <a:latin typeface="+mj-ea"/>
                <a:cs typeface="平成明朝" charset="0"/>
              </a:rPr>
              <a:t>育てるには</a:t>
            </a:r>
            <a:endParaRPr lang="ja-JP" altLang="en-US" sz="3200" b="1" dirty="0">
              <a:solidFill>
                <a:srgbClr val="572314"/>
              </a:solidFill>
              <a:effectLst/>
              <a:latin typeface="+mj-ea"/>
              <a:cs typeface="平成明朝" charset="0"/>
            </a:endParaRPr>
          </a:p>
        </p:txBody>
      </p:sp>
      <p:sp>
        <p:nvSpPr>
          <p:cNvPr id="2" name="テキスト ボックス 1"/>
          <p:cNvSpPr txBox="1"/>
          <p:nvPr/>
        </p:nvSpPr>
        <p:spPr>
          <a:xfrm>
            <a:off x="1094850" y="1263124"/>
            <a:ext cx="7197079" cy="1723549"/>
          </a:xfrm>
          <a:prstGeom prst="rect">
            <a:avLst/>
          </a:prstGeom>
          <a:noFill/>
        </p:spPr>
        <p:txBody>
          <a:bodyPr wrap="square" rtlCol="0">
            <a:spAutoFit/>
          </a:bodyPr>
          <a:lstStyle/>
          <a:p>
            <a:pPr marL="342900" indent="-342900">
              <a:lnSpc>
                <a:spcPct val="150000"/>
              </a:lnSpc>
              <a:spcAft>
                <a:spcPts val="2400"/>
              </a:spcAft>
              <a:buFont typeface="Arial"/>
              <a:buChar char="•"/>
            </a:pPr>
            <a:r>
              <a:rPr lang="ja-JP" altLang="en-US" sz="2400" dirty="0" smtClean="0">
                <a:solidFill>
                  <a:srgbClr val="800000"/>
                </a:solidFill>
              </a:rPr>
              <a:t>乳幼児期</a:t>
            </a:r>
            <a:r>
              <a:rPr lang="ja-JP" altLang="en-US" sz="2400" dirty="0">
                <a:solidFill>
                  <a:srgbClr val="800000"/>
                </a:solidFill>
              </a:rPr>
              <a:t>には、光や音その他の感覚刺激が周囲から流れ込み</a:t>
            </a:r>
            <a:r>
              <a:rPr lang="ja-JP" altLang="en-US" sz="2400" dirty="0" smtClean="0">
                <a:solidFill>
                  <a:srgbClr val="800000"/>
                </a:solidFill>
              </a:rPr>
              <a:t>、脳</a:t>
            </a:r>
            <a:r>
              <a:rPr lang="ja-JP" altLang="en-US" sz="2400" dirty="0">
                <a:solidFill>
                  <a:srgbClr val="800000"/>
                </a:solidFill>
              </a:rPr>
              <a:t>のネットワーク形成がはじまる</a:t>
            </a:r>
            <a:r>
              <a:rPr lang="ja-JP" altLang="en-US" sz="2400" dirty="0" smtClean="0">
                <a:solidFill>
                  <a:srgbClr val="800000"/>
                </a:solidFill>
              </a:rPr>
              <a:t>。</a:t>
            </a:r>
            <a:r>
              <a:rPr lang="ja-JP" altLang="ja-JP" sz="2400" dirty="0">
                <a:solidFill>
                  <a:srgbClr val="800000"/>
                </a:solidFill>
              </a:rPr>
              <a:t>　</a:t>
            </a:r>
            <a:r>
              <a:rPr lang="ja-JP" altLang="en-US" sz="2400" dirty="0" smtClean="0">
                <a:solidFill>
                  <a:srgbClr val="800000"/>
                </a:solidFill>
              </a:rPr>
              <a:t>その</a:t>
            </a:r>
            <a:r>
              <a:rPr lang="ja-JP" altLang="en-US" sz="2400" dirty="0">
                <a:solidFill>
                  <a:srgbClr val="800000"/>
                </a:solidFill>
              </a:rPr>
              <a:t>中心が</a:t>
            </a:r>
            <a:r>
              <a:rPr lang="ja-JP" altLang="en-US" sz="2400" dirty="0">
                <a:solidFill>
                  <a:srgbClr val="FF0000"/>
                </a:solidFill>
              </a:rPr>
              <a:t>大脳辺縁</a:t>
            </a:r>
            <a:r>
              <a:rPr lang="ja-JP" altLang="en-US" sz="2400" dirty="0" smtClean="0">
                <a:solidFill>
                  <a:srgbClr val="FF0000"/>
                </a:solidFill>
              </a:rPr>
              <a:t>系</a:t>
            </a:r>
            <a:endParaRPr lang="en-US" altLang="ja-JP" sz="2400" dirty="0">
              <a:solidFill>
                <a:srgbClr val="800000"/>
              </a:solidFill>
            </a:endParaRPr>
          </a:p>
        </p:txBody>
      </p:sp>
      <p:sp>
        <p:nvSpPr>
          <p:cNvPr id="5" name="テキスト ボックス 4"/>
          <p:cNvSpPr txBox="1"/>
          <p:nvPr/>
        </p:nvSpPr>
        <p:spPr>
          <a:xfrm>
            <a:off x="1257094" y="3938364"/>
            <a:ext cx="5410065" cy="2585323"/>
          </a:xfrm>
          <a:prstGeom prst="rect">
            <a:avLst/>
          </a:prstGeom>
          <a:noFill/>
        </p:spPr>
        <p:txBody>
          <a:bodyPr wrap="square" rtlCol="0">
            <a:spAutoFit/>
          </a:bodyPr>
          <a:lstStyle/>
          <a:p>
            <a:pPr marL="342900" lvl="0" indent="-342900">
              <a:lnSpc>
                <a:spcPct val="150000"/>
              </a:lnSpc>
              <a:spcAft>
                <a:spcPts val="2400"/>
              </a:spcAft>
              <a:buFont typeface="Arial"/>
              <a:buChar char="•"/>
            </a:pPr>
            <a:r>
              <a:rPr lang="ja-JP" altLang="ja-JP" sz="2400" dirty="0" smtClean="0">
                <a:solidFill>
                  <a:srgbClr val="800000"/>
                </a:solidFill>
              </a:rPr>
              <a:t>非認知</a:t>
            </a:r>
            <a:r>
              <a:rPr lang="ja-JP" altLang="ja-JP" sz="2400" dirty="0">
                <a:solidFill>
                  <a:srgbClr val="800000"/>
                </a:solidFill>
              </a:rPr>
              <a:t>能力の教科書はない。</a:t>
            </a:r>
          </a:p>
          <a:p>
            <a:pPr marL="342900" lvl="0" indent="-342900">
              <a:lnSpc>
                <a:spcPct val="150000"/>
              </a:lnSpc>
              <a:spcAft>
                <a:spcPts val="2400"/>
              </a:spcAft>
              <a:buFont typeface="Arial"/>
              <a:buChar char="•"/>
            </a:pPr>
            <a:r>
              <a:rPr lang="ja-JP" altLang="ja-JP" sz="2400" dirty="0">
                <a:solidFill>
                  <a:srgbClr val="800000"/>
                </a:solidFill>
              </a:rPr>
              <a:t>教えることではなく、子どもを取り巻く環境</a:t>
            </a:r>
            <a:r>
              <a:rPr lang="ja-JP" altLang="en-US" sz="2400" dirty="0">
                <a:solidFill>
                  <a:srgbClr val="800000"/>
                </a:solidFill>
              </a:rPr>
              <a:t>（母親、</a:t>
            </a:r>
            <a:r>
              <a:rPr lang="ja-JP" altLang="ja-JP" sz="2400" dirty="0">
                <a:solidFill>
                  <a:srgbClr val="800000"/>
                </a:solidFill>
              </a:rPr>
              <a:t>家族、</a:t>
            </a:r>
            <a:r>
              <a:rPr lang="ja-JP" altLang="en-US" sz="2400" dirty="0">
                <a:solidFill>
                  <a:srgbClr val="800000"/>
                </a:solidFill>
              </a:rPr>
              <a:t>近所の</a:t>
            </a:r>
            <a:r>
              <a:rPr lang="ja-JP" altLang="ja-JP" sz="2400" dirty="0">
                <a:solidFill>
                  <a:srgbClr val="800000"/>
                </a:solidFill>
              </a:rPr>
              <a:t>お友だち</a:t>
            </a:r>
            <a:r>
              <a:rPr lang="ja-JP" altLang="en-US" sz="2400" dirty="0">
                <a:solidFill>
                  <a:srgbClr val="800000"/>
                </a:solidFill>
              </a:rPr>
              <a:t>・大人など</a:t>
            </a:r>
            <a:r>
              <a:rPr lang="ja-JP" altLang="en-US" sz="2400" dirty="0" smtClean="0">
                <a:solidFill>
                  <a:srgbClr val="800000"/>
                </a:solidFill>
              </a:rPr>
              <a:t>）</a:t>
            </a:r>
            <a:endParaRPr lang="en-US" altLang="ja-JP" sz="2400" dirty="0">
              <a:solidFill>
                <a:srgbClr val="800000"/>
              </a:solidFill>
            </a:endParaRPr>
          </a:p>
        </p:txBody>
      </p:sp>
    </p:spTree>
    <p:extLst>
      <p:ext uri="{BB962C8B-B14F-4D97-AF65-F5344CB8AC3E}">
        <p14:creationId xmlns:p14="http://schemas.microsoft.com/office/powerpoint/2010/main" val="1107390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435608" y="274638"/>
            <a:ext cx="6139151" cy="1143000"/>
          </a:xfrm>
        </p:spPr>
        <p:txBody>
          <a:bodyPr>
            <a:normAutofit/>
          </a:bodyPr>
          <a:lstStyle/>
          <a:p>
            <a:pPr algn="ctr"/>
            <a:r>
              <a:rPr kumimoji="1" lang="ja-JP" altLang="en-US" sz="3200" dirty="0" smtClean="0">
                <a:latin typeface="+mj-ea"/>
              </a:rPr>
              <a:t>育児の基本は</a:t>
            </a:r>
            <a:r>
              <a:rPr kumimoji="1" lang="en-US" altLang="ja-JP" sz="3200" dirty="0" smtClean="0">
                <a:latin typeface="+mj-ea"/>
              </a:rPr>
              <a:t>  ’</a:t>
            </a:r>
            <a:r>
              <a:rPr kumimoji="1" lang="ja-JP" altLang="en-US" sz="3200" dirty="0" smtClean="0">
                <a:latin typeface="+mj-ea"/>
              </a:rPr>
              <a:t>まなかい</a:t>
            </a:r>
            <a:r>
              <a:rPr kumimoji="1" lang="en-US" altLang="ja-JP" sz="3200" dirty="0" smtClean="0">
                <a:latin typeface="+mj-ea"/>
              </a:rPr>
              <a:t>’  </a:t>
            </a:r>
            <a:r>
              <a:rPr kumimoji="1" lang="ja-JP" altLang="en-US" sz="3200" dirty="0" smtClean="0">
                <a:latin typeface="+mj-ea"/>
              </a:rPr>
              <a:t>に</a:t>
            </a:r>
            <a:endParaRPr kumimoji="1" lang="ja-JP" altLang="en-US" sz="3200" dirty="0">
              <a:latin typeface="+mj-ea"/>
            </a:endParaRPr>
          </a:p>
        </p:txBody>
      </p:sp>
      <p:sp>
        <p:nvSpPr>
          <p:cNvPr id="60418" name="Rectangle 2"/>
          <p:cNvSpPr>
            <a:spLocks noGrp="1" noChangeArrowheads="1"/>
          </p:cNvSpPr>
          <p:nvPr>
            <p:ph idx="1"/>
          </p:nvPr>
        </p:nvSpPr>
        <p:spPr>
          <a:xfrm>
            <a:off x="1435607" y="1999068"/>
            <a:ext cx="4386749" cy="3992563"/>
          </a:xfrm>
        </p:spPr>
        <p:txBody>
          <a:bodyPr>
            <a:normAutofit/>
          </a:bodyPr>
          <a:lstStyle/>
          <a:p>
            <a:pPr marL="0" indent="0">
              <a:lnSpc>
                <a:spcPct val="140000"/>
              </a:lnSpc>
              <a:buFont typeface="Monotype Sorts" charset="0"/>
              <a:buNone/>
            </a:pPr>
            <a:r>
              <a:rPr lang="ja-JP" altLang="en-US" sz="2000" dirty="0">
                <a:solidFill>
                  <a:srgbClr val="800000"/>
                </a:solidFill>
                <a:latin typeface="+mn-ea"/>
                <a:cs typeface="ＭＳ 明朝" charset="0"/>
              </a:rPr>
              <a:t>生まれた直後の赤ちゃんでも、やさしい気持ちで見つめてくれる人には視線を合わせます</a:t>
            </a:r>
            <a:r>
              <a:rPr lang="ja-JP" altLang="en-US" sz="2000" dirty="0" smtClean="0">
                <a:solidFill>
                  <a:srgbClr val="800000"/>
                </a:solidFill>
                <a:latin typeface="+mn-ea"/>
                <a:cs typeface="ＭＳ 明朝" charset="0"/>
              </a:rPr>
              <a:t>。これ</a:t>
            </a:r>
            <a:r>
              <a:rPr lang="ja-JP" altLang="en-US" sz="2000" dirty="0">
                <a:solidFill>
                  <a:srgbClr val="800000"/>
                </a:solidFill>
                <a:latin typeface="+mn-ea"/>
                <a:cs typeface="ＭＳ 明朝" charset="0"/>
              </a:rPr>
              <a:t>が、「まなかい </a:t>
            </a:r>
            <a:r>
              <a:rPr lang="en-US" altLang="ja-JP" sz="2000" dirty="0">
                <a:solidFill>
                  <a:srgbClr val="800000"/>
                </a:solidFill>
                <a:latin typeface="+mn-ea"/>
                <a:cs typeface="ＭＳ 明朝" charset="0"/>
              </a:rPr>
              <a:t>(</a:t>
            </a:r>
            <a:r>
              <a:rPr lang="ja-JP" altLang="en-US" sz="2000" dirty="0">
                <a:solidFill>
                  <a:srgbClr val="800000"/>
                </a:solidFill>
                <a:latin typeface="+mn-ea"/>
                <a:cs typeface="ＭＳ 明朝" charset="0"/>
              </a:rPr>
              <a:t>眼交い</a:t>
            </a:r>
            <a:r>
              <a:rPr lang="en-US" altLang="ja-JP" sz="2000" dirty="0">
                <a:solidFill>
                  <a:srgbClr val="800000"/>
                </a:solidFill>
                <a:latin typeface="+mn-ea"/>
                <a:cs typeface="ＭＳ 明朝" charset="0"/>
              </a:rPr>
              <a:t>)</a:t>
            </a:r>
            <a:r>
              <a:rPr lang="ja-JP" altLang="en-US" sz="2000" dirty="0">
                <a:solidFill>
                  <a:srgbClr val="800000"/>
                </a:solidFill>
                <a:latin typeface="+mn-ea"/>
                <a:cs typeface="ＭＳ 明朝" charset="0"/>
              </a:rPr>
              <a:t>」なのです</a:t>
            </a:r>
            <a:r>
              <a:rPr lang="ja-JP" altLang="en-US" sz="2000" dirty="0" smtClean="0">
                <a:solidFill>
                  <a:srgbClr val="800000"/>
                </a:solidFill>
                <a:latin typeface="+mn-ea"/>
                <a:cs typeface="ＭＳ 明朝" charset="0"/>
              </a:rPr>
              <a:t>。</a:t>
            </a:r>
            <a:endParaRPr lang="en-US" altLang="ja-JP" sz="2000" dirty="0" smtClean="0">
              <a:solidFill>
                <a:srgbClr val="800000"/>
              </a:solidFill>
              <a:latin typeface="+mn-ea"/>
              <a:cs typeface="ＭＳ 明朝" charset="0"/>
            </a:endParaRPr>
          </a:p>
          <a:p>
            <a:pPr marL="0" indent="0">
              <a:lnSpc>
                <a:spcPct val="140000"/>
              </a:lnSpc>
              <a:buFont typeface="Monotype Sorts" charset="0"/>
              <a:buNone/>
            </a:pPr>
            <a:r>
              <a:rPr lang="ja-JP" altLang="en-US" sz="2000" dirty="0" smtClean="0">
                <a:solidFill>
                  <a:srgbClr val="800000"/>
                </a:solidFill>
                <a:latin typeface="+mn-ea"/>
                <a:cs typeface="ＭＳ 明朝" charset="0"/>
              </a:rPr>
              <a:t>育児</a:t>
            </a:r>
            <a:r>
              <a:rPr lang="ja-JP" altLang="en-US" sz="2000" dirty="0">
                <a:solidFill>
                  <a:srgbClr val="800000"/>
                </a:solidFill>
                <a:latin typeface="+mn-ea"/>
                <a:cs typeface="ＭＳ 明朝" charset="0"/>
              </a:rPr>
              <a:t>の基本は、赤ちゃんの目をみることにあります。</a:t>
            </a:r>
          </a:p>
          <a:p>
            <a:pPr marL="0" indent="0">
              <a:lnSpc>
                <a:spcPct val="140000"/>
              </a:lnSpc>
              <a:buFont typeface="Monotype Sorts" charset="0"/>
              <a:buNone/>
            </a:pPr>
            <a:endParaRPr lang="ja-JP" altLang="en-US" sz="2000" dirty="0">
              <a:solidFill>
                <a:srgbClr val="800000"/>
              </a:solidFill>
              <a:latin typeface="+mn-ea"/>
              <a:cs typeface="ＭＳ 明朝" charset="0"/>
            </a:endParaRPr>
          </a:p>
        </p:txBody>
      </p:sp>
      <p:sp>
        <p:nvSpPr>
          <p:cNvPr id="60420" name="Text Box 4"/>
          <p:cNvSpPr txBox="1">
            <a:spLocks noChangeArrowheads="1"/>
          </p:cNvSpPr>
          <p:nvPr/>
        </p:nvSpPr>
        <p:spPr bwMode="auto">
          <a:xfrm>
            <a:off x="1942254" y="5132534"/>
            <a:ext cx="41459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ja-JP" altLang="en-US" sz="2000" dirty="0">
                <a:solidFill>
                  <a:srgbClr val="800000"/>
                </a:solidFill>
                <a:latin typeface="+mj-ea"/>
                <a:ea typeface="+mj-ea"/>
                <a:cs typeface="ＭＳ 明朝" charset="0"/>
              </a:rPr>
              <a:t>内藤壽七郎著「育児の原理」より</a:t>
            </a:r>
            <a:endParaRPr lang="en-US" altLang="ja-JP" sz="2000" dirty="0">
              <a:solidFill>
                <a:srgbClr val="800000"/>
              </a:solidFill>
              <a:latin typeface="+mj-ea"/>
              <a:ea typeface="+mj-ea"/>
              <a:cs typeface="ＭＳ 明朝"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05" y="4104550"/>
            <a:ext cx="1669055" cy="225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8557" y="1776878"/>
            <a:ext cx="1752403" cy="218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33689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877749" y="457783"/>
            <a:ext cx="8266251" cy="967840"/>
          </a:xfrm>
          <a:noFill/>
        </p:spPr>
        <p:txBody>
          <a:bodyPr>
            <a:normAutofit/>
          </a:bodyPr>
          <a:lstStyle/>
          <a:p>
            <a:pPr lvl="0" algn="ctr"/>
            <a:r>
              <a:rPr lang="ja-JP" altLang="ja-JP" sz="3200" b="1" dirty="0">
                <a:solidFill>
                  <a:srgbClr val="572314"/>
                </a:solidFill>
              </a:rPr>
              <a:t>感性豊かな心（非認知能力）を伸ばすに</a:t>
            </a:r>
            <a:r>
              <a:rPr lang="ja-JP" altLang="ja-JP" sz="3200" b="1" dirty="0" smtClean="0">
                <a:solidFill>
                  <a:srgbClr val="572314"/>
                </a:solidFill>
              </a:rPr>
              <a:t>は</a:t>
            </a:r>
            <a:endParaRPr lang="en-US" altLang="ja-JP" sz="3200" b="1" dirty="0">
              <a:solidFill>
                <a:srgbClr val="572314"/>
              </a:solidFill>
              <a:effectLst/>
            </a:endParaRPr>
          </a:p>
        </p:txBody>
      </p:sp>
      <p:sp>
        <p:nvSpPr>
          <p:cNvPr id="3" name="正方形/長方形 2"/>
          <p:cNvSpPr/>
          <p:nvPr/>
        </p:nvSpPr>
        <p:spPr>
          <a:xfrm>
            <a:off x="3415947" y="4868674"/>
            <a:ext cx="2682743" cy="1723549"/>
          </a:xfrm>
          <a:prstGeom prst="rect">
            <a:avLst/>
          </a:prstGeom>
        </p:spPr>
        <p:txBody>
          <a:bodyPr wrap="square">
            <a:spAutoFit/>
          </a:bodyPr>
          <a:lstStyle/>
          <a:p>
            <a:pPr lvl="0" algn="ctr">
              <a:lnSpc>
                <a:spcPct val="150000"/>
              </a:lnSpc>
            </a:pPr>
            <a:r>
              <a:rPr lang="ja-JP" altLang="en-US" sz="2400" dirty="0" smtClean="0">
                <a:solidFill>
                  <a:srgbClr val="800000"/>
                </a:solidFill>
              </a:rPr>
              <a:t>肯定する。ほめる。</a:t>
            </a:r>
            <a:endParaRPr lang="en-US" altLang="ja-JP" sz="2400" dirty="0" smtClean="0">
              <a:solidFill>
                <a:srgbClr val="800000"/>
              </a:solidFill>
            </a:endParaRPr>
          </a:p>
          <a:p>
            <a:pPr lvl="0" algn="ctr">
              <a:lnSpc>
                <a:spcPct val="150000"/>
              </a:lnSpc>
            </a:pPr>
            <a:endParaRPr lang="ja-JP" altLang="en-US" sz="2400" dirty="0">
              <a:solidFill>
                <a:srgbClr val="800000"/>
              </a:solidFill>
            </a:endParaRPr>
          </a:p>
          <a:p>
            <a:pPr lvl="0" algn="ctr">
              <a:lnSpc>
                <a:spcPct val="150000"/>
              </a:lnSpc>
            </a:pPr>
            <a:r>
              <a:rPr lang="ja-JP" altLang="en-US" sz="2400" dirty="0" smtClean="0">
                <a:solidFill>
                  <a:srgbClr val="800000"/>
                </a:solidFill>
              </a:rPr>
              <a:t>自信</a:t>
            </a:r>
            <a:r>
              <a:rPr lang="ja-JP" altLang="en-US" sz="2400" dirty="0">
                <a:solidFill>
                  <a:srgbClr val="800000"/>
                </a:solidFill>
              </a:rPr>
              <a:t>を与える。</a:t>
            </a:r>
          </a:p>
        </p:txBody>
      </p:sp>
      <p:sp>
        <p:nvSpPr>
          <p:cNvPr id="2" name="正方形/長方形 1"/>
          <p:cNvSpPr/>
          <p:nvPr/>
        </p:nvSpPr>
        <p:spPr>
          <a:xfrm>
            <a:off x="6098690" y="2852046"/>
            <a:ext cx="1107996" cy="1569660"/>
          </a:xfrm>
          <a:prstGeom prst="rect">
            <a:avLst/>
          </a:prstGeom>
        </p:spPr>
        <p:txBody>
          <a:bodyPr wrap="none">
            <a:spAutoFit/>
          </a:bodyPr>
          <a:lstStyle/>
          <a:p>
            <a:pPr algn="ctr"/>
            <a:r>
              <a:rPr lang="ja-JP" altLang="en-US" sz="2400" dirty="0" smtClean="0">
                <a:solidFill>
                  <a:srgbClr val="800000"/>
                </a:solidFill>
              </a:rPr>
              <a:t>聞く</a:t>
            </a:r>
            <a:endParaRPr lang="en-US" altLang="ja-JP" sz="2400" dirty="0" smtClean="0">
              <a:solidFill>
                <a:srgbClr val="800000"/>
              </a:solidFill>
            </a:endParaRPr>
          </a:p>
          <a:p>
            <a:pPr algn="ctr"/>
            <a:endParaRPr lang="en-US" altLang="ja-JP" sz="2400" dirty="0" smtClean="0">
              <a:solidFill>
                <a:srgbClr val="800000"/>
              </a:solidFill>
            </a:endParaRPr>
          </a:p>
          <a:p>
            <a:pPr algn="ctr"/>
            <a:endParaRPr lang="en-US" altLang="ja-JP" sz="2400" dirty="0" smtClean="0">
              <a:solidFill>
                <a:srgbClr val="800000"/>
              </a:solidFill>
            </a:endParaRPr>
          </a:p>
          <a:p>
            <a:pPr algn="ctr"/>
            <a:r>
              <a:rPr lang="ja-JP" altLang="en-US" sz="2400" dirty="0" smtClean="0">
                <a:solidFill>
                  <a:srgbClr val="800000"/>
                </a:solidFill>
              </a:rPr>
              <a:t>応える</a:t>
            </a:r>
            <a:endParaRPr lang="ja-JP" altLang="en-US" sz="2400" dirty="0">
              <a:solidFill>
                <a:srgbClr val="800000"/>
              </a:solidFill>
            </a:endParaRPr>
          </a:p>
        </p:txBody>
      </p:sp>
      <p:sp>
        <p:nvSpPr>
          <p:cNvPr id="5" name="正方形/長方形 4"/>
          <p:cNvSpPr/>
          <p:nvPr/>
        </p:nvSpPr>
        <p:spPr>
          <a:xfrm>
            <a:off x="1784785" y="2852046"/>
            <a:ext cx="3174838" cy="1569660"/>
          </a:xfrm>
          <a:prstGeom prst="rect">
            <a:avLst/>
          </a:prstGeom>
        </p:spPr>
        <p:txBody>
          <a:bodyPr wrap="square" anchor="t">
            <a:spAutoFit/>
          </a:bodyPr>
          <a:lstStyle/>
          <a:p>
            <a:pPr lvl="0" algn="ctr"/>
            <a:r>
              <a:rPr lang="ja-JP" altLang="en-US" sz="2400" dirty="0">
                <a:solidFill>
                  <a:srgbClr val="800000"/>
                </a:solidFill>
              </a:rPr>
              <a:t>まな</a:t>
            </a:r>
            <a:r>
              <a:rPr lang="ja-JP" altLang="en-US" sz="2400" dirty="0" smtClean="0">
                <a:solidFill>
                  <a:srgbClr val="800000"/>
                </a:solidFill>
              </a:rPr>
              <a:t>かい（眼交）</a:t>
            </a:r>
            <a:endParaRPr lang="en-US" altLang="ja-JP" sz="2400" dirty="0">
              <a:solidFill>
                <a:srgbClr val="800000"/>
              </a:solidFill>
            </a:endParaRPr>
          </a:p>
          <a:p>
            <a:pPr lvl="0" algn="ctr"/>
            <a:endParaRPr lang="en-US" altLang="ja-JP" sz="2400" dirty="0" smtClean="0">
              <a:solidFill>
                <a:srgbClr val="800000"/>
              </a:solidFill>
            </a:endParaRPr>
          </a:p>
          <a:p>
            <a:pPr lvl="0" algn="ctr"/>
            <a:endParaRPr lang="en-US" altLang="ja-JP" sz="2400" dirty="0" smtClean="0">
              <a:solidFill>
                <a:srgbClr val="800000"/>
              </a:solidFill>
            </a:endParaRPr>
          </a:p>
          <a:p>
            <a:pPr lvl="0" algn="ctr"/>
            <a:r>
              <a:rPr lang="ja-JP" altLang="en-US" sz="2400" dirty="0" smtClean="0">
                <a:solidFill>
                  <a:srgbClr val="800000"/>
                </a:solidFill>
              </a:rPr>
              <a:t>微笑み</a:t>
            </a:r>
            <a:endParaRPr lang="ja-JP" altLang="en-US" sz="2400" dirty="0">
              <a:solidFill>
                <a:srgbClr val="800000"/>
              </a:solidFill>
            </a:endParaRPr>
          </a:p>
        </p:txBody>
      </p:sp>
      <p:sp>
        <p:nvSpPr>
          <p:cNvPr id="6" name="正方形/長方形 5"/>
          <p:cNvSpPr/>
          <p:nvPr/>
        </p:nvSpPr>
        <p:spPr>
          <a:xfrm>
            <a:off x="3103257" y="1720711"/>
            <a:ext cx="3877985" cy="553998"/>
          </a:xfrm>
          <a:prstGeom prst="rect">
            <a:avLst/>
          </a:prstGeom>
        </p:spPr>
        <p:txBody>
          <a:bodyPr wrap="none">
            <a:spAutoFit/>
          </a:bodyPr>
          <a:lstStyle/>
          <a:p>
            <a:pPr>
              <a:lnSpc>
                <a:spcPct val="130000"/>
              </a:lnSpc>
            </a:pPr>
            <a:r>
              <a:rPr lang="ja-JP" altLang="en-US" sz="2400" dirty="0">
                <a:solidFill>
                  <a:srgbClr val="800000"/>
                </a:solidFill>
              </a:rPr>
              <a:t>子どもからの問いかけ</a:t>
            </a:r>
            <a:r>
              <a:rPr lang="ja-JP" altLang="en-US" sz="2400" dirty="0" smtClean="0">
                <a:solidFill>
                  <a:srgbClr val="800000"/>
                </a:solidFill>
              </a:rPr>
              <a:t>に、</a:t>
            </a:r>
            <a:endParaRPr lang="en-US" altLang="ja-JP" sz="2400" dirty="0">
              <a:solidFill>
                <a:srgbClr val="800000"/>
              </a:solidFill>
            </a:endParaRPr>
          </a:p>
        </p:txBody>
      </p:sp>
      <p:cxnSp>
        <p:nvCxnSpPr>
          <p:cNvPr id="9" name="直線矢印コネクタ 8"/>
          <p:cNvCxnSpPr/>
          <p:nvPr/>
        </p:nvCxnSpPr>
        <p:spPr>
          <a:xfrm flipH="1">
            <a:off x="3578972" y="2461848"/>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5827895" y="2419149"/>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flipH="1">
            <a:off x="5557100" y="4478476"/>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a:off x="3766988" y="4478476"/>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a:off x="6680627" y="3379722"/>
            <a:ext cx="0" cy="541802"/>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a:off x="3415947" y="3379722"/>
            <a:ext cx="0" cy="541802"/>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a:off x="4819607" y="5586254"/>
            <a:ext cx="0" cy="541802"/>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39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402962" y="1036677"/>
            <a:ext cx="6459432" cy="967840"/>
          </a:xfrm>
          <a:noFill/>
        </p:spPr>
        <p:txBody>
          <a:bodyPr>
            <a:normAutofit/>
          </a:bodyPr>
          <a:lstStyle/>
          <a:p>
            <a:pPr algn="ctr"/>
            <a:r>
              <a:rPr lang="ja-JP" altLang="en-US" sz="3600" b="1" dirty="0"/>
              <a:t>あたたかい心を</a:t>
            </a:r>
            <a:r>
              <a:rPr lang="ja-JP" altLang="en-US" sz="3600" b="1" dirty="0" smtClean="0"/>
              <a:t>育む</a:t>
            </a:r>
            <a:endParaRPr lang="ja-JP" altLang="en-US" sz="3600" dirty="0">
              <a:effectLst/>
            </a:endParaRPr>
          </a:p>
        </p:txBody>
      </p:sp>
      <p:sp>
        <p:nvSpPr>
          <p:cNvPr id="3" name="正方形/長方形 2"/>
          <p:cNvSpPr/>
          <p:nvPr/>
        </p:nvSpPr>
        <p:spPr>
          <a:xfrm>
            <a:off x="2262035" y="5255424"/>
            <a:ext cx="5133470" cy="553998"/>
          </a:xfrm>
          <a:prstGeom prst="rect">
            <a:avLst/>
          </a:prstGeom>
        </p:spPr>
        <p:txBody>
          <a:bodyPr wrap="square">
            <a:spAutoFit/>
          </a:bodyPr>
          <a:lstStyle/>
          <a:p>
            <a:pPr algn="ctr">
              <a:lnSpc>
                <a:spcPct val="130000"/>
              </a:lnSpc>
            </a:pPr>
            <a:r>
              <a:rPr lang="en-US" altLang="ja-JP" sz="2400" b="1" dirty="0" smtClean="0">
                <a:solidFill>
                  <a:srgbClr val="800000"/>
                </a:solidFill>
                <a:latin typeface="+mn-ea"/>
              </a:rPr>
              <a:t>“</a:t>
            </a:r>
            <a:r>
              <a:rPr lang="ja-JP" altLang="en-US" sz="2400" b="1" dirty="0" smtClean="0">
                <a:solidFill>
                  <a:srgbClr val="800000"/>
                </a:solidFill>
                <a:latin typeface="+mn-ea"/>
              </a:rPr>
              <a:t>心情を分かち合える</a:t>
            </a:r>
            <a:r>
              <a:rPr lang="en-US" altLang="ja-JP" sz="2400" b="1" dirty="0" smtClean="0">
                <a:solidFill>
                  <a:srgbClr val="800000"/>
                </a:solidFill>
                <a:latin typeface="+mn-ea"/>
              </a:rPr>
              <a:t>” </a:t>
            </a:r>
            <a:r>
              <a:rPr lang="ja-JP" altLang="en-US" sz="2400" b="1" dirty="0" smtClean="0">
                <a:solidFill>
                  <a:srgbClr val="800000"/>
                </a:solidFill>
                <a:latin typeface="+mn-ea"/>
              </a:rPr>
              <a:t>大人に</a:t>
            </a:r>
            <a:endParaRPr lang="ja-JP" altLang="en-US" sz="2400" b="1" dirty="0">
              <a:solidFill>
                <a:srgbClr val="800000"/>
              </a:solidFill>
              <a:latin typeface="+mn-ea"/>
            </a:endParaRPr>
          </a:p>
        </p:txBody>
      </p:sp>
      <p:sp>
        <p:nvSpPr>
          <p:cNvPr id="5" name="正方形/長方形 4"/>
          <p:cNvSpPr/>
          <p:nvPr/>
        </p:nvSpPr>
        <p:spPr>
          <a:xfrm>
            <a:off x="3813108" y="2722045"/>
            <a:ext cx="2031325" cy="461665"/>
          </a:xfrm>
          <a:prstGeom prst="rect">
            <a:avLst/>
          </a:prstGeom>
        </p:spPr>
        <p:txBody>
          <a:bodyPr wrap="none">
            <a:spAutoFit/>
          </a:bodyPr>
          <a:lstStyle/>
          <a:p>
            <a:pPr algn="ctr"/>
            <a:r>
              <a:rPr lang="ja-JP" altLang="ja-JP" sz="2400" b="1" dirty="0">
                <a:solidFill>
                  <a:srgbClr val="800000"/>
                </a:solidFill>
                <a:latin typeface="+mn-ea"/>
              </a:rPr>
              <a:t>感性豊かな</a:t>
            </a:r>
            <a:r>
              <a:rPr lang="ja-JP" altLang="ja-JP" sz="2400" b="1" dirty="0" smtClean="0">
                <a:solidFill>
                  <a:srgbClr val="800000"/>
                </a:solidFill>
                <a:latin typeface="+mn-ea"/>
              </a:rPr>
              <a:t>心</a:t>
            </a:r>
            <a:endParaRPr lang="ja-JP" altLang="en-US" sz="2400" b="1" dirty="0">
              <a:solidFill>
                <a:srgbClr val="800000"/>
              </a:solidFill>
              <a:latin typeface="+mn-ea"/>
            </a:endParaRPr>
          </a:p>
        </p:txBody>
      </p:sp>
      <p:sp>
        <p:nvSpPr>
          <p:cNvPr id="12" name="正方形/長方形 11"/>
          <p:cNvSpPr/>
          <p:nvPr/>
        </p:nvSpPr>
        <p:spPr>
          <a:xfrm>
            <a:off x="3197554" y="4065494"/>
            <a:ext cx="3262432" cy="461665"/>
          </a:xfrm>
          <a:prstGeom prst="rect">
            <a:avLst/>
          </a:prstGeom>
        </p:spPr>
        <p:txBody>
          <a:bodyPr wrap="none">
            <a:spAutoFit/>
          </a:bodyPr>
          <a:lstStyle/>
          <a:p>
            <a:pPr algn="ctr"/>
            <a:r>
              <a:rPr lang="ja-JP" altLang="en-US" sz="2400" b="1" dirty="0">
                <a:solidFill>
                  <a:srgbClr val="800000"/>
                </a:solidFill>
              </a:rPr>
              <a:t>あたたかい心を</a:t>
            </a:r>
            <a:r>
              <a:rPr lang="ja-JP" altLang="en-US" sz="2400" b="1" dirty="0" smtClean="0">
                <a:solidFill>
                  <a:srgbClr val="800000"/>
                </a:solidFill>
              </a:rPr>
              <a:t>育み、</a:t>
            </a:r>
            <a:endParaRPr lang="ja-JP" altLang="en-US" sz="2400" dirty="0">
              <a:solidFill>
                <a:srgbClr val="800000"/>
              </a:solidFill>
            </a:endParaRPr>
          </a:p>
        </p:txBody>
      </p:sp>
      <p:sp>
        <p:nvSpPr>
          <p:cNvPr id="13" name="下矢印 12"/>
          <p:cNvSpPr/>
          <p:nvPr/>
        </p:nvSpPr>
        <p:spPr>
          <a:xfrm>
            <a:off x="4473936" y="3408828"/>
            <a:ext cx="354834" cy="429500"/>
          </a:xfrm>
          <a:prstGeom prst="downArrow">
            <a:avLst/>
          </a:prstGeom>
          <a:solidFill>
            <a:srgbClr val="E7DEC9"/>
          </a:solidFill>
          <a:ln>
            <a:solidFill>
              <a:srgbClr val="5723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800000"/>
              </a:solidFill>
            </a:endParaRPr>
          </a:p>
        </p:txBody>
      </p:sp>
      <p:sp>
        <p:nvSpPr>
          <p:cNvPr id="7" name="下矢印 6"/>
          <p:cNvSpPr/>
          <p:nvPr/>
        </p:nvSpPr>
        <p:spPr>
          <a:xfrm>
            <a:off x="4478081" y="4825924"/>
            <a:ext cx="354834" cy="429500"/>
          </a:xfrm>
          <a:prstGeom prst="downArrow">
            <a:avLst/>
          </a:prstGeom>
          <a:solidFill>
            <a:srgbClr val="E7DEC9"/>
          </a:solidFill>
          <a:ln>
            <a:solidFill>
              <a:srgbClr val="5723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800000"/>
              </a:solidFill>
            </a:endParaRPr>
          </a:p>
        </p:txBody>
      </p:sp>
    </p:spTree>
    <p:extLst>
      <p:ext uri="{BB962C8B-B14F-4D97-AF65-F5344CB8AC3E}">
        <p14:creationId xmlns:p14="http://schemas.microsoft.com/office/powerpoint/2010/main" val="210234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58522" y="274638"/>
            <a:ext cx="4774405" cy="1143000"/>
          </a:xfrm>
        </p:spPr>
        <p:txBody>
          <a:bodyPr>
            <a:noAutofit/>
          </a:bodyPr>
          <a:lstStyle/>
          <a:p>
            <a:r>
              <a:rPr kumimoji="1" lang="ja-JP" altLang="en-US" sz="3600" dirty="0" smtClean="0"/>
              <a:t>子どもを祈る</a:t>
            </a:r>
            <a:endParaRPr kumimoji="1" lang="ja-JP" altLang="en-US" sz="3600" dirty="0"/>
          </a:p>
        </p:txBody>
      </p:sp>
      <p:sp>
        <p:nvSpPr>
          <p:cNvPr id="5" name="正方形/長方形 4"/>
          <p:cNvSpPr/>
          <p:nvPr/>
        </p:nvSpPr>
        <p:spPr>
          <a:xfrm>
            <a:off x="6732927" y="1960219"/>
            <a:ext cx="1600438" cy="3996764"/>
          </a:xfrm>
          <a:prstGeom prst="rect">
            <a:avLst/>
          </a:prstGeom>
        </p:spPr>
        <p:txBody>
          <a:bodyPr vert="eaVert" wrap="square">
            <a:spAutoFit/>
          </a:bodyPr>
          <a:lstStyle/>
          <a:p>
            <a:r>
              <a:rPr lang="ja-JP" altLang="en-US" sz="3200" dirty="0" smtClean="0"/>
              <a:t>含徳之</a:t>
            </a:r>
            <a:r>
              <a:rPr lang="ja-JP" altLang="en-US" sz="3200" dirty="0"/>
              <a:t>厚　比於</a:t>
            </a:r>
            <a:r>
              <a:rPr lang="ja-JP" altLang="en-US" sz="3200" dirty="0" smtClean="0"/>
              <a:t>赤子　</a:t>
            </a:r>
            <a:endParaRPr lang="en-US" altLang="ja-JP" sz="3200" dirty="0" smtClean="0"/>
          </a:p>
          <a:p>
            <a:endParaRPr lang="en-US" altLang="ja-JP" sz="3200" dirty="0"/>
          </a:p>
          <a:p>
            <a:pPr algn="r"/>
            <a:r>
              <a:rPr lang="ja-JP" altLang="en-US" sz="2800" dirty="0" smtClean="0"/>
              <a:t>老子第</a:t>
            </a:r>
            <a:r>
              <a:rPr lang="en-US" altLang="ja-JP" sz="2800" dirty="0" smtClean="0"/>
              <a:t>55</a:t>
            </a:r>
            <a:r>
              <a:rPr lang="ja-JP" altLang="en-US" sz="2800" dirty="0" smtClean="0"/>
              <a:t>章</a:t>
            </a:r>
            <a:endParaRPr lang="en-US" altLang="ja-JP" sz="2800" dirty="0" smtClean="0"/>
          </a:p>
        </p:txBody>
      </p:sp>
      <p:sp>
        <p:nvSpPr>
          <p:cNvPr id="6" name="正方形/長方形 5"/>
          <p:cNvSpPr/>
          <p:nvPr/>
        </p:nvSpPr>
        <p:spPr>
          <a:xfrm>
            <a:off x="4397988" y="2110154"/>
            <a:ext cx="1606594" cy="4033296"/>
          </a:xfrm>
          <a:prstGeom prst="rect">
            <a:avLst/>
          </a:prstGeom>
        </p:spPr>
        <p:txBody>
          <a:bodyPr vert="eaVert" wrap="square">
            <a:spAutoFit/>
          </a:bodyPr>
          <a:lstStyle/>
          <a:p>
            <a:pPr>
              <a:lnSpc>
                <a:spcPct val="130000"/>
              </a:lnSpc>
            </a:pPr>
            <a:r>
              <a:rPr lang="ja-JP" altLang="en-US" sz="2400" dirty="0"/>
              <a:t>徳を深く内に蓄えている人は、譬えてみれば</a:t>
            </a:r>
            <a:r>
              <a:rPr lang="ja-JP" altLang="en-US" sz="2400" dirty="0" smtClean="0"/>
              <a:t>赤ん坊の</a:t>
            </a:r>
            <a:r>
              <a:rPr lang="ja-JP" altLang="en-US" sz="2400" dirty="0"/>
              <a:t>ようなものだ。（福永光司訳</a:t>
            </a:r>
            <a:r>
              <a:rPr lang="ja-JP" altLang="en-US" sz="2400" dirty="0" smtClean="0"/>
              <a:t>）</a:t>
            </a:r>
            <a:endParaRPr lang="en-US" altLang="ja-JP" sz="2400" dirty="0"/>
          </a:p>
        </p:txBody>
      </p:sp>
      <p:pic>
        <p:nvPicPr>
          <p:cNvPr id="3" name="図 2" descr="スクリーンショット 2018-05-06 21.59.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939" y="2259002"/>
            <a:ext cx="2237032" cy="2590879"/>
          </a:xfrm>
          <a:prstGeom prst="rect">
            <a:avLst/>
          </a:prstGeom>
        </p:spPr>
      </p:pic>
      <p:sp>
        <p:nvSpPr>
          <p:cNvPr id="4" name="テキスト ボックス 3"/>
          <p:cNvSpPr txBox="1"/>
          <p:nvPr/>
        </p:nvSpPr>
        <p:spPr>
          <a:xfrm>
            <a:off x="1740853" y="4915390"/>
            <a:ext cx="1338828" cy="369332"/>
          </a:xfrm>
          <a:prstGeom prst="rect">
            <a:avLst/>
          </a:prstGeom>
          <a:noFill/>
        </p:spPr>
        <p:txBody>
          <a:bodyPr wrap="none" rtlCol="0">
            <a:spAutoFit/>
          </a:bodyPr>
          <a:lstStyle/>
          <a:p>
            <a:r>
              <a:rPr kumimoji="1" lang="ja-JP" altLang="en-US" dirty="0" smtClean="0"/>
              <a:t>葛西健蔵氏</a:t>
            </a:r>
            <a:endParaRPr kumimoji="1" lang="ja-JP" altLang="en-US" dirty="0"/>
          </a:p>
        </p:txBody>
      </p:sp>
    </p:spTree>
    <p:extLst>
      <p:ext uri="{BB962C8B-B14F-4D97-AF65-F5344CB8AC3E}">
        <p14:creationId xmlns:p14="http://schemas.microsoft.com/office/powerpoint/2010/main" val="10595284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442044" y="1817196"/>
            <a:ext cx="2812471" cy="3893629"/>
          </a:xfrm>
          <a:prstGeom prst="rect">
            <a:avLst/>
          </a:prstGeom>
        </p:spPr>
      </p:pic>
      <p:sp>
        <p:nvSpPr>
          <p:cNvPr id="5" name="タイトル 1"/>
          <p:cNvSpPr>
            <a:spLocks noGrp="1"/>
          </p:cNvSpPr>
          <p:nvPr>
            <p:ph type="title"/>
          </p:nvPr>
        </p:nvSpPr>
        <p:spPr>
          <a:xfrm>
            <a:off x="1946285" y="429500"/>
            <a:ext cx="6140214" cy="1213806"/>
          </a:xfrm>
          <a:noFill/>
        </p:spPr>
        <p:txBody>
          <a:bodyPr anchor="t">
            <a:noAutofit/>
          </a:bodyPr>
          <a:lstStyle/>
          <a:p>
            <a:pPr>
              <a:lnSpc>
                <a:spcPct val="130000"/>
              </a:lnSpc>
            </a:pPr>
            <a:r>
              <a:rPr kumimoji="1" lang="ja-JP" altLang="en-US" sz="2800" b="1" i="1" dirty="0" smtClean="0"/>
              <a:t>若いお母さんが自信をもって育児ができるように</a:t>
            </a:r>
            <a:endParaRPr kumimoji="1" lang="ja-JP" altLang="en-US" sz="2800" b="1" i="1" dirty="0"/>
          </a:p>
        </p:txBody>
      </p:sp>
      <p:sp>
        <p:nvSpPr>
          <p:cNvPr id="2" name="テキスト ボックス 1"/>
          <p:cNvSpPr txBox="1"/>
          <p:nvPr/>
        </p:nvSpPr>
        <p:spPr>
          <a:xfrm>
            <a:off x="4493497" y="2558531"/>
            <a:ext cx="4470751" cy="1158779"/>
          </a:xfrm>
          <a:prstGeom prst="rect">
            <a:avLst/>
          </a:prstGeom>
          <a:noFill/>
        </p:spPr>
        <p:txBody>
          <a:bodyPr wrap="square" rtlCol="0">
            <a:spAutoFit/>
          </a:bodyPr>
          <a:lstStyle/>
          <a:p>
            <a:pPr>
              <a:lnSpc>
                <a:spcPct val="130000"/>
              </a:lnSpc>
              <a:spcAft>
                <a:spcPts val="600"/>
              </a:spcAft>
            </a:pPr>
            <a:r>
              <a:rPr lang="ja-JP" altLang="en-US" i="1" dirty="0" smtClean="0">
                <a:solidFill>
                  <a:srgbClr val="800000"/>
                </a:solidFill>
                <a:latin typeface="+mn-ea"/>
              </a:rPr>
              <a:t>兵庫県</a:t>
            </a:r>
            <a:r>
              <a:rPr lang="ja-JP" altLang="ja-JP" i="1" dirty="0" smtClean="0">
                <a:solidFill>
                  <a:srgbClr val="800000"/>
                </a:solidFill>
                <a:latin typeface="+mn-ea"/>
              </a:rPr>
              <a:t>地域</a:t>
            </a:r>
            <a:r>
              <a:rPr lang="ja-JP" altLang="ja-JP" i="1" dirty="0">
                <a:solidFill>
                  <a:srgbClr val="800000"/>
                </a:solidFill>
                <a:latin typeface="+mn-ea"/>
              </a:rPr>
              <a:t>子育て</a:t>
            </a:r>
            <a:r>
              <a:rPr lang="ja-JP" altLang="ja-JP" i="1" dirty="0" smtClean="0">
                <a:solidFill>
                  <a:srgbClr val="800000"/>
                </a:solidFill>
                <a:latin typeface="+mn-ea"/>
              </a:rPr>
              <a:t>ネットワークだより</a:t>
            </a:r>
            <a:r>
              <a:rPr lang="ja-JP" altLang="en-US" i="1" dirty="0" smtClean="0">
                <a:solidFill>
                  <a:srgbClr val="800000"/>
                </a:solidFill>
                <a:latin typeface="+mn-ea"/>
              </a:rPr>
              <a:t>の</a:t>
            </a:r>
            <a:r>
              <a:rPr lang="ja-JP" altLang="ja-JP" i="1" dirty="0" smtClean="0">
                <a:solidFill>
                  <a:srgbClr val="800000"/>
                </a:solidFill>
                <a:latin typeface="+mn-ea"/>
              </a:rPr>
              <a:t>コラムを</a:t>
            </a:r>
            <a:r>
              <a:rPr lang="en-US" altLang="ja-JP" i="1" dirty="0" smtClean="0">
                <a:solidFill>
                  <a:srgbClr val="800000"/>
                </a:solidFill>
                <a:latin typeface="+mn-ea"/>
              </a:rPr>
              <a:t>2005</a:t>
            </a:r>
            <a:r>
              <a:rPr lang="ja-JP" altLang="en-US" i="1" dirty="0" smtClean="0">
                <a:solidFill>
                  <a:srgbClr val="800000"/>
                </a:solidFill>
                <a:latin typeface="+mn-ea"/>
              </a:rPr>
              <a:t>年</a:t>
            </a:r>
            <a:r>
              <a:rPr lang="ja-JP" altLang="ja-JP" i="1" dirty="0" smtClean="0">
                <a:solidFill>
                  <a:srgbClr val="800000"/>
                </a:solidFill>
                <a:latin typeface="+mn-ea"/>
              </a:rPr>
              <a:t>から</a:t>
            </a:r>
            <a:r>
              <a:rPr lang="ja-JP" altLang="ja-JP" i="1" dirty="0">
                <a:solidFill>
                  <a:srgbClr val="800000"/>
                </a:solidFill>
                <a:latin typeface="+mn-ea"/>
              </a:rPr>
              <a:t>今日まで</a:t>
            </a:r>
            <a:r>
              <a:rPr lang="en-US" altLang="ja-JP" i="1" dirty="0">
                <a:solidFill>
                  <a:srgbClr val="800000"/>
                </a:solidFill>
                <a:latin typeface="+mn-ea"/>
              </a:rPr>
              <a:t>13</a:t>
            </a:r>
            <a:r>
              <a:rPr lang="ja-JP" altLang="ja-JP" i="1" dirty="0">
                <a:solidFill>
                  <a:srgbClr val="800000"/>
                </a:solidFill>
                <a:latin typeface="+mn-ea"/>
              </a:rPr>
              <a:t>年間</a:t>
            </a:r>
            <a:r>
              <a:rPr lang="ja-JP" altLang="ja-JP" i="1" dirty="0" smtClean="0">
                <a:solidFill>
                  <a:srgbClr val="800000"/>
                </a:solidFill>
                <a:latin typeface="+mn-ea"/>
              </a:rPr>
              <a:t>連載</a:t>
            </a:r>
            <a:r>
              <a:rPr lang="ja-JP" altLang="en-US" i="1" dirty="0" smtClean="0">
                <a:solidFill>
                  <a:srgbClr val="800000"/>
                </a:solidFill>
                <a:latin typeface="+mn-ea"/>
              </a:rPr>
              <a:t>中</a:t>
            </a:r>
            <a:endParaRPr lang="en-US" altLang="ja-JP" i="1" dirty="0" smtClean="0">
              <a:solidFill>
                <a:srgbClr val="800000"/>
              </a:solidFill>
              <a:latin typeface="+mn-ea"/>
            </a:endParaRPr>
          </a:p>
        </p:txBody>
      </p:sp>
      <p:sp>
        <p:nvSpPr>
          <p:cNvPr id="3" name="正方形/長方形 2"/>
          <p:cNvSpPr/>
          <p:nvPr/>
        </p:nvSpPr>
        <p:spPr>
          <a:xfrm>
            <a:off x="4572000" y="5004866"/>
            <a:ext cx="3869334" cy="646331"/>
          </a:xfrm>
          <a:prstGeom prst="rect">
            <a:avLst/>
          </a:prstGeom>
        </p:spPr>
        <p:txBody>
          <a:bodyPr wrap="square">
            <a:spAutoFit/>
          </a:bodyPr>
          <a:lstStyle/>
          <a:p>
            <a:r>
              <a:rPr lang="ja-JP" altLang="en-US" i="1" dirty="0">
                <a:solidFill>
                  <a:srgbClr val="800000"/>
                </a:solidFill>
              </a:rPr>
              <a:t>神戸新聞総合出版センターより、</a:t>
            </a:r>
            <a:endParaRPr lang="en-US" altLang="ja-JP" i="1" dirty="0">
              <a:solidFill>
                <a:srgbClr val="800000"/>
              </a:solidFill>
            </a:endParaRPr>
          </a:p>
          <a:p>
            <a:r>
              <a:rPr lang="en-US" altLang="ja-JP" i="1" dirty="0">
                <a:solidFill>
                  <a:srgbClr val="800000"/>
                </a:solidFill>
              </a:rPr>
              <a:t>2017</a:t>
            </a:r>
            <a:r>
              <a:rPr lang="ja-JP" altLang="en-US" i="1" dirty="0">
                <a:solidFill>
                  <a:srgbClr val="800000"/>
                </a:solidFill>
              </a:rPr>
              <a:t>年</a:t>
            </a:r>
            <a:r>
              <a:rPr lang="en-US" altLang="ja-JP" i="1" dirty="0">
                <a:solidFill>
                  <a:srgbClr val="800000"/>
                </a:solidFill>
              </a:rPr>
              <a:t>11</a:t>
            </a:r>
            <a:r>
              <a:rPr lang="ja-JP" altLang="en-US" i="1" dirty="0">
                <a:solidFill>
                  <a:srgbClr val="800000"/>
                </a:solidFill>
              </a:rPr>
              <a:t>月刊行</a:t>
            </a:r>
            <a:r>
              <a:rPr lang="ja-JP" altLang="ja-JP" i="1" dirty="0">
                <a:solidFill>
                  <a:srgbClr val="800000"/>
                </a:solidFill>
              </a:rPr>
              <a:t> </a:t>
            </a:r>
            <a:endParaRPr lang="ja-JP" altLang="en-US" i="1" dirty="0">
              <a:solidFill>
                <a:srgbClr val="800000"/>
              </a:solidFill>
            </a:endParaRPr>
          </a:p>
        </p:txBody>
      </p:sp>
    </p:spTree>
    <p:extLst>
      <p:ext uri="{BB962C8B-B14F-4D97-AF65-F5344CB8AC3E}">
        <p14:creationId xmlns:p14="http://schemas.microsoft.com/office/powerpoint/2010/main" val="23103731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3661253" y="711035"/>
            <a:ext cx="3659547" cy="3357622"/>
          </a:xfrm>
          <a:prstGeom prst="rect">
            <a:avLst/>
          </a:prstGeom>
        </p:spPr>
      </p:pic>
      <p:sp>
        <p:nvSpPr>
          <p:cNvPr id="2" name="タイトル 1"/>
          <p:cNvSpPr>
            <a:spLocks noGrp="1"/>
          </p:cNvSpPr>
          <p:nvPr>
            <p:ph type="title"/>
          </p:nvPr>
        </p:nvSpPr>
        <p:spPr>
          <a:xfrm>
            <a:off x="1625000" y="4344368"/>
            <a:ext cx="7772400" cy="1051560"/>
          </a:xfrm>
          <a:noFill/>
        </p:spPr>
        <p:txBody>
          <a:bodyPr anchor="ctr">
            <a:normAutofit/>
          </a:bodyPr>
          <a:lstStyle/>
          <a:p>
            <a:pPr algn="ctr">
              <a:tabLst>
                <a:tab pos="3055938" algn="l"/>
              </a:tabLst>
            </a:pPr>
            <a:r>
              <a:rPr kumimoji="1" lang="ja-JP" altLang="en-US" sz="3600" b="1" i="1" dirty="0" smtClean="0"/>
              <a:t>ご静聴ありがとうございました</a:t>
            </a:r>
            <a:endParaRPr kumimoji="1" lang="ja-JP" altLang="en-US" sz="3600" b="1" i="1" dirty="0"/>
          </a:p>
        </p:txBody>
      </p:sp>
    </p:spTree>
    <p:extLst>
      <p:ext uri="{BB962C8B-B14F-4D97-AF65-F5344CB8AC3E}">
        <p14:creationId xmlns:p14="http://schemas.microsoft.com/office/powerpoint/2010/main" val="10705157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7212" y="630367"/>
            <a:ext cx="6879763" cy="1054833"/>
          </a:xfrm>
          <a:noFill/>
        </p:spPr>
        <p:txBody>
          <a:bodyPr anchor="t">
            <a:noAutofit/>
          </a:bodyPr>
          <a:lstStyle/>
          <a:p>
            <a:pPr algn="ctr">
              <a:lnSpc>
                <a:spcPct val="150000"/>
              </a:lnSpc>
              <a:tabLst>
                <a:tab pos="3055938" algn="l"/>
              </a:tabLst>
            </a:pPr>
            <a:r>
              <a:rPr lang="ja-JP" altLang="en-US" sz="3600" b="1" dirty="0" smtClean="0"/>
              <a:t>本日の話</a:t>
            </a:r>
            <a:endParaRPr lang="ja-JP" altLang="en-US" sz="3600" b="1" dirty="0"/>
          </a:p>
        </p:txBody>
      </p:sp>
      <p:sp>
        <p:nvSpPr>
          <p:cNvPr id="3" name="正方形/長方形 2"/>
          <p:cNvSpPr/>
          <p:nvPr/>
        </p:nvSpPr>
        <p:spPr>
          <a:xfrm>
            <a:off x="1687954" y="1980692"/>
            <a:ext cx="6359021" cy="3216265"/>
          </a:xfrm>
          <a:prstGeom prst="rect">
            <a:avLst/>
          </a:prstGeom>
        </p:spPr>
        <p:txBody>
          <a:bodyPr wrap="square">
            <a:spAutoFit/>
          </a:bodyPr>
          <a:lstStyle/>
          <a:p>
            <a:pPr>
              <a:lnSpc>
                <a:spcPct val="200000"/>
              </a:lnSpc>
              <a:spcAft>
                <a:spcPts val="600"/>
              </a:spcAft>
            </a:pPr>
            <a:r>
              <a:rPr lang="ja-JP" altLang="en-US" sz="2400" dirty="0">
                <a:solidFill>
                  <a:srgbClr val="800000"/>
                </a:solidFill>
                <a:latin typeface="+mn-ea"/>
              </a:rPr>
              <a:t>あたたかいこころを育むため</a:t>
            </a:r>
            <a:r>
              <a:rPr lang="ja-JP" altLang="en-US" sz="2400" dirty="0" smtClean="0">
                <a:solidFill>
                  <a:srgbClr val="800000"/>
                </a:solidFill>
                <a:latin typeface="+mn-ea"/>
              </a:rPr>
              <a:t>に</a:t>
            </a:r>
            <a:endParaRPr lang="en-US" altLang="ja-JP" sz="2400" dirty="0" smtClean="0">
              <a:solidFill>
                <a:srgbClr val="800000"/>
              </a:solidFill>
              <a:latin typeface="+mn-ea"/>
            </a:endParaRPr>
          </a:p>
          <a:p>
            <a:pPr marL="914400" lvl="1" indent="-457200">
              <a:lnSpc>
                <a:spcPct val="200000"/>
              </a:lnSpc>
              <a:spcAft>
                <a:spcPts val="600"/>
              </a:spcAft>
              <a:buFont typeface="+mj-lt"/>
              <a:buAutoNum type="arabicPeriod"/>
            </a:pPr>
            <a:r>
              <a:rPr lang="ja-JP" altLang="en-US" sz="2400" dirty="0" smtClean="0">
                <a:solidFill>
                  <a:srgbClr val="800000"/>
                </a:solidFill>
                <a:latin typeface="+mn-ea"/>
              </a:rPr>
              <a:t>母親</a:t>
            </a:r>
            <a:r>
              <a:rPr lang="ja-JP" altLang="en-US" sz="2400" dirty="0">
                <a:solidFill>
                  <a:srgbClr val="800000"/>
                </a:solidFill>
                <a:latin typeface="+mn-ea"/>
              </a:rPr>
              <a:t>の育児不安と</a:t>
            </a:r>
            <a:r>
              <a:rPr lang="ja-JP" altLang="en-US" sz="2400" dirty="0" smtClean="0">
                <a:solidFill>
                  <a:srgbClr val="800000"/>
                </a:solidFill>
                <a:latin typeface="+mn-ea"/>
              </a:rPr>
              <a:t>孤立感をなくそう</a:t>
            </a:r>
            <a:endParaRPr lang="ja-JP" altLang="en-US" sz="2400" dirty="0">
              <a:solidFill>
                <a:srgbClr val="800000"/>
              </a:solidFill>
              <a:latin typeface="+mn-ea"/>
            </a:endParaRPr>
          </a:p>
          <a:p>
            <a:pPr marL="914400" lvl="1" indent="-457200">
              <a:lnSpc>
                <a:spcPct val="200000"/>
              </a:lnSpc>
              <a:spcAft>
                <a:spcPts val="600"/>
              </a:spcAft>
              <a:buFont typeface="+mj-lt"/>
              <a:buAutoNum type="arabicPeriod"/>
            </a:pPr>
            <a:r>
              <a:rPr lang="ja-JP" altLang="en-US" sz="2400" dirty="0" smtClean="0">
                <a:solidFill>
                  <a:srgbClr val="800000"/>
                </a:solidFill>
                <a:latin typeface="+mn-ea"/>
              </a:rPr>
              <a:t>発達期の脳のもつ不思議を理解しよう</a:t>
            </a:r>
            <a:endParaRPr lang="en-US" altLang="ja-JP" sz="2400" dirty="0" smtClean="0">
              <a:solidFill>
                <a:srgbClr val="800000"/>
              </a:solidFill>
              <a:latin typeface="+mn-ea"/>
            </a:endParaRPr>
          </a:p>
          <a:p>
            <a:pPr marL="914400" lvl="1" indent="-457200">
              <a:lnSpc>
                <a:spcPct val="200000"/>
              </a:lnSpc>
              <a:spcAft>
                <a:spcPts val="600"/>
              </a:spcAft>
              <a:buFont typeface="+mj-lt"/>
              <a:buAutoNum type="arabicPeriod"/>
            </a:pPr>
            <a:r>
              <a:rPr lang="ja-JP" altLang="en-US" sz="2400" dirty="0" smtClean="0">
                <a:solidFill>
                  <a:srgbClr val="800000"/>
                </a:solidFill>
                <a:latin typeface="+mn-ea"/>
              </a:rPr>
              <a:t>アップリカ育児研究会の教え</a:t>
            </a:r>
            <a:endParaRPr lang="en-US" altLang="ja-JP" sz="2400" dirty="0" smtClean="0">
              <a:solidFill>
                <a:srgbClr val="800000"/>
              </a:solidFill>
              <a:latin typeface="+mn-ea"/>
            </a:endParaRPr>
          </a:p>
        </p:txBody>
      </p:sp>
    </p:spTree>
    <p:extLst>
      <p:ext uri="{BB962C8B-B14F-4D97-AF65-F5344CB8AC3E}">
        <p14:creationId xmlns:p14="http://schemas.microsoft.com/office/powerpoint/2010/main" val="24762418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89801" y="579723"/>
            <a:ext cx="7955771" cy="1088136"/>
          </a:xfrm>
          <a:noFill/>
        </p:spPr>
        <p:txBody>
          <a:bodyPr anchor="ctr">
            <a:noAutofit/>
          </a:bodyPr>
          <a:lstStyle/>
          <a:p>
            <a:pPr algn="ctr">
              <a:lnSpc>
                <a:spcPct val="100000"/>
              </a:lnSpc>
              <a:spcAft>
                <a:spcPts val="600"/>
              </a:spcAft>
            </a:pPr>
            <a:r>
              <a:rPr lang="ja-JP" altLang="en-US" sz="3600" b="1" dirty="0" smtClean="0">
                <a:solidFill>
                  <a:srgbClr val="572314"/>
                </a:solidFill>
                <a:latin typeface="+mj-ea"/>
                <a:cs typeface="ＤＦＰ勘亭流" charset="2"/>
              </a:rPr>
              <a:t>母親</a:t>
            </a:r>
            <a:r>
              <a:rPr lang="ja-JP" altLang="en-US" sz="3600" b="1" dirty="0">
                <a:solidFill>
                  <a:srgbClr val="572314"/>
                </a:solidFill>
                <a:latin typeface="+mj-ea"/>
                <a:cs typeface="ＤＦＰ勘亭流" charset="2"/>
              </a:rPr>
              <a:t>の育児不安と</a:t>
            </a:r>
            <a:r>
              <a:rPr lang="ja-JP" altLang="en-US" sz="3600" b="1" dirty="0" smtClean="0">
                <a:solidFill>
                  <a:srgbClr val="572314"/>
                </a:solidFill>
                <a:latin typeface="+mj-ea"/>
                <a:cs typeface="ＤＦＰ勘亭流" charset="2"/>
              </a:rPr>
              <a:t>孤立感をなくそう</a:t>
            </a:r>
            <a:endParaRPr lang="ja-JP" altLang="en-US" sz="3600" b="1" dirty="0">
              <a:solidFill>
                <a:srgbClr val="572314"/>
              </a:solidFill>
              <a:latin typeface="+mj-ea"/>
              <a:cs typeface="ＤＦＰ勘亭流" charset="2"/>
            </a:endParaRPr>
          </a:p>
        </p:txBody>
      </p:sp>
      <p:sp>
        <p:nvSpPr>
          <p:cNvPr id="4" name="テキスト ボックス 3"/>
          <p:cNvSpPr txBox="1"/>
          <p:nvPr/>
        </p:nvSpPr>
        <p:spPr>
          <a:xfrm>
            <a:off x="2065977" y="2173269"/>
            <a:ext cx="5572309" cy="2764859"/>
          </a:xfrm>
          <a:prstGeom prst="rect">
            <a:avLst/>
          </a:prstGeom>
          <a:noFill/>
        </p:spPr>
        <p:txBody>
          <a:bodyPr wrap="square" rtlCol="0">
            <a:spAutoFit/>
          </a:bodyPr>
          <a:lstStyle/>
          <a:p>
            <a:pPr marL="457200" indent="-457200">
              <a:lnSpc>
                <a:spcPct val="150000"/>
              </a:lnSpc>
              <a:spcAft>
                <a:spcPts val="3000"/>
              </a:spcAft>
              <a:buFont typeface="+mj-lt"/>
              <a:buAutoNum type="arabicParenR"/>
            </a:pPr>
            <a:r>
              <a:rPr lang="ja-JP" altLang="en-US" sz="2800" dirty="0" smtClean="0">
                <a:solidFill>
                  <a:srgbClr val="800000"/>
                </a:solidFill>
                <a:latin typeface="+mj-ea"/>
                <a:ea typeface="+mj-ea"/>
              </a:rPr>
              <a:t>社会構造の変化への対応</a:t>
            </a:r>
            <a:endParaRPr lang="en-US" altLang="ja-JP" sz="2800" dirty="0" smtClean="0">
              <a:solidFill>
                <a:srgbClr val="800000"/>
              </a:solidFill>
              <a:latin typeface="+mj-ea"/>
              <a:ea typeface="+mj-ea"/>
            </a:endParaRPr>
          </a:p>
          <a:p>
            <a:pPr marL="457200" indent="-457200">
              <a:lnSpc>
                <a:spcPct val="150000"/>
              </a:lnSpc>
              <a:spcAft>
                <a:spcPts val="3000"/>
              </a:spcAft>
              <a:buFont typeface="+mj-lt"/>
              <a:buAutoNum type="arabicParenR"/>
            </a:pPr>
            <a:r>
              <a:rPr kumimoji="1" lang="ja-JP" altLang="en-US" sz="2800" dirty="0" smtClean="0">
                <a:solidFill>
                  <a:srgbClr val="800000"/>
                </a:solidFill>
                <a:latin typeface="+mj-ea"/>
                <a:ea typeface="+mj-ea"/>
              </a:rPr>
              <a:t>周産期メンタルヘルス・ケア</a:t>
            </a:r>
            <a:endParaRPr kumimoji="1" lang="en-US" altLang="ja-JP" sz="2800" dirty="0" smtClean="0">
              <a:solidFill>
                <a:srgbClr val="800000"/>
              </a:solidFill>
              <a:latin typeface="+mj-ea"/>
              <a:ea typeface="+mj-ea"/>
            </a:endParaRPr>
          </a:p>
          <a:p>
            <a:pPr marL="457200" indent="-457200">
              <a:lnSpc>
                <a:spcPct val="150000"/>
              </a:lnSpc>
              <a:spcAft>
                <a:spcPts val="3000"/>
              </a:spcAft>
              <a:buFont typeface="+mj-lt"/>
              <a:buAutoNum type="arabicParenR"/>
            </a:pPr>
            <a:r>
              <a:rPr lang="ja-JP" altLang="en-US" sz="2800" dirty="0" smtClean="0">
                <a:solidFill>
                  <a:srgbClr val="800000"/>
                </a:solidFill>
                <a:latin typeface="+mj-ea"/>
                <a:ea typeface="+mj-ea"/>
              </a:rPr>
              <a:t>理解</a:t>
            </a:r>
            <a:r>
              <a:rPr lang="ja-JP" altLang="en-US" sz="2800" dirty="0">
                <a:solidFill>
                  <a:srgbClr val="800000"/>
                </a:solidFill>
                <a:latin typeface="+mj-ea"/>
                <a:ea typeface="+mj-ea"/>
              </a:rPr>
              <a:t>できない子どもの</a:t>
            </a:r>
            <a:r>
              <a:rPr lang="ja-JP" altLang="en-US" sz="2800" dirty="0" smtClean="0">
                <a:solidFill>
                  <a:srgbClr val="800000"/>
                </a:solidFill>
                <a:latin typeface="+mj-ea"/>
                <a:ea typeface="+mj-ea"/>
              </a:rPr>
              <a:t>行動</a:t>
            </a:r>
            <a:endParaRPr lang="ja-JP" altLang="en-US" sz="2800" dirty="0">
              <a:solidFill>
                <a:srgbClr val="800000"/>
              </a:solidFill>
              <a:latin typeface="+mj-ea"/>
              <a:ea typeface="+mj-ea"/>
            </a:endParaRPr>
          </a:p>
        </p:txBody>
      </p:sp>
    </p:spTree>
    <p:extLst>
      <p:ext uri="{BB962C8B-B14F-4D97-AF65-F5344CB8AC3E}">
        <p14:creationId xmlns:p14="http://schemas.microsoft.com/office/powerpoint/2010/main" val="10964138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98990" y="233697"/>
            <a:ext cx="7091748" cy="967840"/>
          </a:xfrm>
          <a:noFill/>
        </p:spPr>
        <p:txBody>
          <a:bodyPr anchor="ctr">
            <a:noAutofit/>
          </a:bodyPr>
          <a:lstStyle/>
          <a:p>
            <a:pPr algn="ctr"/>
            <a:r>
              <a:rPr lang="ja-JP" altLang="en-US" sz="3200" dirty="0">
                <a:effectLst>
                  <a:outerShdw blurRad="50800" dist="38100" dir="2700000" algn="tl" rotWithShape="0">
                    <a:srgbClr val="000000">
                      <a:alpha val="43000"/>
                    </a:srgbClr>
                  </a:outerShdw>
                </a:effectLst>
                <a:latin typeface="+mj-ea"/>
                <a:cs typeface="ＤＦＰ勘亭流" charset="2"/>
              </a:rPr>
              <a:t>母親の育児不安と</a:t>
            </a:r>
            <a:r>
              <a:rPr lang="ja-JP" altLang="en-US" sz="3200" dirty="0" smtClean="0">
                <a:effectLst>
                  <a:outerShdw blurRad="50800" dist="38100" dir="2700000" algn="tl" rotWithShape="0">
                    <a:srgbClr val="000000">
                      <a:alpha val="43000"/>
                    </a:srgbClr>
                  </a:outerShdw>
                </a:effectLst>
                <a:latin typeface="+mj-ea"/>
                <a:cs typeface="ＤＦＰ勘亭流" charset="2"/>
              </a:rPr>
              <a:t>孤立感をなくそう</a:t>
            </a:r>
            <a:endParaRPr lang="ja-JP" altLang="en-US" sz="3200" dirty="0"/>
          </a:p>
        </p:txBody>
      </p:sp>
      <p:sp>
        <p:nvSpPr>
          <p:cNvPr id="3" name="正方形/長方形 2"/>
          <p:cNvSpPr/>
          <p:nvPr/>
        </p:nvSpPr>
        <p:spPr>
          <a:xfrm>
            <a:off x="2789371" y="2341766"/>
            <a:ext cx="5064855" cy="2545312"/>
          </a:xfrm>
          <a:prstGeom prst="rect">
            <a:avLst/>
          </a:prstGeom>
        </p:spPr>
        <p:txBody>
          <a:bodyPr wrap="square">
            <a:spAutoFit/>
          </a:bodyPr>
          <a:lstStyle/>
          <a:p>
            <a:pPr marL="514350" indent="-514350">
              <a:lnSpc>
                <a:spcPct val="120000"/>
              </a:lnSpc>
              <a:spcAft>
                <a:spcPts val="1800"/>
              </a:spcAft>
              <a:buFont typeface="+mj-ea"/>
              <a:buAutoNum type="circleNumDbPlain"/>
            </a:pPr>
            <a:r>
              <a:rPr lang="ja-JP" altLang="en-US" sz="2400" dirty="0">
                <a:solidFill>
                  <a:srgbClr val="800000"/>
                </a:solidFill>
                <a:latin typeface="+mn-ea"/>
              </a:rPr>
              <a:t>核家族化</a:t>
            </a:r>
          </a:p>
          <a:p>
            <a:pPr marL="514350" indent="-514350">
              <a:lnSpc>
                <a:spcPct val="120000"/>
              </a:lnSpc>
              <a:spcAft>
                <a:spcPts val="1800"/>
              </a:spcAft>
              <a:buFont typeface="+mj-ea"/>
              <a:buAutoNum type="circleNumDbPlain"/>
            </a:pPr>
            <a:r>
              <a:rPr lang="ja-JP" altLang="en-US" sz="2400" dirty="0">
                <a:solidFill>
                  <a:srgbClr val="800000"/>
                </a:solidFill>
                <a:latin typeface="+mn-ea"/>
              </a:rPr>
              <a:t>地域コミュニティの崩壊</a:t>
            </a:r>
          </a:p>
          <a:p>
            <a:pPr marL="514350" indent="-514350">
              <a:lnSpc>
                <a:spcPct val="120000"/>
              </a:lnSpc>
              <a:spcAft>
                <a:spcPts val="1800"/>
              </a:spcAft>
              <a:buFont typeface="+mj-ea"/>
              <a:buAutoNum type="circleNumDbPlain"/>
            </a:pPr>
            <a:r>
              <a:rPr lang="ja-JP" altLang="en-US" sz="2400" dirty="0">
                <a:solidFill>
                  <a:srgbClr val="800000"/>
                </a:solidFill>
                <a:latin typeface="+mn-ea"/>
              </a:rPr>
              <a:t>働く女性の増加</a:t>
            </a:r>
          </a:p>
          <a:p>
            <a:pPr marL="514350" indent="-514350">
              <a:lnSpc>
                <a:spcPct val="120000"/>
              </a:lnSpc>
              <a:spcAft>
                <a:spcPts val="1800"/>
              </a:spcAft>
              <a:buFont typeface="+mj-ea"/>
              <a:buAutoNum type="circleNumDbPlain"/>
            </a:pPr>
            <a:r>
              <a:rPr lang="ja-JP" altLang="en-US" sz="2400" dirty="0">
                <a:solidFill>
                  <a:srgbClr val="800000"/>
                </a:solidFill>
                <a:latin typeface="+mn-ea"/>
              </a:rPr>
              <a:t>忙しすぎる</a:t>
            </a:r>
            <a:r>
              <a:rPr lang="ja-JP" altLang="en-US" sz="2400" dirty="0" smtClean="0">
                <a:solidFill>
                  <a:srgbClr val="800000"/>
                </a:solidFill>
                <a:latin typeface="+mn-ea"/>
              </a:rPr>
              <a:t>母親</a:t>
            </a:r>
            <a:endParaRPr lang="ja-JP" altLang="en-US" sz="2400" dirty="0">
              <a:solidFill>
                <a:srgbClr val="800000"/>
              </a:solidFill>
              <a:latin typeface="+mn-ea"/>
            </a:endParaRPr>
          </a:p>
        </p:txBody>
      </p:sp>
      <p:sp>
        <p:nvSpPr>
          <p:cNvPr id="4" name="正方形/長方形 3"/>
          <p:cNvSpPr/>
          <p:nvPr/>
        </p:nvSpPr>
        <p:spPr>
          <a:xfrm>
            <a:off x="1760447" y="1652518"/>
            <a:ext cx="4692793" cy="523220"/>
          </a:xfrm>
          <a:prstGeom prst="rect">
            <a:avLst/>
          </a:prstGeom>
        </p:spPr>
        <p:txBody>
          <a:bodyPr wrap="square">
            <a:spAutoFit/>
          </a:bodyPr>
          <a:lstStyle/>
          <a:p>
            <a:r>
              <a:rPr lang="en-US" altLang="ja-JP" sz="2800" dirty="0" smtClean="0">
                <a:solidFill>
                  <a:srgbClr val="800000"/>
                </a:solidFill>
                <a:latin typeface="+mj-ea"/>
                <a:ea typeface="+mj-ea"/>
              </a:rPr>
              <a:t>1)</a:t>
            </a:r>
            <a:r>
              <a:rPr lang="ja-JP" altLang="en-US" sz="2800" dirty="0" smtClean="0">
                <a:solidFill>
                  <a:srgbClr val="800000"/>
                </a:solidFill>
                <a:latin typeface="+mj-ea"/>
                <a:ea typeface="+mj-ea"/>
              </a:rPr>
              <a:t> 社会構造変化への対応</a:t>
            </a:r>
            <a:endParaRPr lang="ja-JP" altLang="en-US" sz="2800" dirty="0">
              <a:solidFill>
                <a:srgbClr val="800000"/>
              </a:solidFill>
              <a:latin typeface="+mj-ea"/>
              <a:ea typeface="+mj-ea"/>
            </a:endParaRPr>
          </a:p>
        </p:txBody>
      </p:sp>
      <p:sp>
        <p:nvSpPr>
          <p:cNvPr id="5" name="テキスト ボックス 4"/>
          <p:cNvSpPr txBox="1"/>
          <p:nvPr/>
        </p:nvSpPr>
        <p:spPr>
          <a:xfrm>
            <a:off x="3193514" y="5564655"/>
            <a:ext cx="4134465" cy="523220"/>
          </a:xfrm>
          <a:prstGeom prst="rect">
            <a:avLst/>
          </a:prstGeom>
          <a:noFill/>
        </p:spPr>
        <p:txBody>
          <a:bodyPr wrap="none" rtlCol="0">
            <a:spAutoFit/>
          </a:bodyPr>
          <a:lstStyle/>
          <a:p>
            <a:r>
              <a:rPr kumimoji="1" lang="ja-JP" altLang="en-US" sz="2800" dirty="0" smtClean="0">
                <a:solidFill>
                  <a:srgbClr val="FF0000"/>
                </a:solidFill>
              </a:rPr>
              <a:t>社会全体での取り組みを</a:t>
            </a:r>
            <a:endParaRPr kumimoji="1" lang="ja-JP" altLang="en-US" sz="2800" dirty="0">
              <a:solidFill>
                <a:srgbClr val="FF0000"/>
              </a:solidFill>
            </a:endParaRPr>
          </a:p>
        </p:txBody>
      </p:sp>
    </p:spTree>
    <p:extLst>
      <p:ext uri="{BB962C8B-B14F-4D97-AF65-F5344CB8AC3E}">
        <p14:creationId xmlns:p14="http://schemas.microsoft.com/office/powerpoint/2010/main" val="14862067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7664" y="383089"/>
            <a:ext cx="7147775" cy="967840"/>
          </a:xfrm>
          <a:noFill/>
        </p:spPr>
        <p:txBody>
          <a:bodyPr anchor="ctr">
            <a:noAutofit/>
          </a:bodyPr>
          <a:lstStyle/>
          <a:p>
            <a:pPr algn="ctr"/>
            <a:r>
              <a:rPr lang="ja-JP" altLang="en-US" sz="3200" dirty="0">
                <a:effectLst>
                  <a:outerShdw blurRad="50800" dist="38100" dir="2700000" algn="tl" rotWithShape="0">
                    <a:srgbClr val="000000">
                      <a:alpha val="43000"/>
                    </a:srgbClr>
                  </a:outerShdw>
                </a:effectLst>
                <a:latin typeface="+mj-ea"/>
                <a:cs typeface="ＤＦＰ勘亭流" charset="2"/>
              </a:rPr>
              <a:t>母親の育児不安と</a:t>
            </a:r>
            <a:r>
              <a:rPr lang="ja-JP" altLang="en-US" sz="3200" dirty="0" smtClean="0">
                <a:effectLst>
                  <a:outerShdw blurRad="50800" dist="38100" dir="2700000" algn="tl" rotWithShape="0">
                    <a:srgbClr val="000000">
                      <a:alpha val="43000"/>
                    </a:srgbClr>
                  </a:outerShdw>
                </a:effectLst>
                <a:latin typeface="+mj-ea"/>
                <a:cs typeface="ＤＦＰ勘亭流" charset="2"/>
              </a:rPr>
              <a:t>孤立感をなくそう</a:t>
            </a:r>
            <a:endParaRPr lang="ja-JP" altLang="en-US" sz="3200" dirty="0"/>
          </a:p>
        </p:txBody>
      </p:sp>
      <p:sp>
        <p:nvSpPr>
          <p:cNvPr id="3" name="正方形/長方形 2"/>
          <p:cNvSpPr/>
          <p:nvPr/>
        </p:nvSpPr>
        <p:spPr>
          <a:xfrm>
            <a:off x="2322483" y="3256964"/>
            <a:ext cx="5950771" cy="1400383"/>
          </a:xfrm>
          <a:prstGeom prst="rect">
            <a:avLst/>
          </a:prstGeom>
        </p:spPr>
        <p:txBody>
          <a:bodyPr wrap="square">
            <a:spAutoFit/>
          </a:bodyPr>
          <a:lstStyle/>
          <a:p>
            <a:pPr>
              <a:lnSpc>
                <a:spcPct val="150000"/>
              </a:lnSpc>
              <a:spcAft>
                <a:spcPts val="1800"/>
              </a:spcAft>
            </a:pPr>
            <a:r>
              <a:rPr lang="ja-JP" altLang="en-US" sz="2400" dirty="0">
                <a:solidFill>
                  <a:srgbClr val="800000"/>
                </a:solidFill>
                <a:latin typeface="+mn-ea"/>
              </a:rPr>
              <a:t>産後うつ、マターニティー・</a:t>
            </a:r>
            <a:r>
              <a:rPr lang="ja-JP" altLang="en-US" sz="2400" dirty="0" smtClean="0">
                <a:solidFill>
                  <a:srgbClr val="800000"/>
                </a:solidFill>
                <a:latin typeface="+mn-ea"/>
              </a:rPr>
              <a:t>ブルー</a:t>
            </a:r>
            <a:endParaRPr lang="en-US" altLang="ja-JP" sz="2400" dirty="0" smtClean="0">
              <a:solidFill>
                <a:srgbClr val="800000"/>
              </a:solidFill>
              <a:latin typeface="+mn-ea"/>
            </a:endParaRPr>
          </a:p>
          <a:p>
            <a:pPr>
              <a:lnSpc>
                <a:spcPct val="150000"/>
              </a:lnSpc>
              <a:spcAft>
                <a:spcPts val="1800"/>
              </a:spcAft>
            </a:pPr>
            <a:r>
              <a:rPr lang="ja-JP" altLang="en-US" sz="2400" dirty="0" smtClean="0">
                <a:solidFill>
                  <a:srgbClr val="800000"/>
                </a:solidFill>
                <a:latin typeface="+mn-ea"/>
              </a:rPr>
              <a:t>への理解と対応</a:t>
            </a:r>
            <a:endParaRPr lang="ja-JP" altLang="en-US" sz="2400" dirty="0">
              <a:solidFill>
                <a:srgbClr val="800000"/>
              </a:solidFill>
              <a:latin typeface="+mn-ea"/>
            </a:endParaRPr>
          </a:p>
        </p:txBody>
      </p:sp>
      <p:sp>
        <p:nvSpPr>
          <p:cNvPr id="4" name="正方形/長方形 3"/>
          <p:cNvSpPr/>
          <p:nvPr/>
        </p:nvSpPr>
        <p:spPr>
          <a:xfrm>
            <a:off x="1760447" y="1914128"/>
            <a:ext cx="6338332" cy="523220"/>
          </a:xfrm>
          <a:prstGeom prst="rect">
            <a:avLst/>
          </a:prstGeom>
        </p:spPr>
        <p:txBody>
          <a:bodyPr wrap="square">
            <a:spAutoFit/>
          </a:bodyPr>
          <a:lstStyle/>
          <a:p>
            <a:r>
              <a:rPr lang="ja-JP" altLang="en-US" sz="2800" dirty="0" smtClean="0">
                <a:solidFill>
                  <a:srgbClr val="800000"/>
                </a:solidFill>
                <a:latin typeface="+mj-ea"/>
                <a:ea typeface="+mj-ea"/>
              </a:rPr>
              <a:t>２</a:t>
            </a:r>
            <a:r>
              <a:rPr lang="en-US" altLang="ja-JP" sz="2800" dirty="0" smtClean="0">
                <a:solidFill>
                  <a:srgbClr val="800000"/>
                </a:solidFill>
                <a:latin typeface="+mj-ea"/>
                <a:ea typeface="+mj-ea"/>
              </a:rPr>
              <a:t>)</a:t>
            </a:r>
            <a:r>
              <a:rPr lang="ja-JP" altLang="en-US" sz="2800" dirty="0" smtClean="0">
                <a:solidFill>
                  <a:srgbClr val="800000"/>
                </a:solidFill>
                <a:latin typeface="+mj-ea"/>
                <a:ea typeface="+mj-ea"/>
              </a:rPr>
              <a:t> 周産期メンタルヘルス・ケア</a:t>
            </a:r>
            <a:endParaRPr lang="ja-JP" altLang="en-US" sz="2800" dirty="0">
              <a:solidFill>
                <a:srgbClr val="800000"/>
              </a:solidFill>
              <a:latin typeface="+mj-ea"/>
              <a:ea typeface="+mj-ea"/>
            </a:endParaRPr>
          </a:p>
        </p:txBody>
      </p:sp>
    </p:spTree>
    <p:extLst>
      <p:ext uri="{BB962C8B-B14F-4D97-AF65-F5344CB8AC3E}">
        <p14:creationId xmlns:p14="http://schemas.microsoft.com/office/powerpoint/2010/main" val="21581281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3558" y="383089"/>
            <a:ext cx="6961019" cy="967840"/>
          </a:xfrm>
          <a:noFill/>
        </p:spPr>
        <p:txBody>
          <a:bodyPr anchor="ctr">
            <a:noAutofit/>
          </a:bodyPr>
          <a:lstStyle/>
          <a:p>
            <a:pPr algn="ctr"/>
            <a:r>
              <a:rPr lang="ja-JP" altLang="en-US" sz="3200" dirty="0">
                <a:effectLst>
                  <a:outerShdw blurRad="50800" dist="38100" dir="2700000" algn="tl" rotWithShape="0">
                    <a:srgbClr val="000000">
                      <a:alpha val="43000"/>
                    </a:srgbClr>
                  </a:outerShdw>
                </a:effectLst>
                <a:latin typeface="+mj-ea"/>
                <a:cs typeface="ＤＦＰ勘亭流" charset="2"/>
              </a:rPr>
              <a:t>産後うつ、マタニティ・ブルーとは</a:t>
            </a:r>
            <a:endParaRPr lang="ja-JP" altLang="en-US" sz="3200" dirty="0"/>
          </a:p>
        </p:txBody>
      </p:sp>
      <p:sp>
        <p:nvSpPr>
          <p:cNvPr id="4" name="正方形/長方形 3"/>
          <p:cNvSpPr/>
          <p:nvPr/>
        </p:nvSpPr>
        <p:spPr>
          <a:xfrm>
            <a:off x="1902849" y="1559148"/>
            <a:ext cx="6774264" cy="3118803"/>
          </a:xfrm>
          <a:prstGeom prst="rect">
            <a:avLst/>
          </a:prstGeom>
        </p:spPr>
        <p:txBody>
          <a:bodyPr wrap="square">
            <a:spAutoFit/>
          </a:bodyPr>
          <a:lstStyle/>
          <a:p>
            <a:pPr marL="457200" indent="-457200">
              <a:lnSpc>
                <a:spcPct val="200000"/>
              </a:lnSpc>
              <a:buFont typeface="+mj-lt"/>
              <a:buAutoNum type="arabicParenR"/>
            </a:pPr>
            <a:r>
              <a:rPr lang="ja-JP" altLang="en-US" sz="2000" dirty="0">
                <a:solidFill>
                  <a:srgbClr val="800000"/>
                </a:solidFill>
                <a:latin typeface="+mj-ea"/>
                <a:ea typeface="+mj-ea"/>
              </a:rPr>
              <a:t>妊娠出産に伴う急激なホルモン</a:t>
            </a:r>
            <a:r>
              <a:rPr lang="ja-JP" altLang="en-US" sz="2000" dirty="0" smtClean="0">
                <a:solidFill>
                  <a:srgbClr val="800000"/>
                </a:solidFill>
                <a:latin typeface="+mj-ea"/>
                <a:ea typeface="+mj-ea"/>
              </a:rPr>
              <a:t>変化による</a:t>
            </a:r>
            <a:endParaRPr lang="ja-JP" altLang="en-US" sz="2000" dirty="0">
              <a:solidFill>
                <a:srgbClr val="800000"/>
              </a:solidFill>
              <a:latin typeface="+mj-ea"/>
              <a:ea typeface="+mj-ea"/>
            </a:endParaRPr>
          </a:p>
          <a:p>
            <a:pPr marL="457200" indent="-457200">
              <a:lnSpc>
                <a:spcPct val="200000"/>
              </a:lnSpc>
              <a:buFont typeface="+mj-lt"/>
              <a:buAutoNum type="arabicParenR"/>
            </a:pPr>
            <a:r>
              <a:rPr lang="ja-JP" altLang="en-US" sz="2000" dirty="0" smtClean="0">
                <a:solidFill>
                  <a:srgbClr val="800000"/>
                </a:solidFill>
                <a:latin typeface="+mj-ea"/>
                <a:ea typeface="+mj-ea"/>
              </a:rPr>
              <a:t>妊娠中</a:t>
            </a:r>
            <a:r>
              <a:rPr lang="ja-JP" altLang="en-US" sz="2000" dirty="0">
                <a:solidFill>
                  <a:srgbClr val="800000"/>
                </a:solidFill>
                <a:latin typeface="+mj-ea"/>
                <a:ea typeface="+mj-ea"/>
              </a:rPr>
              <a:t>・産後のうつ病は</a:t>
            </a:r>
            <a:r>
              <a:rPr lang="en-US" altLang="ja-JP" sz="2000" dirty="0">
                <a:solidFill>
                  <a:srgbClr val="800000"/>
                </a:solidFill>
                <a:latin typeface="+mj-ea"/>
                <a:ea typeface="+mj-ea"/>
              </a:rPr>
              <a:t>10〜15%</a:t>
            </a:r>
            <a:r>
              <a:rPr lang="ja-JP" altLang="en-US" sz="2000" dirty="0">
                <a:solidFill>
                  <a:srgbClr val="800000"/>
                </a:solidFill>
                <a:latin typeface="+mj-ea"/>
                <a:ea typeface="+mj-ea"/>
              </a:rPr>
              <a:t>にみられる</a:t>
            </a:r>
          </a:p>
          <a:p>
            <a:pPr marL="457200" indent="-457200">
              <a:lnSpc>
                <a:spcPct val="200000"/>
              </a:lnSpc>
              <a:buFont typeface="+mj-lt"/>
              <a:buAutoNum type="arabicParenR"/>
            </a:pPr>
            <a:r>
              <a:rPr lang="ja-JP" altLang="en-US" sz="2000" dirty="0">
                <a:solidFill>
                  <a:srgbClr val="800000"/>
                </a:solidFill>
                <a:latin typeface="+mj-ea"/>
                <a:ea typeface="+mj-ea"/>
              </a:rPr>
              <a:t>妊産婦死亡の原因として、自殺が占める割合が高い</a:t>
            </a:r>
          </a:p>
          <a:p>
            <a:pPr marL="457200" indent="-457200">
              <a:lnSpc>
                <a:spcPct val="200000"/>
              </a:lnSpc>
              <a:buFont typeface="+mj-lt"/>
              <a:buAutoNum type="arabicParenR"/>
            </a:pPr>
            <a:r>
              <a:rPr lang="ja-JP" altLang="en-US" sz="2000" dirty="0">
                <a:solidFill>
                  <a:srgbClr val="800000"/>
                </a:solidFill>
                <a:latin typeface="+mj-ea"/>
                <a:ea typeface="+mj-ea"/>
              </a:rPr>
              <a:t>こどもの情緒的発達への影響</a:t>
            </a:r>
          </a:p>
          <a:p>
            <a:pPr marL="457200" indent="-457200">
              <a:lnSpc>
                <a:spcPct val="200000"/>
              </a:lnSpc>
              <a:buFont typeface="+mj-lt"/>
              <a:buAutoNum type="arabicParenR"/>
            </a:pPr>
            <a:r>
              <a:rPr lang="ja-JP" altLang="en-US" sz="2000" dirty="0">
                <a:solidFill>
                  <a:srgbClr val="800000"/>
                </a:solidFill>
                <a:latin typeface="+mj-ea"/>
                <a:ea typeface="+mj-ea"/>
              </a:rPr>
              <a:t>父親のメンタルヘルスに影響</a:t>
            </a:r>
          </a:p>
        </p:txBody>
      </p:sp>
      <p:sp>
        <p:nvSpPr>
          <p:cNvPr id="5" name="正方形/長方形 4"/>
          <p:cNvSpPr/>
          <p:nvPr/>
        </p:nvSpPr>
        <p:spPr>
          <a:xfrm>
            <a:off x="1902849" y="5148758"/>
            <a:ext cx="6961019" cy="702756"/>
          </a:xfrm>
          <a:prstGeom prst="rect">
            <a:avLst/>
          </a:prstGeom>
        </p:spPr>
        <p:txBody>
          <a:bodyPr wrap="square">
            <a:spAutoFit/>
          </a:bodyPr>
          <a:lstStyle/>
          <a:p>
            <a:pPr>
              <a:lnSpc>
                <a:spcPct val="150000"/>
              </a:lnSpc>
            </a:pPr>
            <a:r>
              <a:rPr lang="ja-JP" altLang="en-US" sz="2800" dirty="0" smtClean="0">
                <a:solidFill>
                  <a:srgbClr val="FF0000"/>
                </a:solidFill>
              </a:rPr>
              <a:t>周産期メンタルヘルス・ケアを</a:t>
            </a:r>
            <a:endParaRPr lang="ja-JP" altLang="en-US" sz="2800" dirty="0">
              <a:solidFill>
                <a:srgbClr val="FF0000"/>
              </a:solidFill>
            </a:endParaRPr>
          </a:p>
        </p:txBody>
      </p:sp>
      <p:sp>
        <p:nvSpPr>
          <p:cNvPr id="6" name="正方形/長方形 5"/>
          <p:cNvSpPr/>
          <p:nvPr/>
        </p:nvSpPr>
        <p:spPr>
          <a:xfrm>
            <a:off x="2895290" y="5814274"/>
            <a:ext cx="5359287" cy="484748"/>
          </a:xfrm>
          <a:prstGeom prst="rect">
            <a:avLst/>
          </a:prstGeom>
        </p:spPr>
        <p:txBody>
          <a:bodyPr wrap="square">
            <a:spAutoFit/>
          </a:bodyPr>
          <a:lstStyle/>
          <a:p>
            <a:pPr>
              <a:lnSpc>
                <a:spcPct val="150000"/>
              </a:lnSpc>
            </a:pPr>
            <a:r>
              <a:rPr lang="ja-JP" altLang="en-US" dirty="0" smtClean="0">
                <a:solidFill>
                  <a:srgbClr val="FF0000"/>
                </a:solidFill>
              </a:rPr>
              <a:t>産前産後のストレス</a:t>
            </a:r>
            <a:r>
              <a:rPr lang="ja-JP" altLang="en-US" dirty="0">
                <a:solidFill>
                  <a:srgbClr val="FF0000"/>
                </a:solidFill>
              </a:rPr>
              <a:t>を把握し、</a:t>
            </a:r>
            <a:r>
              <a:rPr lang="ja-JP" altLang="en-US" dirty="0" smtClean="0">
                <a:solidFill>
                  <a:srgbClr val="FF0000"/>
                </a:solidFill>
              </a:rPr>
              <a:t>ケア</a:t>
            </a:r>
            <a:endParaRPr lang="ja-JP" altLang="en-US" dirty="0">
              <a:solidFill>
                <a:srgbClr val="FF0000"/>
              </a:solidFill>
            </a:endParaRPr>
          </a:p>
        </p:txBody>
      </p:sp>
    </p:spTree>
    <p:extLst>
      <p:ext uri="{BB962C8B-B14F-4D97-AF65-F5344CB8AC3E}">
        <p14:creationId xmlns:p14="http://schemas.microsoft.com/office/powerpoint/2010/main" val="33139707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3558" y="383088"/>
            <a:ext cx="7427908" cy="1222869"/>
          </a:xfrm>
          <a:noFill/>
        </p:spPr>
        <p:txBody>
          <a:bodyPr anchor="ctr">
            <a:noAutofit/>
          </a:bodyPr>
          <a:lstStyle/>
          <a:p>
            <a:pPr algn="ctr"/>
            <a:r>
              <a:rPr lang="ja-JP" altLang="en-US" sz="3200" dirty="0">
                <a:effectLst>
                  <a:outerShdw blurRad="50800" dist="38100" dir="2700000" algn="tl" rotWithShape="0">
                    <a:srgbClr val="000000">
                      <a:alpha val="43000"/>
                    </a:srgbClr>
                  </a:outerShdw>
                </a:effectLst>
                <a:latin typeface="+mj-ea"/>
                <a:cs typeface="ＤＦＰ勘亭流" charset="2"/>
              </a:rPr>
              <a:t>妊娠出産に伴う急激なホルモン変化</a:t>
            </a:r>
          </a:p>
        </p:txBody>
      </p:sp>
      <p:sp>
        <p:nvSpPr>
          <p:cNvPr id="4" name="正方形/長方形 3"/>
          <p:cNvSpPr/>
          <p:nvPr/>
        </p:nvSpPr>
        <p:spPr>
          <a:xfrm>
            <a:off x="2320712" y="2304894"/>
            <a:ext cx="5597708" cy="2185214"/>
          </a:xfrm>
          <a:prstGeom prst="rect">
            <a:avLst/>
          </a:prstGeom>
        </p:spPr>
        <p:txBody>
          <a:bodyPr wrap="square">
            <a:spAutoFit/>
          </a:bodyPr>
          <a:lstStyle/>
          <a:p>
            <a:pPr marL="457200" indent="-457200">
              <a:lnSpc>
                <a:spcPct val="300000"/>
              </a:lnSpc>
              <a:buFont typeface="Arial"/>
              <a:buChar char="•"/>
            </a:pPr>
            <a:r>
              <a:rPr lang="ja-JP" altLang="en-US" sz="2400" dirty="0" smtClean="0">
                <a:solidFill>
                  <a:srgbClr val="800000"/>
                </a:solidFill>
                <a:latin typeface="+mj-ea"/>
                <a:ea typeface="+mj-ea"/>
              </a:rPr>
              <a:t>エストロジェン</a:t>
            </a:r>
            <a:r>
              <a:rPr lang="ja-JP" altLang="en-US" sz="2400" dirty="0">
                <a:solidFill>
                  <a:srgbClr val="800000"/>
                </a:solidFill>
                <a:latin typeface="+mj-ea"/>
                <a:ea typeface="+mj-ea"/>
              </a:rPr>
              <a:t>　女性ホルモン</a:t>
            </a:r>
          </a:p>
          <a:p>
            <a:pPr marL="457200" indent="-457200">
              <a:lnSpc>
                <a:spcPct val="300000"/>
              </a:lnSpc>
              <a:buFont typeface="Arial"/>
              <a:buChar char="•"/>
            </a:pPr>
            <a:r>
              <a:rPr lang="ja-JP" altLang="en-US" sz="2400" dirty="0">
                <a:solidFill>
                  <a:srgbClr val="800000"/>
                </a:solidFill>
                <a:latin typeface="+mj-ea"/>
                <a:ea typeface="+mj-ea"/>
              </a:rPr>
              <a:t>オキシトシン　　愛情ホルモン</a:t>
            </a:r>
          </a:p>
        </p:txBody>
      </p:sp>
    </p:spTree>
    <p:extLst>
      <p:ext uri="{BB962C8B-B14F-4D97-AF65-F5344CB8AC3E}">
        <p14:creationId xmlns:p14="http://schemas.microsoft.com/office/powerpoint/2010/main" val="22152522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638"/>
            <a:ext cx="7498080" cy="920493"/>
          </a:xfrm>
          <a:noFill/>
        </p:spPr>
        <p:txBody>
          <a:bodyPr anchor="ctr">
            <a:normAutofit/>
          </a:bodyPr>
          <a:lstStyle/>
          <a:p>
            <a:pPr algn="ctr"/>
            <a:r>
              <a:rPr lang="ja-JP" altLang="en-US" sz="3200" b="1" dirty="0"/>
              <a:t>エストロジェンの変化</a:t>
            </a:r>
          </a:p>
        </p:txBody>
      </p:sp>
      <p:sp>
        <p:nvSpPr>
          <p:cNvPr id="3" name="正方形/長方形 2"/>
          <p:cNvSpPr/>
          <p:nvPr/>
        </p:nvSpPr>
        <p:spPr>
          <a:xfrm>
            <a:off x="2194176" y="5000183"/>
            <a:ext cx="5545556" cy="877163"/>
          </a:xfrm>
          <a:prstGeom prst="rect">
            <a:avLst/>
          </a:prstGeom>
        </p:spPr>
        <p:txBody>
          <a:bodyPr wrap="square">
            <a:spAutoFit/>
          </a:bodyPr>
          <a:lstStyle/>
          <a:p>
            <a:pPr>
              <a:lnSpc>
                <a:spcPct val="130000"/>
              </a:lnSpc>
              <a:spcAft>
                <a:spcPts val="600"/>
              </a:spcAft>
            </a:pPr>
            <a:r>
              <a:rPr lang="ja-JP" altLang="en-US" sz="2000" dirty="0" smtClean="0">
                <a:solidFill>
                  <a:srgbClr val="800000"/>
                </a:solidFill>
              </a:rPr>
              <a:t>急激</a:t>
            </a:r>
            <a:r>
              <a:rPr lang="ja-JP" altLang="en-US" sz="2000" dirty="0">
                <a:solidFill>
                  <a:srgbClr val="800000"/>
                </a:solidFill>
              </a:rPr>
              <a:t>なホルモンの変化</a:t>
            </a:r>
            <a:r>
              <a:rPr lang="ja-JP" altLang="en-US" sz="2000" dirty="0" smtClean="0">
                <a:solidFill>
                  <a:srgbClr val="800000"/>
                </a:solidFill>
              </a:rPr>
              <a:t>が、</a:t>
            </a:r>
            <a:r>
              <a:rPr lang="ja-JP" altLang="en-US" sz="2000" dirty="0">
                <a:solidFill>
                  <a:srgbClr val="800000"/>
                </a:solidFill>
                <a:latin typeface="+mj-ea"/>
              </a:rPr>
              <a:t>情緒不安定、不安・</a:t>
            </a:r>
            <a:r>
              <a:rPr lang="ja-JP" altLang="en-US" sz="2000" dirty="0" smtClean="0">
                <a:solidFill>
                  <a:srgbClr val="800000"/>
                </a:solidFill>
                <a:latin typeface="+mj-ea"/>
              </a:rPr>
              <a:t>孤独感の原因に。</a:t>
            </a:r>
            <a:endParaRPr lang="en-US" altLang="ja-JP" sz="2000" dirty="0">
              <a:solidFill>
                <a:srgbClr val="800000"/>
              </a:solidFill>
            </a:endParaRPr>
          </a:p>
        </p:txBody>
      </p:sp>
      <p:grpSp>
        <p:nvGrpSpPr>
          <p:cNvPr id="24" name="図形グループ 23"/>
          <p:cNvGrpSpPr/>
          <p:nvPr/>
        </p:nvGrpSpPr>
        <p:grpSpPr>
          <a:xfrm>
            <a:off x="1832431" y="1415509"/>
            <a:ext cx="6067608" cy="3224313"/>
            <a:chOff x="2036561" y="2988221"/>
            <a:chExt cx="6067608" cy="3224313"/>
          </a:xfrm>
        </p:grpSpPr>
        <p:grpSp>
          <p:nvGrpSpPr>
            <p:cNvPr id="26" name="図形グループ 25"/>
            <p:cNvGrpSpPr/>
            <p:nvPr/>
          </p:nvGrpSpPr>
          <p:grpSpPr>
            <a:xfrm>
              <a:off x="2036561" y="3213512"/>
              <a:ext cx="5907301" cy="2622393"/>
              <a:chOff x="8569117" y="2848029"/>
              <a:chExt cx="5907301" cy="2622393"/>
            </a:xfrm>
          </p:grpSpPr>
          <p:sp>
            <p:nvSpPr>
              <p:cNvPr id="33" name="タイトル 1"/>
              <p:cNvSpPr txBox="1">
                <a:spLocks/>
              </p:cNvSpPr>
              <p:nvPr/>
            </p:nvSpPr>
            <p:spPr>
              <a:xfrm>
                <a:off x="8595813" y="3453735"/>
                <a:ext cx="5572190" cy="1986512"/>
              </a:xfrm>
              <a:prstGeom prst="rect">
                <a:avLst/>
              </a:prstGeom>
              <a:solidFill>
                <a:srgbClr val="E7DEC9"/>
              </a:solidFill>
            </p:spPr>
            <p:txBody>
              <a:bodyPr anchor="t">
                <a:noAutofit/>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endParaRPr lang="ja-JP" altLang="en-US" sz="2400" b="1" dirty="0"/>
              </a:p>
            </p:txBody>
          </p:sp>
          <p:grpSp>
            <p:nvGrpSpPr>
              <p:cNvPr id="34" name="図形グループ 33"/>
              <p:cNvGrpSpPr/>
              <p:nvPr/>
            </p:nvGrpSpPr>
            <p:grpSpPr>
              <a:xfrm>
                <a:off x="8569117" y="3439298"/>
                <a:ext cx="5572190" cy="2000949"/>
                <a:chOff x="1330951" y="2483632"/>
                <a:chExt cx="6962972" cy="3379979"/>
              </a:xfrm>
            </p:grpSpPr>
            <p:cxnSp>
              <p:nvCxnSpPr>
                <p:cNvPr id="37" name="直線コネクタ 36"/>
                <p:cNvCxnSpPr/>
                <p:nvPr/>
              </p:nvCxnSpPr>
              <p:spPr>
                <a:xfrm>
                  <a:off x="1364310" y="2483632"/>
                  <a:ext cx="0" cy="3361307"/>
                </a:xfrm>
                <a:prstGeom prst="line">
                  <a:avLst/>
                </a:prstGeom>
                <a:ln w="12700" cmpd="sng">
                  <a:solidFill>
                    <a:srgbClr val="572314"/>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直線コネクタ 37"/>
                <p:cNvCxnSpPr/>
                <p:nvPr/>
              </p:nvCxnSpPr>
              <p:spPr>
                <a:xfrm flipH="1">
                  <a:off x="1330951" y="5863611"/>
                  <a:ext cx="6962972" cy="0"/>
                </a:xfrm>
                <a:prstGeom prst="line">
                  <a:avLst/>
                </a:prstGeom>
                <a:ln w="12700" cmpd="sng">
                  <a:solidFill>
                    <a:srgbClr val="572314"/>
                  </a:solidFill>
                  <a:headEnd type="none"/>
                  <a:tailEnd type="none"/>
                </a:ln>
              </p:spPr>
              <p:style>
                <a:lnRef idx="2">
                  <a:schemeClr val="accent1"/>
                </a:lnRef>
                <a:fillRef idx="0">
                  <a:schemeClr val="accent1"/>
                </a:fillRef>
                <a:effectRef idx="1">
                  <a:schemeClr val="accent1"/>
                </a:effectRef>
                <a:fontRef idx="minor">
                  <a:schemeClr val="tx1"/>
                </a:fontRef>
              </p:style>
            </p:cxnSp>
          </p:grpSp>
          <p:cxnSp>
            <p:nvCxnSpPr>
              <p:cNvPr id="35" name="直線コネクタ 34"/>
              <p:cNvCxnSpPr/>
              <p:nvPr/>
            </p:nvCxnSpPr>
            <p:spPr>
              <a:xfrm>
                <a:off x="12172647" y="3008153"/>
                <a:ext cx="0" cy="2421040"/>
              </a:xfrm>
              <a:prstGeom prst="line">
                <a:avLst/>
              </a:prstGeom>
              <a:ln w="38100" cmpd="sng">
                <a:solidFill>
                  <a:srgbClr val="572314"/>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graphicFrame>
            <p:nvGraphicFramePr>
              <p:cNvPr id="36" name="グラフ 35"/>
              <p:cNvGraphicFramePr/>
              <p:nvPr>
                <p:extLst>
                  <p:ext uri="{D42A27DB-BD31-4B8C-83A1-F6EECF244321}">
                    <p14:modId xmlns:p14="http://schemas.microsoft.com/office/powerpoint/2010/main" val="1906106774"/>
                  </p:ext>
                </p:extLst>
              </p:nvPr>
            </p:nvGraphicFramePr>
            <p:xfrm>
              <a:off x="8647760" y="2848029"/>
              <a:ext cx="5828658" cy="2622393"/>
            </p:xfrm>
            <a:graphic>
              <a:graphicData uri="http://schemas.openxmlformats.org/drawingml/2006/chart">
                <c:chart xmlns:c="http://schemas.openxmlformats.org/drawingml/2006/chart" xmlns:r="http://schemas.openxmlformats.org/officeDocument/2006/relationships" r:id="rId3"/>
              </a:graphicData>
            </a:graphic>
          </p:graphicFrame>
        </p:grpSp>
        <p:sp>
          <p:nvSpPr>
            <p:cNvPr id="27" name="正方形/長方形 26"/>
            <p:cNvSpPr/>
            <p:nvPr/>
          </p:nvSpPr>
          <p:spPr>
            <a:xfrm>
              <a:off x="5890854" y="4284486"/>
              <a:ext cx="1887755" cy="523220"/>
            </a:xfrm>
            <a:prstGeom prst="rect">
              <a:avLst/>
            </a:prstGeom>
            <a:solidFill>
              <a:srgbClr val="FFF8B3"/>
            </a:solidFill>
          </p:spPr>
          <p:txBody>
            <a:bodyPr wrap="square">
              <a:spAutoFit/>
            </a:bodyPr>
            <a:lstStyle/>
            <a:p>
              <a:pPr algn="ctr">
                <a:lnSpc>
                  <a:spcPct val="120000"/>
                </a:lnSpc>
              </a:pPr>
              <a:r>
                <a:rPr lang="ja-JP" altLang="en-US" sz="2400" b="1" dirty="0" smtClean="0">
                  <a:solidFill>
                    <a:srgbClr val="572314"/>
                  </a:solidFill>
                </a:rPr>
                <a:t>産後</a:t>
              </a:r>
              <a:endParaRPr lang="ja-JP" altLang="en-US" sz="2400" b="1" dirty="0">
                <a:solidFill>
                  <a:srgbClr val="572314"/>
                </a:solidFill>
              </a:endParaRPr>
            </a:p>
          </p:txBody>
        </p:sp>
        <p:sp>
          <p:nvSpPr>
            <p:cNvPr id="28" name="正方形/長方形 27"/>
            <p:cNvSpPr/>
            <p:nvPr/>
          </p:nvSpPr>
          <p:spPr>
            <a:xfrm>
              <a:off x="2452524" y="4284486"/>
              <a:ext cx="2593807" cy="523220"/>
            </a:xfrm>
            <a:prstGeom prst="rect">
              <a:avLst/>
            </a:prstGeom>
            <a:solidFill>
              <a:srgbClr val="FFBBF1"/>
            </a:solidFill>
          </p:spPr>
          <p:txBody>
            <a:bodyPr wrap="square">
              <a:spAutoFit/>
            </a:bodyPr>
            <a:lstStyle/>
            <a:p>
              <a:pPr algn="ctr">
                <a:lnSpc>
                  <a:spcPct val="120000"/>
                </a:lnSpc>
              </a:pPr>
              <a:r>
                <a:rPr lang="ja-JP" altLang="en-US" sz="2400" b="1" dirty="0" smtClean="0">
                  <a:solidFill>
                    <a:srgbClr val="572314"/>
                  </a:solidFill>
                </a:rPr>
                <a:t>妊娠中</a:t>
              </a:r>
              <a:endParaRPr lang="ja-JP" altLang="en-US" sz="2400" b="1" dirty="0">
                <a:solidFill>
                  <a:srgbClr val="572314"/>
                </a:solidFill>
              </a:endParaRPr>
            </a:p>
          </p:txBody>
        </p:sp>
        <p:sp>
          <p:nvSpPr>
            <p:cNvPr id="29" name="テキスト ボックス 28"/>
            <p:cNvSpPr txBox="1"/>
            <p:nvPr/>
          </p:nvSpPr>
          <p:spPr>
            <a:xfrm flipH="1">
              <a:off x="5359153" y="2988221"/>
              <a:ext cx="561875" cy="830997"/>
            </a:xfrm>
            <a:prstGeom prst="rect">
              <a:avLst/>
            </a:prstGeom>
            <a:solidFill>
              <a:srgbClr val="FFFFFF"/>
            </a:solidFill>
          </p:spPr>
          <p:txBody>
            <a:bodyPr wrap="square" rtlCol="0">
              <a:spAutoFit/>
            </a:bodyPr>
            <a:lstStyle/>
            <a:p>
              <a:r>
                <a:rPr kumimoji="1" lang="ja-JP" altLang="en-US" sz="2400" b="1" dirty="0" smtClean="0">
                  <a:solidFill>
                    <a:srgbClr val="572314"/>
                  </a:solidFill>
                </a:rPr>
                <a:t>出産</a:t>
              </a:r>
              <a:endParaRPr kumimoji="1" lang="ja-JP" altLang="en-US" sz="2400" b="1" dirty="0">
                <a:solidFill>
                  <a:srgbClr val="572314"/>
                </a:solidFill>
              </a:endParaRPr>
            </a:p>
          </p:txBody>
        </p:sp>
        <p:pic>
          <p:nvPicPr>
            <p:cNvPr id="30" name="図 29"/>
            <p:cNvPicPr>
              <a:picLocks noChangeAspect="1"/>
            </p:cNvPicPr>
            <p:nvPr/>
          </p:nvPicPr>
          <p:blipFill>
            <a:blip r:embed="rId4"/>
            <a:stretch>
              <a:fillRect/>
            </a:stretch>
          </p:blipFill>
          <p:spPr>
            <a:xfrm>
              <a:off x="2507814" y="3737643"/>
              <a:ext cx="836348" cy="1093686"/>
            </a:xfrm>
            <a:prstGeom prst="rect">
              <a:avLst/>
            </a:prstGeom>
          </p:spPr>
        </p:pic>
        <p:sp>
          <p:nvSpPr>
            <p:cNvPr id="31" name="テキスト ボックス 30"/>
            <p:cNvSpPr txBox="1"/>
            <p:nvPr/>
          </p:nvSpPr>
          <p:spPr>
            <a:xfrm>
              <a:off x="2741785" y="5843202"/>
              <a:ext cx="5362384" cy="369332"/>
            </a:xfrm>
            <a:prstGeom prst="rect">
              <a:avLst/>
            </a:prstGeom>
            <a:noFill/>
          </p:spPr>
          <p:txBody>
            <a:bodyPr wrap="square" rtlCol="0">
              <a:spAutoFit/>
            </a:bodyPr>
            <a:lstStyle/>
            <a:p>
              <a:r>
                <a:rPr lang="en-US" altLang="ja-JP" dirty="0" smtClean="0">
                  <a:latin typeface="+mj-ea"/>
                  <a:ea typeface="+mj-ea"/>
                </a:rPr>
                <a:t>10      20      30      40   1  </a:t>
              </a:r>
              <a:r>
                <a:rPr lang="ja-JP" altLang="en-US" dirty="0" smtClean="0">
                  <a:latin typeface="+mj-ea"/>
                  <a:ea typeface="+mj-ea"/>
                </a:rPr>
                <a:t>　</a:t>
              </a:r>
              <a:r>
                <a:rPr lang="en-US" altLang="ja-JP" dirty="0" smtClean="0">
                  <a:latin typeface="+mj-ea"/>
                  <a:ea typeface="+mj-ea"/>
                </a:rPr>
                <a:t>2  </a:t>
              </a:r>
              <a:r>
                <a:rPr lang="ja-JP" altLang="en-US" dirty="0" smtClean="0">
                  <a:latin typeface="+mj-ea"/>
                  <a:ea typeface="+mj-ea"/>
                </a:rPr>
                <a:t>　</a:t>
              </a:r>
              <a:r>
                <a:rPr lang="en-US" altLang="ja-JP" dirty="0" smtClean="0">
                  <a:latin typeface="+mj-ea"/>
                  <a:ea typeface="+mj-ea"/>
                </a:rPr>
                <a:t>3  </a:t>
              </a:r>
              <a:r>
                <a:rPr lang="ja-JP" altLang="en-US" dirty="0" smtClean="0">
                  <a:latin typeface="+mj-ea"/>
                </a:rPr>
                <a:t>週</a:t>
              </a:r>
              <a:endParaRPr kumimoji="1" lang="ja-JP" altLang="en-US" dirty="0">
                <a:latin typeface="+mj-ea"/>
                <a:ea typeface="+mj-ea"/>
              </a:endParaRPr>
            </a:p>
          </p:txBody>
        </p:sp>
        <p:pic>
          <p:nvPicPr>
            <p:cNvPr id="32" name="図 31"/>
            <p:cNvPicPr>
              <a:picLocks noChangeAspect="1"/>
            </p:cNvPicPr>
            <p:nvPr/>
          </p:nvPicPr>
          <p:blipFill>
            <a:blip r:embed="rId5"/>
            <a:stretch>
              <a:fillRect/>
            </a:stretch>
          </p:blipFill>
          <p:spPr>
            <a:xfrm>
              <a:off x="7166724" y="3698356"/>
              <a:ext cx="937445" cy="1433739"/>
            </a:xfrm>
            <a:prstGeom prst="rect">
              <a:avLst/>
            </a:prstGeom>
          </p:spPr>
        </p:pic>
      </p:grpSp>
    </p:spTree>
    <p:extLst>
      <p:ext uri="{BB962C8B-B14F-4D97-AF65-F5344CB8AC3E}">
        <p14:creationId xmlns:p14="http://schemas.microsoft.com/office/powerpoint/2010/main" val="13283779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フレッシュ">
  <a:themeElements>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扇">
      <a:majorFont>
        <a:latin typeface="Franklin Gothic Medium"/>
        <a:ea typeface=""/>
        <a:cs typeface=""/>
        <a:font script="Jpan" typeface="ヒラギノ角ゴ Pro W6"/>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ヒラギノ角ゴ Pro W6"/>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2.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フレッシュ.thmx</Template>
  <TotalTime>10575</TotalTime>
  <Words>1997</Words>
  <Application>Microsoft Macintosh PowerPoint</Application>
  <PresentationFormat>画面に合わせる (4:3)</PresentationFormat>
  <Paragraphs>286</Paragraphs>
  <Slides>28</Slides>
  <Notes>26</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フレッシュ</vt:lpstr>
      <vt:lpstr>あたたかいこころを育むために</vt:lpstr>
      <vt:lpstr>あたたかいこころを育む運動</vt:lpstr>
      <vt:lpstr>本日の話</vt:lpstr>
      <vt:lpstr>母親の育児不安と孤立感をなくそう</vt:lpstr>
      <vt:lpstr>母親の育児不安と孤立感をなくそう</vt:lpstr>
      <vt:lpstr>母親の育児不安と孤立感をなくそう</vt:lpstr>
      <vt:lpstr>産後うつ、マタニティ・ブルーとは</vt:lpstr>
      <vt:lpstr>妊娠出産に伴う急激なホルモン変化</vt:lpstr>
      <vt:lpstr>エストロジェンの変化</vt:lpstr>
      <vt:lpstr>オキシトシン</vt:lpstr>
      <vt:lpstr>妊娠中うつ病のリスク因子</vt:lpstr>
      <vt:lpstr>母親の育児不安と孤立感をなくそう</vt:lpstr>
      <vt:lpstr>発達期の脳のもつ不思議</vt:lpstr>
      <vt:lpstr>人間の脳のしくみと進化</vt:lpstr>
      <vt:lpstr>大脳辺縁系の働き</vt:lpstr>
      <vt:lpstr>大脳辺縁系と前頭前野</vt:lpstr>
      <vt:lpstr>人間の脳の発達パターン</vt:lpstr>
      <vt:lpstr>PowerPoint プレゼンテーション</vt:lpstr>
      <vt:lpstr>アップリカ育児研究会の教え</vt:lpstr>
      <vt:lpstr>３歳児神話</vt:lpstr>
      <vt:lpstr>認知能力と非認知能力</vt:lpstr>
      <vt:lpstr>幼少期に感性豊かな心の育てるには</vt:lpstr>
      <vt:lpstr>育児の基本は  ’まなかい’  に</vt:lpstr>
      <vt:lpstr>感性豊かな心（非認知能力）を伸ばすには</vt:lpstr>
      <vt:lpstr>あたたかい心を育む</vt:lpstr>
      <vt:lpstr>子どもを祈る</vt:lpstr>
      <vt:lpstr>若いお母さんが自信をもって育児ができるように</vt:lpstr>
      <vt:lpstr>ご静聴ありがとうございました</vt:lpstr>
    </vt:vector>
  </TitlesOfParts>
  <Company>親族</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乳幼児虐待のサイン</dc:title>
  <dc:creator>中村 肇</dc:creator>
  <cp:lastModifiedBy>中村 肇</cp:lastModifiedBy>
  <cp:revision>349</cp:revision>
  <cp:lastPrinted>2018-05-10T01:15:49Z</cp:lastPrinted>
  <dcterms:created xsi:type="dcterms:W3CDTF">2017-12-02T13:34:06Z</dcterms:created>
  <dcterms:modified xsi:type="dcterms:W3CDTF">2018-05-13T23:27:18Z</dcterms:modified>
</cp:coreProperties>
</file>