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xlsx" ContentType="application/vnd.openxmlformats-officedocument.spreadsheetml.sheet"/>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5.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notesSlides/notesSlide10.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theme/themeOverride8.xml" ContentType="application/vnd.openxmlformats-officedocument.themeOverride+xml"/>
  <Override PartName="/ppt/notesSlides/notesSlide12.xml" ContentType="application/vnd.openxmlformats-officedocument.presentationml.notesSlide+xml"/>
  <Override PartName="/ppt/charts/chart1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theme/themeOverride9.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3.xml" ContentType="application/vnd.openxmlformats-officedocument.drawingml.chart+xml"/>
  <Override PartName="/ppt/theme/themeOverride10.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4.xml" ContentType="application/vnd.openxmlformats-officedocument.drawingml.chart+xml"/>
  <Override PartName="/ppt/theme/themeOverride11.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notesMasterIdLst>
    <p:notesMasterId r:id="rId58"/>
  </p:notesMasterIdLst>
  <p:handoutMasterIdLst>
    <p:handoutMasterId r:id="rId59"/>
  </p:handoutMasterIdLst>
  <p:sldIdLst>
    <p:sldId id="261" r:id="rId2"/>
    <p:sldId id="313" r:id="rId3"/>
    <p:sldId id="304" r:id="rId4"/>
    <p:sldId id="375" r:id="rId5"/>
    <p:sldId id="376" r:id="rId6"/>
    <p:sldId id="290" r:id="rId7"/>
    <p:sldId id="312" r:id="rId8"/>
    <p:sldId id="387" r:id="rId9"/>
    <p:sldId id="390" r:id="rId10"/>
    <p:sldId id="388" r:id="rId11"/>
    <p:sldId id="389" r:id="rId12"/>
    <p:sldId id="265" r:id="rId13"/>
    <p:sldId id="364" r:id="rId14"/>
    <p:sldId id="377" r:id="rId15"/>
    <p:sldId id="300" r:id="rId16"/>
    <p:sldId id="301" r:id="rId17"/>
    <p:sldId id="302" r:id="rId18"/>
    <p:sldId id="328" r:id="rId19"/>
    <p:sldId id="360" r:id="rId20"/>
    <p:sldId id="271" r:id="rId21"/>
    <p:sldId id="370" r:id="rId22"/>
    <p:sldId id="320" r:id="rId23"/>
    <p:sldId id="385" r:id="rId24"/>
    <p:sldId id="366" r:id="rId25"/>
    <p:sldId id="351" r:id="rId26"/>
    <p:sldId id="371" r:id="rId27"/>
    <p:sldId id="352" r:id="rId28"/>
    <p:sldId id="349" r:id="rId29"/>
    <p:sldId id="383" r:id="rId30"/>
    <p:sldId id="353" r:id="rId31"/>
    <p:sldId id="334" r:id="rId32"/>
    <p:sldId id="354" r:id="rId33"/>
    <p:sldId id="327" r:id="rId34"/>
    <p:sldId id="358" r:id="rId35"/>
    <p:sldId id="356" r:id="rId36"/>
    <p:sldId id="330" r:id="rId37"/>
    <p:sldId id="337" r:id="rId38"/>
    <p:sldId id="359" r:id="rId39"/>
    <p:sldId id="342" r:id="rId40"/>
    <p:sldId id="336" r:id="rId41"/>
    <p:sldId id="338" r:id="rId42"/>
    <p:sldId id="333" r:id="rId43"/>
    <p:sldId id="260" r:id="rId44"/>
    <p:sldId id="379" r:id="rId45"/>
    <p:sldId id="380" r:id="rId46"/>
    <p:sldId id="381" r:id="rId47"/>
    <p:sldId id="382" r:id="rId48"/>
    <p:sldId id="386" r:id="rId49"/>
    <p:sldId id="363" r:id="rId50"/>
    <p:sldId id="258" r:id="rId51"/>
    <p:sldId id="257" r:id="rId52"/>
    <p:sldId id="317" r:id="rId53"/>
    <p:sldId id="299" r:id="rId54"/>
    <p:sldId id="262" r:id="rId55"/>
    <p:sldId id="303" r:id="rId56"/>
    <p:sldId id="372" r:id="rId57"/>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7C53E130-D09F-C54D-9BB8-5AD6E46397F7}">
          <p14:sldIdLst>
            <p14:sldId id="261"/>
            <p14:sldId id="313"/>
            <p14:sldId id="304"/>
            <p14:sldId id="375"/>
            <p14:sldId id="376"/>
            <p14:sldId id="290"/>
            <p14:sldId id="312"/>
            <p14:sldId id="387"/>
            <p14:sldId id="390"/>
            <p14:sldId id="388"/>
            <p14:sldId id="389"/>
            <p14:sldId id="265"/>
            <p14:sldId id="364"/>
            <p14:sldId id="377"/>
            <p14:sldId id="300"/>
            <p14:sldId id="301"/>
            <p14:sldId id="302"/>
            <p14:sldId id="328"/>
            <p14:sldId id="360"/>
            <p14:sldId id="271"/>
            <p14:sldId id="370"/>
            <p14:sldId id="320"/>
            <p14:sldId id="385"/>
            <p14:sldId id="366"/>
            <p14:sldId id="351"/>
            <p14:sldId id="371"/>
            <p14:sldId id="352"/>
            <p14:sldId id="349"/>
            <p14:sldId id="383"/>
            <p14:sldId id="353"/>
            <p14:sldId id="334"/>
            <p14:sldId id="354"/>
            <p14:sldId id="327"/>
            <p14:sldId id="358"/>
            <p14:sldId id="356"/>
            <p14:sldId id="330"/>
            <p14:sldId id="337"/>
            <p14:sldId id="359"/>
            <p14:sldId id="342"/>
            <p14:sldId id="336"/>
            <p14:sldId id="338"/>
            <p14:sldId id="333"/>
            <p14:sldId id="260"/>
            <p14:sldId id="379"/>
            <p14:sldId id="380"/>
            <p14:sldId id="381"/>
            <p14:sldId id="382"/>
            <p14:sldId id="386"/>
            <p14:sldId id="363"/>
            <p14:sldId id="258"/>
            <p14:sldId id="257"/>
            <p14:sldId id="317"/>
            <p14:sldId id="299"/>
            <p14:sldId id="262"/>
            <p14:sldId id="303"/>
            <p14:sldId id="3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8B3"/>
    <a:srgbClr val="FFBBF1"/>
    <a:srgbClr val="5723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中間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665" autoAdjust="0"/>
  </p:normalViewPr>
  <p:slideViewPr>
    <p:cSldViewPr snapToGrid="0" snapToObjects="1">
      <p:cViewPr>
        <p:scale>
          <a:sx n="68" d="100"/>
          <a:sy n="68" d="100"/>
        </p:scale>
        <p:origin x="-1920" y="-280"/>
      </p:cViewPr>
      <p:guideLst>
        <p:guide orient="horz" pos="2160"/>
        <p:guide pos="2880"/>
      </p:guideLst>
    </p:cSldViewPr>
  </p:slideViewPr>
  <p:notesTextViewPr>
    <p:cViewPr>
      <p:scale>
        <a:sx n="100" d="100"/>
        <a:sy n="100" d="100"/>
      </p:scale>
      <p:origin x="0" y="0"/>
    </p:cViewPr>
  </p:notesTextViewPr>
  <p:sorterViewPr>
    <p:cViewPr>
      <p:scale>
        <a:sx n="98" d="100"/>
        <a:sy n="98"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10.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package" Target="../embeddings/Microsoft_Excel____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11.xlsx"/></Relationships>
</file>

<file path=ppt/charts/_rels/chart12.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package" Target="../embeddings/Microsoft_Excel____12.xlsx"/></Relationships>
</file>

<file path=ppt/charts/_rels/chart13.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package" Target="../embeddings/Microsoft_Excel____13.xlsx"/></Relationships>
</file>

<file path=ppt/charts/_rels/chart14.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package" Target="../embeddings/Microsoft_Excel____14.xlsx"/></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package" Target="../embeddings/Microsoft_Excel____5.xlsx"/></Relationships>
</file>

<file path=ppt/charts/_rels/chart6.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package" Target="../embeddings/Microsoft_Excel____6.xlsx"/></Relationships>
</file>

<file path=ppt/charts/_rels/chart7.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package" Target="../embeddings/Microsoft_Excel____7.xlsx"/></Relationships>
</file>

<file path=ppt/charts/_rels/chart8.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package" Target="../embeddings/Microsoft_Excel____8.xlsx"/></Relationships>
</file>

<file path=ppt/charts/_rels/chart9.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package" Target="../embeddings/Microsoft_Excel____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tx2">
                <a:lumMod val="60000"/>
                <a:lumOff val="40000"/>
              </a:schemeClr>
            </a:solidFill>
            <a:ln>
              <a:solidFill>
                <a:schemeClr val="bg1"/>
              </a:solidFill>
            </a:ln>
          </c:spPr>
          <c:invertIfNegative val="0"/>
          <c:cat>
            <c:numRef>
              <c:f>Sheet1!$A$2:$A$26</c:f>
              <c:numCache>
                <c:formatCode>General</c:formatCode>
                <c:ptCount val="25"/>
                <c:pt idx="0">
                  <c:v>4.0</c:v>
                </c:pt>
                <c:pt idx="1">
                  <c:v>5.0</c:v>
                </c:pt>
                <c:pt idx="2">
                  <c:v>6.0</c:v>
                </c:pt>
                <c:pt idx="3">
                  <c:v>7.0</c:v>
                </c:pt>
                <c:pt idx="4">
                  <c:v>8.0</c:v>
                </c:pt>
                <c:pt idx="5">
                  <c:v>9.0</c:v>
                </c:pt>
                <c:pt idx="6">
                  <c:v>10.0</c:v>
                </c:pt>
                <c:pt idx="7">
                  <c:v>11.0</c:v>
                </c:pt>
                <c:pt idx="8">
                  <c:v>12.0</c:v>
                </c:pt>
                <c:pt idx="9">
                  <c:v>13.0</c:v>
                </c:pt>
                <c:pt idx="10">
                  <c:v>14.0</c:v>
                </c:pt>
                <c:pt idx="11">
                  <c:v>15.0</c:v>
                </c:pt>
                <c:pt idx="12">
                  <c:v>16.0</c:v>
                </c:pt>
                <c:pt idx="13">
                  <c:v>17.0</c:v>
                </c:pt>
                <c:pt idx="14">
                  <c:v>18.0</c:v>
                </c:pt>
                <c:pt idx="15">
                  <c:v>19.0</c:v>
                </c:pt>
                <c:pt idx="16">
                  <c:v>20.0</c:v>
                </c:pt>
                <c:pt idx="17">
                  <c:v>21.0</c:v>
                </c:pt>
                <c:pt idx="18">
                  <c:v>22.0</c:v>
                </c:pt>
                <c:pt idx="19">
                  <c:v>23.0</c:v>
                </c:pt>
                <c:pt idx="20">
                  <c:v>24.0</c:v>
                </c:pt>
                <c:pt idx="21">
                  <c:v>25.0</c:v>
                </c:pt>
                <c:pt idx="22">
                  <c:v>26.0</c:v>
                </c:pt>
                <c:pt idx="23">
                  <c:v>27.0</c:v>
                </c:pt>
                <c:pt idx="24">
                  <c:v>28.0</c:v>
                </c:pt>
              </c:numCache>
            </c:numRef>
          </c:cat>
          <c:val>
            <c:numRef>
              <c:f>Sheet1!$B$2:$B$26</c:f>
              <c:numCache>
                <c:formatCode>#,##0;[Red]\-#,##0</c:formatCode>
                <c:ptCount val="25"/>
                <c:pt idx="0">
                  <c:v>1372.0</c:v>
                </c:pt>
                <c:pt idx="1">
                  <c:v>1611.0</c:v>
                </c:pt>
                <c:pt idx="2">
                  <c:v>1961.0</c:v>
                </c:pt>
                <c:pt idx="3">
                  <c:v>2722.0</c:v>
                </c:pt>
                <c:pt idx="4">
                  <c:v>4102.0</c:v>
                </c:pt>
                <c:pt idx="5">
                  <c:v>5352.0</c:v>
                </c:pt>
                <c:pt idx="6">
                  <c:v>6932.0</c:v>
                </c:pt>
                <c:pt idx="7">
                  <c:v>11631.0</c:v>
                </c:pt>
                <c:pt idx="8">
                  <c:v>17725.0</c:v>
                </c:pt>
                <c:pt idx="9">
                  <c:v>23274.0</c:v>
                </c:pt>
                <c:pt idx="10">
                  <c:v>23738.0</c:v>
                </c:pt>
                <c:pt idx="11">
                  <c:v>26569.0</c:v>
                </c:pt>
                <c:pt idx="12">
                  <c:v>33408.0</c:v>
                </c:pt>
                <c:pt idx="13">
                  <c:v>34472.0</c:v>
                </c:pt>
                <c:pt idx="14">
                  <c:v>37323.0</c:v>
                </c:pt>
                <c:pt idx="15">
                  <c:v>40639.0</c:v>
                </c:pt>
                <c:pt idx="16">
                  <c:v>42664.0</c:v>
                </c:pt>
                <c:pt idx="17">
                  <c:v>44211.0</c:v>
                </c:pt>
                <c:pt idx="18">
                  <c:v>55154.0</c:v>
                </c:pt>
                <c:pt idx="19">
                  <c:v>59919.0</c:v>
                </c:pt>
                <c:pt idx="20">
                  <c:v>66701.0</c:v>
                </c:pt>
                <c:pt idx="21">
                  <c:v>73802.0</c:v>
                </c:pt>
                <c:pt idx="22">
                  <c:v>88931.0</c:v>
                </c:pt>
                <c:pt idx="23">
                  <c:v>103286.0</c:v>
                </c:pt>
                <c:pt idx="24">
                  <c:v>122578.0</c:v>
                </c:pt>
              </c:numCache>
            </c:numRef>
          </c:val>
        </c:ser>
        <c:dLbls>
          <c:showLegendKey val="0"/>
          <c:showVal val="0"/>
          <c:showCatName val="0"/>
          <c:showSerName val="0"/>
          <c:showPercent val="0"/>
          <c:showBubbleSize val="0"/>
        </c:dLbls>
        <c:gapWidth val="25"/>
        <c:overlap val="-25"/>
        <c:axId val="2094667368"/>
        <c:axId val="2089878984"/>
      </c:barChart>
      <c:catAx>
        <c:axId val="2094667368"/>
        <c:scaling>
          <c:orientation val="minMax"/>
        </c:scaling>
        <c:delete val="0"/>
        <c:axPos val="b"/>
        <c:numFmt formatCode="General" sourceLinked="1"/>
        <c:majorTickMark val="none"/>
        <c:minorTickMark val="none"/>
        <c:tickLblPos val="nextTo"/>
        <c:txPr>
          <a:bodyPr/>
          <a:lstStyle/>
          <a:p>
            <a:pPr>
              <a:defRPr>
                <a:solidFill>
                  <a:srgbClr val="572314"/>
                </a:solidFill>
              </a:defRPr>
            </a:pPr>
            <a:endParaRPr lang="ja-JP"/>
          </a:p>
        </c:txPr>
        <c:crossAx val="2089878984"/>
        <c:crosses val="autoZero"/>
        <c:auto val="1"/>
        <c:lblAlgn val="ctr"/>
        <c:lblOffset val="100"/>
        <c:tickLblSkip val="2"/>
        <c:noMultiLvlLbl val="0"/>
      </c:catAx>
      <c:valAx>
        <c:axId val="2089878984"/>
        <c:scaling>
          <c:orientation val="minMax"/>
          <c:max val="120000.0"/>
        </c:scaling>
        <c:delete val="0"/>
        <c:axPos val="l"/>
        <c:majorGridlines/>
        <c:numFmt formatCode="#,##0;[Red]\-#,##0" sourceLinked="1"/>
        <c:majorTickMark val="none"/>
        <c:minorTickMark val="none"/>
        <c:tickLblPos val="nextTo"/>
        <c:spPr>
          <a:ln w="9525">
            <a:noFill/>
          </a:ln>
        </c:spPr>
        <c:txPr>
          <a:bodyPr/>
          <a:lstStyle/>
          <a:p>
            <a:pPr>
              <a:defRPr sz="2000">
                <a:solidFill>
                  <a:srgbClr val="572314"/>
                </a:solidFill>
              </a:defRPr>
            </a:pPr>
            <a:endParaRPr lang="ja-JP"/>
          </a:p>
        </c:txPr>
        <c:crossAx val="2094667368"/>
        <c:crosses val="autoZero"/>
        <c:crossBetween val="between"/>
      </c:valAx>
      <c:spPr>
        <a:solidFill>
          <a:schemeClr val="bg2"/>
        </a:solidFill>
      </c:spPr>
    </c:plotArea>
    <c:plotVisOnly val="1"/>
    <c:dispBlanksAs val="gap"/>
    <c:showDLblsOverMax val="0"/>
  </c:chart>
  <c:spPr>
    <a:ln>
      <a:noFill/>
    </a:ln>
  </c:spPr>
  <c:txPr>
    <a:bodyPr/>
    <a:lstStyle/>
    <a:p>
      <a:pPr>
        <a:defRPr sz="1800"/>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件数</c:v>
                </c:pt>
              </c:strCache>
            </c:strRef>
          </c:tx>
          <c:explosion val="1"/>
          <c:dLbls>
            <c:dLbl>
              <c:idx val="0"/>
              <c:layout>
                <c:manualLayout>
                  <c:x val="-0.157689695908119"/>
                  <c:y val="0.193679334998355"/>
                </c:manualLayout>
              </c:layout>
              <c:showLegendKey val="0"/>
              <c:showVal val="1"/>
              <c:showCatName val="1"/>
              <c:showSerName val="0"/>
              <c:showPercent val="0"/>
              <c:showBubbleSize val="0"/>
            </c:dLbl>
            <c:dLbl>
              <c:idx val="1"/>
              <c:layout>
                <c:manualLayout>
                  <c:x val="-0.205753457196763"/>
                  <c:y val="-0.121515480678122"/>
                </c:manualLayout>
              </c:layout>
              <c:showLegendKey val="0"/>
              <c:showVal val="1"/>
              <c:showCatName val="1"/>
              <c:showSerName val="0"/>
              <c:showPercent val="0"/>
              <c:showBubbleSize val="0"/>
            </c:dLbl>
            <c:dLbl>
              <c:idx val="2"/>
              <c:layout>
                <c:manualLayout>
                  <c:x val="0.109664012968398"/>
                  <c:y val="-0.206881529983594"/>
                </c:manualLayout>
              </c:layout>
              <c:showLegendKey val="0"/>
              <c:showVal val="1"/>
              <c:showCatName val="1"/>
              <c:showSerName val="0"/>
              <c:showPercent val="0"/>
              <c:showBubbleSize val="0"/>
            </c:dLbl>
            <c:dLbl>
              <c:idx val="3"/>
              <c:layout>
                <c:manualLayout>
                  <c:x val="0.143290096274759"/>
                  <c:y val="0.14105542034145"/>
                </c:manualLayout>
              </c:layout>
              <c:showLegendKey val="0"/>
              <c:showVal val="1"/>
              <c:showCatName val="1"/>
              <c:showSerName val="0"/>
              <c:showPercent val="0"/>
              <c:showBubbleSize val="0"/>
            </c:dLbl>
            <c:dLbl>
              <c:idx val="4"/>
              <c:layout>
                <c:manualLayout>
                  <c:x val="0.0361999983680708"/>
                  <c:y val="0.0"/>
                </c:manualLayout>
              </c:layout>
              <c:showLegendKey val="0"/>
              <c:showVal val="1"/>
              <c:showCatName val="1"/>
              <c:showSerName val="0"/>
              <c:showPercent val="0"/>
              <c:showBubbleSize val="0"/>
            </c:dLbl>
            <c:txPr>
              <a:bodyPr/>
              <a:lstStyle/>
              <a:p>
                <a:pPr>
                  <a:defRPr sz="1800">
                    <a:solidFill>
                      <a:srgbClr val="572314"/>
                    </a:solidFill>
                  </a:defRPr>
                </a:pPr>
                <a:endParaRPr lang="ja-JP"/>
              </a:p>
            </c:txPr>
            <c:showLegendKey val="0"/>
            <c:showVal val="1"/>
            <c:showCatName val="1"/>
            <c:showSerName val="0"/>
            <c:showPercent val="0"/>
            <c:showBubbleSize val="0"/>
            <c:showLeaderLines val="1"/>
          </c:dLbls>
          <c:cat>
            <c:strRef>
              <c:f>Sheet1!$A$2:$A$6</c:f>
              <c:strCache>
                <c:ptCount val="5"/>
                <c:pt idx="0">
                  <c:v>0〜3歳未満</c:v>
                </c:pt>
                <c:pt idx="1">
                  <c:v>3歳〜学童前児童</c:v>
                </c:pt>
                <c:pt idx="2">
                  <c:v>小学生</c:v>
                </c:pt>
                <c:pt idx="3">
                  <c:v>中学生</c:v>
                </c:pt>
                <c:pt idx="4">
                  <c:v>高校生・その他</c:v>
                </c:pt>
              </c:strCache>
            </c:strRef>
          </c:cat>
          <c:val>
            <c:numRef>
              <c:f>Sheet1!$B$2:$B$6</c:f>
              <c:numCache>
                <c:formatCode>0.0%</c:formatCode>
                <c:ptCount val="5"/>
                <c:pt idx="0">
                  <c:v>0.197</c:v>
                </c:pt>
                <c:pt idx="1">
                  <c:v>0.23</c:v>
                </c:pt>
                <c:pt idx="2">
                  <c:v>0.347</c:v>
                </c:pt>
                <c:pt idx="3">
                  <c:v>0.143</c:v>
                </c:pt>
                <c:pt idx="4">
                  <c:v>0.061</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600"/>
      </a:pPr>
      <a:endParaRPr lang="ja-JP"/>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9"/>
    </mc:Choice>
    <mc:Fallback>
      <c:style val="39"/>
    </mc:Fallback>
  </mc:AlternateContent>
  <c:chart>
    <c:autoTitleDeleted val="1"/>
    <c:plotArea>
      <c:layout>
        <c:manualLayout>
          <c:layoutTarget val="inner"/>
          <c:xMode val="edge"/>
          <c:yMode val="edge"/>
          <c:x val="0.117122681611213"/>
          <c:y val="0.145262433001104"/>
          <c:w val="0.807577142312016"/>
          <c:h val="0.745289673861523"/>
        </c:manualLayout>
      </c:layout>
      <c:barChart>
        <c:barDir val="col"/>
        <c:grouping val="clustered"/>
        <c:varyColors val="0"/>
        <c:ser>
          <c:idx val="0"/>
          <c:order val="0"/>
          <c:tx>
            <c:strRef>
              <c:f>Sheet1!$B$1</c:f>
              <c:strCache>
                <c:ptCount val="1"/>
                <c:pt idx="0">
                  <c:v>系列 1</c:v>
                </c:pt>
              </c:strCache>
            </c:strRef>
          </c:tx>
          <c:invertIfNegative val="0"/>
          <c:dLbls>
            <c:txPr>
              <a:bodyPr/>
              <a:lstStyle/>
              <a:p>
                <a:pPr>
                  <a:defRPr>
                    <a:solidFill>
                      <a:srgbClr val="572314"/>
                    </a:solidFill>
                  </a:defRPr>
                </a:pPr>
                <a:endParaRPr lang="ja-JP"/>
              </a:p>
            </c:txPr>
            <c:showLegendKey val="0"/>
            <c:showVal val="1"/>
            <c:showCatName val="0"/>
            <c:showSerName val="0"/>
            <c:showPercent val="0"/>
            <c:showBubbleSize val="0"/>
            <c:showLeaderLines val="0"/>
          </c:dLbls>
          <c:cat>
            <c:numRef>
              <c:f>Sheet1!$A$2:$A$19</c:f>
              <c:numCache>
                <c:formatCode>General</c:formatCode>
                <c:ptCount val="18"/>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numCache>
            </c:numRef>
          </c:cat>
          <c:val>
            <c:numRef>
              <c:f>Sheet1!$B$2:$B$19</c:f>
              <c:numCache>
                <c:formatCode>#,##0;[Red]\-#,##0</c:formatCode>
                <c:ptCount val="18"/>
                <c:pt idx="0">
                  <c:v>135.0</c:v>
                </c:pt>
                <c:pt idx="1">
                  <c:v>108.0</c:v>
                </c:pt>
                <c:pt idx="2">
                  <c:v>86.0</c:v>
                </c:pt>
                <c:pt idx="3">
                  <c:v>98.0</c:v>
                </c:pt>
                <c:pt idx="4">
                  <c:v>66.0</c:v>
                </c:pt>
                <c:pt idx="5">
                  <c:v>71.0</c:v>
                </c:pt>
                <c:pt idx="6">
                  <c:v>47.0</c:v>
                </c:pt>
                <c:pt idx="7">
                  <c:v>41.0</c:v>
                </c:pt>
                <c:pt idx="8">
                  <c:v>36.0</c:v>
                </c:pt>
                <c:pt idx="9">
                  <c:v>45.0</c:v>
                </c:pt>
                <c:pt idx="10">
                  <c:v>28.0</c:v>
                </c:pt>
                <c:pt idx="11">
                  <c:v>24.0</c:v>
                </c:pt>
                <c:pt idx="12">
                  <c:v>20.0</c:v>
                </c:pt>
                <c:pt idx="13">
                  <c:v>16.0</c:v>
                </c:pt>
                <c:pt idx="14">
                  <c:v>14.0</c:v>
                </c:pt>
                <c:pt idx="15">
                  <c:v>12.0</c:v>
                </c:pt>
                <c:pt idx="16">
                  <c:v>9.0</c:v>
                </c:pt>
                <c:pt idx="17">
                  <c:v>6.0</c:v>
                </c:pt>
              </c:numCache>
            </c:numRef>
          </c:val>
        </c:ser>
        <c:dLbls>
          <c:showLegendKey val="0"/>
          <c:showVal val="0"/>
          <c:showCatName val="0"/>
          <c:showSerName val="0"/>
          <c:showPercent val="0"/>
          <c:showBubbleSize val="0"/>
        </c:dLbls>
        <c:gapWidth val="50"/>
        <c:axId val="2094192008"/>
        <c:axId val="2091035512"/>
      </c:barChart>
      <c:catAx>
        <c:axId val="2094192008"/>
        <c:scaling>
          <c:orientation val="minMax"/>
        </c:scaling>
        <c:delete val="0"/>
        <c:axPos val="b"/>
        <c:numFmt formatCode="General" sourceLinked="1"/>
        <c:majorTickMark val="out"/>
        <c:minorTickMark val="none"/>
        <c:tickLblPos val="nextTo"/>
        <c:txPr>
          <a:bodyPr/>
          <a:lstStyle/>
          <a:p>
            <a:pPr>
              <a:defRPr>
                <a:solidFill>
                  <a:srgbClr val="572314"/>
                </a:solidFill>
              </a:defRPr>
            </a:pPr>
            <a:endParaRPr lang="ja-JP"/>
          </a:p>
        </c:txPr>
        <c:crossAx val="2091035512"/>
        <c:crosses val="autoZero"/>
        <c:auto val="1"/>
        <c:lblAlgn val="ctr"/>
        <c:lblOffset val="100"/>
        <c:noMultiLvlLbl val="0"/>
      </c:catAx>
      <c:valAx>
        <c:axId val="2091035512"/>
        <c:scaling>
          <c:orientation val="minMax"/>
          <c:max val="140.0"/>
        </c:scaling>
        <c:delete val="0"/>
        <c:axPos val="l"/>
        <c:majorGridlines/>
        <c:numFmt formatCode="#,##0;[Red]\-#,##0" sourceLinked="1"/>
        <c:majorTickMark val="out"/>
        <c:minorTickMark val="none"/>
        <c:tickLblPos val="nextTo"/>
        <c:txPr>
          <a:bodyPr/>
          <a:lstStyle/>
          <a:p>
            <a:pPr>
              <a:defRPr>
                <a:solidFill>
                  <a:srgbClr val="572314"/>
                </a:solidFill>
              </a:defRPr>
            </a:pPr>
            <a:endParaRPr lang="ja-JP"/>
          </a:p>
        </c:txPr>
        <c:crossAx val="2094192008"/>
        <c:crosses val="autoZero"/>
        <c:crossBetween val="between"/>
      </c:valAx>
    </c:plotArea>
    <c:plotVisOnly val="1"/>
    <c:dispBlanksAs val="gap"/>
    <c:showDLblsOverMax val="0"/>
  </c:chart>
  <c:spPr>
    <a:noFill/>
    <a:ln>
      <a:noFill/>
    </a:ln>
  </c:spPr>
  <c:txPr>
    <a:bodyPr/>
    <a:lstStyle/>
    <a:p>
      <a:pPr>
        <a:defRPr sz="1800"/>
      </a:pPr>
      <a:endParaRPr lang="ja-JP"/>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284693086521032"/>
          <c:y val="0.172373858533027"/>
          <c:w val="0.954664354210064"/>
          <c:h val="0.825"/>
        </c:manualLayout>
      </c:layout>
      <c:scatterChart>
        <c:scatterStyle val="lineMarker"/>
        <c:varyColors val="0"/>
        <c:ser>
          <c:idx val="0"/>
          <c:order val="0"/>
          <c:tx>
            <c:strRef>
              <c:f>Sheet1!$B$1</c:f>
              <c:strCache>
                <c:ptCount val="1"/>
                <c:pt idx="0">
                  <c:v>Y の値 1</c:v>
                </c:pt>
              </c:strCache>
            </c:strRef>
          </c:tx>
          <c:spPr>
            <a:ln w="38100" cmpd="sng"/>
          </c:spPr>
          <c:xVal>
            <c:numRef>
              <c:f>Sheet1!$A$2:$A$10</c:f>
              <c:numCache>
                <c:formatCode>General</c:formatCode>
                <c:ptCount val="9"/>
                <c:pt idx="0">
                  <c:v>1.9</c:v>
                </c:pt>
                <c:pt idx="1">
                  <c:v>3.3</c:v>
                </c:pt>
                <c:pt idx="2">
                  <c:v>6.0</c:v>
                </c:pt>
                <c:pt idx="3">
                  <c:v>9.2</c:v>
                </c:pt>
                <c:pt idx="4">
                  <c:v>10.7</c:v>
                </c:pt>
                <c:pt idx="5">
                  <c:v>12.2</c:v>
                </c:pt>
                <c:pt idx="6">
                  <c:v>12.6</c:v>
                </c:pt>
                <c:pt idx="7">
                  <c:v>13.0</c:v>
                </c:pt>
                <c:pt idx="8">
                  <c:v>14.0</c:v>
                </c:pt>
              </c:numCache>
            </c:numRef>
          </c:xVal>
          <c:yVal>
            <c:numRef>
              <c:f>Sheet1!$B$2:$B$10</c:f>
              <c:numCache>
                <c:formatCode>General</c:formatCode>
                <c:ptCount val="9"/>
                <c:pt idx="0">
                  <c:v>0.2</c:v>
                </c:pt>
                <c:pt idx="1">
                  <c:v>0.6</c:v>
                </c:pt>
                <c:pt idx="2">
                  <c:v>2.2</c:v>
                </c:pt>
                <c:pt idx="3">
                  <c:v>3.2</c:v>
                </c:pt>
                <c:pt idx="4">
                  <c:v>4.6</c:v>
                </c:pt>
                <c:pt idx="5">
                  <c:v>6.8</c:v>
                </c:pt>
                <c:pt idx="6">
                  <c:v>2.1</c:v>
                </c:pt>
                <c:pt idx="7">
                  <c:v>0.1</c:v>
                </c:pt>
                <c:pt idx="8">
                  <c:v>0.1</c:v>
                </c:pt>
              </c:numCache>
            </c:numRef>
          </c:yVal>
          <c:smooth val="0"/>
        </c:ser>
        <c:dLbls>
          <c:showLegendKey val="0"/>
          <c:showVal val="0"/>
          <c:showCatName val="0"/>
          <c:showSerName val="0"/>
          <c:showPercent val="0"/>
          <c:showBubbleSize val="0"/>
        </c:dLbls>
        <c:axId val="2139945560"/>
        <c:axId val="2139787928"/>
      </c:scatterChart>
      <c:valAx>
        <c:axId val="2139945560"/>
        <c:scaling>
          <c:orientation val="minMax"/>
          <c:max val="20.0"/>
        </c:scaling>
        <c:delete val="0"/>
        <c:axPos val="b"/>
        <c:numFmt formatCode="General" sourceLinked="1"/>
        <c:majorTickMark val="in"/>
        <c:minorTickMark val="none"/>
        <c:tickLblPos val="none"/>
        <c:crossAx val="2139787928"/>
        <c:crosses val="autoZero"/>
        <c:crossBetween val="midCat"/>
        <c:majorUnit val="1.0"/>
        <c:minorUnit val="1.0"/>
      </c:valAx>
      <c:valAx>
        <c:axId val="2139787928"/>
        <c:scaling>
          <c:orientation val="minMax"/>
        </c:scaling>
        <c:delete val="1"/>
        <c:axPos val="l"/>
        <c:numFmt formatCode="General" sourceLinked="1"/>
        <c:majorTickMark val="none"/>
        <c:minorTickMark val="none"/>
        <c:tickLblPos val="nextTo"/>
        <c:crossAx val="2139945560"/>
        <c:crosses val="autoZero"/>
        <c:crossBetween val="midCat"/>
      </c:valAx>
      <c:spPr>
        <a:noFill/>
      </c:spPr>
    </c:plotArea>
    <c:plotVisOnly val="1"/>
    <c:dispBlanksAs val="gap"/>
    <c:showDLblsOverMax val="0"/>
  </c:chart>
  <c:spPr>
    <a:noFill/>
  </c:spPr>
  <c:txPr>
    <a:bodyPr/>
    <a:lstStyle/>
    <a:p>
      <a:pPr>
        <a:defRPr sz="1800"/>
      </a:pPr>
      <a:endParaRPr lang="ja-JP"/>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Sheet1!$B$1</c:f>
              <c:strCache>
                <c:ptCount val="1"/>
                <c:pt idx="0">
                  <c:v>大脳辺縁系</c:v>
                </c:pt>
              </c:strCache>
            </c:strRef>
          </c:tx>
          <c:spPr>
            <a:ln>
              <a:solidFill>
                <a:srgbClr val="FF0000"/>
              </a:solidFill>
            </a:ln>
          </c:spPr>
          <c:marker>
            <c:symbol val="none"/>
          </c:marker>
          <c:xVal>
            <c:numRef>
              <c:f>Sheet1!$A$2:$A$32</c:f>
              <c:numCache>
                <c:formatCode>General</c:formatCode>
                <c:ptCount val="3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xVal>
          <c:yVal>
            <c:numRef>
              <c:f>Sheet1!$B$2:$B$32</c:f>
              <c:numCache>
                <c:formatCode>General</c:formatCode>
                <c:ptCount val="31"/>
                <c:pt idx="0">
                  <c:v>0.0</c:v>
                </c:pt>
                <c:pt idx="1">
                  <c:v>25.0</c:v>
                </c:pt>
                <c:pt idx="2">
                  <c:v>44.0</c:v>
                </c:pt>
                <c:pt idx="3">
                  <c:v>62.0</c:v>
                </c:pt>
                <c:pt idx="4">
                  <c:v>65.0</c:v>
                </c:pt>
                <c:pt idx="5">
                  <c:v>66.0</c:v>
                </c:pt>
                <c:pt idx="6">
                  <c:v>76.0</c:v>
                </c:pt>
                <c:pt idx="7">
                  <c:v>82.0</c:v>
                </c:pt>
                <c:pt idx="8">
                  <c:v>83.0</c:v>
                </c:pt>
                <c:pt idx="9">
                  <c:v>84.0</c:v>
                </c:pt>
                <c:pt idx="10">
                  <c:v>85.0</c:v>
                </c:pt>
                <c:pt idx="11">
                  <c:v>87.0</c:v>
                </c:pt>
                <c:pt idx="12">
                  <c:v>95.0</c:v>
                </c:pt>
                <c:pt idx="13">
                  <c:v>97.0</c:v>
                </c:pt>
                <c:pt idx="14">
                  <c:v>98.0</c:v>
                </c:pt>
                <c:pt idx="15">
                  <c:v>98.5</c:v>
                </c:pt>
                <c:pt idx="16">
                  <c:v>99.0</c:v>
                </c:pt>
                <c:pt idx="17">
                  <c:v>99.25</c:v>
                </c:pt>
                <c:pt idx="18">
                  <c:v>99.5</c:v>
                </c:pt>
                <c:pt idx="19">
                  <c:v>99.75</c:v>
                </c:pt>
                <c:pt idx="20">
                  <c:v>100.0</c:v>
                </c:pt>
                <c:pt idx="21">
                  <c:v>100.0</c:v>
                </c:pt>
                <c:pt idx="22">
                  <c:v>100.0</c:v>
                </c:pt>
                <c:pt idx="23">
                  <c:v>100.0</c:v>
                </c:pt>
                <c:pt idx="24">
                  <c:v>100.0</c:v>
                </c:pt>
                <c:pt idx="25">
                  <c:v>100.0</c:v>
                </c:pt>
                <c:pt idx="26">
                  <c:v>100.0</c:v>
                </c:pt>
                <c:pt idx="27">
                  <c:v>100.0</c:v>
                </c:pt>
                <c:pt idx="28">
                  <c:v>100.0</c:v>
                </c:pt>
                <c:pt idx="29">
                  <c:v>100.0</c:v>
                </c:pt>
                <c:pt idx="30">
                  <c:v>100.0</c:v>
                </c:pt>
              </c:numCache>
            </c:numRef>
          </c:yVal>
          <c:smooth val="1"/>
        </c:ser>
        <c:ser>
          <c:idx val="1"/>
          <c:order val="1"/>
          <c:tx>
            <c:strRef>
              <c:f>Sheet1!$C$1</c:f>
              <c:strCache>
                <c:ptCount val="1"/>
                <c:pt idx="0">
                  <c:v>前頭前野</c:v>
                </c:pt>
              </c:strCache>
            </c:strRef>
          </c:tx>
          <c:spPr>
            <a:ln>
              <a:solidFill>
                <a:srgbClr val="008000"/>
              </a:solidFill>
            </a:ln>
          </c:spPr>
          <c:marker>
            <c:symbol val="none"/>
          </c:marker>
          <c:xVal>
            <c:numRef>
              <c:f>Sheet1!$A$2:$A$32</c:f>
              <c:numCache>
                <c:formatCode>General</c:formatCode>
                <c:ptCount val="3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xVal>
          <c:yVal>
            <c:numRef>
              <c:f>Sheet1!$C$2:$C$32</c:f>
              <c:numCache>
                <c:formatCode>General</c:formatCode>
                <c:ptCount val="31"/>
                <c:pt idx="0">
                  <c:v>0.0</c:v>
                </c:pt>
                <c:pt idx="1">
                  <c:v>0.7</c:v>
                </c:pt>
                <c:pt idx="2">
                  <c:v>2.0</c:v>
                </c:pt>
                <c:pt idx="3">
                  <c:v>7.0</c:v>
                </c:pt>
                <c:pt idx="4">
                  <c:v>18.0</c:v>
                </c:pt>
                <c:pt idx="5">
                  <c:v>27.0</c:v>
                </c:pt>
                <c:pt idx="6">
                  <c:v>36.0</c:v>
                </c:pt>
                <c:pt idx="7">
                  <c:v>40.0</c:v>
                </c:pt>
                <c:pt idx="8">
                  <c:v>42.0</c:v>
                </c:pt>
                <c:pt idx="9">
                  <c:v>43.0</c:v>
                </c:pt>
                <c:pt idx="10">
                  <c:v>46.0</c:v>
                </c:pt>
                <c:pt idx="11">
                  <c:v>54.0</c:v>
                </c:pt>
                <c:pt idx="12">
                  <c:v>68.0</c:v>
                </c:pt>
                <c:pt idx="13">
                  <c:v>80.0</c:v>
                </c:pt>
                <c:pt idx="14">
                  <c:v>86.0</c:v>
                </c:pt>
                <c:pt idx="15">
                  <c:v>90.0</c:v>
                </c:pt>
                <c:pt idx="16">
                  <c:v>92.0</c:v>
                </c:pt>
                <c:pt idx="17">
                  <c:v>94.0</c:v>
                </c:pt>
                <c:pt idx="18">
                  <c:v>96.0</c:v>
                </c:pt>
                <c:pt idx="19">
                  <c:v>97.0</c:v>
                </c:pt>
                <c:pt idx="20">
                  <c:v>98.0</c:v>
                </c:pt>
                <c:pt idx="21">
                  <c:v>98.4</c:v>
                </c:pt>
                <c:pt idx="22">
                  <c:v>98.7</c:v>
                </c:pt>
                <c:pt idx="23">
                  <c:v>99.0</c:v>
                </c:pt>
                <c:pt idx="24">
                  <c:v>99.3</c:v>
                </c:pt>
                <c:pt idx="25">
                  <c:v>99.5</c:v>
                </c:pt>
                <c:pt idx="26">
                  <c:v>99.6</c:v>
                </c:pt>
                <c:pt idx="27">
                  <c:v>99.7</c:v>
                </c:pt>
                <c:pt idx="28">
                  <c:v>99.8</c:v>
                </c:pt>
                <c:pt idx="29">
                  <c:v>99.9</c:v>
                </c:pt>
                <c:pt idx="30">
                  <c:v>100.0</c:v>
                </c:pt>
              </c:numCache>
            </c:numRef>
          </c:yVal>
          <c:smooth val="1"/>
        </c:ser>
        <c:ser>
          <c:idx val="2"/>
          <c:order val="2"/>
          <c:tx>
            <c:strRef>
              <c:f>Sheet1!$D$1</c:f>
              <c:strCache>
                <c:ptCount val="1"/>
                <c:pt idx="0">
                  <c:v>脳重量</c:v>
                </c:pt>
              </c:strCache>
            </c:strRef>
          </c:tx>
          <c:marker>
            <c:symbol val="none"/>
          </c:marker>
          <c:xVal>
            <c:numRef>
              <c:f>Sheet1!$A$2:$A$32</c:f>
              <c:numCache>
                <c:formatCode>General</c:formatCode>
                <c:ptCount val="3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xVal>
          <c:yVal>
            <c:numRef>
              <c:f>Sheet1!$D$2:$D$32</c:f>
              <c:numCache>
                <c:formatCode>0.0</c:formatCode>
                <c:ptCount val="31"/>
                <c:pt idx="0">
                  <c:v>28.57142857142857</c:v>
                </c:pt>
                <c:pt idx="1">
                  <c:v>75.0</c:v>
                </c:pt>
                <c:pt idx="2">
                  <c:v>86.0</c:v>
                </c:pt>
                <c:pt idx="3" formatCode="General">
                  <c:v>90.0</c:v>
                </c:pt>
                <c:pt idx="4" formatCode="General">
                  <c:v>93.0</c:v>
                </c:pt>
                <c:pt idx="5" formatCode="General">
                  <c:v>95.0</c:v>
                </c:pt>
                <c:pt idx="6" formatCode="General">
                  <c:v>95.5</c:v>
                </c:pt>
                <c:pt idx="7" formatCode="General">
                  <c:v>96.0</c:v>
                </c:pt>
                <c:pt idx="8" formatCode="General">
                  <c:v>96.5</c:v>
                </c:pt>
                <c:pt idx="9" formatCode="General">
                  <c:v>97.0</c:v>
                </c:pt>
                <c:pt idx="10" formatCode="General">
                  <c:v>97.3</c:v>
                </c:pt>
                <c:pt idx="11" formatCode="General">
                  <c:v>97.5</c:v>
                </c:pt>
                <c:pt idx="12" formatCode="General">
                  <c:v>97.7</c:v>
                </c:pt>
                <c:pt idx="13" formatCode="General">
                  <c:v>97.9</c:v>
                </c:pt>
                <c:pt idx="14" formatCode="General">
                  <c:v>98.0</c:v>
                </c:pt>
                <c:pt idx="15" formatCode="General">
                  <c:v>98.7</c:v>
                </c:pt>
                <c:pt idx="16" formatCode="General">
                  <c:v>99.0</c:v>
                </c:pt>
                <c:pt idx="17" formatCode="General">
                  <c:v>99.5</c:v>
                </c:pt>
                <c:pt idx="18" formatCode="General">
                  <c:v>99.5</c:v>
                </c:pt>
                <c:pt idx="19" formatCode="General">
                  <c:v>99.5</c:v>
                </c:pt>
                <c:pt idx="20" formatCode="General">
                  <c:v>100.0</c:v>
                </c:pt>
                <c:pt idx="21" formatCode="General">
                  <c:v>100.0</c:v>
                </c:pt>
                <c:pt idx="22" formatCode="General">
                  <c:v>100.0</c:v>
                </c:pt>
                <c:pt idx="23" formatCode="General">
                  <c:v>100.0</c:v>
                </c:pt>
                <c:pt idx="24" formatCode="General">
                  <c:v>100.0</c:v>
                </c:pt>
                <c:pt idx="25" formatCode="General">
                  <c:v>100.0</c:v>
                </c:pt>
                <c:pt idx="26" formatCode="General">
                  <c:v>100.0</c:v>
                </c:pt>
                <c:pt idx="27" formatCode="General">
                  <c:v>100.0</c:v>
                </c:pt>
                <c:pt idx="28" formatCode="General">
                  <c:v>100.0</c:v>
                </c:pt>
                <c:pt idx="29" formatCode="General">
                  <c:v>100.0</c:v>
                </c:pt>
                <c:pt idx="30" formatCode="General">
                  <c:v>100.0</c:v>
                </c:pt>
              </c:numCache>
            </c:numRef>
          </c:yVal>
          <c:smooth val="1"/>
        </c:ser>
        <c:dLbls>
          <c:showLegendKey val="0"/>
          <c:showVal val="0"/>
          <c:showCatName val="0"/>
          <c:showSerName val="0"/>
          <c:showPercent val="0"/>
          <c:showBubbleSize val="0"/>
        </c:dLbls>
        <c:axId val="2057089768"/>
        <c:axId val="2139834632"/>
      </c:scatterChart>
      <c:valAx>
        <c:axId val="2057089768"/>
        <c:scaling>
          <c:orientation val="minMax"/>
          <c:max val="30.0"/>
        </c:scaling>
        <c:delete val="0"/>
        <c:axPos val="b"/>
        <c:numFmt formatCode="General" sourceLinked="1"/>
        <c:majorTickMark val="in"/>
        <c:minorTickMark val="none"/>
        <c:tickLblPos val="nextTo"/>
        <c:spPr>
          <a:ln>
            <a:solidFill>
              <a:schemeClr val="tx1"/>
            </a:solidFill>
          </a:ln>
        </c:spPr>
        <c:txPr>
          <a:bodyPr/>
          <a:lstStyle/>
          <a:p>
            <a:pPr>
              <a:defRPr>
                <a:solidFill>
                  <a:srgbClr val="572314"/>
                </a:solidFill>
              </a:defRPr>
            </a:pPr>
            <a:endParaRPr lang="ja-JP"/>
          </a:p>
        </c:txPr>
        <c:crossAx val="2139834632"/>
        <c:crosses val="autoZero"/>
        <c:crossBetween val="midCat"/>
        <c:majorUnit val="2.0"/>
        <c:minorUnit val="1.0"/>
      </c:valAx>
      <c:valAx>
        <c:axId val="2139834632"/>
        <c:scaling>
          <c:orientation val="minMax"/>
          <c:max val="100.0"/>
        </c:scaling>
        <c:delete val="0"/>
        <c:axPos val="l"/>
        <c:numFmt formatCode="General" sourceLinked="1"/>
        <c:majorTickMark val="in"/>
        <c:minorTickMark val="none"/>
        <c:tickLblPos val="nextTo"/>
        <c:spPr>
          <a:ln>
            <a:solidFill>
              <a:schemeClr val="tx1"/>
            </a:solidFill>
          </a:ln>
        </c:spPr>
        <c:txPr>
          <a:bodyPr/>
          <a:lstStyle/>
          <a:p>
            <a:pPr>
              <a:defRPr>
                <a:solidFill>
                  <a:srgbClr val="572314"/>
                </a:solidFill>
              </a:defRPr>
            </a:pPr>
            <a:endParaRPr lang="ja-JP"/>
          </a:p>
        </c:txPr>
        <c:crossAx val="2057089768"/>
        <c:crosses val="autoZero"/>
        <c:crossBetween val="midCat"/>
        <c:majorUnit val="10.0"/>
      </c:valAx>
      <c:spPr>
        <a:ln>
          <a:noFill/>
        </a:ln>
      </c:spPr>
    </c:plotArea>
    <c:legend>
      <c:legendPos val="b"/>
      <c:layout/>
      <c:overlay val="0"/>
      <c:txPr>
        <a:bodyPr/>
        <a:lstStyle/>
        <a:p>
          <a:pPr>
            <a:defRPr sz="2000">
              <a:solidFill>
                <a:srgbClr val="572314"/>
              </a:solidFill>
            </a:defRPr>
          </a:pPr>
          <a:endParaRPr lang="ja-JP"/>
        </a:p>
      </c:txPr>
    </c:legend>
    <c:plotVisOnly val="1"/>
    <c:dispBlanksAs val="gap"/>
    <c:showDLblsOverMax val="0"/>
  </c:chart>
  <c:txPr>
    <a:bodyPr/>
    <a:lstStyle/>
    <a:p>
      <a:pPr>
        <a:defRPr sz="1800"/>
      </a:pPr>
      <a:endParaRPr lang="ja-JP"/>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scatterChart>
        <c:scatterStyle val="smoothMarker"/>
        <c:varyColors val="0"/>
        <c:ser>
          <c:idx val="0"/>
          <c:order val="0"/>
          <c:tx>
            <c:strRef>
              <c:f>Sheet1!$B$1</c:f>
              <c:strCache>
                <c:ptCount val="1"/>
                <c:pt idx="0">
                  <c:v>大脳辺縁系</c:v>
                </c:pt>
              </c:strCache>
            </c:strRef>
          </c:tx>
          <c:spPr>
            <a:ln>
              <a:solidFill>
                <a:srgbClr val="FF0000"/>
              </a:solidFill>
            </a:ln>
          </c:spPr>
          <c:marker>
            <c:symbol val="none"/>
          </c:marker>
          <c:xVal>
            <c:numRef>
              <c:f>Sheet1!$A$2:$A$32</c:f>
              <c:numCache>
                <c:formatCode>General</c:formatCode>
                <c:ptCount val="3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xVal>
          <c:yVal>
            <c:numRef>
              <c:f>Sheet1!$B$2:$B$32</c:f>
              <c:numCache>
                <c:formatCode>General</c:formatCode>
                <c:ptCount val="31"/>
                <c:pt idx="0">
                  <c:v>0.0</c:v>
                </c:pt>
                <c:pt idx="1">
                  <c:v>25.0</c:v>
                </c:pt>
                <c:pt idx="2">
                  <c:v>44.0</c:v>
                </c:pt>
                <c:pt idx="3">
                  <c:v>62.0</c:v>
                </c:pt>
                <c:pt idx="4">
                  <c:v>65.0</c:v>
                </c:pt>
                <c:pt idx="5">
                  <c:v>66.0</c:v>
                </c:pt>
                <c:pt idx="6">
                  <c:v>76.0</c:v>
                </c:pt>
                <c:pt idx="7">
                  <c:v>82.0</c:v>
                </c:pt>
                <c:pt idx="8">
                  <c:v>83.0</c:v>
                </c:pt>
                <c:pt idx="9">
                  <c:v>84.0</c:v>
                </c:pt>
                <c:pt idx="10">
                  <c:v>85.0</c:v>
                </c:pt>
                <c:pt idx="11">
                  <c:v>87.0</c:v>
                </c:pt>
                <c:pt idx="12">
                  <c:v>95.0</c:v>
                </c:pt>
                <c:pt idx="13">
                  <c:v>97.0</c:v>
                </c:pt>
                <c:pt idx="14">
                  <c:v>98.0</c:v>
                </c:pt>
                <c:pt idx="15">
                  <c:v>98.5</c:v>
                </c:pt>
                <c:pt idx="16">
                  <c:v>99.0</c:v>
                </c:pt>
                <c:pt idx="17">
                  <c:v>99.25</c:v>
                </c:pt>
                <c:pt idx="18">
                  <c:v>99.5</c:v>
                </c:pt>
                <c:pt idx="19">
                  <c:v>99.75</c:v>
                </c:pt>
                <c:pt idx="20">
                  <c:v>100.0</c:v>
                </c:pt>
                <c:pt idx="21">
                  <c:v>100.0</c:v>
                </c:pt>
                <c:pt idx="22">
                  <c:v>100.0</c:v>
                </c:pt>
                <c:pt idx="23">
                  <c:v>100.0</c:v>
                </c:pt>
                <c:pt idx="24">
                  <c:v>100.0</c:v>
                </c:pt>
                <c:pt idx="25">
                  <c:v>100.0</c:v>
                </c:pt>
                <c:pt idx="26">
                  <c:v>100.0</c:v>
                </c:pt>
                <c:pt idx="27">
                  <c:v>100.0</c:v>
                </c:pt>
                <c:pt idx="28">
                  <c:v>100.0</c:v>
                </c:pt>
                <c:pt idx="29">
                  <c:v>100.0</c:v>
                </c:pt>
                <c:pt idx="30">
                  <c:v>100.0</c:v>
                </c:pt>
              </c:numCache>
            </c:numRef>
          </c:yVal>
          <c:smooth val="1"/>
        </c:ser>
        <c:ser>
          <c:idx val="1"/>
          <c:order val="1"/>
          <c:tx>
            <c:strRef>
              <c:f>Sheet1!$C$1</c:f>
              <c:strCache>
                <c:ptCount val="1"/>
                <c:pt idx="0">
                  <c:v>前頭前野</c:v>
                </c:pt>
              </c:strCache>
            </c:strRef>
          </c:tx>
          <c:spPr>
            <a:ln>
              <a:solidFill>
                <a:srgbClr val="008000"/>
              </a:solidFill>
            </a:ln>
          </c:spPr>
          <c:marker>
            <c:symbol val="none"/>
          </c:marker>
          <c:xVal>
            <c:numRef>
              <c:f>Sheet1!$A$2:$A$32</c:f>
              <c:numCache>
                <c:formatCode>General</c:formatCode>
                <c:ptCount val="3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xVal>
          <c:yVal>
            <c:numRef>
              <c:f>Sheet1!$C$2:$C$32</c:f>
              <c:numCache>
                <c:formatCode>General</c:formatCode>
                <c:ptCount val="31"/>
                <c:pt idx="0">
                  <c:v>0.0</c:v>
                </c:pt>
                <c:pt idx="1">
                  <c:v>0.7</c:v>
                </c:pt>
                <c:pt idx="2">
                  <c:v>2.0</c:v>
                </c:pt>
                <c:pt idx="3">
                  <c:v>7.0</c:v>
                </c:pt>
                <c:pt idx="4">
                  <c:v>18.0</c:v>
                </c:pt>
                <c:pt idx="5">
                  <c:v>27.0</c:v>
                </c:pt>
                <c:pt idx="6">
                  <c:v>36.0</c:v>
                </c:pt>
                <c:pt idx="7">
                  <c:v>40.0</c:v>
                </c:pt>
                <c:pt idx="8">
                  <c:v>42.0</c:v>
                </c:pt>
                <c:pt idx="9">
                  <c:v>43.0</c:v>
                </c:pt>
                <c:pt idx="10">
                  <c:v>46.0</c:v>
                </c:pt>
                <c:pt idx="11">
                  <c:v>54.0</c:v>
                </c:pt>
                <c:pt idx="12">
                  <c:v>68.0</c:v>
                </c:pt>
                <c:pt idx="13">
                  <c:v>80.0</c:v>
                </c:pt>
                <c:pt idx="14">
                  <c:v>86.0</c:v>
                </c:pt>
                <c:pt idx="15">
                  <c:v>90.0</c:v>
                </c:pt>
                <c:pt idx="16">
                  <c:v>92.0</c:v>
                </c:pt>
                <c:pt idx="17">
                  <c:v>94.0</c:v>
                </c:pt>
                <c:pt idx="18">
                  <c:v>96.0</c:v>
                </c:pt>
                <c:pt idx="19">
                  <c:v>97.0</c:v>
                </c:pt>
                <c:pt idx="20">
                  <c:v>98.0</c:v>
                </c:pt>
                <c:pt idx="21">
                  <c:v>98.4</c:v>
                </c:pt>
                <c:pt idx="22">
                  <c:v>98.7</c:v>
                </c:pt>
                <c:pt idx="23">
                  <c:v>99.0</c:v>
                </c:pt>
                <c:pt idx="24">
                  <c:v>99.3</c:v>
                </c:pt>
                <c:pt idx="25">
                  <c:v>99.5</c:v>
                </c:pt>
                <c:pt idx="26">
                  <c:v>99.6</c:v>
                </c:pt>
                <c:pt idx="27">
                  <c:v>99.7</c:v>
                </c:pt>
                <c:pt idx="28">
                  <c:v>99.8</c:v>
                </c:pt>
                <c:pt idx="29">
                  <c:v>99.9</c:v>
                </c:pt>
                <c:pt idx="30">
                  <c:v>100.0</c:v>
                </c:pt>
              </c:numCache>
            </c:numRef>
          </c:yVal>
          <c:smooth val="1"/>
        </c:ser>
        <c:ser>
          <c:idx val="2"/>
          <c:order val="2"/>
          <c:tx>
            <c:strRef>
              <c:f>Sheet1!$D$1</c:f>
              <c:strCache>
                <c:ptCount val="1"/>
                <c:pt idx="0">
                  <c:v>脳重量</c:v>
                </c:pt>
              </c:strCache>
            </c:strRef>
          </c:tx>
          <c:marker>
            <c:symbol val="none"/>
          </c:marker>
          <c:xVal>
            <c:numRef>
              <c:f>Sheet1!$A$2:$A$32</c:f>
              <c:numCache>
                <c:formatCode>General</c:formatCode>
                <c:ptCount val="31"/>
                <c:pt idx="0">
                  <c:v>0.0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numCache>
            </c:numRef>
          </c:xVal>
          <c:yVal>
            <c:numRef>
              <c:f>Sheet1!$D$2:$D$32</c:f>
              <c:numCache>
                <c:formatCode>0.0</c:formatCode>
                <c:ptCount val="31"/>
                <c:pt idx="0">
                  <c:v>28.57142857142857</c:v>
                </c:pt>
                <c:pt idx="1">
                  <c:v>75.0</c:v>
                </c:pt>
                <c:pt idx="2">
                  <c:v>86.0</c:v>
                </c:pt>
                <c:pt idx="3" formatCode="General">
                  <c:v>90.0</c:v>
                </c:pt>
                <c:pt idx="4" formatCode="General">
                  <c:v>93.0</c:v>
                </c:pt>
                <c:pt idx="5" formatCode="General">
                  <c:v>95.0</c:v>
                </c:pt>
                <c:pt idx="6" formatCode="General">
                  <c:v>95.5</c:v>
                </c:pt>
                <c:pt idx="7" formatCode="General">
                  <c:v>96.0</c:v>
                </c:pt>
                <c:pt idx="8" formatCode="General">
                  <c:v>96.5</c:v>
                </c:pt>
                <c:pt idx="9" formatCode="General">
                  <c:v>97.0</c:v>
                </c:pt>
                <c:pt idx="10" formatCode="General">
                  <c:v>97.3</c:v>
                </c:pt>
                <c:pt idx="11" formatCode="General">
                  <c:v>97.5</c:v>
                </c:pt>
                <c:pt idx="12" formatCode="General">
                  <c:v>97.7</c:v>
                </c:pt>
                <c:pt idx="13" formatCode="General">
                  <c:v>97.9</c:v>
                </c:pt>
                <c:pt idx="14" formatCode="General">
                  <c:v>98.0</c:v>
                </c:pt>
                <c:pt idx="15" formatCode="General">
                  <c:v>98.7</c:v>
                </c:pt>
                <c:pt idx="16" formatCode="General">
                  <c:v>99.0</c:v>
                </c:pt>
                <c:pt idx="17" formatCode="General">
                  <c:v>99.5</c:v>
                </c:pt>
                <c:pt idx="18" formatCode="General">
                  <c:v>99.5</c:v>
                </c:pt>
                <c:pt idx="19" formatCode="General">
                  <c:v>99.5</c:v>
                </c:pt>
                <c:pt idx="20" formatCode="General">
                  <c:v>100.0</c:v>
                </c:pt>
                <c:pt idx="21" formatCode="General">
                  <c:v>100.0</c:v>
                </c:pt>
                <c:pt idx="22" formatCode="General">
                  <c:v>100.0</c:v>
                </c:pt>
                <c:pt idx="23" formatCode="General">
                  <c:v>100.0</c:v>
                </c:pt>
                <c:pt idx="24" formatCode="General">
                  <c:v>100.0</c:v>
                </c:pt>
                <c:pt idx="25" formatCode="General">
                  <c:v>100.0</c:v>
                </c:pt>
                <c:pt idx="26" formatCode="General">
                  <c:v>100.0</c:v>
                </c:pt>
                <c:pt idx="27" formatCode="General">
                  <c:v>100.0</c:v>
                </c:pt>
                <c:pt idx="28" formatCode="General">
                  <c:v>100.0</c:v>
                </c:pt>
                <c:pt idx="29" formatCode="General">
                  <c:v>100.0</c:v>
                </c:pt>
                <c:pt idx="30" formatCode="General">
                  <c:v>100.0</c:v>
                </c:pt>
              </c:numCache>
            </c:numRef>
          </c:yVal>
          <c:smooth val="1"/>
        </c:ser>
        <c:dLbls>
          <c:showLegendKey val="0"/>
          <c:showVal val="0"/>
          <c:showCatName val="0"/>
          <c:showSerName val="0"/>
          <c:showPercent val="0"/>
          <c:showBubbleSize val="0"/>
        </c:dLbls>
        <c:axId val="2141918536"/>
        <c:axId val="2142477288"/>
      </c:scatterChart>
      <c:valAx>
        <c:axId val="2141918536"/>
        <c:scaling>
          <c:orientation val="minMax"/>
          <c:max val="30.0"/>
        </c:scaling>
        <c:delete val="0"/>
        <c:axPos val="b"/>
        <c:numFmt formatCode="General" sourceLinked="1"/>
        <c:majorTickMark val="in"/>
        <c:minorTickMark val="none"/>
        <c:tickLblPos val="nextTo"/>
        <c:spPr>
          <a:ln>
            <a:solidFill>
              <a:schemeClr val="tx1"/>
            </a:solidFill>
          </a:ln>
        </c:spPr>
        <c:txPr>
          <a:bodyPr/>
          <a:lstStyle/>
          <a:p>
            <a:pPr>
              <a:defRPr>
                <a:solidFill>
                  <a:srgbClr val="572314"/>
                </a:solidFill>
              </a:defRPr>
            </a:pPr>
            <a:endParaRPr lang="ja-JP"/>
          </a:p>
        </c:txPr>
        <c:crossAx val="2142477288"/>
        <c:crosses val="autoZero"/>
        <c:crossBetween val="midCat"/>
        <c:majorUnit val="2.0"/>
        <c:minorUnit val="1.0"/>
      </c:valAx>
      <c:valAx>
        <c:axId val="2142477288"/>
        <c:scaling>
          <c:orientation val="minMax"/>
          <c:max val="100.0"/>
        </c:scaling>
        <c:delete val="0"/>
        <c:axPos val="l"/>
        <c:numFmt formatCode="General" sourceLinked="1"/>
        <c:majorTickMark val="in"/>
        <c:minorTickMark val="none"/>
        <c:tickLblPos val="nextTo"/>
        <c:spPr>
          <a:ln>
            <a:solidFill>
              <a:schemeClr val="tx1"/>
            </a:solidFill>
          </a:ln>
        </c:spPr>
        <c:txPr>
          <a:bodyPr/>
          <a:lstStyle/>
          <a:p>
            <a:pPr>
              <a:defRPr>
                <a:solidFill>
                  <a:srgbClr val="572314"/>
                </a:solidFill>
              </a:defRPr>
            </a:pPr>
            <a:endParaRPr lang="ja-JP"/>
          </a:p>
        </c:txPr>
        <c:crossAx val="2141918536"/>
        <c:crosses val="autoZero"/>
        <c:crossBetween val="midCat"/>
        <c:majorUnit val="10.0"/>
      </c:valAx>
      <c:spPr>
        <a:ln>
          <a:noFill/>
        </a:ln>
      </c:spPr>
    </c:plotArea>
    <c:legend>
      <c:legendPos val="b"/>
      <c:layout/>
      <c:overlay val="0"/>
      <c:txPr>
        <a:bodyPr/>
        <a:lstStyle/>
        <a:p>
          <a:pPr>
            <a:defRPr sz="2000">
              <a:solidFill>
                <a:srgbClr val="572314"/>
              </a:solidFill>
            </a:defRPr>
          </a:pPr>
          <a:endParaRPr lang="ja-JP"/>
        </a:p>
      </c:txPr>
    </c:legend>
    <c:plotVisOnly val="1"/>
    <c:dispBlanksAs val="gap"/>
    <c:showDLblsOverMax val="0"/>
  </c:chart>
  <c:txPr>
    <a:bodyPr/>
    <a:lstStyle/>
    <a:p>
      <a:pPr>
        <a:defRPr sz="1800"/>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8659267228716"/>
          <c:y val="0.0551002012088867"/>
          <c:w val="0.737242149240909"/>
          <c:h val="0.780679761407707"/>
        </c:manualLayout>
      </c:layout>
      <c:barChart>
        <c:barDir val="col"/>
        <c:grouping val="clustered"/>
        <c:varyColors val="0"/>
        <c:ser>
          <c:idx val="0"/>
          <c:order val="0"/>
          <c:tx>
            <c:strRef>
              <c:f>Sheet1!$B$1</c:f>
              <c:strCache>
                <c:ptCount val="1"/>
                <c:pt idx="0">
                  <c:v>件数</c:v>
                </c:pt>
              </c:strCache>
            </c:strRef>
          </c:tx>
          <c:spPr>
            <a:solidFill>
              <a:schemeClr val="tx2">
                <a:lumMod val="60000"/>
                <a:lumOff val="40000"/>
              </a:schemeClr>
            </a:solidFill>
            <a:ln>
              <a:solidFill>
                <a:schemeClr val="bg1"/>
              </a:solidFill>
            </a:ln>
          </c:spPr>
          <c:invertIfNegative val="0"/>
          <c:cat>
            <c:numRef>
              <c:f>Sheet1!$A$2:$A$6</c:f>
              <c:numCache>
                <c:formatCode>General</c:formatCode>
                <c:ptCount val="5"/>
                <c:pt idx="0">
                  <c:v>2012.0</c:v>
                </c:pt>
                <c:pt idx="1">
                  <c:v>2013.0</c:v>
                </c:pt>
                <c:pt idx="2">
                  <c:v>2014.0</c:v>
                </c:pt>
                <c:pt idx="3">
                  <c:v>2015.0</c:v>
                </c:pt>
                <c:pt idx="4">
                  <c:v>2016.0</c:v>
                </c:pt>
              </c:numCache>
            </c:numRef>
          </c:cat>
          <c:val>
            <c:numRef>
              <c:f>Sheet1!$B$2:$B$6</c:f>
              <c:numCache>
                <c:formatCode>#,##0;[Red]\-#,##0</c:formatCode>
                <c:ptCount val="5"/>
                <c:pt idx="0">
                  <c:v>2418.0</c:v>
                </c:pt>
                <c:pt idx="1">
                  <c:v>2343.0</c:v>
                </c:pt>
                <c:pt idx="2">
                  <c:v>2657.0</c:v>
                </c:pt>
                <c:pt idx="3">
                  <c:v>3281.0</c:v>
                </c:pt>
                <c:pt idx="4">
                  <c:v>4104.0</c:v>
                </c:pt>
              </c:numCache>
            </c:numRef>
          </c:val>
        </c:ser>
        <c:dLbls>
          <c:showLegendKey val="0"/>
          <c:showVal val="0"/>
          <c:showCatName val="0"/>
          <c:showSerName val="0"/>
          <c:showPercent val="0"/>
          <c:showBubbleSize val="0"/>
        </c:dLbls>
        <c:gapWidth val="25"/>
        <c:overlap val="-25"/>
        <c:axId val="2094290344"/>
        <c:axId val="2094649096"/>
      </c:barChart>
      <c:catAx>
        <c:axId val="2094290344"/>
        <c:scaling>
          <c:orientation val="minMax"/>
        </c:scaling>
        <c:delete val="0"/>
        <c:axPos val="b"/>
        <c:numFmt formatCode="General" sourceLinked="1"/>
        <c:majorTickMark val="none"/>
        <c:minorTickMark val="none"/>
        <c:tickLblPos val="nextTo"/>
        <c:txPr>
          <a:bodyPr/>
          <a:lstStyle/>
          <a:p>
            <a:pPr>
              <a:defRPr sz="2400">
                <a:solidFill>
                  <a:srgbClr val="572314"/>
                </a:solidFill>
              </a:defRPr>
            </a:pPr>
            <a:endParaRPr lang="ja-JP"/>
          </a:p>
        </c:txPr>
        <c:crossAx val="2094649096"/>
        <c:crosses val="autoZero"/>
        <c:auto val="1"/>
        <c:lblAlgn val="ctr"/>
        <c:lblOffset val="100"/>
        <c:tickLblSkip val="1"/>
        <c:noMultiLvlLbl val="0"/>
      </c:catAx>
      <c:valAx>
        <c:axId val="2094649096"/>
        <c:scaling>
          <c:orientation val="minMax"/>
          <c:max val="5000.0"/>
        </c:scaling>
        <c:delete val="0"/>
        <c:axPos val="l"/>
        <c:majorGridlines/>
        <c:numFmt formatCode="#,##0;[Red]\-#,##0" sourceLinked="1"/>
        <c:majorTickMark val="none"/>
        <c:minorTickMark val="none"/>
        <c:tickLblPos val="nextTo"/>
        <c:spPr>
          <a:ln w="9525">
            <a:noFill/>
          </a:ln>
        </c:spPr>
        <c:txPr>
          <a:bodyPr/>
          <a:lstStyle/>
          <a:p>
            <a:pPr>
              <a:defRPr sz="2000">
                <a:solidFill>
                  <a:srgbClr val="572314"/>
                </a:solidFill>
              </a:defRPr>
            </a:pPr>
            <a:endParaRPr lang="ja-JP"/>
          </a:p>
        </c:txPr>
        <c:crossAx val="2094290344"/>
        <c:crosses val="autoZero"/>
        <c:crossBetween val="between"/>
        <c:majorUnit val="1000.0"/>
      </c:valAx>
      <c:spPr>
        <a:solidFill>
          <a:schemeClr val="bg2"/>
        </a:solidFill>
      </c:spPr>
    </c:plotArea>
    <c:plotVisOnly val="1"/>
    <c:dispBlanksAs val="gap"/>
    <c:showDLblsOverMax val="0"/>
  </c:chart>
  <c:spPr>
    <a:noFill/>
    <a:ln>
      <a:noFill/>
    </a:ln>
  </c:spPr>
  <c:txPr>
    <a:bodyPr/>
    <a:lstStyle/>
    <a:p>
      <a:pPr>
        <a:defRPr sz="1800"/>
      </a:pPr>
      <a:endParaRPr lang="ja-JP"/>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1"/>
    <c:plotArea>
      <c:layout/>
      <c:pieChart>
        <c:varyColors val="1"/>
        <c:ser>
          <c:idx val="0"/>
          <c:order val="0"/>
          <c:tx>
            <c:strRef>
              <c:f>Sheet1!$B$1</c:f>
              <c:strCache>
                <c:ptCount val="1"/>
                <c:pt idx="0">
                  <c:v>件数</c:v>
                </c:pt>
              </c:strCache>
            </c:strRef>
          </c:tx>
          <c:dLbls>
            <c:dLbl>
              <c:idx val="1"/>
              <c:layout>
                <c:manualLayout>
                  <c:x val="-0.203497929727733"/>
                  <c:y val="-0.0779631938883723"/>
                </c:manualLayout>
              </c:layout>
              <c:showLegendKey val="0"/>
              <c:showVal val="0"/>
              <c:showCatName val="1"/>
              <c:showSerName val="0"/>
              <c:showPercent val="1"/>
              <c:showBubbleSize val="0"/>
            </c:dLbl>
            <c:dLbl>
              <c:idx val="3"/>
              <c:layout>
                <c:manualLayout>
                  <c:x val="0.122476312763645"/>
                  <c:y val="-0.191765262196227"/>
                </c:manualLayout>
              </c:layout>
              <c:showLegendKey val="0"/>
              <c:showVal val="0"/>
              <c:showCatName val="1"/>
              <c:showSerName val="0"/>
              <c:showPercent val="1"/>
              <c:showBubbleSize val="0"/>
            </c:dLbl>
            <c:dLbl>
              <c:idx val="5"/>
              <c:layout>
                <c:manualLayout>
                  <c:x val="0.158922285335765"/>
                  <c:y val="0.13208972844331"/>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Sheet1!$A$2:$A$7</c:f>
              <c:strCache>
                <c:ptCount val="6"/>
                <c:pt idx="0">
                  <c:v>中央</c:v>
                </c:pt>
                <c:pt idx="1">
                  <c:v>西宮</c:v>
                </c:pt>
                <c:pt idx="2">
                  <c:v>川西</c:v>
                </c:pt>
                <c:pt idx="3">
                  <c:v>姫路</c:v>
                </c:pt>
                <c:pt idx="4">
                  <c:v>豊岡</c:v>
                </c:pt>
                <c:pt idx="5">
                  <c:v>神戸</c:v>
                </c:pt>
              </c:strCache>
            </c:strRef>
          </c:cat>
          <c:val>
            <c:numRef>
              <c:f>Sheet1!$B$2:$B$7</c:f>
              <c:numCache>
                <c:formatCode>General</c:formatCode>
                <c:ptCount val="6"/>
                <c:pt idx="0">
                  <c:v>731.0</c:v>
                </c:pt>
                <c:pt idx="1">
                  <c:v>923.0</c:v>
                </c:pt>
                <c:pt idx="2">
                  <c:v>527.0</c:v>
                </c:pt>
                <c:pt idx="3">
                  <c:v>596.0</c:v>
                </c:pt>
                <c:pt idx="4">
                  <c:v>102.0</c:v>
                </c:pt>
                <c:pt idx="5">
                  <c:v>1225.0</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件数</c:v>
                </c:pt>
              </c:strCache>
            </c:strRef>
          </c:tx>
          <c:dLbls>
            <c:dLbl>
              <c:idx val="1"/>
              <c:layout>
                <c:manualLayout>
                  <c:x val="0.0313103776282448"/>
                  <c:y val="0.0518250082022482"/>
                </c:manualLayout>
              </c:layout>
              <c:showLegendKey val="0"/>
              <c:showVal val="1"/>
              <c:showCatName val="1"/>
              <c:showSerName val="0"/>
              <c:showPercent val="0"/>
              <c:showBubbleSize val="0"/>
            </c:dLbl>
            <c:dLbl>
              <c:idx val="3"/>
              <c:layout>
                <c:manualLayout>
                  <c:x val="0.237856256895462"/>
                  <c:y val="-0.0106025634447356"/>
                </c:manualLayout>
              </c:layout>
              <c:showLegendKey val="0"/>
              <c:showVal val="1"/>
              <c:showCatName val="1"/>
              <c:showSerName val="0"/>
              <c:showPercent val="0"/>
              <c:showBubbleSize val="0"/>
            </c:dLbl>
            <c:txPr>
              <a:bodyPr/>
              <a:lstStyle/>
              <a:p>
                <a:pPr>
                  <a:defRPr sz="1800">
                    <a:solidFill>
                      <a:srgbClr val="572314"/>
                    </a:solidFill>
                  </a:defRPr>
                </a:pPr>
                <a:endParaRPr lang="ja-JP"/>
              </a:p>
            </c:txPr>
            <c:showLegendKey val="0"/>
            <c:showVal val="1"/>
            <c:showCatName val="1"/>
            <c:showSerName val="0"/>
            <c:showPercent val="0"/>
            <c:showBubbleSize val="0"/>
            <c:showLeaderLines val="1"/>
          </c:dLbls>
          <c:cat>
            <c:strRef>
              <c:f>Sheet1!$A$2:$A$5</c:f>
              <c:strCache>
                <c:ptCount val="4"/>
                <c:pt idx="0">
                  <c:v>身体的虐待</c:v>
                </c:pt>
                <c:pt idx="1">
                  <c:v>性的虐待</c:v>
                </c:pt>
                <c:pt idx="2">
                  <c:v>ネグレクト</c:v>
                </c:pt>
                <c:pt idx="3">
                  <c:v>心理的虐待</c:v>
                </c:pt>
              </c:strCache>
            </c:strRef>
          </c:cat>
          <c:val>
            <c:numRef>
              <c:f>Sheet1!$B$2:$B$5</c:f>
              <c:numCache>
                <c:formatCode>0.0%</c:formatCode>
                <c:ptCount val="4"/>
                <c:pt idx="0">
                  <c:v>0.277</c:v>
                </c:pt>
                <c:pt idx="1">
                  <c:v>0.015</c:v>
                </c:pt>
                <c:pt idx="2">
                  <c:v>0.237</c:v>
                </c:pt>
                <c:pt idx="3">
                  <c:v>0.472</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件数</c:v>
                </c:pt>
              </c:strCache>
            </c:strRef>
          </c:tx>
          <c:dLbls>
            <c:dLbl>
              <c:idx val="1"/>
              <c:layout>
                <c:manualLayout>
                  <c:x val="0.0313103776282448"/>
                  <c:y val="0.0518250082022482"/>
                </c:manualLayout>
              </c:layout>
              <c:showLegendKey val="0"/>
              <c:showVal val="1"/>
              <c:showCatName val="1"/>
              <c:showSerName val="0"/>
              <c:showPercent val="0"/>
              <c:showBubbleSize val="0"/>
            </c:dLbl>
            <c:dLbl>
              <c:idx val="3"/>
              <c:layout>
                <c:manualLayout>
                  <c:x val="0.237856256895462"/>
                  <c:y val="-0.0106025634447356"/>
                </c:manualLayout>
              </c:layout>
              <c:showLegendKey val="0"/>
              <c:showVal val="1"/>
              <c:showCatName val="1"/>
              <c:showSerName val="0"/>
              <c:showPercent val="0"/>
              <c:showBubbleSize val="0"/>
            </c:dLbl>
            <c:txPr>
              <a:bodyPr/>
              <a:lstStyle/>
              <a:p>
                <a:pPr>
                  <a:defRPr sz="1800">
                    <a:solidFill>
                      <a:srgbClr val="572314"/>
                    </a:solidFill>
                  </a:defRPr>
                </a:pPr>
                <a:endParaRPr lang="ja-JP"/>
              </a:p>
            </c:txPr>
            <c:showLegendKey val="0"/>
            <c:showVal val="1"/>
            <c:showCatName val="1"/>
            <c:showSerName val="0"/>
            <c:showPercent val="0"/>
            <c:showBubbleSize val="0"/>
            <c:showLeaderLines val="1"/>
          </c:dLbls>
          <c:cat>
            <c:strRef>
              <c:f>Sheet1!$A$2:$A$5</c:f>
              <c:strCache>
                <c:ptCount val="4"/>
                <c:pt idx="0">
                  <c:v>身体的虐待</c:v>
                </c:pt>
                <c:pt idx="1">
                  <c:v>性的虐待</c:v>
                </c:pt>
                <c:pt idx="2">
                  <c:v>ネグレクト</c:v>
                </c:pt>
                <c:pt idx="3">
                  <c:v>心理的虐待</c:v>
                </c:pt>
              </c:strCache>
            </c:strRef>
          </c:cat>
          <c:val>
            <c:numRef>
              <c:f>Sheet1!$B$2:$B$5</c:f>
              <c:numCache>
                <c:formatCode>0.0%</c:formatCode>
                <c:ptCount val="4"/>
                <c:pt idx="0">
                  <c:v>0.277</c:v>
                </c:pt>
                <c:pt idx="1">
                  <c:v>0.015</c:v>
                </c:pt>
                <c:pt idx="2">
                  <c:v>0.237</c:v>
                </c:pt>
                <c:pt idx="3">
                  <c:v>0.472</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件数</c:v>
                </c:pt>
              </c:strCache>
            </c:strRef>
          </c:tx>
          <c:dLbls>
            <c:dLbl>
              <c:idx val="1"/>
              <c:layout>
                <c:manualLayout>
                  <c:x val="0.0313103776282448"/>
                  <c:y val="0.0518250082022482"/>
                </c:manualLayout>
              </c:layout>
              <c:showLegendKey val="0"/>
              <c:showVal val="1"/>
              <c:showCatName val="1"/>
              <c:showSerName val="0"/>
              <c:showPercent val="0"/>
              <c:showBubbleSize val="0"/>
            </c:dLbl>
            <c:dLbl>
              <c:idx val="3"/>
              <c:layout>
                <c:manualLayout>
                  <c:x val="0.237856256895462"/>
                  <c:y val="-0.0106025634447356"/>
                </c:manualLayout>
              </c:layout>
              <c:showLegendKey val="0"/>
              <c:showVal val="1"/>
              <c:showCatName val="1"/>
              <c:showSerName val="0"/>
              <c:showPercent val="0"/>
              <c:showBubbleSize val="0"/>
            </c:dLbl>
            <c:txPr>
              <a:bodyPr/>
              <a:lstStyle/>
              <a:p>
                <a:pPr>
                  <a:defRPr sz="1800">
                    <a:solidFill>
                      <a:srgbClr val="572314"/>
                    </a:solidFill>
                  </a:defRPr>
                </a:pPr>
                <a:endParaRPr lang="ja-JP"/>
              </a:p>
            </c:txPr>
            <c:showLegendKey val="0"/>
            <c:showVal val="1"/>
            <c:showCatName val="1"/>
            <c:showSerName val="0"/>
            <c:showPercent val="0"/>
            <c:showBubbleSize val="0"/>
            <c:showLeaderLines val="1"/>
          </c:dLbls>
          <c:cat>
            <c:strRef>
              <c:f>Sheet1!$A$2:$A$5</c:f>
              <c:strCache>
                <c:ptCount val="4"/>
                <c:pt idx="0">
                  <c:v>身体的虐待</c:v>
                </c:pt>
                <c:pt idx="1">
                  <c:v>性的虐待</c:v>
                </c:pt>
                <c:pt idx="2">
                  <c:v>ネグレクト</c:v>
                </c:pt>
                <c:pt idx="3">
                  <c:v>心理的虐待</c:v>
                </c:pt>
              </c:strCache>
            </c:strRef>
          </c:cat>
          <c:val>
            <c:numRef>
              <c:f>Sheet1!$B$2:$B$5</c:f>
              <c:numCache>
                <c:formatCode>0.0%</c:formatCode>
                <c:ptCount val="4"/>
                <c:pt idx="0">
                  <c:v>0.277</c:v>
                </c:pt>
                <c:pt idx="1">
                  <c:v>0.015</c:v>
                </c:pt>
                <c:pt idx="2">
                  <c:v>0.237</c:v>
                </c:pt>
                <c:pt idx="3">
                  <c:v>0.472</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件数</c:v>
                </c:pt>
              </c:strCache>
            </c:strRef>
          </c:tx>
          <c:dLbls>
            <c:dLbl>
              <c:idx val="1"/>
              <c:layout>
                <c:manualLayout>
                  <c:x val="0.0313103776282448"/>
                  <c:y val="0.0518250082022482"/>
                </c:manualLayout>
              </c:layout>
              <c:showLegendKey val="0"/>
              <c:showVal val="1"/>
              <c:showCatName val="1"/>
              <c:showSerName val="0"/>
              <c:showPercent val="0"/>
              <c:showBubbleSize val="0"/>
            </c:dLbl>
            <c:dLbl>
              <c:idx val="3"/>
              <c:layout>
                <c:manualLayout>
                  <c:x val="0.237856256895462"/>
                  <c:y val="-0.0106025634447356"/>
                </c:manualLayout>
              </c:layout>
              <c:showLegendKey val="0"/>
              <c:showVal val="1"/>
              <c:showCatName val="1"/>
              <c:showSerName val="0"/>
              <c:showPercent val="0"/>
              <c:showBubbleSize val="0"/>
            </c:dLbl>
            <c:txPr>
              <a:bodyPr/>
              <a:lstStyle/>
              <a:p>
                <a:pPr>
                  <a:defRPr sz="1800">
                    <a:solidFill>
                      <a:srgbClr val="572314"/>
                    </a:solidFill>
                  </a:defRPr>
                </a:pPr>
                <a:endParaRPr lang="ja-JP"/>
              </a:p>
            </c:txPr>
            <c:showLegendKey val="0"/>
            <c:showVal val="1"/>
            <c:showCatName val="1"/>
            <c:showSerName val="0"/>
            <c:showPercent val="0"/>
            <c:showBubbleSize val="0"/>
            <c:showLeaderLines val="1"/>
          </c:dLbls>
          <c:cat>
            <c:strRef>
              <c:f>Sheet1!$A$2:$A$5</c:f>
              <c:strCache>
                <c:ptCount val="4"/>
                <c:pt idx="0">
                  <c:v>身体的虐待</c:v>
                </c:pt>
                <c:pt idx="1">
                  <c:v>性的虐待</c:v>
                </c:pt>
                <c:pt idx="2">
                  <c:v>ネグレクト</c:v>
                </c:pt>
                <c:pt idx="3">
                  <c:v>心理的虐待</c:v>
                </c:pt>
              </c:strCache>
            </c:strRef>
          </c:cat>
          <c:val>
            <c:numRef>
              <c:f>Sheet1!$B$2:$B$5</c:f>
              <c:numCache>
                <c:formatCode>0.0%</c:formatCode>
                <c:ptCount val="4"/>
                <c:pt idx="0">
                  <c:v>0.277</c:v>
                </c:pt>
                <c:pt idx="1">
                  <c:v>0.015</c:v>
                </c:pt>
                <c:pt idx="2">
                  <c:v>0.237</c:v>
                </c:pt>
                <c:pt idx="3">
                  <c:v>0.472</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件数</c:v>
                </c:pt>
              </c:strCache>
            </c:strRef>
          </c:tx>
          <c:dLbls>
            <c:dLbl>
              <c:idx val="1"/>
              <c:layout>
                <c:manualLayout>
                  <c:x val="0.0313103776282448"/>
                  <c:y val="0.0518250082022482"/>
                </c:manualLayout>
              </c:layout>
              <c:showLegendKey val="0"/>
              <c:showVal val="1"/>
              <c:showCatName val="1"/>
              <c:showSerName val="0"/>
              <c:showPercent val="0"/>
              <c:showBubbleSize val="0"/>
            </c:dLbl>
            <c:dLbl>
              <c:idx val="3"/>
              <c:layout>
                <c:manualLayout>
                  <c:x val="0.237856256895462"/>
                  <c:y val="-0.0106025634447356"/>
                </c:manualLayout>
              </c:layout>
              <c:showLegendKey val="0"/>
              <c:showVal val="1"/>
              <c:showCatName val="1"/>
              <c:showSerName val="0"/>
              <c:showPercent val="0"/>
              <c:showBubbleSize val="0"/>
            </c:dLbl>
            <c:txPr>
              <a:bodyPr/>
              <a:lstStyle/>
              <a:p>
                <a:pPr>
                  <a:defRPr sz="1800">
                    <a:solidFill>
                      <a:srgbClr val="572314"/>
                    </a:solidFill>
                  </a:defRPr>
                </a:pPr>
                <a:endParaRPr lang="ja-JP"/>
              </a:p>
            </c:txPr>
            <c:showLegendKey val="0"/>
            <c:showVal val="1"/>
            <c:showCatName val="1"/>
            <c:showSerName val="0"/>
            <c:showPercent val="0"/>
            <c:showBubbleSize val="0"/>
            <c:showLeaderLines val="1"/>
          </c:dLbls>
          <c:cat>
            <c:strRef>
              <c:f>Sheet1!$A$2:$A$5</c:f>
              <c:strCache>
                <c:ptCount val="4"/>
                <c:pt idx="0">
                  <c:v>身体的虐待</c:v>
                </c:pt>
                <c:pt idx="1">
                  <c:v>性的虐待</c:v>
                </c:pt>
                <c:pt idx="2">
                  <c:v>ネグレクト</c:v>
                </c:pt>
                <c:pt idx="3">
                  <c:v>心理的虐待</c:v>
                </c:pt>
              </c:strCache>
            </c:strRef>
          </c:cat>
          <c:val>
            <c:numRef>
              <c:f>Sheet1!$B$2:$B$5</c:f>
              <c:numCache>
                <c:formatCode>0.0%</c:formatCode>
                <c:ptCount val="4"/>
                <c:pt idx="0">
                  <c:v>0.277</c:v>
                </c:pt>
                <c:pt idx="1">
                  <c:v>0.015</c:v>
                </c:pt>
                <c:pt idx="2">
                  <c:v>0.237</c:v>
                </c:pt>
                <c:pt idx="3">
                  <c:v>0.472</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2"/>
    </mc:Choice>
    <mc:Fallback>
      <c:style val="1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件数</c:v>
                </c:pt>
              </c:strCache>
            </c:strRef>
          </c:tx>
          <c:dLbls>
            <c:dLbl>
              <c:idx val="0"/>
              <c:layout>
                <c:manualLayout>
                  <c:x val="-0.194309619399148"/>
                  <c:y val="0.0140412606033248"/>
                </c:manualLayout>
              </c:layout>
              <c:spPr/>
              <c:txPr>
                <a:bodyPr/>
                <a:lstStyle/>
                <a:p>
                  <a:pPr>
                    <a:defRPr sz="2400">
                      <a:solidFill>
                        <a:srgbClr val="572314"/>
                      </a:solidFill>
                    </a:defRPr>
                  </a:pPr>
                  <a:endParaRPr lang="ja-JP"/>
                </a:p>
              </c:txPr>
              <c:showLegendKey val="0"/>
              <c:showVal val="1"/>
              <c:showCatName val="1"/>
              <c:showSerName val="0"/>
              <c:showPercent val="0"/>
              <c:showBubbleSize val="0"/>
            </c:dLbl>
            <c:dLbl>
              <c:idx val="1"/>
              <c:layout>
                <c:manualLayout>
                  <c:x val="0.180325020495398"/>
                  <c:y val="-0.128526940573016"/>
                </c:manualLayout>
              </c:layout>
              <c:spPr/>
              <c:txPr>
                <a:bodyPr/>
                <a:lstStyle/>
                <a:p>
                  <a:pPr>
                    <a:defRPr sz="2400">
                      <a:solidFill>
                        <a:srgbClr val="572314"/>
                      </a:solidFill>
                    </a:defRPr>
                  </a:pPr>
                  <a:endParaRPr lang="ja-JP"/>
                </a:p>
              </c:txPr>
              <c:showLegendKey val="0"/>
              <c:showVal val="1"/>
              <c:showCatName val="1"/>
              <c:showSerName val="0"/>
              <c:showPercent val="0"/>
              <c:showBubbleSize val="0"/>
            </c:dLbl>
            <c:dLbl>
              <c:idx val="2"/>
              <c:layout>
                <c:manualLayout>
                  <c:x val="-0.120495322381878"/>
                  <c:y val="0.0625608479256399"/>
                </c:manualLayout>
              </c:layout>
              <c:showLegendKey val="0"/>
              <c:showVal val="1"/>
              <c:showCatName val="1"/>
              <c:showSerName val="0"/>
              <c:showPercent val="0"/>
              <c:showBubbleSize val="0"/>
            </c:dLbl>
            <c:dLbl>
              <c:idx val="3"/>
              <c:layout>
                <c:manualLayout>
                  <c:x val="0.0428705752337303"/>
                  <c:y val="0.0"/>
                </c:manualLayout>
              </c:layout>
              <c:showLegendKey val="0"/>
              <c:showVal val="1"/>
              <c:showCatName val="1"/>
              <c:showSerName val="0"/>
              <c:showPercent val="0"/>
              <c:showBubbleSize val="0"/>
            </c:dLbl>
            <c:dLbl>
              <c:idx val="4"/>
              <c:layout>
                <c:manualLayout>
                  <c:x val="0.142130338561853"/>
                  <c:y val="0.0"/>
                </c:manualLayout>
              </c:layout>
              <c:showLegendKey val="0"/>
              <c:showVal val="1"/>
              <c:showCatName val="1"/>
              <c:showSerName val="0"/>
              <c:showPercent val="0"/>
              <c:showBubbleSize val="0"/>
            </c:dLbl>
            <c:txPr>
              <a:bodyPr/>
              <a:lstStyle/>
              <a:p>
                <a:pPr>
                  <a:defRPr sz="1800">
                    <a:solidFill>
                      <a:srgbClr val="572314"/>
                    </a:solidFill>
                  </a:defRPr>
                </a:pPr>
                <a:endParaRPr lang="ja-JP"/>
              </a:p>
            </c:txPr>
            <c:showLegendKey val="0"/>
            <c:showVal val="1"/>
            <c:showCatName val="1"/>
            <c:showSerName val="0"/>
            <c:showPercent val="0"/>
            <c:showBubbleSize val="0"/>
            <c:showLeaderLines val="1"/>
          </c:dLbls>
          <c:cat>
            <c:strRef>
              <c:f>Sheet1!$A$2:$A$6</c:f>
              <c:strCache>
                <c:ptCount val="5"/>
                <c:pt idx="0">
                  <c:v>実母</c:v>
                </c:pt>
                <c:pt idx="1">
                  <c:v>実父</c:v>
                </c:pt>
                <c:pt idx="2">
                  <c:v>実父以外の父親</c:v>
                </c:pt>
                <c:pt idx="3">
                  <c:v>実母以外の母親</c:v>
                </c:pt>
                <c:pt idx="4">
                  <c:v>その他</c:v>
                </c:pt>
              </c:strCache>
            </c:strRef>
          </c:cat>
          <c:val>
            <c:numRef>
              <c:f>Sheet1!$B$2:$B$6</c:f>
              <c:numCache>
                <c:formatCode>0.0%</c:formatCode>
                <c:ptCount val="5"/>
                <c:pt idx="0">
                  <c:v>0.508</c:v>
                </c:pt>
                <c:pt idx="1">
                  <c:v>0.363</c:v>
                </c:pt>
                <c:pt idx="2">
                  <c:v>0.06</c:v>
                </c:pt>
                <c:pt idx="3">
                  <c:v>0.007</c:v>
                </c:pt>
                <c:pt idx="4">
                  <c:v>0.061</c:v>
                </c:pt>
              </c:numCache>
            </c:numRef>
          </c:val>
        </c:ser>
        <c:dLbls>
          <c:showLegendKey val="0"/>
          <c:showVal val="1"/>
          <c:showCatName val="1"/>
          <c:showSerName val="0"/>
          <c:showPercent val="0"/>
          <c:showBubbleSize val="0"/>
          <c:showLeaderLines val="1"/>
        </c:dLbls>
        <c:firstSliceAng val="0"/>
      </c:pieChart>
    </c:plotArea>
    <c:plotVisOnly val="1"/>
    <c:dispBlanksAs val="gap"/>
    <c:showDLblsOverMax val="0"/>
  </c:chart>
  <c:txPr>
    <a:bodyPr/>
    <a:lstStyle/>
    <a:p>
      <a:pPr>
        <a:defRPr sz="1800"/>
      </a:pPr>
      <a:endParaRPr lang="ja-JP"/>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43BE13-2661-1841-A3BE-D2569E6BC8B1}" type="datetimeFigureOut">
              <a:rPr kumimoji="1" lang="ja-JP" altLang="en-US" smtClean="0"/>
              <a:t>18/02/22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6CFFFB-CD82-7B48-86FE-AA836B98E62C}" type="slidenum">
              <a:rPr kumimoji="1" lang="ja-JP" altLang="en-US" smtClean="0"/>
              <a:t>‹#›</a:t>
            </a:fld>
            <a:endParaRPr kumimoji="1" lang="ja-JP" altLang="en-US"/>
          </a:p>
        </p:txBody>
      </p:sp>
    </p:spTree>
    <p:extLst>
      <p:ext uri="{BB962C8B-B14F-4D97-AF65-F5344CB8AC3E}">
        <p14:creationId xmlns:p14="http://schemas.microsoft.com/office/powerpoint/2010/main" val="32495683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731FAA-3EAC-1645-A64C-319B3B868716}" type="datetimeFigureOut">
              <a:rPr kumimoji="1" lang="ja-JP" altLang="en-US" smtClean="0"/>
              <a:t>18/02/22</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CC68EB-A114-3E42-9CB5-4D4B6911DDDA}" type="slidenum">
              <a:rPr kumimoji="1" lang="ja-JP" altLang="en-US" smtClean="0"/>
              <a:t>‹#›</a:t>
            </a:fld>
            <a:endParaRPr kumimoji="1" lang="ja-JP" altLang="en-US"/>
          </a:p>
        </p:txBody>
      </p:sp>
    </p:spTree>
    <p:extLst>
      <p:ext uri="{BB962C8B-B14F-4D97-AF65-F5344CB8AC3E}">
        <p14:creationId xmlns:p14="http://schemas.microsoft.com/office/powerpoint/2010/main" val="28552732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乳幼児虐待の未然防止には</a:t>
            </a:r>
            <a:br>
              <a:rPr kumimoji="1" lang="ja-JP" altLang="en-US" dirty="0" smtClean="0"/>
            </a:br>
            <a:r>
              <a:rPr kumimoji="1" lang="ja-JP" altLang="en-US" dirty="0" smtClean="0"/>
              <a:t>地域子育て家庭応援活動がいかに大切か</a:t>
            </a:r>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a:t>
            </a:fld>
            <a:endParaRPr kumimoji="1" lang="ja-JP" altLang="en-US"/>
          </a:p>
        </p:txBody>
      </p:sp>
    </p:spTree>
    <p:extLst>
      <p:ext uri="{BB962C8B-B14F-4D97-AF65-F5344CB8AC3E}">
        <p14:creationId xmlns:p14="http://schemas.microsoft.com/office/powerpoint/2010/main" val="3750480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13</a:t>
            </a:fld>
            <a:endParaRPr kumimoji="1" lang="ja-JP" altLang="en-US"/>
          </a:p>
        </p:txBody>
      </p:sp>
    </p:spTree>
    <p:extLst>
      <p:ext uri="{BB962C8B-B14F-4D97-AF65-F5344CB8AC3E}">
        <p14:creationId xmlns:p14="http://schemas.microsoft.com/office/powerpoint/2010/main" val="3978056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14</a:t>
            </a:fld>
            <a:endParaRPr kumimoji="1" lang="ja-JP" altLang="en-US"/>
          </a:p>
        </p:txBody>
      </p:sp>
    </p:spTree>
    <p:extLst>
      <p:ext uri="{BB962C8B-B14F-4D97-AF65-F5344CB8AC3E}">
        <p14:creationId xmlns:p14="http://schemas.microsoft.com/office/powerpoint/2010/main" val="3978056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chemeClr val="tx1"/>
                </a:solidFill>
                <a:effectLst/>
                <a:latin typeface="+mn-lt"/>
                <a:ea typeface="+mn-ea"/>
                <a:cs typeface="+mn-cs"/>
              </a:rPr>
              <a:t>児童相談所における児童虐待相談の対応件数 </a:t>
            </a:r>
            <a:endParaRPr lang="ja-JP" altLang="en-US" dirty="0" smtClean="0"/>
          </a:p>
          <a:p>
            <a:r>
              <a:rPr kumimoji="1" lang="ja-JP" altLang="en-US" sz="1200" kern="1200" dirty="0" smtClean="0">
                <a:solidFill>
                  <a:schemeClr val="tx1"/>
                </a:solidFill>
                <a:effectLst/>
                <a:latin typeface="+mn-lt"/>
                <a:ea typeface="+mn-ea"/>
                <a:cs typeface="+mn-cs"/>
              </a:rPr>
              <a:t>平成 </a:t>
            </a:r>
            <a:r>
              <a:rPr kumimoji="1" lang="en-US" altLang="ja-JP" sz="1200" kern="1200" dirty="0" smtClean="0">
                <a:solidFill>
                  <a:schemeClr val="tx1"/>
                </a:solidFill>
                <a:effectLst/>
                <a:latin typeface="+mn-lt"/>
                <a:ea typeface="+mn-ea"/>
                <a:cs typeface="+mn-cs"/>
              </a:rPr>
              <a:t>23 </a:t>
            </a:r>
            <a:r>
              <a:rPr kumimoji="1" lang="ja-JP" altLang="en-US" sz="1200" kern="1200" dirty="0" smtClean="0">
                <a:solidFill>
                  <a:schemeClr val="tx1"/>
                </a:solidFill>
                <a:effectLst/>
                <a:latin typeface="+mn-lt"/>
                <a:ea typeface="+mn-ea"/>
                <a:cs typeface="+mn-cs"/>
              </a:rPr>
              <a:t>年度中に児童相談所が対応した養護相談のうち「児童虐待相談の対応件数」は </a:t>
            </a:r>
            <a:r>
              <a:rPr kumimoji="1" lang="en-US" altLang="ja-JP" sz="1200" kern="1200" dirty="0" smtClean="0">
                <a:solidFill>
                  <a:schemeClr val="tx1"/>
                </a:solidFill>
                <a:effectLst/>
                <a:latin typeface="+mn-lt"/>
                <a:ea typeface="+mn-ea"/>
                <a:cs typeface="+mn-cs"/>
              </a:rPr>
              <a:t>59,919 </a:t>
            </a:r>
            <a:r>
              <a:rPr kumimoji="1" lang="ja-JP" altLang="en-US" sz="1200" kern="1200" dirty="0" smtClean="0">
                <a:solidFill>
                  <a:schemeClr val="tx1"/>
                </a:solidFill>
                <a:effectLst/>
                <a:latin typeface="+mn-lt"/>
                <a:ea typeface="+mn-ea"/>
                <a:cs typeface="+mn-cs"/>
              </a:rPr>
              <a:t>件となっている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表</a:t>
            </a:r>
            <a:r>
              <a:rPr kumimoji="1" lang="en-US" altLang="ja-JP" sz="1200" kern="1200" dirty="0" smtClean="0">
                <a:solidFill>
                  <a:schemeClr val="tx1"/>
                </a:solidFill>
                <a:effectLst/>
                <a:latin typeface="+mn-lt"/>
                <a:ea typeface="+mn-ea"/>
                <a:cs typeface="+mn-cs"/>
              </a:rPr>
              <a:t>8)</a:t>
            </a:r>
            <a:r>
              <a:rPr kumimoji="1" lang="ja-JP" altLang="en-US" sz="1200" kern="1200" dirty="0" smtClean="0">
                <a:solidFill>
                  <a:schemeClr val="tx1"/>
                </a:solidFill>
                <a:effectLst/>
                <a:latin typeface="+mn-lt"/>
                <a:ea typeface="+mn-ea"/>
                <a:cs typeface="+mn-cs"/>
              </a:rPr>
              <a:t>。 </a:t>
            </a:r>
            <a:endParaRPr lang="ja-JP" altLang="en-US" dirty="0" smtClean="0"/>
          </a:p>
          <a:p>
            <a:r>
              <a:rPr kumimoji="1" lang="ja-JP" altLang="en-US" sz="1200" kern="1200" dirty="0" smtClean="0">
                <a:solidFill>
                  <a:schemeClr val="tx1"/>
                </a:solidFill>
                <a:effectLst/>
                <a:latin typeface="+mn-lt"/>
                <a:ea typeface="+mn-ea"/>
                <a:cs typeface="+mn-cs"/>
              </a:rPr>
              <a:t>相談の種別にみると、「身体的虐待」が </a:t>
            </a:r>
            <a:r>
              <a:rPr kumimoji="1" lang="en-US" altLang="ja-JP" sz="1200" kern="1200" dirty="0" smtClean="0">
                <a:solidFill>
                  <a:schemeClr val="tx1"/>
                </a:solidFill>
                <a:effectLst/>
                <a:latin typeface="+mn-lt"/>
                <a:ea typeface="+mn-ea"/>
                <a:cs typeface="+mn-cs"/>
              </a:rPr>
              <a:t>21,942 </a:t>
            </a:r>
            <a:r>
              <a:rPr kumimoji="1" lang="ja-JP" altLang="en-US" sz="1200" kern="1200" dirty="0" smtClean="0">
                <a:solidFill>
                  <a:schemeClr val="tx1"/>
                </a:solidFill>
                <a:effectLst/>
                <a:latin typeface="+mn-lt"/>
                <a:ea typeface="+mn-ea"/>
                <a:cs typeface="+mn-cs"/>
              </a:rPr>
              <a:t>件と最も多く、次いで「保護の怠慢・拒 否</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ネグレクト</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」が </a:t>
            </a:r>
            <a:r>
              <a:rPr kumimoji="1" lang="en-US" altLang="ja-JP" sz="1200" kern="1200" dirty="0" smtClean="0">
                <a:solidFill>
                  <a:schemeClr val="tx1"/>
                </a:solidFill>
                <a:effectLst/>
                <a:latin typeface="+mn-lt"/>
                <a:ea typeface="+mn-ea"/>
                <a:cs typeface="+mn-cs"/>
              </a:rPr>
              <a:t>18,847 </a:t>
            </a:r>
            <a:r>
              <a:rPr kumimoji="1" lang="ja-JP" altLang="en-US" sz="1200" kern="1200" dirty="0" smtClean="0">
                <a:solidFill>
                  <a:schemeClr val="tx1"/>
                </a:solidFill>
                <a:effectLst/>
                <a:latin typeface="+mn-lt"/>
                <a:ea typeface="+mn-ea"/>
                <a:cs typeface="+mn-cs"/>
              </a:rPr>
              <a:t>件となっている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図</a:t>
            </a:r>
            <a:r>
              <a:rPr kumimoji="1" lang="en-US" altLang="ja-JP" sz="1200" kern="1200" dirty="0" smtClean="0">
                <a:solidFill>
                  <a:schemeClr val="tx1"/>
                </a:solidFill>
                <a:effectLst/>
                <a:latin typeface="+mn-lt"/>
                <a:ea typeface="+mn-ea"/>
                <a:cs typeface="+mn-cs"/>
              </a:rPr>
              <a:t>7)</a:t>
            </a:r>
            <a:r>
              <a:rPr kumimoji="1" lang="ja-JP" altLang="en-US" sz="1200" kern="1200" dirty="0" smtClean="0">
                <a:solidFill>
                  <a:schemeClr val="tx1"/>
                </a:solidFill>
                <a:effectLst/>
                <a:latin typeface="+mn-lt"/>
                <a:ea typeface="+mn-ea"/>
                <a:cs typeface="+mn-cs"/>
              </a:rPr>
              <a:t>。 </a:t>
            </a:r>
            <a:endParaRPr lang="ja-JP" altLang="en-US" dirty="0" smtClean="0"/>
          </a:p>
          <a:p>
            <a:r>
              <a:rPr kumimoji="1" lang="ja-JP" altLang="en-US" sz="1200" kern="1200" dirty="0" smtClean="0">
                <a:solidFill>
                  <a:schemeClr val="tx1"/>
                </a:solidFill>
                <a:effectLst/>
                <a:latin typeface="+mn-lt"/>
                <a:ea typeface="+mn-ea"/>
                <a:cs typeface="+mn-cs"/>
              </a:rPr>
              <a:t>また、主な虐待者を構成割合でみると「実母」が </a:t>
            </a:r>
            <a:r>
              <a:rPr kumimoji="1" lang="en-US" altLang="ja-JP" sz="1200" kern="1200" dirty="0" smtClean="0">
                <a:solidFill>
                  <a:schemeClr val="tx1"/>
                </a:solidFill>
                <a:effectLst/>
                <a:latin typeface="+mn-lt"/>
                <a:ea typeface="+mn-ea"/>
                <a:cs typeface="+mn-cs"/>
              </a:rPr>
              <a:t>59.2%</a:t>
            </a:r>
            <a:r>
              <a:rPr kumimoji="1" lang="ja-JP" altLang="en-US" sz="1200" kern="1200" dirty="0" smtClean="0">
                <a:solidFill>
                  <a:schemeClr val="tx1"/>
                </a:solidFill>
                <a:effectLst/>
                <a:latin typeface="+mn-lt"/>
                <a:ea typeface="+mn-ea"/>
                <a:cs typeface="+mn-cs"/>
              </a:rPr>
              <a:t>と最も多く、次いで「実父」</a:t>
            </a:r>
            <a:r>
              <a:rPr kumimoji="1" lang="en-US" altLang="ja-JP" sz="1200" kern="1200" dirty="0" smtClean="0">
                <a:solidFill>
                  <a:schemeClr val="tx1"/>
                </a:solidFill>
                <a:effectLst/>
                <a:latin typeface="+mn-lt"/>
                <a:ea typeface="+mn-ea"/>
                <a:cs typeface="+mn-cs"/>
              </a:rPr>
              <a:t>27.2% </a:t>
            </a:r>
            <a:r>
              <a:rPr kumimoji="1" lang="ja-JP" altLang="en-US" sz="1200" kern="1200" dirty="0" smtClean="0">
                <a:solidFill>
                  <a:schemeClr val="tx1"/>
                </a:solidFill>
                <a:effectLst/>
                <a:latin typeface="+mn-lt"/>
                <a:ea typeface="+mn-ea"/>
                <a:cs typeface="+mn-cs"/>
              </a:rPr>
              <a:t>となっている</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図</a:t>
            </a:r>
            <a:r>
              <a:rPr kumimoji="1" lang="en-US" altLang="ja-JP" sz="1200" kern="1200" dirty="0" smtClean="0">
                <a:solidFill>
                  <a:schemeClr val="tx1"/>
                </a:solidFill>
                <a:effectLst/>
                <a:latin typeface="+mn-lt"/>
                <a:ea typeface="+mn-ea"/>
                <a:cs typeface="+mn-cs"/>
              </a:rPr>
              <a:t>8)</a:t>
            </a:r>
            <a:r>
              <a:rPr kumimoji="1" lang="ja-JP" altLang="en-US" sz="1200" kern="1200" dirty="0" smtClean="0">
                <a:solidFill>
                  <a:schemeClr val="tx1"/>
                </a:solidFill>
                <a:effectLst/>
                <a:latin typeface="+mn-lt"/>
                <a:ea typeface="+mn-ea"/>
                <a:cs typeface="+mn-cs"/>
              </a:rPr>
              <a:t>。 </a:t>
            </a:r>
            <a:endParaRPr lang="ja-JP" altLang="en-US" dirty="0" smtClean="0"/>
          </a:p>
          <a:p>
            <a:r>
              <a:rPr kumimoji="1" lang="ja-JP" altLang="en-US" sz="1200" kern="1200" dirty="0" smtClean="0">
                <a:solidFill>
                  <a:schemeClr val="tx1"/>
                </a:solidFill>
                <a:effectLst/>
                <a:latin typeface="+mn-lt"/>
                <a:ea typeface="+mn-ea"/>
                <a:cs typeface="+mn-cs"/>
              </a:rPr>
              <a:t>被虐待者の年齢別にみると「小学生」が </a:t>
            </a:r>
            <a:r>
              <a:rPr kumimoji="1" lang="en-US" altLang="ja-JP" sz="1200" kern="1200" dirty="0" smtClean="0">
                <a:solidFill>
                  <a:schemeClr val="tx1"/>
                </a:solidFill>
                <a:effectLst/>
                <a:latin typeface="+mn-lt"/>
                <a:ea typeface="+mn-ea"/>
                <a:cs typeface="+mn-cs"/>
              </a:rPr>
              <a:t>21,694 </a:t>
            </a:r>
            <a:r>
              <a:rPr kumimoji="1" lang="ja-JP" altLang="en-US" sz="1200" kern="1200" dirty="0" smtClean="0">
                <a:solidFill>
                  <a:schemeClr val="tx1"/>
                </a:solidFill>
                <a:effectLst/>
                <a:latin typeface="+mn-lt"/>
                <a:ea typeface="+mn-ea"/>
                <a:cs typeface="+mn-cs"/>
              </a:rPr>
              <a:t>件</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構成割合 </a:t>
            </a:r>
            <a:r>
              <a:rPr kumimoji="1" lang="en-US" altLang="ja-JP" sz="1200" kern="1200" dirty="0" smtClean="0">
                <a:solidFill>
                  <a:schemeClr val="tx1"/>
                </a:solidFill>
                <a:effectLst/>
                <a:latin typeface="+mn-lt"/>
                <a:ea typeface="+mn-ea"/>
                <a:cs typeface="+mn-cs"/>
              </a:rPr>
              <a:t>36.2%)</a:t>
            </a:r>
            <a:r>
              <a:rPr kumimoji="1" lang="ja-JP" altLang="en-US" sz="1200" kern="1200" dirty="0" smtClean="0">
                <a:solidFill>
                  <a:schemeClr val="tx1"/>
                </a:solidFill>
                <a:effectLst/>
                <a:latin typeface="+mn-lt"/>
                <a:ea typeface="+mn-ea"/>
                <a:cs typeface="+mn-cs"/>
              </a:rPr>
              <a:t>、「</a:t>
            </a:r>
            <a:r>
              <a:rPr kumimoji="1" lang="en-US" altLang="ja-JP" sz="1200" kern="1200" dirty="0" smtClean="0">
                <a:solidFill>
                  <a:schemeClr val="tx1"/>
                </a:solidFill>
                <a:effectLst/>
                <a:latin typeface="+mn-lt"/>
                <a:ea typeface="+mn-ea"/>
                <a:cs typeface="+mn-cs"/>
              </a:rPr>
              <a:t>3</a:t>
            </a:r>
            <a:r>
              <a:rPr kumimoji="1" lang="ja-JP" altLang="en-US" sz="1200" kern="1200" dirty="0" smtClean="0">
                <a:solidFill>
                  <a:schemeClr val="tx1"/>
                </a:solidFill>
                <a:effectLst/>
                <a:latin typeface="+mn-lt"/>
                <a:ea typeface="+mn-ea"/>
                <a:cs typeface="+mn-cs"/>
              </a:rPr>
              <a:t>歳</a:t>
            </a:r>
            <a:r>
              <a:rPr kumimoji="1" lang="en-US" altLang="ja-JP" sz="1200" kern="1200" dirty="0" smtClean="0">
                <a:solidFill>
                  <a:schemeClr val="tx1"/>
                </a:solidFill>
                <a:effectLst/>
                <a:latin typeface="+mn-lt"/>
                <a:ea typeface="+mn-ea"/>
                <a:cs typeface="+mn-cs"/>
              </a:rPr>
              <a:t>~</a:t>
            </a:r>
            <a:r>
              <a:rPr kumimoji="1" lang="ja-JP" altLang="en-US" sz="1200" kern="1200" dirty="0" smtClean="0">
                <a:solidFill>
                  <a:schemeClr val="tx1"/>
                </a:solidFill>
                <a:effectLst/>
                <a:latin typeface="+mn-lt"/>
                <a:ea typeface="+mn-ea"/>
                <a:cs typeface="+mn-cs"/>
              </a:rPr>
              <a:t>学齢前」 が </a:t>
            </a:r>
            <a:r>
              <a:rPr kumimoji="1" lang="en-US" altLang="ja-JP" sz="1200" kern="1200" dirty="0" smtClean="0">
                <a:solidFill>
                  <a:schemeClr val="tx1"/>
                </a:solidFill>
                <a:effectLst/>
                <a:latin typeface="+mn-lt"/>
                <a:ea typeface="+mn-ea"/>
                <a:cs typeface="+mn-cs"/>
              </a:rPr>
              <a:t>1 4 , 3 7 7 </a:t>
            </a:r>
            <a:r>
              <a:rPr kumimoji="1" lang="ja-JP" altLang="en-US" sz="1200" kern="1200" dirty="0" smtClean="0">
                <a:solidFill>
                  <a:schemeClr val="tx1"/>
                </a:solidFill>
                <a:effectLst/>
                <a:latin typeface="+mn-lt"/>
                <a:ea typeface="+mn-ea"/>
                <a:cs typeface="+mn-cs"/>
              </a:rPr>
              <a:t>件 </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同 </a:t>
            </a:r>
            <a:r>
              <a:rPr kumimoji="1" lang="en-US" altLang="ja-JP" sz="1200" kern="1200" dirty="0" smtClean="0">
                <a:solidFill>
                  <a:schemeClr val="tx1"/>
                </a:solidFill>
                <a:effectLst/>
                <a:latin typeface="+mn-lt"/>
                <a:ea typeface="+mn-ea"/>
                <a:cs typeface="+mn-cs"/>
              </a:rPr>
              <a:t>2 4 . 0 % ) </a:t>
            </a:r>
            <a:r>
              <a:rPr kumimoji="1" lang="ja-JP" altLang="en-US" sz="1200" kern="1200" dirty="0" smtClean="0">
                <a:solidFill>
                  <a:schemeClr val="tx1"/>
                </a:solidFill>
                <a:effectLst/>
                <a:latin typeface="+mn-lt"/>
                <a:ea typeface="+mn-ea"/>
                <a:cs typeface="+mn-cs"/>
              </a:rPr>
              <a:t>、「 </a:t>
            </a:r>
            <a:r>
              <a:rPr kumimoji="1" lang="en-US" altLang="ja-JP" sz="1200" kern="1200" dirty="0" smtClean="0">
                <a:solidFill>
                  <a:schemeClr val="tx1"/>
                </a:solidFill>
                <a:effectLst/>
                <a:latin typeface="+mn-lt"/>
                <a:ea typeface="+mn-ea"/>
                <a:cs typeface="+mn-cs"/>
              </a:rPr>
              <a:t>0 ~ 3 </a:t>
            </a:r>
            <a:r>
              <a:rPr kumimoji="1" lang="ja-JP" altLang="en-US" sz="1200" kern="1200" dirty="0" smtClean="0">
                <a:solidFill>
                  <a:schemeClr val="tx1"/>
                </a:solidFill>
                <a:effectLst/>
                <a:latin typeface="+mn-lt"/>
                <a:ea typeface="+mn-ea"/>
                <a:cs typeface="+mn-cs"/>
              </a:rPr>
              <a:t>歳 未 満 」 が </a:t>
            </a:r>
            <a:r>
              <a:rPr kumimoji="1" lang="en-US" altLang="ja-JP" sz="1200" kern="1200" dirty="0" smtClean="0">
                <a:solidFill>
                  <a:schemeClr val="tx1"/>
                </a:solidFill>
                <a:effectLst/>
                <a:latin typeface="+mn-lt"/>
                <a:ea typeface="+mn-ea"/>
                <a:cs typeface="+mn-cs"/>
              </a:rPr>
              <a:t>1 1 , 5 2 3 </a:t>
            </a:r>
            <a:r>
              <a:rPr kumimoji="1" lang="ja-JP" altLang="en-US" sz="1200" kern="1200" dirty="0" smtClean="0">
                <a:solidFill>
                  <a:schemeClr val="tx1"/>
                </a:solidFill>
                <a:effectLst/>
                <a:latin typeface="+mn-lt"/>
                <a:ea typeface="+mn-ea"/>
                <a:cs typeface="+mn-cs"/>
              </a:rPr>
              <a:t>件 </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同 </a:t>
            </a:r>
            <a:r>
              <a:rPr kumimoji="1" lang="en-US" altLang="ja-JP" sz="1200" kern="1200" dirty="0" smtClean="0">
                <a:solidFill>
                  <a:schemeClr val="tx1"/>
                </a:solidFill>
                <a:effectLst/>
                <a:latin typeface="+mn-lt"/>
                <a:ea typeface="+mn-ea"/>
                <a:cs typeface="+mn-cs"/>
              </a:rPr>
              <a:t>1 9 . 2 % ) </a:t>
            </a:r>
            <a:r>
              <a:rPr kumimoji="1" lang="ja-JP" altLang="en-US" sz="1200" kern="1200" dirty="0" smtClean="0">
                <a:solidFill>
                  <a:schemeClr val="tx1"/>
                </a:solidFill>
                <a:effectLst/>
                <a:latin typeface="+mn-lt"/>
                <a:ea typeface="+mn-ea"/>
                <a:cs typeface="+mn-cs"/>
              </a:rPr>
              <a:t>と な っ て い る </a:t>
            </a:r>
            <a:r>
              <a:rPr kumimoji="1" lang="en-US" altLang="ja-JP" sz="1200" kern="1200" dirty="0" smtClean="0">
                <a:solidFill>
                  <a:schemeClr val="tx1"/>
                </a:solidFill>
                <a:effectLst/>
                <a:latin typeface="+mn-lt"/>
                <a:ea typeface="+mn-ea"/>
                <a:cs typeface="+mn-cs"/>
              </a:rPr>
              <a:t>( </a:t>
            </a:r>
            <a:r>
              <a:rPr kumimoji="1" lang="ja-JP" altLang="en-US" sz="1200" kern="1200" dirty="0" smtClean="0">
                <a:solidFill>
                  <a:schemeClr val="tx1"/>
                </a:solidFill>
                <a:effectLst/>
                <a:latin typeface="+mn-lt"/>
                <a:ea typeface="+mn-ea"/>
                <a:cs typeface="+mn-cs"/>
              </a:rPr>
              <a:t>表 </a:t>
            </a:r>
            <a:r>
              <a:rPr kumimoji="1" lang="en-US" altLang="ja-JP" sz="1200" kern="1200" dirty="0" smtClean="0">
                <a:solidFill>
                  <a:schemeClr val="tx1"/>
                </a:solidFill>
                <a:effectLst/>
                <a:latin typeface="+mn-lt"/>
                <a:ea typeface="+mn-ea"/>
                <a:cs typeface="+mn-cs"/>
              </a:rPr>
              <a:t>8 ) </a:t>
            </a:r>
            <a:r>
              <a:rPr kumimoji="1" lang="ja-JP" altLang="en-US" sz="1200" kern="1200" dirty="0" smtClean="0">
                <a:solidFill>
                  <a:schemeClr val="tx1"/>
                </a:solidFill>
                <a:effectLst/>
                <a:latin typeface="+mn-lt"/>
                <a:ea typeface="+mn-ea"/>
                <a:cs typeface="+mn-cs"/>
              </a:rPr>
              <a:t>。 </a:t>
            </a:r>
            <a:endParaRPr lang="ja-JP" altLang="en-US" dirty="0" smtClean="0"/>
          </a:p>
          <a:p>
            <a:r>
              <a:rPr kumimoji="1" lang="ja-JP" altLang="en-US" sz="1200" kern="1200" dirty="0" smtClean="0">
                <a:solidFill>
                  <a:schemeClr val="tx1"/>
                </a:solidFill>
                <a:effectLst/>
                <a:latin typeface="+mn-lt"/>
                <a:ea typeface="+mn-ea"/>
                <a:cs typeface="+mn-cs"/>
              </a:rPr>
              <a:t> </a:t>
            </a:r>
            <a:endParaRPr lang="ja-JP" altLang="en-US" dirty="0" smtClean="0"/>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15</a:t>
            </a:fld>
            <a:endParaRPr kumimoji="1" lang="ja-JP" altLang="en-US"/>
          </a:p>
        </p:txBody>
      </p:sp>
    </p:spTree>
    <p:extLst>
      <p:ext uri="{BB962C8B-B14F-4D97-AF65-F5344CB8AC3E}">
        <p14:creationId xmlns:p14="http://schemas.microsoft.com/office/powerpoint/2010/main" val="711878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dirty="0" smtClean="0">
                <a:effectLst/>
                <a:latin typeface="+mj-ea"/>
                <a:cs typeface="ＤＦＰ勘亭流" charset="2"/>
              </a:rPr>
              <a:t>揺さぶられ子症候群</a:t>
            </a:r>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16</a:t>
            </a:fld>
            <a:endParaRPr kumimoji="1" lang="ja-JP" altLang="en-US"/>
          </a:p>
        </p:txBody>
      </p:sp>
    </p:spTree>
    <p:extLst>
      <p:ext uri="{BB962C8B-B14F-4D97-AF65-F5344CB8AC3E}">
        <p14:creationId xmlns:p14="http://schemas.microsoft.com/office/powerpoint/2010/main" val="3895817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88ABEC-B526-274A-91A4-EECF8399C76E}" type="slidenum">
              <a:rPr lang="en-US" altLang="ja-JP"/>
              <a:pPr/>
              <a:t>17</a:t>
            </a:fld>
            <a:endParaRPr lang="en-US" altLang="ja-JP"/>
          </a:p>
        </p:txBody>
      </p:sp>
      <p:sp>
        <p:nvSpPr>
          <p:cNvPr id="419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41987" name="Rectangle 3"/>
          <p:cNvSpPr>
            <a:spLocks noGrp="1" noChangeArrowheads="1"/>
          </p:cNvSpPr>
          <p:nvPr>
            <p:ph type="body" idx="1"/>
          </p:nvPr>
        </p:nvSpPr>
        <p:spPr>
          <a:xfrm>
            <a:off x="914400" y="4343400"/>
            <a:ext cx="5029200" cy="4114800"/>
          </a:xfrm>
        </p:spPr>
        <p:txBody>
          <a:bodyPr/>
          <a:lstStyle/>
          <a:p>
            <a:endParaRPr lang="ja-JP" sz="2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19</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endParaRPr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20</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その背景には、</a:t>
            </a:r>
            <a:endParaRPr kumimoji="1" lang="en-US" altLang="ja-JP" dirty="0" smtClean="0"/>
          </a:p>
          <a:p>
            <a:r>
              <a:rPr kumimoji="1" lang="ja-JP" altLang="en-US" dirty="0" smtClean="0"/>
              <a:t>社会構造の変化と</a:t>
            </a:r>
            <a:endParaRPr kumimoji="1" lang="en-US" altLang="ja-JP" dirty="0" smtClean="0"/>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核家族化</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地域コミュニティの崩壊</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働く女性の増加</a:t>
            </a:r>
            <a:endParaRPr lang="en-US" altLang="ja-JP"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50800" dist="38100" dir="2700000" algn="tl" rotWithShape="0">
                    <a:srgbClr val="000000">
                      <a:alpha val="43000"/>
                    </a:srgbClr>
                  </a:outerShdw>
                </a:effectLst>
              </a:rPr>
              <a:t>忙しすぎる母親</a:t>
            </a:r>
            <a:endParaRPr lang="en-US" altLang="ja-JP" dirty="0" smtClean="0">
              <a:solidFill>
                <a:srgbClr val="572314"/>
              </a:solidFill>
              <a:effectLst>
                <a:outerShdw blurRad="50800" dist="38100" dir="2700000" algn="tl" rotWithShape="0">
                  <a:srgbClr val="000000">
                    <a:alpha val="43000"/>
                  </a:srgbClr>
                </a:outerShdw>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solidFill>
                  <a:srgbClr val="572314"/>
                </a:solidFill>
                <a:effectLst>
                  <a:outerShdw blurRad="50800" dist="38100" dir="2700000" algn="tl" rotWithShape="0">
                    <a:srgbClr val="000000">
                      <a:alpha val="43000"/>
                    </a:srgbClr>
                  </a:outerShdw>
                </a:effectLst>
              </a:rPr>
              <a:t>周産期メンタルヘルス</a:t>
            </a:r>
            <a:endParaRPr lang="en-US" altLang="ja-JP" sz="1200" dirty="0" smtClean="0">
              <a:solidFill>
                <a:srgbClr val="572314"/>
              </a:solidFill>
              <a:effectLst>
                <a:outerShdw blurRad="50800" dist="38100" dir="2700000" algn="tl" rotWithShape="0">
                  <a:srgbClr val="000000">
                    <a:alpha val="43000"/>
                  </a:srgbClr>
                </a:outerShdw>
              </a:effectLst>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産後うつへの無理解　とくに、夫の妻への無理解</a:t>
            </a:r>
            <a:endParaRPr lang="en-US" altLang="ja-JP" dirty="0" smtClean="0">
              <a:solidFill>
                <a:srgbClr val="572314"/>
              </a:solidFill>
              <a:effectLst>
                <a:outerShdw blurRad="38100" dist="38100" dir="2700000" algn="tl">
                  <a:srgbClr val="000000">
                    <a:alpha val="43137"/>
                  </a:srgbClr>
                </a:outerShdw>
              </a:effectLst>
              <a:latin typeface="+mn-ea"/>
            </a:endParaRPr>
          </a:p>
          <a:p>
            <a:pPr marL="285750" indent="-285750">
              <a:lnSpc>
                <a:spcPct val="120000"/>
              </a:lnSpc>
              <a:buFont typeface="Arial"/>
              <a:buChar char="•"/>
            </a:pPr>
            <a:r>
              <a:rPr lang="ja-JP" altLang="en-US" dirty="0" smtClean="0">
                <a:solidFill>
                  <a:srgbClr val="572314"/>
                </a:solidFill>
                <a:effectLst>
                  <a:outerShdw blurRad="38100" dist="38100" dir="2700000" algn="tl">
                    <a:srgbClr val="000000">
                      <a:alpha val="43137"/>
                    </a:srgbClr>
                  </a:outerShdw>
                </a:effectLst>
                <a:latin typeface="+mn-ea"/>
              </a:rPr>
              <a:t>理解できない子どもの行動</a:t>
            </a:r>
            <a:endParaRPr lang="en-US" altLang="ja-JP" dirty="0" smtClean="0">
              <a:solidFill>
                <a:srgbClr val="572314"/>
              </a:solidFill>
              <a:effectLst>
                <a:outerShdw blurRad="38100" dist="38100" dir="2700000" algn="tl">
                  <a:srgbClr val="000000">
                    <a:alpha val="43137"/>
                  </a:srgbClr>
                </a:outerShdw>
              </a:effectLst>
              <a:latin typeface="+mn-ea"/>
            </a:endParaRPr>
          </a:p>
          <a:p>
            <a:endParaRPr kumimoji="1" lang="en-US" altLang="ja-JP" dirty="0" smtClean="0"/>
          </a:p>
          <a:p>
            <a:r>
              <a:rPr kumimoji="1" lang="ja-JP" altLang="en-US" dirty="0" smtClean="0"/>
              <a:t>育児不安と孤立感へ</a:t>
            </a:r>
            <a:endParaRPr kumimoji="1" lang="en-US" altLang="ja-JP" dirty="0" smtClean="0"/>
          </a:p>
          <a:p>
            <a:r>
              <a:rPr kumimoji="1" lang="ja-JP" altLang="en-US" dirty="0" smtClean="0"/>
              <a:t>子ども虐待へ</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21</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rgbClr val="572314"/>
                </a:solidFill>
                <a:latin typeface="+mj-ea"/>
                <a:ea typeface="+mn-ea"/>
                <a:cs typeface="+mn-cs"/>
              </a:rPr>
              <a:t>産後うつへの無理解</a:t>
            </a:r>
            <a:endParaRPr kumimoji="1" lang="en-US" altLang="ja-JP" sz="1200" kern="1200" dirty="0" smtClean="0">
              <a:solidFill>
                <a:srgbClr val="572314"/>
              </a:solidFill>
              <a:latin typeface="+mj-ea"/>
              <a:ea typeface="+mn-ea"/>
              <a:cs typeface="+mn-cs"/>
            </a:endParaRPr>
          </a:p>
          <a:p>
            <a:r>
              <a:rPr kumimoji="1" lang="ja-JP" altLang="en-US" sz="1200" kern="1200" dirty="0" smtClean="0">
                <a:solidFill>
                  <a:srgbClr val="572314"/>
                </a:solidFill>
                <a:latin typeface="+mj-ea"/>
                <a:ea typeface="+mn-ea"/>
                <a:cs typeface="+mn-cs"/>
              </a:rPr>
              <a:t>とくに、夫の妻への無理解</a:t>
            </a:r>
            <a:endParaRPr kumimoji="1" lang="en-US" altLang="ja-JP" sz="1200" kern="1200" dirty="0" smtClean="0">
              <a:solidFill>
                <a:schemeClr val="bg2">
                  <a:lumMod val="50000"/>
                </a:schemeClr>
              </a:solidFill>
              <a:latin typeface="+mj-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22</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kern="1200" dirty="0" smtClean="0">
                <a:solidFill>
                  <a:srgbClr val="572314"/>
                </a:solidFill>
                <a:latin typeface="+mj-ea"/>
                <a:ea typeface="+mn-ea"/>
                <a:cs typeface="+mn-cs"/>
              </a:rPr>
              <a:t>産後うつへの無理解</a:t>
            </a:r>
            <a:endParaRPr kumimoji="1" lang="en-US" altLang="ja-JP" sz="1200" kern="1200" dirty="0" smtClean="0">
              <a:solidFill>
                <a:srgbClr val="572314"/>
              </a:solidFill>
              <a:latin typeface="+mj-ea"/>
              <a:ea typeface="+mn-ea"/>
              <a:cs typeface="+mn-cs"/>
            </a:endParaRPr>
          </a:p>
          <a:p>
            <a:r>
              <a:rPr kumimoji="1" lang="ja-JP" altLang="en-US" sz="1200" kern="1200" dirty="0" smtClean="0">
                <a:solidFill>
                  <a:srgbClr val="572314"/>
                </a:solidFill>
                <a:latin typeface="+mj-ea"/>
                <a:ea typeface="+mn-ea"/>
                <a:cs typeface="+mn-cs"/>
              </a:rPr>
              <a:t>とくに、夫の妻への無理解</a:t>
            </a:r>
            <a:endParaRPr kumimoji="1" lang="en-US" altLang="ja-JP" sz="1200" kern="1200" dirty="0" smtClean="0">
              <a:solidFill>
                <a:schemeClr val="bg2">
                  <a:lumMod val="50000"/>
                </a:schemeClr>
              </a:solidFill>
              <a:latin typeface="+mj-ea"/>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23</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こども虐待防止に、なぜ、地域の力が必要か？</a:t>
            </a:r>
          </a:p>
          <a:p>
            <a:r>
              <a:rPr kumimoji="1" lang="ja-JP" altLang="en-US" dirty="0" smtClean="0"/>
              <a:t>子ども虐待の実態</a:t>
            </a:r>
          </a:p>
          <a:p>
            <a:r>
              <a:rPr kumimoji="1" lang="ja-JP" altLang="en-US" dirty="0" smtClean="0"/>
              <a:t>なぜ、子ども虐待が増えているのか</a:t>
            </a:r>
            <a:endParaRPr kumimoji="1" lang="en-US" altLang="ja-JP"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ja-JP" altLang="en-US" sz="1200" dirty="0" smtClean="0">
                <a:solidFill>
                  <a:srgbClr val="572314"/>
                </a:solidFill>
                <a:effectLst>
                  <a:outerShdw blurRad="50800" dist="38100" dir="2700000" algn="tl" rotWithShape="0">
                    <a:srgbClr val="000000">
                      <a:alpha val="43000"/>
                    </a:srgbClr>
                  </a:outerShdw>
                </a:effectLst>
                <a:latin typeface="+mn-ea"/>
              </a:rPr>
              <a:t>発達期の脳のもつ不思議</a:t>
            </a:r>
            <a:endParaRPr kumimoji="1" lang="ja-JP" altLang="en-US" dirty="0" smtClean="0"/>
          </a:p>
          <a:p>
            <a:r>
              <a:rPr kumimoji="1" lang="ja-JP" altLang="en-US" dirty="0" smtClean="0"/>
              <a:t>子ども虐待防止と地域子育て応援活動</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妊娠・出産の後、お母さんの体内では急激なホルモンの変化が起こり、</a:t>
            </a:r>
            <a:endParaRPr kumimoji="1" lang="en-US" altLang="ja-JP" dirty="0" smtClean="0"/>
          </a:p>
          <a:p>
            <a:r>
              <a:rPr kumimoji="1" lang="ja-JP" altLang="en-US" dirty="0" smtClean="0"/>
              <a:t>なっており、産後うつになる方は決して珍しくありません。</a:t>
            </a:r>
            <a:endParaRPr kumimoji="1" lang="en-US" altLang="ja-JP" dirty="0" smtClean="0"/>
          </a:p>
          <a:p>
            <a:pPr marL="0" marR="0" indent="0" algn="l" defTabSz="457200" rtl="0" eaLnBrk="1" fontAlgn="auto" latinLnBrk="0" hangingPunct="1">
              <a:lnSpc>
                <a:spcPct val="130000"/>
              </a:lnSpc>
              <a:spcBef>
                <a:spcPts val="0"/>
              </a:spcBef>
              <a:spcAft>
                <a:spcPts val="0"/>
              </a:spcAft>
              <a:buClrTx/>
              <a:buSzTx/>
              <a:buFont typeface="Arial"/>
              <a:buNone/>
              <a:tabLst/>
              <a:defRPr/>
            </a:pPr>
            <a:r>
              <a:rPr lang="ja-JP" altLang="en-US" sz="1200" b="1" dirty="0" smtClean="0">
                <a:solidFill>
                  <a:srgbClr val="572314"/>
                </a:solidFill>
                <a:effectLst>
                  <a:outerShdw blurRad="50800" dist="38100" dir="2700000" algn="tl" rotWithShape="0">
                    <a:srgbClr val="000000">
                      <a:alpha val="43000"/>
                    </a:srgbClr>
                  </a:outerShdw>
                </a:effectLst>
              </a:rPr>
              <a:t>エストロジェン</a:t>
            </a:r>
            <a:r>
              <a:rPr lang="ja-JP" altLang="en-US" sz="1200" b="1" dirty="0" smtClean="0">
                <a:solidFill>
                  <a:srgbClr val="572314"/>
                </a:solidFill>
              </a:rPr>
              <a:t>の働き</a:t>
            </a:r>
            <a:endParaRPr lang="en-US" altLang="ja-JP" sz="1200" b="1" dirty="0" smtClean="0">
              <a:solidFill>
                <a:srgbClr val="572314"/>
              </a:solidFill>
            </a:endParaRPr>
          </a:p>
          <a:p>
            <a:pPr marL="0" indent="0">
              <a:lnSpc>
                <a:spcPct val="130000"/>
              </a:lnSpc>
              <a:buFont typeface="Arial"/>
              <a:buNone/>
            </a:pPr>
            <a:r>
              <a:rPr kumimoji="1" lang="ja-JP" altLang="en-US" sz="1200" kern="1200" dirty="0" smtClean="0">
                <a:solidFill>
                  <a:srgbClr val="572314"/>
                </a:solidFill>
                <a:latin typeface="+mj-ea"/>
                <a:ea typeface="+mn-ea"/>
                <a:cs typeface="+mn-cs"/>
              </a:rPr>
              <a:t>発情ホルモンともいわれ、卵胞ホルモンの総称。</a:t>
            </a:r>
            <a:endParaRPr kumimoji="1" lang="en-US" altLang="ja-JP" sz="1200" kern="1200" dirty="0" smtClean="0">
              <a:solidFill>
                <a:srgbClr val="572314"/>
              </a:solidFill>
              <a:latin typeface="+mj-ea"/>
              <a:ea typeface="+mn-ea"/>
              <a:cs typeface="+mn-cs"/>
            </a:endParaRPr>
          </a:p>
          <a:p>
            <a:pPr marL="0" indent="0">
              <a:lnSpc>
                <a:spcPct val="130000"/>
              </a:lnSpc>
              <a:buFont typeface="Arial"/>
              <a:buNone/>
            </a:pPr>
            <a:r>
              <a:rPr kumimoji="1" lang="ja-JP" altLang="en-US" sz="1200" kern="1200" dirty="0" smtClean="0">
                <a:solidFill>
                  <a:srgbClr val="572314"/>
                </a:solidFill>
                <a:latin typeface="+mj-ea"/>
                <a:ea typeface="+mn-ea"/>
                <a:cs typeface="+mn-cs"/>
              </a:rPr>
              <a:t>子宮などの女性性器の発育促進，第</a:t>
            </a:r>
            <a:r>
              <a:rPr kumimoji="1" lang="en-US" altLang="ja-JP" sz="1200" kern="1200" dirty="0" smtClean="0">
                <a:solidFill>
                  <a:srgbClr val="572314"/>
                </a:solidFill>
                <a:latin typeface="+mj-ea"/>
                <a:ea typeface="+mn-ea"/>
                <a:cs typeface="+mn-cs"/>
              </a:rPr>
              <a:t>2</a:t>
            </a:r>
            <a:r>
              <a:rPr kumimoji="1" lang="ja-JP" altLang="en-US" sz="1200" kern="1200" dirty="0" smtClean="0">
                <a:solidFill>
                  <a:srgbClr val="572314"/>
                </a:solidFill>
                <a:latin typeface="+mj-ea"/>
                <a:ea typeface="+mn-ea"/>
                <a:cs typeface="+mn-cs"/>
              </a:rPr>
              <a:t>次性徴の発現、月経周期と関連している</a:t>
            </a:r>
            <a:endParaRPr kumimoji="1" lang="en-US" altLang="ja-JP" sz="1200" kern="1200" dirty="0" smtClean="0">
              <a:solidFill>
                <a:srgbClr val="572314"/>
              </a:solidFill>
              <a:latin typeface="+mj-ea"/>
              <a:ea typeface="+mn-ea"/>
              <a:cs typeface="+mn-cs"/>
            </a:endParaRPr>
          </a:p>
          <a:p>
            <a:pPr marL="0" indent="0">
              <a:lnSpc>
                <a:spcPct val="130000"/>
              </a:lnSpc>
              <a:buFont typeface="Arial"/>
              <a:buNone/>
            </a:pPr>
            <a:r>
              <a:rPr kumimoji="1" lang="ja-JP" altLang="en-US" sz="1200" kern="1200" dirty="0" smtClean="0">
                <a:solidFill>
                  <a:srgbClr val="572314"/>
                </a:solidFill>
                <a:latin typeface="+mj-ea"/>
                <a:ea typeface="+mn-ea"/>
                <a:cs typeface="+mn-cs"/>
              </a:rPr>
              <a:t>出産後急激に低下する。　情緒不安定、不安・孤独感に</a:t>
            </a:r>
            <a:endParaRPr kumimoji="1" lang="en-US" altLang="ja-JP" dirty="0" smtClean="0"/>
          </a:p>
          <a:p>
            <a:endParaRPr kumimoji="1" lang="en-US" altLang="ja-JP" dirty="0" smtClean="0"/>
          </a:p>
          <a:p>
            <a:r>
              <a:rPr kumimoji="1" lang="ja-JP" altLang="en-US" dirty="0" smtClean="0"/>
              <a:t>しかし、産後うつ病は子供に悪影響を及ぼす可能性があります。</a:t>
            </a:r>
            <a:endParaRPr kumimoji="1" lang="en-US" altLang="ja-JP" dirty="0" smtClean="0"/>
          </a:p>
          <a:p>
            <a:r>
              <a:rPr kumimoji="1" lang="ja-JP" altLang="en-US" dirty="0" smtClean="0"/>
              <a:t>軽い産後うつ病で憂鬱な気分が続いている程度でも子供は敏感に反応します。</a:t>
            </a:r>
            <a:endParaRPr kumimoji="1" lang="en-US" altLang="ja-JP" dirty="0" smtClean="0"/>
          </a:p>
          <a:p>
            <a:r>
              <a:rPr kumimoji="1" lang="ja-JP" altLang="en-US" dirty="0" smtClean="0"/>
              <a:t>子供は、お母さんをはじめとして周囲の大人たちの適切な世話を受けることを当然のこととして生まれてきます。</a:t>
            </a:r>
            <a:endParaRPr kumimoji="1" lang="en-US" altLang="ja-JP" dirty="0" smtClean="0"/>
          </a:p>
          <a:p>
            <a:r>
              <a:rPr kumimoji="1" lang="ja-JP" altLang="en-US" dirty="0" smtClean="0"/>
              <a:t>赤ちゃんが生まれて成長していく段階で、生後最初の</a:t>
            </a:r>
            <a:r>
              <a:rPr kumimoji="1" lang="en-US" altLang="ja-JP" dirty="0" smtClean="0"/>
              <a:t>1</a:t>
            </a:r>
            <a:r>
              <a:rPr kumimoji="1" lang="ja-JP" altLang="en-US" dirty="0" smtClean="0"/>
              <a:t>年はその後の人生を左右するとても大切な時期です。</a:t>
            </a:r>
            <a:endParaRPr kumimoji="1" lang="en-US" altLang="ja-JP" dirty="0" smtClean="0"/>
          </a:p>
          <a:p>
            <a:r>
              <a:rPr kumimoji="1" lang="ja-JP" altLang="en-US" dirty="0" smtClean="0"/>
              <a:t>この大切な時期にお母さんがうつ病で充分な世話が出来ないと、赤ちゃんの成長発達にも様々な問題が起こって来ます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24</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25</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妊娠・出産の後、お母さんの体内では急激なホルモンの変化が起こり、</a:t>
            </a:r>
            <a:endParaRPr kumimoji="1" lang="en-US" altLang="ja-JP" dirty="0" smtClean="0"/>
          </a:p>
          <a:p>
            <a:r>
              <a:rPr kumimoji="1" lang="ja-JP" altLang="en-US" dirty="0" smtClean="0"/>
              <a:t>なっており、産後うつになる方は決して珍しくありません。</a:t>
            </a:r>
            <a:endParaRPr kumimoji="1" lang="en-US" altLang="ja-JP" dirty="0" smtClean="0"/>
          </a:p>
          <a:p>
            <a:endParaRPr kumimoji="1" lang="en-US" altLang="ja-JP" dirty="0" smtClean="0"/>
          </a:p>
          <a:p>
            <a:r>
              <a:rPr kumimoji="1" lang="ja-JP" altLang="en-US" dirty="0" smtClean="0"/>
              <a:t>しかし、産後うつ病は子供に悪影響を及ぼす可能性があります。</a:t>
            </a:r>
            <a:endParaRPr kumimoji="1" lang="en-US" altLang="ja-JP" dirty="0" smtClean="0"/>
          </a:p>
          <a:p>
            <a:r>
              <a:rPr kumimoji="1" lang="ja-JP" altLang="en-US" dirty="0" smtClean="0"/>
              <a:t>軽い産後うつ病で憂鬱な気分が続いている程度でも子供は敏感に反応します。</a:t>
            </a:r>
            <a:endParaRPr kumimoji="1" lang="en-US" altLang="ja-JP" dirty="0" smtClean="0"/>
          </a:p>
          <a:p>
            <a:r>
              <a:rPr kumimoji="1" lang="ja-JP" altLang="en-US" dirty="0" smtClean="0"/>
              <a:t>子供は、お母さんをはじめとして周囲の大人たちの適切な世話を受けることを当然のこととして生まれてきます。</a:t>
            </a:r>
            <a:endParaRPr kumimoji="1" lang="en-US" altLang="ja-JP" dirty="0" smtClean="0"/>
          </a:p>
          <a:p>
            <a:r>
              <a:rPr kumimoji="1" lang="ja-JP" altLang="en-US" dirty="0" smtClean="0"/>
              <a:t>赤ちゃんが生まれて成長していく段階で、生後最初の</a:t>
            </a:r>
            <a:r>
              <a:rPr kumimoji="1" lang="en-US" altLang="ja-JP" dirty="0" smtClean="0"/>
              <a:t>1</a:t>
            </a:r>
            <a:r>
              <a:rPr kumimoji="1" lang="ja-JP" altLang="en-US" dirty="0" smtClean="0"/>
              <a:t>年はその後の人生を左右するとても大切な時期です。</a:t>
            </a:r>
            <a:endParaRPr kumimoji="1" lang="en-US" altLang="ja-JP" dirty="0" smtClean="0"/>
          </a:p>
          <a:p>
            <a:r>
              <a:rPr kumimoji="1" lang="ja-JP" altLang="en-US" dirty="0" smtClean="0"/>
              <a:t>この大切な時期にお母さんがうつ病で充分な世話が出来ないと、赤ちゃんの成長発達にも様々な問題が起こって来ます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26</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妊娠・出産の後、お母さんの体内では急激なホルモンの変化が起こり、情緒が不安定になりやすくなっており、産後うつになる方は決して珍しくありません。</a:t>
            </a:r>
            <a:endParaRPr kumimoji="1" lang="en-US" altLang="ja-JP" dirty="0" smtClean="0"/>
          </a:p>
          <a:p>
            <a:r>
              <a:rPr kumimoji="1" lang="ja-JP" altLang="en-US" dirty="0" smtClean="0"/>
              <a:t>しかし、産後うつ病は子供に悪影響を及ぼす可能性があります。</a:t>
            </a:r>
            <a:endParaRPr kumimoji="1" lang="en-US" altLang="ja-JP" dirty="0" smtClean="0"/>
          </a:p>
          <a:p>
            <a:r>
              <a:rPr kumimoji="1" lang="ja-JP" altLang="en-US" dirty="0" smtClean="0"/>
              <a:t>軽い産後うつ病で憂鬱な気分が続いている程度でも子供は敏感に反応します。</a:t>
            </a:r>
            <a:endParaRPr kumimoji="1" lang="en-US" altLang="ja-JP" dirty="0" smtClean="0"/>
          </a:p>
          <a:p>
            <a:r>
              <a:rPr kumimoji="1" lang="ja-JP" altLang="en-US" dirty="0" smtClean="0"/>
              <a:t>子供は、お母さんをはじめとして周囲の大人たちの適切な世話を受けることを当然のこととして生まれてきます。</a:t>
            </a:r>
            <a:endParaRPr kumimoji="1" lang="en-US" altLang="ja-JP" dirty="0" smtClean="0"/>
          </a:p>
          <a:p>
            <a:r>
              <a:rPr kumimoji="1" lang="ja-JP" altLang="en-US" dirty="0" smtClean="0"/>
              <a:t>赤ちゃんが生まれて成長していく段階で、生後最初の</a:t>
            </a:r>
            <a:r>
              <a:rPr kumimoji="1" lang="en-US" altLang="ja-JP" dirty="0" smtClean="0"/>
              <a:t>1</a:t>
            </a:r>
            <a:r>
              <a:rPr kumimoji="1" lang="ja-JP" altLang="en-US" dirty="0" smtClean="0"/>
              <a:t>年はその後の人生を左右するとても大切な時期です。</a:t>
            </a:r>
            <a:endParaRPr kumimoji="1" lang="en-US" altLang="ja-JP" dirty="0" smtClean="0"/>
          </a:p>
          <a:p>
            <a:r>
              <a:rPr kumimoji="1" lang="ja-JP" altLang="en-US" dirty="0" smtClean="0"/>
              <a:t>この大切な時期にお母さんがうつ病で充分な世話が出来ないと、赤ちゃんの成長発達にも様々な問題が起こって来ます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27</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28</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29</a:t>
            </a:fld>
            <a:endParaRPr kumimoji="1" lang="ja-JP" altLang="en-US"/>
          </a:p>
        </p:txBody>
      </p:sp>
    </p:spTree>
    <p:extLst>
      <p:ext uri="{BB962C8B-B14F-4D97-AF65-F5344CB8AC3E}">
        <p14:creationId xmlns:p14="http://schemas.microsoft.com/office/powerpoint/2010/main" val="636224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子どもの不可解な行動を、脳の発達から解き明かす。</a:t>
            </a:r>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30</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大脳辺縁系は、</a:t>
            </a:r>
            <a:endParaRPr kumimoji="1" lang="en-US" altLang="ja-JP" dirty="0" smtClean="0"/>
          </a:p>
          <a:p>
            <a:r>
              <a:rPr kumimoji="1" lang="ja-JP" altLang="en-US" dirty="0" smtClean="0"/>
              <a:t>大脳の奥深くに存在する尾状核、被殻からなる大脳基底核の外側を取り巻くようにある。</a:t>
            </a:r>
            <a:endParaRPr kumimoji="1" lang="en-US" altLang="ja-JP" dirty="0" smtClean="0"/>
          </a:p>
          <a:p>
            <a:r>
              <a:rPr kumimoji="1" lang="ja-JP" altLang="en-US" dirty="0" smtClean="0"/>
              <a:t>人間の脳で情動の表出、意欲、そして記憶や自律神経活動に関与している複数の構造物の総称である。</a:t>
            </a:r>
            <a:endParaRPr kumimoji="1" lang="en-US" altLang="ja-JP" dirty="0" smtClean="0"/>
          </a:p>
          <a:p>
            <a:r>
              <a:rPr kumimoji="1" lang="ja-JP" altLang="en-US" dirty="0" smtClean="0"/>
              <a:t>生命維持や本能行動、情動行動に関与する。</a:t>
            </a:r>
            <a:endParaRPr kumimoji="1" lang="en-US" altLang="ja-JP" dirty="0" smtClean="0"/>
          </a:p>
          <a:p>
            <a:r>
              <a:rPr kumimoji="1" lang="ja-JP" altLang="en-US" dirty="0" smtClean="0"/>
              <a:t>海馬と扁桃体はそれぞれ記憶の形成と情動の発現に大きな役割を果たしている。</a:t>
            </a:r>
            <a:endParaRPr kumimoji="1" lang="en-US" altLang="ja-JP" dirty="0" smtClean="0"/>
          </a:p>
          <a:p>
            <a:r>
              <a:rPr kumimoji="1" lang="ja-JP" altLang="en-US" dirty="0" smtClean="0"/>
              <a:t>大脳辺縁系は、内分泌系と自律神経系に影響を与えることで機能している。</a:t>
            </a:r>
            <a:endParaRPr kumimoji="1" lang="en-US" altLang="ja-JP" dirty="0" smtClean="0"/>
          </a:p>
          <a:p>
            <a:r>
              <a:rPr kumimoji="1" lang="ja-JP" altLang="en-US" dirty="0" smtClean="0"/>
              <a:t>大脳辺縁系は、側座核といわれる構造と相互に結合しており、これは一般に大脳の快楽中枢として知られている部位である。</a:t>
            </a:r>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31</a:t>
            </a:fld>
            <a:endParaRPr kumimoji="1" lang="ja-JP" altLang="en-US"/>
          </a:p>
        </p:txBody>
      </p:sp>
    </p:spTree>
    <p:extLst>
      <p:ext uri="{BB962C8B-B14F-4D97-AF65-F5344CB8AC3E}">
        <p14:creationId xmlns:p14="http://schemas.microsoft.com/office/powerpoint/2010/main" val="3690291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大脳辺縁系には、ホルモンが作用する。</a:t>
            </a:r>
            <a:endParaRPr kumimoji="1" lang="en-US" altLang="ja-JP" dirty="0" smtClean="0"/>
          </a:p>
          <a:p>
            <a:r>
              <a:rPr kumimoji="1" lang="ja-JP" altLang="en-US" dirty="0" smtClean="0"/>
              <a:t>扁桃体には、「快」の働きがあり、「報酬系」として行動を促進する作用する。</a:t>
            </a:r>
            <a:endParaRPr kumimoji="1" lang="en-US" altLang="ja-JP" dirty="0" smtClean="0"/>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32</a:t>
            </a:fld>
            <a:endParaRPr kumimoji="1" lang="ja-JP" altLang="en-US"/>
          </a:p>
        </p:txBody>
      </p:sp>
    </p:spTree>
    <p:extLst>
      <p:ext uri="{BB962C8B-B14F-4D97-AF65-F5344CB8AC3E}">
        <p14:creationId xmlns:p14="http://schemas.microsoft.com/office/powerpoint/2010/main" val="32246983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t>出生時</a:t>
            </a:r>
            <a:r>
              <a:rPr lang="en-US" altLang="ja-JP" dirty="0" smtClean="0"/>
              <a:t>400g</a:t>
            </a:r>
            <a:r>
              <a:rPr lang="ja-JP" altLang="en-US" dirty="0" smtClean="0"/>
              <a:t>、生後６ヶ月で２倍、</a:t>
            </a:r>
            <a:endParaRPr lang="en-US" altLang="ja-JP" dirty="0" smtClean="0"/>
          </a:p>
          <a:p>
            <a:r>
              <a:rPr lang="ja-JP" altLang="en-US" dirty="0" smtClean="0"/>
              <a:t>７、８歳で大人の</a:t>
            </a:r>
            <a:r>
              <a:rPr lang="en-US" altLang="ja-JP" dirty="0" smtClean="0"/>
              <a:t>95%</a:t>
            </a:r>
            <a:r>
              <a:rPr lang="ja-JP" altLang="en-US" dirty="0" smtClean="0"/>
              <a:t>、</a:t>
            </a:r>
            <a:r>
              <a:rPr lang="en-US" altLang="ja-JP" dirty="0" smtClean="0"/>
              <a:t>20</a:t>
            </a:r>
            <a:r>
              <a:rPr lang="ja-JP" altLang="en-US" smtClean="0"/>
              <a:t>歳前後で完成</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33</a:t>
            </a:fld>
            <a:endParaRPr kumimoji="1" lang="ja-JP" altLang="en-US"/>
          </a:p>
        </p:txBody>
      </p:sp>
    </p:spTree>
    <p:extLst>
      <p:ext uri="{BB962C8B-B14F-4D97-AF65-F5344CB8AC3E}">
        <p14:creationId xmlns:p14="http://schemas.microsoft.com/office/powerpoint/2010/main" val="3896244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 </a:t>
            </a:r>
            <a:r>
              <a:rPr kumimoji="1" lang="ja-JP" altLang="en-US" dirty="0" smtClean="0"/>
              <a:t>子ども虐待の実態</a:t>
            </a:r>
          </a:p>
          <a:p>
            <a:r>
              <a:rPr kumimoji="1" lang="ja-JP" altLang="en-US" dirty="0" smtClean="0"/>
              <a:t>年々増加する虐待相談件数</a:t>
            </a:r>
          </a:p>
          <a:p>
            <a:r>
              <a:rPr kumimoji="1" lang="ja-JP" altLang="en-US" dirty="0" smtClean="0"/>
              <a:t>主な虐待者はだれ</a:t>
            </a:r>
          </a:p>
          <a:p>
            <a:r>
              <a:rPr kumimoji="1" lang="ja-JP" altLang="en-US" dirty="0" smtClean="0"/>
              <a:t>被虐待者の年齢・相談種別</a:t>
            </a:r>
          </a:p>
          <a:p>
            <a:r>
              <a:rPr kumimoji="1" lang="ja-JP" altLang="en-US" dirty="0" smtClean="0"/>
              <a:t>虐待による死亡の大半は、乳幼児</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3</a:t>
            </a:fld>
            <a:endParaRPr kumimoji="1" lang="ja-JP" altLang="en-US"/>
          </a:p>
        </p:txBody>
      </p:sp>
    </p:spTree>
    <p:extLst>
      <p:ext uri="{BB962C8B-B14F-4D97-AF65-F5344CB8AC3E}">
        <p14:creationId xmlns:p14="http://schemas.microsoft.com/office/powerpoint/2010/main" val="1365970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34</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lang="ja-JP" altLang="en-US" dirty="0" smtClean="0"/>
              <a:t>反抗期と思春期の悩み</a:t>
            </a:r>
            <a:endParaRPr lang="en-US" altLang="ja-JP" dirty="0" smtClean="0"/>
          </a:p>
          <a:p>
            <a:r>
              <a:rPr lang="ja-JP" altLang="en-US" dirty="0" smtClean="0"/>
              <a:t>魔の２歳児、</a:t>
            </a:r>
            <a:r>
              <a:rPr lang="en-US" altLang="ja-JP" dirty="0" smtClean="0"/>
              <a:t>Terrible two.</a:t>
            </a:r>
          </a:p>
          <a:p>
            <a:r>
              <a:rPr lang="ja-JP" altLang="en-US" dirty="0" smtClean="0"/>
              <a:t>「七つ七里憎まれる」</a:t>
            </a:r>
          </a:p>
          <a:p>
            <a:r>
              <a:rPr lang="ja-JP" altLang="en-US" dirty="0" smtClean="0"/>
              <a:t>１０代の暴走</a:t>
            </a:r>
            <a:endParaRPr lang="en-US" altLang="ja-JP" dirty="0" smtClean="0"/>
          </a:p>
          <a:p>
            <a:r>
              <a:rPr lang="ja-JP" altLang="en-US" dirty="0" smtClean="0"/>
              <a:t>大脳辺縁系と前頭前野の発達のずれ</a:t>
            </a:r>
          </a:p>
          <a:p>
            <a:r>
              <a:rPr lang="ja-JP" altLang="en-US" dirty="0" smtClean="0"/>
              <a:t>思春期は性ホルモンの分泌が高まる</a:t>
            </a:r>
          </a:p>
          <a:p>
            <a:endParaRPr lang="ja-JP" altLang="en-US" dirty="0" smtClean="0"/>
          </a:p>
          <a:p>
            <a:endParaRPr lang="ja-JP"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35</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37</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38</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lang="ja-JP" altLang="en-US" sz="1200" b="1" dirty="0" smtClean="0">
                <a:solidFill>
                  <a:srgbClr val="FFFFFF"/>
                </a:solidFill>
                <a:effectLst>
                  <a:outerShdw blurRad="38100" dist="38100" dir="2700000" algn="tl">
                    <a:srgbClr val="000000">
                      <a:alpha val="43137"/>
                    </a:srgbClr>
                  </a:outerShdw>
                </a:effectLst>
                <a:latin typeface="+mj-ea"/>
                <a:cs typeface="平成明朝" charset="0"/>
              </a:rPr>
              <a:t>幼少期に感性豊かな心の育成を</a:t>
            </a:r>
            <a:endParaRPr lang="en-US" altLang="ja-JP" sz="1200" b="1" dirty="0" smtClean="0">
              <a:solidFill>
                <a:srgbClr val="FFFFFF"/>
              </a:solidFill>
              <a:effectLst>
                <a:outerShdw blurRad="38100" dist="38100" dir="2700000" algn="tl">
                  <a:srgbClr val="000000">
                    <a:alpha val="43137"/>
                  </a:srgbClr>
                </a:outerShdw>
              </a:effectLst>
              <a:latin typeface="+mj-ea"/>
              <a:cs typeface="平成明朝" charset="0"/>
            </a:endParaRPr>
          </a:p>
          <a:p>
            <a:r>
              <a:rPr lang="ja-JP" altLang="en-US" dirty="0" smtClean="0"/>
              <a:t>乳幼児期には、光や音その他の感覚刺激が周囲から流れ込み、脳のネットワーク形成がはじまる。その中心が大脳辺縁系。</a:t>
            </a:r>
          </a:p>
          <a:p>
            <a:endParaRPr lang="ja-JP" altLang="en-US" dirty="0" smtClean="0"/>
          </a:p>
          <a:p>
            <a:r>
              <a:rPr lang="ja-JP" altLang="en-US" dirty="0" smtClean="0"/>
              <a:t>計算や文字、知識といった認知能力ではなく、感性豊かな心（非認知能力）を伸ばすことが、子育て、幼児教育の原点</a:t>
            </a:r>
            <a:endParaRPr lang="ja-JP"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39</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なぜ、幼少期に感性豊かな心の育成か？</a:t>
            </a:r>
          </a:p>
          <a:p>
            <a:pPr lvl="0"/>
            <a:r>
              <a:rPr kumimoji="1" lang="ja-JP" altLang="ja-JP" sz="1200" kern="1200" dirty="0" smtClean="0">
                <a:solidFill>
                  <a:schemeClr val="tx1"/>
                </a:solidFill>
                <a:effectLst/>
                <a:latin typeface="+mn-lt"/>
                <a:ea typeface="+mn-ea"/>
                <a:cs typeface="+mn-cs"/>
              </a:rPr>
              <a:t>乳幼児期には、光や音その他の感覚刺激が周囲から流れ込み、</a:t>
            </a:r>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脳のネットワーク形成がはじまる。その中心が大脳辺縁系。</a:t>
            </a:r>
            <a:endParaRPr kumimoji="1" lang="en-US" altLang="ja-JP" sz="1200" kern="1200" dirty="0" smtClean="0">
              <a:solidFill>
                <a:schemeClr val="tx1"/>
              </a:solidFill>
              <a:effectLst/>
              <a:latin typeface="+mn-lt"/>
              <a:ea typeface="+mn-ea"/>
              <a:cs typeface="+mn-cs"/>
            </a:endParaRPr>
          </a:p>
          <a:p>
            <a:pPr lvl="0"/>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計算や文字、知識といった認知能力ではなく、</a:t>
            </a:r>
          </a:p>
          <a:p>
            <a:pPr lvl="0"/>
            <a:r>
              <a:rPr kumimoji="1" lang="ja-JP" altLang="ja-JP" sz="1200" kern="1200" dirty="0" smtClean="0">
                <a:solidFill>
                  <a:schemeClr val="tx1"/>
                </a:solidFill>
                <a:effectLst/>
                <a:latin typeface="+mn-lt"/>
                <a:ea typeface="+mn-ea"/>
                <a:cs typeface="+mn-cs"/>
              </a:rPr>
              <a:t>感性豊かな心（非認知能力）を伸ばすことが、子育て、幼児教育の原点。</a:t>
            </a:r>
          </a:p>
          <a:p>
            <a:pPr lvl="0"/>
            <a:endParaRPr kumimoji="1" lang="ja-JP" altLang="ja-JP" sz="1200" kern="1200" dirty="0" smtClean="0">
              <a:solidFill>
                <a:schemeClr val="tx1"/>
              </a:solidFill>
              <a:effectLst/>
              <a:latin typeface="+mn-lt"/>
              <a:ea typeface="+mn-ea"/>
              <a:cs typeface="+mn-cs"/>
            </a:endParaRPr>
          </a:p>
          <a:p>
            <a:endParaRPr lang="ja-JP"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40</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なぜ、幼少期に感性豊かな心の育成か？</a:t>
            </a:r>
          </a:p>
          <a:p>
            <a:pPr lvl="0"/>
            <a:r>
              <a:rPr kumimoji="1" lang="ja-JP" altLang="ja-JP" sz="1200" kern="1200" dirty="0" smtClean="0">
                <a:solidFill>
                  <a:schemeClr val="tx1"/>
                </a:solidFill>
                <a:effectLst/>
                <a:latin typeface="+mn-lt"/>
                <a:ea typeface="+mn-ea"/>
                <a:cs typeface="+mn-cs"/>
              </a:rPr>
              <a:t>乳幼児期には、光や音その他の感覚刺激が周囲から流れ込み、</a:t>
            </a:r>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脳のネットワーク形成がはじまる。その中心が大脳辺縁系。</a:t>
            </a:r>
            <a:endParaRPr kumimoji="1" lang="en-US" altLang="ja-JP" sz="1200" kern="1200" dirty="0" smtClean="0">
              <a:solidFill>
                <a:schemeClr val="tx1"/>
              </a:solidFill>
              <a:effectLst/>
              <a:latin typeface="+mn-lt"/>
              <a:ea typeface="+mn-ea"/>
              <a:cs typeface="+mn-cs"/>
            </a:endParaRPr>
          </a:p>
          <a:p>
            <a:pPr lvl="0"/>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計算や文字、知識といった認知能力ではなく、</a:t>
            </a:r>
          </a:p>
          <a:p>
            <a:pPr lvl="0"/>
            <a:r>
              <a:rPr kumimoji="1" lang="ja-JP" altLang="ja-JP" sz="1200" kern="1200" dirty="0" smtClean="0">
                <a:solidFill>
                  <a:schemeClr val="tx1"/>
                </a:solidFill>
                <a:effectLst/>
                <a:latin typeface="+mn-lt"/>
                <a:ea typeface="+mn-ea"/>
                <a:cs typeface="+mn-cs"/>
              </a:rPr>
              <a:t>感性豊かな心（非認知能力）を伸ばすことが、子育て、幼児教育の原点。</a:t>
            </a:r>
          </a:p>
          <a:p>
            <a:pPr lvl="0"/>
            <a:endParaRPr kumimoji="1" lang="ja-JP" altLang="ja-JP" sz="1200" kern="1200" dirty="0" smtClean="0">
              <a:solidFill>
                <a:schemeClr val="tx1"/>
              </a:solidFill>
              <a:effectLst/>
              <a:latin typeface="+mn-lt"/>
              <a:ea typeface="+mn-ea"/>
              <a:cs typeface="+mn-cs"/>
            </a:endParaRPr>
          </a:p>
          <a:p>
            <a:endParaRPr lang="ja-JP"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B09939-C21D-5F44-AFE4-BF5608DCCB5B}" type="slidenum">
              <a:rPr lang="en-US" altLang="ja-JP"/>
              <a:pPr/>
              <a:t>41</a:t>
            </a:fld>
            <a:endParaRPr lang="en-US" altLang="ja-JP"/>
          </a:p>
        </p:txBody>
      </p:sp>
      <p:sp>
        <p:nvSpPr>
          <p:cNvPr id="686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8611" name="Rectangle 3"/>
          <p:cNvSpPr>
            <a:spLocks noGrp="1" noChangeArrowheads="1"/>
          </p:cNvSpPr>
          <p:nvPr>
            <p:ph type="body" idx="1"/>
          </p:nvPr>
        </p:nvSpPr>
        <p:spPr/>
        <p:txBody>
          <a:bodyPr/>
          <a:lstStyle/>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なぜ、幼少期に感性豊かな心の育成か？</a:t>
            </a:r>
          </a:p>
          <a:p>
            <a:pPr lvl="0"/>
            <a:r>
              <a:rPr kumimoji="1" lang="ja-JP" altLang="ja-JP" sz="1200" kern="1200" dirty="0" smtClean="0">
                <a:solidFill>
                  <a:schemeClr val="tx1"/>
                </a:solidFill>
                <a:effectLst/>
                <a:latin typeface="+mn-lt"/>
                <a:ea typeface="+mn-ea"/>
                <a:cs typeface="+mn-cs"/>
              </a:rPr>
              <a:t>乳幼児期には、光や音その他の感覚刺激が周囲から流れ込み、</a:t>
            </a:r>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脳のネットワーク形成がはじまる。その中心が大脳辺縁系。</a:t>
            </a:r>
            <a:endParaRPr kumimoji="1" lang="en-US" altLang="ja-JP" sz="1200" kern="1200" dirty="0" smtClean="0">
              <a:solidFill>
                <a:schemeClr val="tx1"/>
              </a:solidFill>
              <a:effectLst/>
              <a:latin typeface="+mn-lt"/>
              <a:ea typeface="+mn-ea"/>
              <a:cs typeface="+mn-cs"/>
            </a:endParaRPr>
          </a:p>
          <a:p>
            <a:pPr lvl="0"/>
            <a:endParaRPr kumimoji="1" lang="en-US" altLang="ja-JP" sz="1200" kern="1200" dirty="0" smtClean="0">
              <a:solidFill>
                <a:schemeClr val="tx1"/>
              </a:solidFill>
              <a:effectLst/>
              <a:latin typeface="+mn-lt"/>
              <a:ea typeface="+mn-ea"/>
              <a:cs typeface="+mn-cs"/>
            </a:endParaRPr>
          </a:p>
          <a:p>
            <a:pPr lvl="0"/>
            <a:r>
              <a:rPr kumimoji="1" lang="ja-JP" altLang="ja-JP" sz="1200" kern="1200" dirty="0" smtClean="0">
                <a:solidFill>
                  <a:schemeClr val="tx1"/>
                </a:solidFill>
                <a:effectLst/>
                <a:latin typeface="+mn-lt"/>
                <a:ea typeface="+mn-ea"/>
                <a:cs typeface="+mn-cs"/>
              </a:rPr>
              <a:t>計算や文字、知識といった認知能力ではなく、</a:t>
            </a:r>
          </a:p>
          <a:p>
            <a:pPr lvl="0"/>
            <a:r>
              <a:rPr kumimoji="1" lang="ja-JP" altLang="ja-JP" sz="1200" kern="1200" dirty="0" smtClean="0">
                <a:solidFill>
                  <a:schemeClr val="tx1"/>
                </a:solidFill>
                <a:effectLst/>
                <a:latin typeface="+mn-lt"/>
                <a:ea typeface="+mn-ea"/>
                <a:cs typeface="+mn-cs"/>
              </a:rPr>
              <a:t>感性豊かな心（非認知能力）を伸ばすことが、子育て、幼児教育の原点。</a:t>
            </a:r>
            <a:endParaRPr kumimoji="1" lang="en-US" altLang="ja-JP" sz="1200" kern="1200" dirty="0" smtClean="0">
              <a:solidFill>
                <a:schemeClr val="tx1"/>
              </a:solidFill>
              <a:effectLst/>
              <a:latin typeface="+mn-lt"/>
              <a:ea typeface="+mn-ea"/>
              <a:cs typeface="+mn-cs"/>
            </a:endParaRPr>
          </a:p>
          <a:p>
            <a:pPr lvl="0"/>
            <a:endParaRPr kumimoji="1" lang="en-US" altLang="ja-JP"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1200" dirty="0" smtClean="0">
                <a:solidFill>
                  <a:srgbClr val="572314"/>
                </a:solidFill>
              </a:rPr>
              <a:t>“</a:t>
            </a:r>
            <a:r>
              <a:rPr lang="ja-JP" altLang="en-US" sz="1200" dirty="0" smtClean="0">
                <a:solidFill>
                  <a:srgbClr val="572314"/>
                </a:solidFill>
              </a:rPr>
              <a:t>心情を分かち合える</a:t>
            </a:r>
            <a:r>
              <a:rPr lang="en-US" altLang="ja-JP" sz="1200" dirty="0" smtClean="0">
                <a:solidFill>
                  <a:srgbClr val="572314"/>
                </a:solidFill>
              </a:rPr>
              <a:t>” </a:t>
            </a:r>
            <a:r>
              <a:rPr lang="ja-JP" altLang="en-US" sz="1200" dirty="0" smtClean="0">
                <a:solidFill>
                  <a:srgbClr val="572314"/>
                </a:solidFill>
              </a:rPr>
              <a:t>大人に</a:t>
            </a:r>
          </a:p>
          <a:p>
            <a:pPr lvl="0"/>
            <a:r>
              <a:rPr kumimoji="1" lang="ja-JP" altLang="en-US" sz="1200" kern="1200" dirty="0" smtClean="0">
                <a:solidFill>
                  <a:schemeClr val="tx1"/>
                </a:solidFill>
                <a:effectLst/>
                <a:latin typeface="+mn-lt"/>
                <a:ea typeface="+mn-ea"/>
                <a:cs typeface="+mn-cs"/>
              </a:rPr>
              <a:t>おもいやり，同情とは違う。</a:t>
            </a:r>
            <a:endParaRPr kumimoji="1" lang="en-US" altLang="ja-JP" sz="1200" kern="1200" dirty="0" smtClean="0">
              <a:solidFill>
                <a:schemeClr val="tx1"/>
              </a:solidFill>
              <a:effectLst/>
              <a:latin typeface="+mn-lt"/>
              <a:ea typeface="+mn-ea"/>
              <a:cs typeface="+mn-cs"/>
            </a:endParaRPr>
          </a:p>
          <a:p>
            <a:pPr lvl="0"/>
            <a:endParaRPr kumimoji="1" lang="ja-JP" altLang="ja-JP" sz="1200" kern="1200" dirty="0" smtClean="0">
              <a:solidFill>
                <a:schemeClr val="tx1"/>
              </a:solidFill>
              <a:effectLst/>
              <a:latin typeface="+mn-lt"/>
              <a:ea typeface="+mn-ea"/>
              <a:cs typeface="+mn-cs"/>
            </a:endParaRPr>
          </a:p>
          <a:p>
            <a:pPr lvl="0"/>
            <a:endParaRPr kumimoji="1" lang="ja-JP" altLang="ja-JP" sz="1200" kern="1200" dirty="0" smtClean="0">
              <a:solidFill>
                <a:schemeClr val="tx1"/>
              </a:solidFill>
              <a:effectLst/>
              <a:latin typeface="+mn-lt"/>
              <a:ea typeface="+mn-ea"/>
              <a:cs typeface="+mn-cs"/>
            </a:endParaRPr>
          </a:p>
          <a:p>
            <a:endParaRPr lang="ja-JP"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A0E3F7-0948-224F-86FF-AA394CEBEDEB}" type="slidenum">
              <a:rPr lang="en-US" altLang="ja-JP"/>
              <a:pPr/>
              <a:t>42</a:t>
            </a:fld>
            <a:endParaRPr lang="en-US" altLang="ja-JP"/>
          </a:p>
        </p:txBody>
      </p:sp>
      <p:sp>
        <p:nvSpPr>
          <p:cNvPr id="6144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61443" name="Rectangle 3"/>
          <p:cNvSpPr>
            <a:spLocks noGrp="1" noChangeArrowheads="1"/>
          </p:cNvSpPr>
          <p:nvPr>
            <p:ph type="body" idx="1"/>
          </p:nvPr>
        </p:nvSpPr>
        <p:spPr/>
        <p:txBody>
          <a:bodyPr/>
          <a:lstStyle/>
          <a:p>
            <a:endParaRPr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その背景には、社会構造の変化と「母親がもつ育児不安と孤立感への周囲の無理解がある。</a:t>
            </a:r>
            <a:endParaRPr kumimoji="1" lang="en-US" altLang="ja-JP" dirty="0" smtClean="0"/>
          </a:p>
          <a:p>
            <a:endParaRPr kumimoji="1" lang="en-US" altLang="ja-JP" dirty="0" smtClean="0"/>
          </a:p>
          <a:p>
            <a:r>
              <a:rPr kumimoji="1" lang="ja-JP" altLang="en-US" dirty="0" smtClean="0"/>
              <a:t>この孤立感の背景には、妊娠、出産、育児におけるホルモンの変化が母親にあること。</a:t>
            </a:r>
            <a:endParaRPr kumimoji="1" lang="en-US" altLang="ja-JP" dirty="0" smtClean="0"/>
          </a:p>
          <a:p>
            <a:r>
              <a:rPr kumimoji="1" lang="ja-JP" altLang="en-US" dirty="0" smtClean="0"/>
              <a:t>急速に発達する子どもの脳が、理解できない子どもの行動に結びついていること。</a:t>
            </a:r>
            <a:endParaRPr kumimoji="1" lang="en-US" altLang="ja-JP" dirty="0" smtClean="0"/>
          </a:p>
          <a:p>
            <a:endParaRPr kumimoji="1" lang="en-US" altLang="ja-JP" dirty="0" smtClean="0"/>
          </a:p>
          <a:p>
            <a:r>
              <a:rPr kumimoji="1" lang="ja-JP" altLang="en-US" dirty="0" smtClean="0"/>
              <a:t>お母さん方が自信を持って育児に取り組めるようにするにはどのように支援するか。</a:t>
            </a:r>
          </a:p>
          <a:p>
            <a:endParaRPr kumimoji="1" lang="en-US" altLang="ja-JP" dirty="0" smtClean="0"/>
          </a:p>
          <a:p>
            <a:r>
              <a:rPr kumimoji="1" lang="ja-JP" altLang="en-US" dirty="0" smtClean="0"/>
              <a:t>ハイリスク家庭の早期発見と援助</a:t>
            </a:r>
          </a:p>
          <a:p>
            <a:r>
              <a:rPr kumimoji="1" lang="ja-JP" altLang="en-US" dirty="0" smtClean="0"/>
              <a:t>地域での子育て家庭応援隊、新生児訪問指導と乳児家庭全戸訪問事業（こんにちは赤ちゃん事業）</a:t>
            </a:r>
          </a:p>
          <a:p>
            <a:r>
              <a:rPr kumimoji="1" lang="ja-JP" altLang="en-US" dirty="0" smtClean="0"/>
              <a:t>脳科学の進歩により明らかになった子どもの脳がもつ不思議な力を育児に生かす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45</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現代のお母さんの悩み</a:t>
            </a:r>
          </a:p>
          <a:p>
            <a:r>
              <a:rPr kumimoji="1" lang="ja-JP" altLang="en-US" dirty="0" smtClean="0"/>
              <a:t>育児不安、孤立化、仕事との両立（忙しすぎる）、夫の非協力。</a:t>
            </a:r>
          </a:p>
          <a:p>
            <a:r>
              <a:rPr kumimoji="1" lang="ja-JP" altLang="en-US" dirty="0" smtClean="0"/>
              <a:t>お母さん方が自信を持って育児に取り組めるようにするにはどのように支援するか。</a:t>
            </a:r>
          </a:p>
          <a:p>
            <a:r>
              <a:rPr kumimoji="1" lang="ja-JP" altLang="en-US" dirty="0" smtClean="0"/>
              <a:t>子ども虐待の実態と防止対策</a:t>
            </a:r>
          </a:p>
          <a:p>
            <a:r>
              <a:rPr kumimoji="1" lang="ja-JP" altLang="en-US" dirty="0" smtClean="0"/>
              <a:t>ハイリスク家庭の早期発見と援助</a:t>
            </a:r>
          </a:p>
          <a:p>
            <a:r>
              <a:rPr kumimoji="1" lang="ja-JP" altLang="en-US" dirty="0" smtClean="0"/>
              <a:t>地域での子育て家庭応援隊、新生児訪問指導と乳児家庭全戸訪問事業（こんにちは赤ちゃん事業）</a:t>
            </a:r>
          </a:p>
          <a:p>
            <a:r>
              <a:rPr kumimoji="1" lang="ja-JP" altLang="en-US" dirty="0" smtClean="0"/>
              <a:t>脳科学の進歩により明らかになった子どもの脳がもつ不思議な力を育児に生かす</a:t>
            </a: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48</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6</a:t>
            </a:fld>
            <a:endParaRPr kumimoji="1" lang="ja-JP" altLang="en-US"/>
          </a:p>
        </p:txBody>
      </p:sp>
    </p:spTree>
    <p:extLst>
      <p:ext uri="{BB962C8B-B14F-4D97-AF65-F5344CB8AC3E}">
        <p14:creationId xmlns:p14="http://schemas.microsoft.com/office/powerpoint/2010/main" val="3978056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妊娠期から子育て期にわたる切れ目のない支援のために</a:t>
            </a:r>
          </a:p>
          <a:p>
            <a:endParaRPr kumimoji="1" lang="en-US" altLang="ja-JP" dirty="0" smtClean="0"/>
          </a:p>
          <a:p>
            <a:r>
              <a:rPr kumimoji="1" lang="ja-JP" altLang="en-US" dirty="0" smtClean="0"/>
              <a:t>保育所</a:t>
            </a:r>
          </a:p>
          <a:p>
            <a:r>
              <a:rPr kumimoji="1" lang="ja-JP" altLang="en-US" dirty="0" smtClean="0"/>
              <a:t>地域子育て支援拠点事業 ・</a:t>
            </a:r>
            <a:endParaRPr kumimoji="1" lang="en-US" altLang="ja-JP" dirty="0" smtClean="0"/>
          </a:p>
          <a:p>
            <a:r>
              <a:rPr kumimoji="1" lang="ja-JP" altLang="en-US" dirty="0" smtClean="0"/>
              <a:t>里親 ・</a:t>
            </a:r>
            <a:endParaRPr kumimoji="1" lang="en-US" altLang="ja-JP" dirty="0" smtClean="0"/>
          </a:p>
          <a:p>
            <a:r>
              <a:rPr kumimoji="1" lang="ja-JP" altLang="en-US" dirty="0" smtClean="0"/>
              <a:t>乳児院 ・</a:t>
            </a:r>
            <a:endParaRPr kumimoji="1" lang="en-US" altLang="ja-JP" dirty="0" smtClean="0"/>
          </a:p>
          <a:p>
            <a:r>
              <a:rPr kumimoji="1" lang="ja-JP" altLang="en-US" dirty="0" smtClean="0"/>
              <a:t>その他</a:t>
            </a:r>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52</a:t>
            </a:fld>
            <a:endParaRPr kumimoji="1" lang="ja-JP" altLang="en-US"/>
          </a:p>
        </p:txBody>
      </p:sp>
    </p:spTree>
    <p:extLst>
      <p:ext uri="{BB962C8B-B14F-4D97-AF65-F5344CB8AC3E}">
        <p14:creationId xmlns:p14="http://schemas.microsoft.com/office/powerpoint/2010/main" val="7465988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200" b="1" dirty="0" smtClean="0"/>
              <a:t>地域子育て家庭応援活動</a:t>
            </a:r>
            <a:endParaRPr lang="en-US" altLang="ja-JP" sz="1200" b="1" dirty="0" smtClean="0"/>
          </a:p>
          <a:p>
            <a:pPr>
              <a:spcAft>
                <a:spcPts val="1200"/>
              </a:spcAft>
            </a:pPr>
            <a:r>
              <a:rPr lang="ja-JP" altLang="en-US" sz="1200" dirty="0" smtClean="0">
                <a:solidFill>
                  <a:srgbClr val="800000"/>
                </a:solidFill>
                <a:latin typeface="+mn-ea"/>
              </a:rPr>
              <a:t>健やかに妊娠期を送り安心して子どもを産み、</a:t>
            </a:r>
            <a:endParaRPr lang="en-US" altLang="ja-JP" sz="1200" dirty="0" smtClean="0">
              <a:solidFill>
                <a:srgbClr val="800000"/>
              </a:solidFill>
              <a:latin typeface="+mn-ea"/>
            </a:endParaRPr>
          </a:p>
          <a:p>
            <a:pPr>
              <a:spcAft>
                <a:spcPts val="1200"/>
              </a:spcAft>
            </a:pPr>
            <a:r>
              <a:rPr lang="ja-JP" altLang="en-US" sz="1200" dirty="0" smtClean="0">
                <a:solidFill>
                  <a:srgbClr val="800000"/>
                </a:solidFill>
                <a:latin typeface="+mn-ea"/>
              </a:rPr>
              <a:t>ゆとりを持ってよりよい育児ができるための支援</a:t>
            </a:r>
            <a:endParaRPr lang="en-US" altLang="ja-JP" sz="1200" dirty="0" smtClean="0">
              <a:solidFill>
                <a:srgbClr val="800000"/>
              </a:solidFill>
              <a:latin typeface="+mn-ea"/>
            </a:endParaRPr>
          </a:p>
          <a:p>
            <a:pPr>
              <a:spcAft>
                <a:spcPts val="1200"/>
              </a:spcAft>
            </a:pPr>
            <a:endParaRPr lang="en-US" altLang="ja-JP" sz="1200" dirty="0" smtClean="0">
              <a:solidFill>
                <a:srgbClr val="800000"/>
              </a:solidFill>
              <a:latin typeface="+mn-ea"/>
            </a:endParaRPr>
          </a:p>
          <a:p>
            <a:pPr marL="0" marR="0" indent="0" algn="l" defTabSz="457200" rtl="0" eaLnBrk="1" fontAlgn="auto" latinLnBrk="0" hangingPunct="1">
              <a:lnSpc>
                <a:spcPct val="100000"/>
              </a:lnSpc>
              <a:spcBef>
                <a:spcPts val="0"/>
              </a:spcBef>
              <a:spcAft>
                <a:spcPts val="1200"/>
              </a:spcAft>
              <a:buClrTx/>
              <a:buSzTx/>
              <a:buFontTx/>
              <a:buNone/>
              <a:tabLst/>
              <a:defRPr/>
            </a:pPr>
            <a:r>
              <a:rPr lang="ja-JP" altLang="en-US" sz="1200" dirty="0" smtClean="0">
                <a:solidFill>
                  <a:srgbClr val="800000"/>
                </a:solidFill>
              </a:rPr>
              <a:t>こども虐待防止に</a:t>
            </a:r>
          </a:p>
          <a:p>
            <a:pPr>
              <a:spcAft>
                <a:spcPts val="1200"/>
              </a:spcAft>
            </a:pPr>
            <a:endParaRPr lang="en-US" altLang="ja-JP" sz="1200" dirty="0" smtClean="0">
              <a:solidFill>
                <a:srgbClr val="800000"/>
              </a:solidFill>
              <a:latin typeface="+mn-ea"/>
            </a:endParaRPr>
          </a:p>
          <a:p>
            <a:pPr>
              <a:spcAft>
                <a:spcPts val="1200"/>
              </a:spcAft>
            </a:pPr>
            <a:r>
              <a:rPr lang="ja-JP" altLang="en-US" sz="1200" dirty="0" smtClean="0">
                <a:solidFill>
                  <a:srgbClr val="800000"/>
                </a:solidFill>
                <a:latin typeface="+mn-ea"/>
              </a:rPr>
              <a:t>子どもたちが健やかに発育し、</a:t>
            </a:r>
          </a:p>
          <a:p>
            <a:pPr>
              <a:spcAft>
                <a:spcPts val="1200"/>
              </a:spcAft>
            </a:pPr>
            <a:r>
              <a:rPr lang="ja-JP" altLang="en-US" sz="1200" dirty="0" smtClean="0">
                <a:solidFill>
                  <a:srgbClr val="800000"/>
                </a:solidFill>
                <a:latin typeface="+mn-ea"/>
              </a:rPr>
              <a:t>子どもたちが幸せな大人になるために</a:t>
            </a:r>
          </a:p>
          <a:p>
            <a:pPr>
              <a:spcAft>
                <a:spcPts val="1200"/>
              </a:spcAft>
            </a:pPr>
            <a:endParaRPr lang="ja-JP" altLang="en-US" sz="1200" dirty="0" smtClean="0">
              <a:solidFill>
                <a:srgbClr val="800000"/>
              </a:solidFill>
              <a:latin typeface="+mn-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16CC68EB-A114-3E42-9CB5-4D4B6911DDDA}" type="slidenum">
              <a:rPr kumimoji="1" lang="ja-JP" altLang="en-US" smtClean="0"/>
              <a:t>54</a:t>
            </a:fld>
            <a:endParaRPr kumimoji="1" lang="ja-JP" altLang="en-US"/>
          </a:p>
        </p:txBody>
      </p:sp>
    </p:spTree>
    <p:extLst>
      <p:ext uri="{BB962C8B-B14F-4D97-AF65-F5344CB8AC3E}">
        <p14:creationId xmlns:p14="http://schemas.microsoft.com/office/powerpoint/2010/main" val="2470374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ネグレクト＝育児放棄</a:t>
            </a:r>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7</a:t>
            </a:fld>
            <a:endParaRPr kumimoji="1" lang="ja-JP" altLang="en-US"/>
          </a:p>
        </p:txBody>
      </p:sp>
    </p:spTree>
    <p:extLst>
      <p:ext uri="{BB962C8B-B14F-4D97-AF65-F5344CB8AC3E}">
        <p14:creationId xmlns:p14="http://schemas.microsoft.com/office/powerpoint/2010/main" val="3978056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ネグレクト＝育児放棄</a:t>
            </a:r>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8</a:t>
            </a:fld>
            <a:endParaRPr kumimoji="1" lang="ja-JP" altLang="en-US"/>
          </a:p>
        </p:txBody>
      </p:sp>
    </p:spTree>
    <p:extLst>
      <p:ext uri="{BB962C8B-B14F-4D97-AF65-F5344CB8AC3E}">
        <p14:creationId xmlns:p14="http://schemas.microsoft.com/office/powerpoint/2010/main" val="39780568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ネグレクト＝育児放棄</a:t>
            </a:r>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9</a:t>
            </a:fld>
            <a:endParaRPr kumimoji="1" lang="ja-JP" altLang="en-US"/>
          </a:p>
        </p:txBody>
      </p:sp>
    </p:spTree>
    <p:extLst>
      <p:ext uri="{BB962C8B-B14F-4D97-AF65-F5344CB8AC3E}">
        <p14:creationId xmlns:p14="http://schemas.microsoft.com/office/powerpoint/2010/main" val="3978056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ネグレクト＝育児放棄</a:t>
            </a:r>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10</a:t>
            </a:fld>
            <a:endParaRPr kumimoji="1" lang="ja-JP" altLang="en-US"/>
          </a:p>
        </p:txBody>
      </p:sp>
    </p:spTree>
    <p:extLst>
      <p:ext uri="{BB962C8B-B14F-4D97-AF65-F5344CB8AC3E}">
        <p14:creationId xmlns:p14="http://schemas.microsoft.com/office/powerpoint/2010/main" val="3978056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ネグレクト＝育児放棄</a:t>
            </a:r>
            <a:endParaRPr kumimoji="1" lang="ja-JP" altLang="en-US" dirty="0"/>
          </a:p>
        </p:txBody>
      </p:sp>
      <p:sp>
        <p:nvSpPr>
          <p:cNvPr id="4" name="スライド番号プレースホルダー 3"/>
          <p:cNvSpPr>
            <a:spLocks noGrp="1"/>
          </p:cNvSpPr>
          <p:nvPr>
            <p:ph type="sldNum" sz="quarter" idx="10"/>
          </p:nvPr>
        </p:nvSpPr>
        <p:spPr/>
        <p:txBody>
          <a:bodyPr/>
          <a:lstStyle/>
          <a:p>
            <a:fld id="{1C0B9540-0697-0943-8F68-61A61F80994B}" type="slidenum">
              <a:rPr kumimoji="1" lang="ja-JP" altLang="en-US" smtClean="0"/>
              <a:t>11</a:t>
            </a:fld>
            <a:endParaRPr kumimoji="1" lang="ja-JP" altLang="en-US"/>
          </a:p>
        </p:txBody>
      </p:sp>
    </p:spTree>
    <p:extLst>
      <p:ext uri="{BB962C8B-B14F-4D97-AF65-F5344CB8AC3E}">
        <p14:creationId xmlns:p14="http://schemas.microsoft.com/office/powerpoint/2010/main" val="39780568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69151A1-9EE6-FC4F-84DC-18F01A1DC91B}" type="datetime1">
              <a:rPr kumimoji="1" lang="ja-JP" altLang="en-US" smtClean="0"/>
              <a:t>18/02/22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ja-JP" altLang="en-US" smtClean="0"/>
              <a:t>マスター タイトルの書式設定</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ja-JP" altLang="en-US" smtClean="0"/>
              <a:t>マスター タイトルの書式設定</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AA971011-65B4-0F41-9A08-7F6CF1BDEFAE}" type="datetime1">
              <a:rPr kumimoji="1" lang="ja-JP" altLang="en-US" smtClean="0"/>
              <a:t>18/02/22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ja-JP" altLang="en-US" smtClean="0"/>
              <a:t>マスター タイトルの書式設定</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3412C5A-8073-E141-8B35-26478F2E6FCC}" type="datetime1">
              <a:rPr kumimoji="1" lang="ja-JP" altLang="en-US" smtClean="0"/>
              <a:t>18/02/22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図、テキスト">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ja-JP" altLang="en-US" smtClean="0"/>
              <a:t>マスター タイトルの書式設定</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38BA2828-3D6D-2543-95F3-5C064BAEC160}" type="datetime1">
              <a:rPr kumimoji="1" lang="ja-JP" altLang="en-US" smtClean="0"/>
              <a:t>18/02/22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コンテンツ、図、タイトル">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E7ED39D9-2133-9640-B4EC-6D10DBE8BC1A}" type="datetime1">
              <a:rPr kumimoji="1" lang="ja-JP" altLang="en-US" smtClean="0"/>
              <a:t>18/02/22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ja-JP" altLang="en-US" smtClean="0"/>
              <a:t>マスター タイトルの書式設定</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ja-JP" altLang="en-US" smtClean="0"/>
              <a:t>プレースホルダーまでドラッグするかアイコンをクリックして図を追加</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 3 つの図">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ja-JP" altLang="en-US" smtClean="0"/>
              <a:t>マスター タイトルの書式設定</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6CB548E5-A996-B349-8EF2-C3FCC4A305D5}" type="datetime1">
              <a:rPr kumimoji="1" lang="ja-JP" altLang="en-US" smtClean="0"/>
              <a:t>18/02/22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874C7091-0C41-C24E-A126-F83663D9DB2E}" type="datetime1">
              <a:rPr kumimoji="1" lang="ja-JP" altLang="en-US" smtClean="0"/>
              <a:t>18/02/22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ja-JP" altLang="en-US" smtClean="0"/>
              <a:t>マスター タイトルの書式設定</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413BF7F1-8D8D-3F4E-88C6-B9FBA6C792C9}" type="datetime1">
              <a:rPr kumimoji="1" lang="ja-JP" altLang="en-US" smtClean="0"/>
              <a:t>18/02/22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idx="1"/>
          </p:nvPr>
        </p:nvSpPr>
        <p:spPr/>
        <p:txBody>
          <a:bodyPr/>
          <a:lstStyle>
            <a:lvl5pPr>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Date Placeholder 3"/>
          <p:cNvSpPr>
            <a:spLocks noGrp="1"/>
          </p:cNvSpPr>
          <p:nvPr>
            <p:ph type="dt" sz="half" idx="10"/>
          </p:nvPr>
        </p:nvSpPr>
        <p:spPr/>
        <p:txBody>
          <a:bodyPr/>
          <a:lstStyle/>
          <a:p>
            <a:fld id="{26168337-4E17-E446-BC69-F3D5AB0240EC}" type="datetime1">
              <a:rPr kumimoji="1" lang="ja-JP" altLang="en-US" smtClean="0"/>
              <a:t>18/02/22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図付きタイトル スライド">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5DB8CDBE-D865-434B-9013-55C2BB0DC632}" type="datetime1">
              <a:rPr kumimoji="1" lang="ja-JP" altLang="en-US" smtClean="0"/>
              <a:t>18/02/22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ja-JP" altLang="en-US" smtClean="0"/>
              <a:t>プレースホルダーまでドラッグするかアイコンをクリックして図を追加</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ja-JP" altLang="en-US" smtClean="0"/>
              <a:t>マスター タイトルの書式設定</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ja-JP" altLang="en-US" smtClean="0"/>
              <a:t>マスター テキストの書式設定</a:t>
            </a:r>
          </a:p>
        </p:txBody>
      </p:sp>
      <p:sp>
        <p:nvSpPr>
          <p:cNvPr id="4" name="Date Placeholder 3"/>
          <p:cNvSpPr>
            <a:spLocks noGrp="1"/>
          </p:cNvSpPr>
          <p:nvPr>
            <p:ph type="dt" sz="half" idx="10"/>
          </p:nvPr>
        </p:nvSpPr>
        <p:spPr/>
        <p:txBody>
          <a:bodyPr/>
          <a:lstStyle/>
          <a:p>
            <a:fld id="{313B1D00-C50E-C34A-B00D-81C2D3600C72}" type="datetime1">
              <a:rPr kumimoji="1" lang="ja-JP" altLang="en-US" smtClean="0"/>
              <a:t>18/02/22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図付きセクション">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ja-JP" altLang="en-US" smtClean="0"/>
              <a:t>プレースホルダーまでドラッグするかアイコンをクリックして図を追加</a:t>
            </a:r>
            <a:endParaRPr/>
          </a:p>
        </p:txBody>
      </p:sp>
      <p:sp>
        <p:nvSpPr>
          <p:cNvPr id="4" name="Date Placeholder 3"/>
          <p:cNvSpPr>
            <a:spLocks noGrp="1"/>
          </p:cNvSpPr>
          <p:nvPr>
            <p:ph type="dt" sz="half" idx="10"/>
          </p:nvPr>
        </p:nvSpPr>
        <p:spPr/>
        <p:txBody>
          <a:bodyPr/>
          <a:lstStyle/>
          <a:p>
            <a:fld id="{8232B6F1-3300-2843-8419-FECBA137345F}" type="datetime1">
              <a:rPr lang="ja-JP" altLang="en-US" smtClean="0"/>
              <a:t>18/02/22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ja-JP" altLang="en-US" smtClean="0"/>
              <a:t>マスター タイトルの書式設定</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Date Placeholder 4"/>
          <p:cNvSpPr>
            <a:spLocks noGrp="1"/>
          </p:cNvSpPr>
          <p:nvPr>
            <p:ph type="dt" sz="half" idx="10"/>
          </p:nvPr>
        </p:nvSpPr>
        <p:spPr/>
        <p:txBody>
          <a:bodyPr/>
          <a:lstStyle/>
          <a:p>
            <a:fld id="{A86BA2D7-9E8D-B249-9F78-116FB6970CFF}" type="datetime1">
              <a:rPr kumimoji="1" lang="ja-JP" altLang="en-US" smtClean="0"/>
              <a:t>18/02/22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ja-JP" altLang="en-US" smtClean="0"/>
              <a:t>マスター タイトルの書式設定</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dirty="0"/>
          </a:p>
        </p:txBody>
      </p:sp>
      <p:sp>
        <p:nvSpPr>
          <p:cNvPr id="7" name="Date Placeholder 6"/>
          <p:cNvSpPr>
            <a:spLocks noGrp="1"/>
          </p:cNvSpPr>
          <p:nvPr>
            <p:ph type="dt" sz="half" idx="10"/>
          </p:nvPr>
        </p:nvSpPr>
        <p:spPr/>
        <p:txBody>
          <a:bodyPr/>
          <a:lstStyle/>
          <a:p>
            <a:fld id="{06EC3AD9-482F-F04D-8351-E2239879EEB3}" type="datetime1">
              <a:rPr kumimoji="1" lang="ja-JP" altLang="en-US" smtClean="0"/>
              <a:t>18/02/22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ja-JP" altLang="en-US" smtClean="0"/>
              <a:t>マスター タイトルの書式設定</a:t>
            </a:r>
            <a:endParaRPr/>
          </a:p>
        </p:txBody>
      </p:sp>
      <p:sp>
        <p:nvSpPr>
          <p:cNvPr id="3" name="Date Placeholder 2"/>
          <p:cNvSpPr>
            <a:spLocks noGrp="1"/>
          </p:cNvSpPr>
          <p:nvPr>
            <p:ph type="dt" sz="half" idx="10"/>
          </p:nvPr>
        </p:nvSpPr>
        <p:spPr/>
        <p:txBody>
          <a:bodyPr/>
          <a:lstStyle/>
          <a:p>
            <a:fld id="{0073FCE1-F754-C642-9D96-5C1FBAFACFCC}" type="datetime1">
              <a:rPr kumimoji="1" lang="ja-JP" altLang="en-US" smtClean="0"/>
              <a:t>18/02/22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E0E12B-2C84-7B44-9326-9DB4BC7BC4B8}" type="datetime1">
              <a:rPr kumimoji="1" lang="ja-JP" altLang="en-US" smtClean="0"/>
              <a:t>18/02/22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0F7DAFB-409A-754C-989F-D0563D7417BA}" type="slidenum">
              <a:rPr kumimoji="1" lang="ja-JP" altLang="en-US" smtClean="0"/>
              <a:t>‹#›</a:t>
            </a:fld>
            <a:endParaRPr kumimoji="1" lang="ja-JP" alt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29712" y="2133600"/>
            <a:ext cx="7076747" cy="3992563"/>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8321D29C-6161-BB47-9A6F-CB672296CA4D}" type="datetime1">
              <a:rPr kumimoji="1" lang="ja-JP" altLang="en-US" smtClean="0"/>
              <a:t>18/02/22</a:t>
            </a:fld>
            <a:endParaRPr kumimoji="1" lang="ja-JP" alt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kumimoji="1" lang="ja-JP" alt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90F7DAFB-409A-754C-989F-D0563D7417BA}" type="slidenum">
              <a:rPr kumimoji="1" lang="ja-JP" altLang="en-US" smtClean="0"/>
              <a:t>‹#›</a:t>
            </a:fld>
            <a:endParaRPr kumimoji="1" lang="ja-JP" alt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ja-JP" altLang="en-US" dirty="0" smtClean="0"/>
              <a:t>マスター タイトルの書式設定</a:t>
            </a:r>
            <a:endParaRPr dirty="0"/>
          </a:p>
        </p:txBody>
      </p:sp>
    </p:spTree>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Lst>
  <p:hf sldNum="0" hdr="0" ftr="0" dt="0"/>
  <p:txStyles>
    <p:titleStyle>
      <a:lvl1pPr algn="ctr" defTabSz="914400" rtl="0" eaLnBrk="1" latinLnBrk="0" hangingPunct="1">
        <a:spcBef>
          <a:spcPct val="0"/>
        </a:spcBef>
        <a:buNone/>
        <a:defRPr kumimoji="1"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kumimoji="1"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kumimoji="1"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kumimoji="1"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kumimoji="1"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kumimoji="1"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kumimoji="1"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chart" Target="../charts/char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chart" Target="../charts/char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chart" Target="../charts/char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chart" Target="../charts/char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chart" Target="../charts/char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chart" Target="../charts/char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chart" Target="../charts/char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 Id="rId3" Type="http://schemas.openxmlformats.org/officeDocument/2006/relationships/image" Target="../media/image2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chart" Target="../charts/char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chart" Target="../charts/char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7493" y="379381"/>
            <a:ext cx="7769014" cy="1627069"/>
          </a:xfrm>
        </p:spPr>
        <p:txBody>
          <a:bodyPr anchor="t">
            <a:noAutofit/>
          </a:bodyPr>
          <a:lstStyle/>
          <a:p>
            <a:pPr algn="ctr">
              <a:lnSpc>
                <a:spcPct val="150000"/>
              </a:lnSpc>
              <a:tabLst>
                <a:tab pos="3055938" algn="l"/>
              </a:tabLst>
            </a:pPr>
            <a:r>
              <a:rPr lang="ja-JP" altLang="en-US" sz="3200" dirty="0">
                <a:latin typeface="+mj-ea"/>
              </a:rPr>
              <a:t>乳幼児虐待の未然防止に</a:t>
            </a:r>
            <a:r>
              <a:rPr lang="ja-JP" altLang="en-US" sz="3200" dirty="0" smtClean="0">
                <a:latin typeface="+mj-ea"/>
              </a:rPr>
              <a:t>は</a:t>
            </a:r>
            <a:r>
              <a:rPr lang="en-US" altLang="ja-JP" sz="3200" dirty="0" smtClean="0">
                <a:latin typeface="+mj-ea"/>
              </a:rPr>
              <a:t/>
            </a:r>
            <a:br>
              <a:rPr lang="en-US" altLang="ja-JP" sz="3200" dirty="0" smtClean="0">
                <a:latin typeface="+mj-ea"/>
              </a:rPr>
            </a:br>
            <a:r>
              <a:rPr lang="ja-JP" altLang="en-US" sz="3200" dirty="0" smtClean="0">
                <a:latin typeface="+mj-ea"/>
              </a:rPr>
              <a:t>地域子育て家庭</a:t>
            </a:r>
            <a:r>
              <a:rPr lang="ja-JP" altLang="en-US" sz="3200" dirty="0">
                <a:latin typeface="+mj-ea"/>
              </a:rPr>
              <a:t>応援活動がいかに大切</a:t>
            </a:r>
            <a:r>
              <a:rPr lang="ja-JP" altLang="en-US" sz="3200" dirty="0" smtClean="0">
                <a:latin typeface="+mj-ea"/>
              </a:rPr>
              <a:t>か</a:t>
            </a:r>
            <a:endParaRPr lang="ja-JP" altLang="en-US" sz="3200" dirty="0">
              <a:latin typeface="+mj-ea"/>
            </a:endParaRPr>
          </a:p>
        </p:txBody>
      </p:sp>
      <p:sp>
        <p:nvSpPr>
          <p:cNvPr id="3" name="正方形/長方形 2"/>
          <p:cNvSpPr/>
          <p:nvPr/>
        </p:nvSpPr>
        <p:spPr>
          <a:xfrm>
            <a:off x="2947085" y="3591615"/>
            <a:ext cx="1415772" cy="461665"/>
          </a:xfrm>
          <a:prstGeom prst="rect">
            <a:avLst/>
          </a:prstGeom>
        </p:spPr>
        <p:txBody>
          <a:bodyPr wrap="none">
            <a:spAutoFit/>
          </a:bodyPr>
          <a:lstStyle/>
          <a:p>
            <a:r>
              <a:rPr lang="ja-JP" altLang="en-US" sz="2400" dirty="0">
                <a:solidFill>
                  <a:srgbClr val="800000"/>
                </a:solidFill>
              </a:rPr>
              <a:t>中村　肇</a:t>
            </a:r>
          </a:p>
        </p:txBody>
      </p:sp>
      <p:sp>
        <p:nvSpPr>
          <p:cNvPr id="4" name="テキスト ボックス 3"/>
          <p:cNvSpPr txBox="1"/>
          <p:nvPr/>
        </p:nvSpPr>
        <p:spPr>
          <a:xfrm>
            <a:off x="2241764" y="2945284"/>
            <a:ext cx="3416320" cy="646331"/>
          </a:xfrm>
          <a:prstGeom prst="rect">
            <a:avLst/>
          </a:prstGeom>
          <a:noFill/>
        </p:spPr>
        <p:txBody>
          <a:bodyPr wrap="none" rtlCol="0">
            <a:spAutoFit/>
          </a:bodyPr>
          <a:lstStyle/>
          <a:p>
            <a:r>
              <a:rPr kumimoji="1" lang="ja-JP" altLang="en-US" dirty="0" smtClean="0">
                <a:solidFill>
                  <a:srgbClr val="800000"/>
                </a:solidFill>
              </a:rPr>
              <a:t>兵庫県立こども病院名誉院長</a:t>
            </a:r>
            <a:endParaRPr kumimoji="1" lang="en-US" altLang="ja-JP" dirty="0" smtClean="0">
              <a:solidFill>
                <a:srgbClr val="800000"/>
              </a:solidFill>
            </a:endParaRPr>
          </a:p>
          <a:p>
            <a:r>
              <a:rPr lang="ja-JP" altLang="en-US" dirty="0" smtClean="0">
                <a:solidFill>
                  <a:srgbClr val="800000"/>
                </a:solidFill>
              </a:rPr>
              <a:t>阪神北広域救急医療財団理事長</a:t>
            </a:r>
            <a:endParaRPr kumimoji="1" lang="ja-JP" altLang="en-US" dirty="0">
              <a:solidFill>
                <a:srgbClr val="800000"/>
              </a:solidFill>
            </a:endParaRPr>
          </a:p>
        </p:txBody>
      </p:sp>
      <p:sp>
        <p:nvSpPr>
          <p:cNvPr id="5" name="テキスト ボックス 4"/>
          <p:cNvSpPr txBox="1"/>
          <p:nvPr/>
        </p:nvSpPr>
        <p:spPr>
          <a:xfrm>
            <a:off x="1970267" y="5364089"/>
            <a:ext cx="5203468" cy="461665"/>
          </a:xfrm>
          <a:prstGeom prst="rect">
            <a:avLst/>
          </a:prstGeom>
          <a:noFill/>
        </p:spPr>
        <p:txBody>
          <a:bodyPr wrap="none" rtlCol="0">
            <a:spAutoFit/>
          </a:bodyPr>
          <a:lstStyle/>
          <a:p>
            <a:pPr algn="ctr"/>
            <a:r>
              <a:rPr kumimoji="1" lang="ja-JP" altLang="en-US" sz="2400" dirty="0" smtClean="0">
                <a:solidFill>
                  <a:srgbClr val="800000"/>
                </a:solidFill>
              </a:rPr>
              <a:t>子育て応援ネット全県大会</a:t>
            </a:r>
            <a:r>
              <a:rPr lang="en-US" altLang="ja-JP" sz="2400" dirty="0">
                <a:solidFill>
                  <a:srgbClr val="800000"/>
                </a:solidFill>
              </a:rPr>
              <a:t> </a:t>
            </a:r>
            <a:r>
              <a:rPr lang="en-US" altLang="ja-JP" sz="2400" dirty="0" smtClean="0">
                <a:solidFill>
                  <a:srgbClr val="800000"/>
                </a:solidFill>
              </a:rPr>
              <a:t>2018/2/8</a:t>
            </a:r>
            <a:endParaRPr kumimoji="1" lang="ja-JP" altLang="en-US" sz="2400" dirty="0">
              <a:solidFill>
                <a:srgbClr val="800000"/>
              </a:solidFill>
            </a:endParaRPr>
          </a:p>
        </p:txBody>
      </p:sp>
      <p:pic>
        <p:nvPicPr>
          <p:cNvPr id="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702" y="2945284"/>
            <a:ext cx="2396273" cy="1751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8148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336131"/>
            <a:ext cx="8574087" cy="1158816"/>
          </a:xfrm>
          <a:noFill/>
        </p:spPr>
        <p:txBody>
          <a:bodyPr>
            <a:noAutofit/>
          </a:bodyPr>
          <a:lstStyle/>
          <a:p>
            <a:pPr algn="ctr">
              <a:lnSpc>
                <a:spcPct val="120000"/>
              </a:lnSpc>
              <a:spcAft>
                <a:spcPts val="1800"/>
              </a:spcAft>
            </a:pPr>
            <a:r>
              <a:rPr lang="ja-JP" altLang="en-US" sz="3200" dirty="0">
                <a:effectLst/>
                <a:latin typeface="+mj-ea"/>
                <a:cs typeface="ＤＦＰ勘亭流" charset="2"/>
              </a:rPr>
              <a:t>児童虐待</a:t>
            </a:r>
            <a:r>
              <a:rPr lang="ja-JP" altLang="en-US" sz="3200" dirty="0" smtClean="0">
                <a:effectLst/>
                <a:latin typeface="+mj-ea"/>
                <a:cs typeface="ＤＦＰ勘亭流" charset="2"/>
              </a:rPr>
              <a:t>の対応件数、種類別</a:t>
            </a:r>
            <a:r>
              <a:rPr lang="en-US" altLang="ja-JP" sz="3200" dirty="0" smtClean="0">
                <a:effectLst/>
                <a:latin typeface="+mj-ea"/>
                <a:cs typeface="ＤＦＰ勘亭流" charset="2"/>
              </a:rPr>
              <a:t/>
            </a:r>
            <a:br>
              <a:rPr lang="en-US" altLang="ja-JP" sz="3200" dirty="0" smtClean="0">
                <a:effectLst/>
                <a:latin typeface="+mj-ea"/>
                <a:cs typeface="ＤＦＰ勘亭流" charset="2"/>
              </a:rPr>
            </a:br>
            <a:r>
              <a:rPr lang="ja-JP" altLang="en-US" sz="3200" dirty="0" smtClean="0">
                <a:effectLst/>
                <a:latin typeface="+mj-ea"/>
                <a:cs typeface="ＤＦＰ勘亭流" charset="2"/>
              </a:rPr>
              <a:t>平成</a:t>
            </a:r>
            <a:r>
              <a:rPr lang="en-US" altLang="ja-JP" sz="3200" dirty="0" smtClean="0">
                <a:effectLst/>
                <a:latin typeface="+mj-ea"/>
                <a:cs typeface="ＤＦＰ勘亭流" charset="2"/>
              </a:rPr>
              <a:t>27</a:t>
            </a:r>
            <a:r>
              <a:rPr lang="ja-JP" altLang="en-US" sz="3200" dirty="0" smtClean="0">
                <a:effectLst/>
                <a:latin typeface="+mj-ea"/>
                <a:cs typeface="ＤＦＰ勘亭流" charset="2"/>
              </a:rPr>
              <a:t>年度 </a:t>
            </a:r>
            <a:endParaRPr lang="ja-JP" altLang="en-US" sz="3200" dirty="0">
              <a:effectLst/>
              <a:latin typeface="+mj-ea"/>
              <a:cs typeface="ＤＦＰ勘亭流" charset="2"/>
            </a:endParaRPr>
          </a:p>
        </p:txBody>
      </p:sp>
      <p:graphicFrame>
        <p:nvGraphicFramePr>
          <p:cNvPr id="8" name="グラフ 7"/>
          <p:cNvGraphicFramePr/>
          <p:nvPr>
            <p:extLst>
              <p:ext uri="{D42A27DB-BD31-4B8C-83A1-F6EECF244321}">
                <p14:modId xmlns:p14="http://schemas.microsoft.com/office/powerpoint/2010/main" val="1839124591"/>
              </p:ext>
            </p:extLst>
          </p:nvPr>
        </p:nvGraphicFramePr>
        <p:xfrm>
          <a:off x="-391332" y="1996815"/>
          <a:ext cx="6037289" cy="4319536"/>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5645957" y="1765982"/>
            <a:ext cx="1800493" cy="461665"/>
          </a:xfrm>
          <a:prstGeom prst="rect">
            <a:avLst/>
          </a:prstGeom>
        </p:spPr>
        <p:txBody>
          <a:bodyPr wrap="none">
            <a:spAutoFit/>
          </a:bodyPr>
          <a:lstStyle/>
          <a:p>
            <a:r>
              <a:rPr lang="en-US" altLang="ja-JP" sz="2400" i="1" dirty="0" smtClean="0">
                <a:latin typeface="+mn-ea"/>
                <a:cs typeface="ＤＦＰ勘亭流" charset="2"/>
              </a:rPr>
              <a:t>103,286 </a:t>
            </a:r>
            <a:r>
              <a:rPr lang="ja-JP" altLang="en-US" sz="2400" i="1" dirty="0">
                <a:latin typeface="+mn-ea"/>
                <a:cs typeface="ＤＦＰ勘亭流" charset="2"/>
              </a:rPr>
              <a:t>件</a:t>
            </a:r>
          </a:p>
        </p:txBody>
      </p:sp>
      <p:sp>
        <p:nvSpPr>
          <p:cNvPr id="6" name="正方形/長方形 5"/>
          <p:cNvSpPr/>
          <p:nvPr/>
        </p:nvSpPr>
        <p:spPr>
          <a:xfrm>
            <a:off x="1619672" y="6320483"/>
            <a:ext cx="7270328" cy="369332"/>
          </a:xfrm>
          <a:prstGeom prst="rect">
            <a:avLst/>
          </a:prstGeom>
        </p:spPr>
        <p:txBody>
          <a:bodyPr wrap="square">
            <a:spAutoFit/>
          </a:bodyPr>
          <a:lstStyle/>
          <a:p>
            <a:r>
              <a:rPr lang="ja-JP" altLang="en-US" dirty="0" smtClean="0">
                <a:solidFill>
                  <a:srgbClr val="572314"/>
                </a:solidFill>
              </a:rPr>
              <a:t>大臣官房統計情報部人口</a:t>
            </a:r>
            <a:r>
              <a:rPr lang="ja-JP" altLang="en-US" sz="1800" dirty="0" smtClean="0">
                <a:solidFill>
                  <a:srgbClr val="572314"/>
                </a:solidFill>
              </a:rPr>
              <a:t>動態</a:t>
            </a:r>
            <a:r>
              <a:rPr lang="ja-JP" altLang="en-US" dirty="0" smtClean="0">
                <a:solidFill>
                  <a:srgbClr val="572314"/>
                </a:solidFill>
              </a:rPr>
              <a:t>・保健社会統計課行政報告統計室</a:t>
            </a:r>
            <a:endParaRPr lang="ja-JP" altLang="en-US" dirty="0">
              <a:solidFill>
                <a:srgbClr val="572314"/>
              </a:solidFill>
            </a:endParaRPr>
          </a:p>
        </p:txBody>
      </p:sp>
      <p:sp>
        <p:nvSpPr>
          <p:cNvPr id="16" name="角丸四角形吹き出し 15"/>
          <p:cNvSpPr/>
          <p:nvPr/>
        </p:nvSpPr>
        <p:spPr>
          <a:xfrm>
            <a:off x="5256416" y="2624187"/>
            <a:ext cx="3601834" cy="2603822"/>
          </a:xfrm>
          <a:prstGeom prst="wedgeRoundRectCallout">
            <a:avLst>
              <a:gd name="adj1" fmla="val -90308"/>
              <a:gd name="adj2" fmla="val 42629"/>
              <a:gd name="adj3" fmla="val 16667"/>
            </a:avLst>
          </a:prstGeom>
          <a:solidFill>
            <a:srgbClr val="E7DEC9"/>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t"/>
          <a:lstStyle/>
          <a:p>
            <a:pPr marL="285750" indent="-285750">
              <a:lnSpc>
                <a:spcPct val="120000"/>
              </a:lnSpc>
              <a:buFont typeface="Arial"/>
              <a:buChar char="•"/>
            </a:pPr>
            <a:r>
              <a:rPr lang="ja-JP" altLang="en-US" dirty="0">
                <a:solidFill>
                  <a:srgbClr val="572314"/>
                </a:solidFill>
              </a:rPr>
              <a:t>家に</a:t>
            </a:r>
            <a:r>
              <a:rPr lang="ja-JP" altLang="en-US" dirty="0" smtClean="0">
                <a:solidFill>
                  <a:srgbClr val="572314"/>
                </a:solidFill>
              </a:rPr>
              <a:t>閉じ込める</a:t>
            </a:r>
            <a:endParaRPr lang="en-US" altLang="ja-JP" dirty="0" smtClean="0">
              <a:solidFill>
                <a:srgbClr val="572314"/>
              </a:solidFill>
            </a:endParaRPr>
          </a:p>
          <a:p>
            <a:pPr marL="285750" indent="-285750">
              <a:lnSpc>
                <a:spcPct val="120000"/>
              </a:lnSpc>
              <a:buFont typeface="Arial"/>
              <a:buChar char="•"/>
            </a:pPr>
            <a:r>
              <a:rPr lang="ja-JP" altLang="en-US" dirty="0" smtClean="0">
                <a:solidFill>
                  <a:srgbClr val="572314"/>
                </a:solidFill>
              </a:rPr>
              <a:t>食事</a:t>
            </a:r>
            <a:r>
              <a:rPr lang="ja-JP" altLang="en-US" dirty="0">
                <a:solidFill>
                  <a:srgbClr val="572314"/>
                </a:solidFill>
              </a:rPr>
              <a:t>を</a:t>
            </a:r>
            <a:r>
              <a:rPr lang="ja-JP" altLang="en-US" dirty="0" smtClean="0">
                <a:solidFill>
                  <a:srgbClr val="572314"/>
                </a:solidFill>
              </a:rPr>
              <a:t>与えない</a:t>
            </a:r>
            <a:endParaRPr lang="en-US" altLang="ja-JP" dirty="0" smtClean="0">
              <a:solidFill>
                <a:srgbClr val="572314"/>
              </a:solidFill>
            </a:endParaRPr>
          </a:p>
          <a:p>
            <a:pPr marL="285750" indent="-285750">
              <a:lnSpc>
                <a:spcPct val="120000"/>
              </a:lnSpc>
              <a:buFont typeface="Arial"/>
              <a:buChar char="•"/>
            </a:pPr>
            <a:r>
              <a:rPr lang="ja-JP" altLang="en-US" dirty="0" smtClean="0">
                <a:solidFill>
                  <a:srgbClr val="572314"/>
                </a:solidFill>
              </a:rPr>
              <a:t>ひどく</a:t>
            </a:r>
            <a:r>
              <a:rPr lang="ja-JP" altLang="en-US" dirty="0">
                <a:solidFill>
                  <a:srgbClr val="572314"/>
                </a:solidFill>
              </a:rPr>
              <a:t>不潔に</a:t>
            </a:r>
            <a:r>
              <a:rPr lang="ja-JP" altLang="en-US" dirty="0" smtClean="0">
                <a:solidFill>
                  <a:srgbClr val="572314"/>
                </a:solidFill>
              </a:rPr>
              <a:t>する</a:t>
            </a:r>
            <a:endParaRPr lang="en-US" altLang="ja-JP" dirty="0" smtClean="0">
              <a:solidFill>
                <a:srgbClr val="572314"/>
              </a:solidFill>
            </a:endParaRPr>
          </a:p>
          <a:p>
            <a:pPr marL="285750" indent="-285750">
              <a:lnSpc>
                <a:spcPct val="120000"/>
              </a:lnSpc>
              <a:buFont typeface="Arial"/>
              <a:buChar char="•"/>
            </a:pPr>
            <a:r>
              <a:rPr lang="ja-JP" altLang="en-US" dirty="0" smtClean="0">
                <a:solidFill>
                  <a:srgbClr val="572314"/>
                </a:solidFill>
              </a:rPr>
              <a:t>自動車</a:t>
            </a:r>
            <a:r>
              <a:rPr lang="ja-JP" altLang="en-US" dirty="0">
                <a:solidFill>
                  <a:srgbClr val="572314"/>
                </a:solidFill>
              </a:rPr>
              <a:t>の中に放置</a:t>
            </a:r>
            <a:r>
              <a:rPr lang="ja-JP" altLang="en-US" dirty="0" smtClean="0">
                <a:solidFill>
                  <a:srgbClr val="572314"/>
                </a:solidFill>
              </a:rPr>
              <a:t>する</a:t>
            </a:r>
            <a:endParaRPr lang="en-US" altLang="ja-JP" dirty="0" smtClean="0">
              <a:solidFill>
                <a:srgbClr val="572314"/>
              </a:solidFill>
            </a:endParaRPr>
          </a:p>
          <a:p>
            <a:pPr marL="285750" indent="-285750">
              <a:lnSpc>
                <a:spcPct val="120000"/>
              </a:lnSpc>
              <a:buFont typeface="Arial"/>
              <a:buChar char="•"/>
            </a:pPr>
            <a:r>
              <a:rPr lang="ja-JP" altLang="en-US" dirty="0" smtClean="0">
                <a:solidFill>
                  <a:srgbClr val="572314"/>
                </a:solidFill>
              </a:rPr>
              <a:t>重い</a:t>
            </a:r>
            <a:r>
              <a:rPr lang="ja-JP" altLang="en-US" dirty="0">
                <a:solidFill>
                  <a:srgbClr val="572314"/>
                </a:solidFill>
              </a:rPr>
              <a:t>病気になっても病院に連れて</a:t>
            </a:r>
            <a:r>
              <a:rPr lang="ja-JP" altLang="en-US" dirty="0" smtClean="0">
                <a:solidFill>
                  <a:srgbClr val="572314"/>
                </a:solidFill>
              </a:rPr>
              <a:t>行かない</a:t>
            </a:r>
            <a:endParaRPr lang="en-US" altLang="ja-JP" dirty="0" smtClean="0">
              <a:solidFill>
                <a:srgbClr val="572314"/>
              </a:solidFill>
            </a:endParaRPr>
          </a:p>
          <a:p>
            <a:pPr>
              <a:lnSpc>
                <a:spcPct val="120000"/>
              </a:lnSpc>
            </a:pPr>
            <a:r>
              <a:rPr lang="ja-JP" altLang="en-US" dirty="0" smtClean="0">
                <a:solidFill>
                  <a:srgbClr val="572314"/>
                </a:solidFill>
              </a:rPr>
              <a:t>など</a:t>
            </a:r>
            <a:endParaRPr lang="ja-JP" altLang="en-US" dirty="0">
              <a:solidFill>
                <a:srgbClr val="572314"/>
              </a:solidFill>
            </a:endParaRPr>
          </a:p>
        </p:txBody>
      </p:sp>
    </p:spTree>
    <p:extLst>
      <p:ext uri="{BB962C8B-B14F-4D97-AF65-F5344CB8AC3E}">
        <p14:creationId xmlns:p14="http://schemas.microsoft.com/office/powerpoint/2010/main" val="8141118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P spid="5" grpId="0"/>
      <p:bldP spid="6"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336131"/>
            <a:ext cx="8574087" cy="1158816"/>
          </a:xfrm>
          <a:noFill/>
        </p:spPr>
        <p:txBody>
          <a:bodyPr>
            <a:noAutofit/>
          </a:bodyPr>
          <a:lstStyle/>
          <a:p>
            <a:pPr algn="ctr">
              <a:lnSpc>
                <a:spcPct val="120000"/>
              </a:lnSpc>
              <a:spcAft>
                <a:spcPts val="1800"/>
              </a:spcAft>
            </a:pPr>
            <a:r>
              <a:rPr lang="ja-JP" altLang="en-US" sz="3200" dirty="0">
                <a:effectLst/>
                <a:latin typeface="+mj-ea"/>
                <a:cs typeface="ＤＦＰ勘亭流" charset="2"/>
              </a:rPr>
              <a:t>児童虐待</a:t>
            </a:r>
            <a:r>
              <a:rPr lang="ja-JP" altLang="en-US" sz="3200" dirty="0" smtClean="0">
                <a:effectLst/>
                <a:latin typeface="+mj-ea"/>
                <a:cs typeface="ＤＦＰ勘亭流" charset="2"/>
              </a:rPr>
              <a:t>の対応件数、種類別</a:t>
            </a:r>
            <a:r>
              <a:rPr lang="en-US" altLang="ja-JP" sz="3200" dirty="0" smtClean="0">
                <a:effectLst/>
                <a:latin typeface="+mj-ea"/>
                <a:cs typeface="ＤＦＰ勘亭流" charset="2"/>
              </a:rPr>
              <a:t/>
            </a:r>
            <a:br>
              <a:rPr lang="en-US" altLang="ja-JP" sz="3200" dirty="0" smtClean="0">
                <a:effectLst/>
                <a:latin typeface="+mj-ea"/>
                <a:cs typeface="ＤＦＰ勘亭流" charset="2"/>
              </a:rPr>
            </a:br>
            <a:r>
              <a:rPr lang="ja-JP" altLang="en-US" sz="3200" dirty="0" smtClean="0">
                <a:effectLst/>
                <a:latin typeface="+mj-ea"/>
                <a:cs typeface="ＤＦＰ勘亭流" charset="2"/>
              </a:rPr>
              <a:t>平成</a:t>
            </a:r>
            <a:r>
              <a:rPr lang="en-US" altLang="ja-JP" sz="3200" dirty="0" smtClean="0">
                <a:effectLst/>
                <a:latin typeface="+mj-ea"/>
                <a:cs typeface="ＤＦＰ勘亭流" charset="2"/>
              </a:rPr>
              <a:t>27</a:t>
            </a:r>
            <a:r>
              <a:rPr lang="ja-JP" altLang="en-US" sz="3200" dirty="0" smtClean="0">
                <a:effectLst/>
                <a:latin typeface="+mj-ea"/>
                <a:cs typeface="ＤＦＰ勘亭流" charset="2"/>
              </a:rPr>
              <a:t>年度 </a:t>
            </a:r>
            <a:endParaRPr lang="ja-JP" altLang="en-US" sz="3200" dirty="0">
              <a:effectLst/>
              <a:latin typeface="+mj-ea"/>
              <a:cs typeface="ＤＦＰ勘亭流" charset="2"/>
            </a:endParaRPr>
          </a:p>
        </p:txBody>
      </p:sp>
      <p:graphicFrame>
        <p:nvGraphicFramePr>
          <p:cNvPr id="8" name="グラフ 7"/>
          <p:cNvGraphicFramePr/>
          <p:nvPr>
            <p:extLst>
              <p:ext uri="{D42A27DB-BD31-4B8C-83A1-F6EECF244321}">
                <p14:modId xmlns:p14="http://schemas.microsoft.com/office/powerpoint/2010/main" val="3068554916"/>
              </p:ext>
            </p:extLst>
          </p:nvPr>
        </p:nvGraphicFramePr>
        <p:xfrm>
          <a:off x="-391332" y="1996815"/>
          <a:ext cx="6037289" cy="4319536"/>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5645957" y="1765982"/>
            <a:ext cx="1800493" cy="461665"/>
          </a:xfrm>
          <a:prstGeom prst="rect">
            <a:avLst/>
          </a:prstGeom>
        </p:spPr>
        <p:txBody>
          <a:bodyPr wrap="none">
            <a:spAutoFit/>
          </a:bodyPr>
          <a:lstStyle/>
          <a:p>
            <a:r>
              <a:rPr lang="en-US" altLang="ja-JP" sz="2400" i="1" dirty="0" smtClean="0">
                <a:latin typeface="+mn-ea"/>
                <a:cs typeface="ＤＦＰ勘亭流" charset="2"/>
              </a:rPr>
              <a:t>103,286 </a:t>
            </a:r>
            <a:r>
              <a:rPr lang="ja-JP" altLang="en-US" sz="2400" i="1" dirty="0">
                <a:latin typeface="+mn-ea"/>
                <a:cs typeface="ＤＦＰ勘亭流" charset="2"/>
              </a:rPr>
              <a:t>件</a:t>
            </a:r>
          </a:p>
        </p:txBody>
      </p:sp>
      <p:sp>
        <p:nvSpPr>
          <p:cNvPr id="6" name="正方形/長方形 5"/>
          <p:cNvSpPr/>
          <p:nvPr/>
        </p:nvSpPr>
        <p:spPr>
          <a:xfrm>
            <a:off x="1619672" y="6320483"/>
            <a:ext cx="7270328" cy="369332"/>
          </a:xfrm>
          <a:prstGeom prst="rect">
            <a:avLst/>
          </a:prstGeom>
        </p:spPr>
        <p:txBody>
          <a:bodyPr wrap="square">
            <a:spAutoFit/>
          </a:bodyPr>
          <a:lstStyle/>
          <a:p>
            <a:r>
              <a:rPr lang="ja-JP" altLang="en-US" dirty="0" smtClean="0">
                <a:solidFill>
                  <a:srgbClr val="572314"/>
                </a:solidFill>
              </a:rPr>
              <a:t>大臣官房統計情報部人口</a:t>
            </a:r>
            <a:r>
              <a:rPr lang="ja-JP" altLang="en-US" sz="1800" dirty="0" smtClean="0">
                <a:solidFill>
                  <a:srgbClr val="572314"/>
                </a:solidFill>
              </a:rPr>
              <a:t>動態</a:t>
            </a:r>
            <a:r>
              <a:rPr lang="ja-JP" altLang="en-US" dirty="0" smtClean="0">
                <a:solidFill>
                  <a:srgbClr val="572314"/>
                </a:solidFill>
              </a:rPr>
              <a:t>・保健社会統計課行政報告統計室</a:t>
            </a:r>
            <a:endParaRPr lang="ja-JP" altLang="en-US" dirty="0">
              <a:solidFill>
                <a:srgbClr val="572314"/>
              </a:solidFill>
            </a:endParaRPr>
          </a:p>
        </p:txBody>
      </p:sp>
      <p:sp>
        <p:nvSpPr>
          <p:cNvPr id="17" name="角丸四角形吹き出し 16"/>
          <p:cNvSpPr/>
          <p:nvPr/>
        </p:nvSpPr>
        <p:spPr>
          <a:xfrm>
            <a:off x="5139241" y="2595268"/>
            <a:ext cx="3719009" cy="2632537"/>
          </a:xfrm>
          <a:prstGeom prst="wedgeRoundRectCallout">
            <a:avLst>
              <a:gd name="adj1" fmla="val -127491"/>
              <a:gd name="adj2" fmla="val -2316"/>
              <a:gd name="adj3" fmla="val 16667"/>
            </a:avLst>
          </a:prstGeom>
          <a:solidFill>
            <a:srgbClr val="E7DEC9"/>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t"/>
          <a:lstStyle/>
          <a:p>
            <a:pPr marL="285750" indent="-285750">
              <a:lnSpc>
                <a:spcPct val="120000"/>
              </a:lnSpc>
              <a:buFont typeface="Arial"/>
              <a:buChar char="•"/>
            </a:pPr>
            <a:r>
              <a:rPr lang="ja-JP" altLang="en-US" dirty="0">
                <a:solidFill>
                  <a:srgbClr val="572314"/>
                </a:solidFill>
              </a:rPr>
              <a:t>言葉による</a:t>
            </a:r>
            <a:r>
              <a:rPr lang="ja-JP" altLang="en-US" dirty="0" smtClean="0">
                <a:solidFill>
                  <a:srgbClr val="572314"/>
                </a:solidFill>
              </a:rPr>
              <a:t>脅し</a:t>
            </a:r>
            <a:endParaRPr lang="en-US" altLang="ja-JP" dirty="0" smtClean="0">
              <a:solidFill>
                <a:srgbClr val="572314"/>
              </a:solidFill>
            </a:endParaRPr>
          </a:p>
          <a:p>
            <a:pPr marL="285750" indent="-285750">
              <a:lnSpc>
                <a:spcPct val="120000"/>
              </a:lnSpc>
              <a:buFont typeface="Arial"/>
              <a:buChar char="•"/>
            </a:pPr>
            <a:r>
              <a:rPr lang="ja-JP" altLang="en-US" dirty="0" smtClean="0">
                <a:solidFill>
                  <a:srgbClr val="572314"/>
                </a:solidFill>
              </a:rPr>
              <a:t>無視</a:t>
            </a:r>
            <a:endParaRPr lang="en-US" altLang="ja-JP" dirty="0" smtClean="0">
              <a:solidFill>
                <a:srgbClr val="572314"/>
              </a:solidFill>
            </a:endParaRPr>
          </a:p>
          <a:p>
            <a:pPr marL="285750" indent="-285750">
              <a:lnSpc>
                <a:spcPct val="120000"/>
              </a:lnSpc>
              <a:buFont typeface="Arial"/>
              <a:buChar char="•"/>
            </a:pPr>
            <a:r>
              <a:rPr lang="ja-JP" altLang="en-US" dirty="0" smtClean="0">
                <a:solidFill>
                  <a:srgbClr val="572314"/>
                </a:solidFill>
              </a:rPr>
              <a:t>きょうだい</a:t>
            </a:r>
            <a:r>
              <a:rPr lang="ja-JP" altLang="en-US" dirty="0">
                <a:solidFill>
                  <a:srgbClr val="572314"/>
                </a:solidFill>
              </a:rPr>
              <a:t>間での差別的</a:t>
            </a:r>
            <a:r>
              <a:rPr lang="ja-JP" altLang="en-US" dirty="0" smtClean="0">
                <a:solidFill>
                  <a:srgbClr val="572314"/>
                </a:solidFill>
              </a:rPr>
              <a:t>扱い</a:t>
            </a:r>
            <a:endParaRPr lang="en-US" altLang="ja-JP" dirty="0" smtClean="0">
              <a:solidFill>
                <a:srgbClr val="572314"/>
              </a:solidFill>
            </a:endParaRPr>
          </a:p>
          <a:p>
            <a:pPr marL="285750" indent="-285750">
              <a:lnSpc>
                <a:spcPct val="120000"/>
              </a:lnSpc>
              <a:buFont typeface="Arial"/>
              <a:buChar char="•"/>
            </a:pPr>
            <a:r>
              <a:rPr lang="ja-JP" altLang="en-US" dirty="0" smtClean="0">
                <a:solidFill>
                  <a:srgbClr val="572314"/>
                </a:solidFill>
              </a:rPr>
              <a:t>子ども</a:t>
            </a:r>
            <a:r>
              <a:rPr lang="ja-JP" altLang="en-US" dirty="0">
                <a:solidFill>
                  <a:srgbClr val="572314"/>
                </a:solidFill>
              </a:rPr>
              <a:t>の目の前で家族に対して暴力をふるう</a:t>
            </a:r>
            <a:r>
              <a:rPr lang="ja-JP" altLang="en-US" dirty="0" smtClean="0">
                <a:solidFill>
                  <a:srgbClr val="572314"/>
                </a:solidFill>
              </a:rPr>
              <a:t>（ＤＶ）</a:t>
            </a:r>
            <a:endParaRPr lang="en-US" altLang="ja-JP" dirty="0" smtClean="0">
              <a:solidFill>
                <a:srgbClr val="572314"/>
              </a:solidFill>
            </a:endParaRPr>
          </a:p>
          <a:p>
            <a:pPr marL="285750" indent="-285750">
              <a:lnSpc>
                <a:spcPct val="120000"/>
              </a:lnSpc>
              <a:buFont typeface="Arial"/>
              <a:buChar char="•"/>
            </a:pPr>
            <a:r>
              <a:rPr lang="ja-JP" altLang="en-US" dirty="0" smtClean="0">
                <a:solidFill>
                  <a:srgbClr val="572314"/>
                </a:solidFill>
              </a:rPr>
              <a:t>きょうだい</a:t>
            </a:r>
            <a:r>
              <a:rPr lang="ja-JP" altLang="en-US" dirty="0">
                <a:solidFill>
                  <a:srgbClr val="572314"/>
                </a:solidFill>
              </a:rPr>
              <a:t>に虐待行為を</a:t>
            </a:r>
            <a:r>
              <a:rPr lang="ja-JP" altLang="en-US" dirty="0" smtClean="0">
                <a:solidFill>
                  <a:srgbClr val="572314"/>
                </a:solidFill>
              </a:rPr>
              <a:t>行う</a:t>
            </a:r>
            <a:endParaRPr lang="en-US" altLang="ja-JP" dirty="0" smtClean="0">
              <a:solidFill>
                <a:srgbClr val="572314"/>
              </a:solidFill>
            </a:endParaRPr>
          </a:p>
          <a:p>
            <a:pPr>
              <a:lnSpc>
                <a:spcPct val="120000"/>
              </a:lnSpc>
            </a:pPr>
            <a:r>
              <a:rPr lang="ja-JP" altLang="en-US" dirty="0" smtClean="0">
                <a:solidFill>
                  <a:srgbClr val="572314"/>
                </a:solidFill>
              </a:rPr>
              <a:t>など</a:t>
            </a:r>
            <a:endParaRPr lang="ja-JP" altLang="en-US" dirty="0">
              <a:solidFill>
                <a:srgbClr val="572314"/>
              </a:solidFill>
            </a:endParaRPr>
          </a:p>
        </p:txBody>
      </p:sp>
    </p:spTree>
    <p:extLst>
      <p:ext uri="{BB962C8B-B14F-4D97-AF65-F5344CB8AC3E}">
        <p14:creationId xmlns:p14="http://schemas.microsoft.com/office/powerpoint/2010/main" val="1927476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P spid="5" grpId="0"/>
      <p:bldP spid="6" grpId="0"/>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62316"/>
            <a:ext cx="8574087" cy="1199664"/>
          </a:xfrm>
          <a:noFill/>
        </p:spPr>
        <p:txBody>
          <a:bodyPr>
            <a:noAutofit/>
          </a:bodyPr>
          <a:lstStyle/>
          <a:p>
            <a:pPr algn="ctr"/>
            <a:r>
              <a:rPr kumimoji="1" lang="en-US" altLang="ja-JP" sz="3200" b="1" dirty="0" smtClean="0">
                <a:latin typeface="+mj-ea"/>
              </a:rPr>
              <a:t>DV</a:t>
            </a:r>
            <a:r>
              <a:rPr kumimoji="1" lang="ja-JP" altLang="en-US" sz="3200" b="1" dirty="0" smtClean="0">
                <a:latin typeface="+mj-ea"/>
              </a:rPr>
              <a:t>（ドメスティック・バイオレンス）</a:t>
            </a:r>
            <a:r>
              <a:rPr kumimoji="1" lang="en-US" altLang="ja-JP" sz="3200" b="1" dirty="0" smtClean="0">
                <a:latin typeface="+mj-ea"/>
              </a:rPr>
              <a:t/>
            </a:r>
            <a:br>
              <a:rPr kumimoji="1" lang="en-US" altLang="ja-JP" sz="3200" b="1" dirty="0" smtClean="0">
                <a:latin typeface="+mj-ea"/>
              </a:rPr>
            </a:br>
            <a:r>
              <a:rPr kumimoji="1" lang="ja-JP" altLang="en-US" sz="3200" b="1" dirty="0" smtClean="0">
                <a:latin typeface="+mj-ea"/>
              </a:rPr>
              <a:t>に対する子どもの反応</a:t>
            </a:r>
            <a:endParaRPr kumimoji="1" lang="ja-JP" altLang="en-US" sz="3200" b="1" dirty="0">
              <a:latin typeface="+mj-ea"/>
            </a:endParaRPr>
          </a:p>
        </p:txBody>
      </p:sp>
      <p:pic>
        <p:nvPicPr>
          <p:cNvPr id="3" name="図 2"/>
          <p:cNvPicPr>
            <a:picLocks noChangeAspect="1"/>
          </p:cNvPicPr>
          <p:nvPr/>
        </p:nvPicPr>
        <p:blipFill>
          <a:blip r:embed="rId2"/>
          <a:stretch>
            <a:fillRect/>
          </a:stretch>
        </p:blipFill>
        <p:spPr>
          <a:xfrm>
            <a:off x="6591568" y="4295550"/>
            <a:ext cx="2162456" cy="1946210"/>
          </a:xfrm>
          <a:prstGeom prst="rect">
            <a:avLst/>
          </a:prstGeom>
        </p:spPr>
      </p:pic>
      <p:sp>
        <p:nvSpPr>
          <p:cNvPr id="4" name="テキスト ボックス 3"/>
          <p:cNvSpPr txBox="1"/>
          <p:nvPr/>
        </p:nvSpPr>
        <p:spPr>
          <a:xfrm>
            <a:off x="1025943" y="2343243"/>
            <a:ext cx="6945661" cy="2139047"/>
          </a:xfrm>
          <a:prstGeom prst="rect">
            <a:avLst/>
          </a:prstGeom>
          <a:noFill/>
        </p:spPr>
        <p:txBody>
          <a:bodyPr wrap="square" rtlCol="0">
            <a:spAutoFit/>
          </a:bodyPr>
          <a:lstStyle/>
          <a:p>
            <a:pPr>
              <a:lnSpc>
                <a:spcPct val="130000"/>
              </a:lnSpc>
              <a:spcAft>
                <a:spcPts val="3600"/>
              </a:spcAft>
            </a:pPr>
            <a:r>
              <a:rPr lang="en-US" altLang="ja-JP" sz="2000" dirty="0">
                <a:solidFill>
                  <a:srgbClr val="800000"/>
                </a:solidFill>
                <a:latin typeface="+mn-ea"/>
              </a:rPr>
              <a:t>DV</a:t>
            </a:r>
            <a:r>
              <a:rPr lang="ja-JP" altLang="en-US" sz="2000" dirty="0">
                <a:solidFill>
                  <a:srgbClr val="800000"/>
                </a:solidFill>
                <a:latin typeface="+mn-ea"/>
              </a:rPr>
              <a:t>の家庭で育った子と</a:t>
            </a:r>
            <a:r>
              <a:rPr lang="ja-JP" altLang="en-US" sz="2000" dirty="0" smtClean="0">
                <a:solidFill>
                  <a:srgbClr val="800000"/>
                </a:solidFill>
                <a:latin typeface="+mn-ea"/>
              </a:rPr>
              <a:t>゙もは</a:t>
            </a:r>
            <a:r>
              <a:rPr lang="ja-JP" altLang="en-US" sz="2000" dirty="0">
                <a:solidFill>
                  <a:srgbClr val="800000"/>
                </a:solidFill>
                <a:latin typeface="+mn-ea"/>
              </a:rPr>
              <a:t>、両親間で行われる 暴力を日常的に目に</a:t>
            </a:r>
            <a:r>
              <a:rPr lang="ja-JP" altLang="en-US" sz="2000" dirty="0" smtClean="0">
                <a:solidFill>
                  <a:srgbClr val="800000"/>
                </a:solidFill>
                <a:latin typeface="+mn-ea"/>
              </a:rPr>
              <a:t>するため</a:t>
            </a:r>
            <a:r>
              <a:rPr lang="ja-JP" altLang="en-US" sz="2000" dirty="0">
                <a:solidFill>
                  <a:srgbClr val="800000"/>
                </a:solidFill>
                <a:latin typeface="+mn-ea"/>
              </a:rPr>
              <a:t>、緊張・不安な</a:t>
            </a:r>
            <a:r>
              <a:rPr lang="ja-JP" altLang="en-US" sz="2000" dirty="0" smtClean="0">
                <a:solidFill>
                  <a:srgbClr val="800000"/>
                </a:solidFill>
                <a:latin typeface="+mn-ea"/>
              </a:rPr>
              <a:t>どのストレス</a:t>
            </a:r>
            <a:r>
              <a:rPr lang="ja-JP" altLang="en-US" sz="2000" dirty="0">
                <a:solidFill>
                  <a:srgbClr val="800000"/>
                </a:solidFill>
                <a:latin typeface="+mn-ea"/>
              </a:rPr>
              <a:t>状態が強い</a:t>
            </a:r>
            <a:r>
              <a:rPr lang="ja-JP" altLang="en-US" sz="2000" dirty="0" smtClean="0">
                <a:solidFill>
                  <a:srgbClr val="800000"/>
                </a:solidFill>
                <a:latin typeface="+mn-ea"/>
              </a:rPr>
              <a:t>。</a:t>
            </a:r>
            <a:endParaRPr lang="en-US" altLang="ja-JP" sz="2000" dirty="0" smtClean="0">
              <a:solidFill>
                <a:srgbClr val="800000"/>
              </a:solidFill>
              <a:latin typeface="+mn-ea"/>
            </a:endParaRPr>
          </a:p>
          <a:p>
            <a:pPr>
              <a:lnSpc>
                <a:spcPct val="130000"/>
              </a:lnSpc>
              <a:spcAft>
                <a:spcPts val="3600"/>
              </a:spcAft>
            </a:pPr>
            <a:r>
              <a:rPr lang="ja-JP" altLang="en-US" sz="2000" dirty="0">
                <a:solidFill>
                  <a:srgbClr val="800000"/>
                </a:solidFill>
              </a:rPr>
              <a:t>度重なる暴力に耐えるために感情か</a:t>
            </a:r>
            <a:r>
              <a:rPr lang="ja-JP" altLang="en-US" sz="2000" dirty="0" smtClean="0">
                <a:solidFill>
                  <a:srgbClr val="800000"/>
                </a:solidFill>
              </a:rPr>
              <a:t>゙麻痺</a:t>
            </a:r>
            <a:r>
              <a:rPr lang="ja-JP" altLang="en-US" sz="2000" dirty="0">
                <a:solidFill>
                  <a:srgbClr val="800000"/>
                </a:solidFill>
              </a:rPr>
              <a:t>して、どうせ逃げられないという無力感や絶望感を感じて</a:t>
            </a:r>
            <a:r>
              <a:rPr lang="ja-JP" altLang="en-US" sz="2000" dirty="0" smtClean="0">
                <a:solidFill>
                  <a:srgbClr val="800000"/>
                </a:solidFill>
              </a:rPr>
              <a:t>いる。</a:t>
            </a:r>
            <a:endParaRPr lang="ja-JP" altLang="en-US" sz="2400" dirty="0">
              <a:solidFill>
                <a:srgbClr val="800000"/>
              </a:solidFill>
              <a:latin typeface="+mn-ea"/>
            </a:endParaRPr>
          </a:p>
        </p:txBody>
      </p:sp>
    </p:spTree>
    <p:extLst>
      <p:ext uri="{BB962C8B-B14F-4D97-AF65-F5344CB8AC3E}">
        <p14:creationId xmlns:p14="http://schemas.microsoft.com/office/powerpoint/2010/main" val="176237302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527107"/>
            <a:ext cx="8574087" cy="967840"/>
          </a:xfrm>
          <a:noFill/>
        </p:spPr>
        <p:txBody>
          <a:bodyPr>
            <a:noAutofit/>
          </a:bodyPr>
          <a:lstStyle/>
          <a:p>
            <a:pPr algn="ctr">
              <a:lnSpc>
                <a:spcPct val="120000"/>
              </a:lnSpc>
              <a:spcAft>
                <a:spcPts val="1800"/>
              </a:spcAft>
            </a:pPr>
            <a:r>
              <a:rPr lang="ja-JP" altLang="en-US" sz="3200" dirty="0">
                <a:effectLst/>
                <a:latin typeface="+mj-ea"/>
                <a:cs typeface="ＤＦＰ勘亭流" charset="2"/>
              </a:rPr>
              <a:t>児童虐待</a:t>
            </a:r>
            <a:r>
              <a:rPr lang="ja-JP" altLang="en-US" sz="3200" dirty="0" smtClean="0">
                <a:effectLst/>
                <a:latin typeface="+mj-ea"/>
                <a:cs typeface="ＤＦＰ勘亭流" charset="2"/>
              </a:rPr>
              <a:t>の対応件数、虐待者別</a:t>
            </a:r>
            <a:r>
              <a:rPr lang="en-US" altLang="ja-JP" sz="3200" dirty="0" smtClean="0">
                <a:effectLst/>
                <a:latin typeface="+mj-ea"/>
                <a:cs typeface="ＤＦＰ勘亭流" charset="2"/>
              </a:rPr>
              <a:t/>
            </a:r>
            <a:br>
              <a:rPr lang="en-US" altLang="ja-JP" sz="3200" dirty="0" smtClean="0">
                <a:effectLst/>
                <a:latin typeface="+mj-ea"/>
                <a:cs typeface="ＤＦＰ勘亭流" charset="2"/>
              </a:rPr>
            </a:br>
            <a:r>
              <a:rPr lang="ja-JP" altLang="en-US" sz="3200" dirty="0" smtClean="0">
                <a:effectLst/>
                <a:latin typeface="+mj-ea"/>
                <a:cs typeface="ＤＦＰ勘亭流" charset="2"/>
              </a:rPr>
              <a:t>平成</a:t>
            </a:r>
            <a:r>
              <a:rPr lang="en-US" altLang="ja-JP" sz="3200" dirty="0" smtClean="0">
                <a:effectLst/>
                <a:latin typeface="+mj-ea"/>
                <a:cs typeface="ＤＦＰ勘亭流" charset="2"/>
              </a:rPr>
              <a:t>27</a:t>
            </a:r>
            <a:r>
              <a:rPr lang="ja-JP" altLang="en-US" sz="3200" dirty="0" smtClean="0">
                <a:effectLst/>
                <a:latin typeface="+mj-ea"/>
                <a:cs typeface="ＤＦＰ勘亭流" charset="2"/>
              </a:rPr>
              <a:t>年度 </a:t>
            </a:r>
            <a:endParaRPr lang="ja-JP" altLang="en-US" sz="3200" dirty="0">
              <a:effectLst/>
              <a:latin typeface="+mj-ea"/>
              <a:cs typeface="ＤＦＰ勘亭流" charset="2"/>
            </a:endParaRPr>
          </a:p>
        </p:txBody>
      </p:sp>
      <p:graphicFrame>
        <p:nvGraphicFramePr>
          <p:cNvPr id="8" name="グラフ 7"/>
          <p:cNvGraphicFramePr/>
          <p:nvPr>
            <p:extLst>
              <p:ext uri="{D42A27DB-BD31-4B8C-83A1-F6EECF244321}">
                <p14:modId xmlns:p14="http://schemas.microsoft.com/office/powerpoint/2010/main" val="739090339"/>
              </p:ext>
            </p:extLst>
          </p:nvPr>
        </p:nvGraphicFramePr>
        <p:xfrm>
          <a:off x="418633" y="1931830"/>
          <a:ext cx="6641735" cy="4466052"/>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5921603" y="2301162"/>
            <a:ext cx="1800493" cy="461665"/>
          </a:xfrm>
          <a:prstGeom prst="rect">
            <a:avLst/>
          </a:prstGeom>
        </p:spPr>
        <p:txBody>
          <a:bodyPr wrap="none">
            <a:spAutoFit/>
          </a:bodyPr>
          <a:lstStyle/>
          <a:p>
            <a:r>
              <a:rPr lang="en-US" altLang="ja-JP" sz="2400" i="1" dirty="0" smtClean="0">
                <a:solidFill>
                  <a:srgbClr val="572314"/>
                </a:solidFill>
                <a:latin typeface="+mn-ea"/>
                <a:cs typeface="ＤＦＰ勘亭流" charset="2"/>
              </a:rPr>
              <a:t>103,286 </a:t>
            </a:r>
            <a:r>
              <a:rPr lang="ja-JP" altLang="en-US" sz="2400" i="1" dirty="0">
                <a:solidFill>
                  <a:srgbClr val="572314"/>
                </a:solidFill>
                <a:latin typeface="+mn-ea"/>
                <a:cs typeface="ＤＦＰ勘亭流" charset="2"/>
              </a:rPr>
              <a:t>件</a:t>
            </a:r>
          </a:p>
        </p:txBody>
      </p:sp>
      <p:sp>
        <p:nvSpPr>
          <p:cNvPr id="6" name="正方形/長方形 5"/>
          <p:cNvSpPr/>
          <p:nvPr/>
        </p:nvSpPr>
        <p:spPr>
          <a:xfrm>
            <a:off x="1488943" y="6397882"/>
            <a:ext cx="7270328" cy="369332"/>
          </a:xfrm>
          <a:prstGeom prst="rect">
            <a:avLst/>
          </a:prstGeom>
        </p:spPr>
        <p:txBody>
          <a:bodyPr wrap="square">
            <a:spAutoFit/>
          </a:bodyPr>
          <a:lstStyle/>
          <a:p>
            <a:r>
              <a:rPr lang="ja-JP" altLang="en-US" dirty="0" smtClean="0">
                <a:solidFill>
                  <a:srgbClr val="572314"/>
                </a:solidFill>
              </a:rPr>
              <a:t>大臣官房統計情報部人口</a:t>
            </a:r>
            <a:r>
              <a:rPr lang="ja-JP" altLang="en-US" sz="1800" dirty="0" smtClean="0">
                <a:solidFill>
                  <a:srgbClr val="572314"/>
                </a:solidFill>
              </a:rPr>
              <a:t>動態</a:t>
            </a:r>
            <a:r>
              <a:rPr lang="ja-JP" altLang="en-US" dirty="0" smtClean="0">
                <a:solidFill>
                  <a:srgbClr val="572314"/>
                </a:solidFill>
              </a:rPr>
              <a:t>・保健社会統計課行政報告統計室</a:t>
            </a:r>
            <a:endParaRPr lang="ja-JP" altLang="en-US" dirty="0">
              <a:solidFill>
                <a:srgbClr val="572314"/>
              </a:solidFill>
            </a:endParaRPr>
          </a:p>
        </p:txBody>
      </p:sp>
    </p:spTree>
    <p:extLst>
      <p:ext uri="{BB962C8B-B14F-4D97-AF65-F5344CB8AC3E}">
        <p14:creationId xmlns:p14="http://schemas.microsoft.com/office/powerpoint/2010/main" val="25788904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354805"/>
            <a:ext cx="8574087" cy="1243417"/>
          </a:xfrm>
          <a:noFill/>
        </p:spPr>
        <p:txBody>
          <a:bodyPr>
            <a:noAutofit/>
          </a:bodyPr>
          <a:lstStyle/>
          <a:p>
            <a:pPr algn="ctr">
              <a:lnSpc>
                <a:spcPct val="120000"/>
              </a:lnSpc>
              <a:spcAft>
                <a:spcPts val="1800"/>
              </a:spcAft>
            </a:pPr>
            <a:r>
              <a:rPr lang="ja-JP" altLang="en-US" sz="3200" dirty="0">
                <a:effectLst/>
                <a:latin typeface="+mj-ea"/>
                <a:cs typeface="ＤＦＰ勘亭流" charset="2"/>
              </a:rPr>
              <a:t>児童虐待</a:t>
            </a:r>
            <a:r>
              <a:rPr lang="ja-JP" altLang="en-US" sz="3200" dirty="0" smtClean="0">
                <a:effectLst/>
                <a:latin typeface="+mj-ea"/>
                <a:cs typeface="ＤＦＰ勘亭流" charset="2"/>
              </a:rPr>
              <a:t>の対応件数、虐待者別</a:t>
            </a:r>
            <a:r>
              <a:rPr lang="en-US" altLang="ja-JP" sz="3200" dirty="0" smtClean="0">
                <a:effectLst/>
                <a:latin typeface="+mj-ea"/>
                <a:cs typeface="ＤＦＰ勘亭流" charset="2"/>
              </a:rPr>
              <a:t/>
            </a:r>
            <a:br>
              <a:rPr lang="en-US" altLang="ja-JP" sz="3200" dirty="0" smtClean="0">
                <a:effectLst/>
                <a:latin typeface="+mj-ea"/>
                <a:cs typeface="ＤＦＰ勘亭流" charset="2"/>
              </a:rPr>
            </a:br>
            <a:r>
              <a:rPr lang="ja-JP" altLang="en-US" sz="3200" dirty="0" smtClean="0">
                <a:effectLst/>
                <a:latin typeface="+mj-ea"/>
                <a:cs typeface="ＤＦＰ勘亭流" charset="2"/>
              </a:rPr>
              <a:t>平成</a:t>
            </a:r>
            <a:r>
              <a:rPr lang="en-US" altLang="ja-JP" sz="3200" dirty="0" smtClean="0">
                <a:effectLst/>
                <a:latin typeface="+mj-ea"/>
                <a:cs typeface="ＤＦＰ勘亭流" charset="2"/>
              </a:rPr>
              <a:t>27</a:t>
            </a:r>
            <a:r>
              <a:rPr lang="ja-JP" altLang="en-US" sz="3200" dirty="0" smtClean="0">
                <a:effectLst/>
                <a:latin typeface="+mj-ea"/>
                <a:cs typeface="ＤＦＰ勘亭流" charset="2"/>
              </a:rPr>
              <a:t>年度 </a:t>
            </a:r>
            <a:endParaRPr lang="ja-JP" altLang="en-US" sz="3200" dirty="0">
              <a:effectLst/>
              <a:latin typeface="+mj-ea"/>
              <a:cs typeface="ＤＦＰ勘亭流" charset="2"/>
            </a:endParaRPr>
          </a:p>
        </p:txBody>
      </p:sp>
      <p:sp>
        <p:nvSpPr>
          <p:cNvPr id="5" name="正方形/長方形 4"/>
          <p:cNvSpPr/>
          <p:nvPr/>
        </p:nvSpPr>
        <p:spPr>
          <a:xfrm>
            <a:off x="5921603" y="1881114"/>
            <a:ext cx="1800493" cy="461665"/>
          </a:xfrm>
          <a:prstGeom prst="rect">
            <a:avLst/>
          </a:prstGeom>
        </p:spPr>
        <p:txBody>
          <a:bodyPr wrap="none">
            <a:spAutoFit/>
          </a:bodyPr>
          <a:lstStyle/>
          <a:p>
            <a:r>
              <a:rPr lang="en-US" altLang="ja-JP" sz="2400" i="1" dirty="0" smtClean="0">
                <a:solidFill>
                  <a:srgbClr val="572314"/>
                </a:solidFill>
                <a:latin typeface="+mn-ea"/>
                <a:cs typeface="ＤＦＰ勘亭流" charset="2"/>
              </a:rPr>
              <a:t>103,286 </a:t>
            </a:r>
            <a:r>
              <a:rPr lang="ja-JP" altLang="en-US" sz="2400" i="1" dirty="0">
                <a:solidFill>
                  <a:srgbClr val="572314"/>
                </a:solidFill>
                <a:latin typeface="+mn-ea"/>
                <a:cs typeface="ＤＦＰ勘亭流" charset="2"/>
              </a:rPr>
              <a:t>件</a:t>
            </a:r>
          </a:p>
        </p:txBody>
      </p:sp>
      <p:sp>
        <p:nvSpPr>
          <p:cNvPr id="6" name="正方形/長方形 5"/>
          <p:cNvSpPr/>
          <p:nvPr/>
        </p:nvSpPr>
        <p:spPr>
          <a:xfrm>
            <a:off x="1488943" y="6397882"/>
            <a:ext cx="7270328" cy="369332"/>
          </a:xfrm>
          <a:prstGeom prst="rect">
            <a:avLst/>
          </a:prstGeom>
        </p:spPr>
        <p:txBody>
          <a:bodyPr wrap="square">
            <a:spAutoFit/>
          </a:bodyPr>
          <a:lstStyle/>
          <a:p>
            <a:r>
              <a:rPr lang="ja-JP" altLang="en-US" dirty="0" smtClean="0">
                <a:solidFill>
                  <a:srgbClr val="572314"/>
                </a:solidFill>
              </a:rPr>
              <a:t>大臣官房統計情報部人口</a:t>
            </a:r>
            <a:r>
              <a:rPr lang="ja-JP" altLang="en-US" sz="1800" dirty="0" smtClean="0">
                <a:solidFill>
                  <a:srgbClr val="572314"/>
                </a:solidFill>
              </a:rPr>
              <a:t>動態</a:t>
            </a:r>
            <a:r>
              <a:rPr lang="ja-JP" altLang="en-US" dirty="0" smtClean="0">
                <a:solidFill>
                  <a:srgbClr val="572314"/>
                </a:solidFill>
              </a:rPr>
              <a:t>・保健社会統計課行政報告統計室</a:t>
            </a:r>
            <a:endParaRPr lang="ja-JP" altLang="en-US" dirty="0">
              <a:solidFill>
                <a:srgbClr val="572314"/>
              </a:solidFill>
            </a:endParaRPr>
          </a:p>
        </p:txBody>
      </p:sp>
      <p:graphicFrame>
        <p:nvGraphicFramePr>
          <p:cNvPr id="7" name="グラフ 6"/>
          <p:cNvGraphicFramePr/>
          <p:nvPr>
            <p:extLst>
              <p:ext uri="{D42A27DB-BD31-4B8C-83A1-F6EECF244321}">
                <p14:modId xmlns:p14="http://schemas.microsoft.com/office/powerpoint/2010/main" val="283021287"/>
              </p:ext>
            </p:extLst>
          </p:nvPr>
        </p:nvGraphicFramePr>
        <p:xfrm>
          <a:off x="418633" y="2074947"/>
          <a:ext cx="6188408" cy="46922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07584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337840"/>
            <a:ext cx="8574087" cy="967840"/>
          </a:xfrm>
          <a:noFill/>
        </p:spPr>
        <p:txBody>
          <a:bodyPr>
            <a:normAutofit/>
          </a:bodyPr>
          <a:lstStyle/>
          <a:p>
            <a:pPr algn="ctr"/>
            <a:r>
              <a:rPr lang="ja-JP" altLang="en-US" sz="3200" dirty="0">
                <a:latin typeface="+mj-ea"/>
                <a:cs typeface="ＤＦＰ勘亭流" charset="2"/>
              </a:rPr>
              <a:t>児童虐待死亡事例の年齢</a:t>
            </a:r>
            <a:endParaRPr kumimoji="1" lang="ja-JP" altLang="en-US" sz="3200" dirty="0">
              <a:latin typeface="+mj-ea"/>
              <a:cs typeface="ＤＦＰ勘亭流" charset="2"/>
            </a:endParaRPr>
          </a:p>
        </p:txBody>
      </p:sp>
      <p:sp>
        <p:nvSpPr>
          <p:cNvPr id="7" name="正方形/長方形 6"/>
          <p:cNvSpPr/>
          <p:nvPr/>
        </p:nvSpPr>
        <p:spPr>
          <a:xfrm>
            <a:off x="1157871" y="6369098"/>
            <a:ext cx="7003760" cy="369332"/>
          </a:xfrm>
          <a:prstGeom prst="rect">
            <a:avLst/>
          </a:prstGeom>
        </p:spPr>
        <p:txBody>
          <a:bodyPr wrap="square">
            <a:spAutoFit/>
          </a:bodyPr>
          <a:lstStyle/>
          <a:p>
            <a:r>
              <a:rPr lang="ja-JP" altLang="en-US" sz="1800" dirty="0" smtClean="0">
                <a:solidFill>
                  <a:srgbClr val="572314"/>
                </a:solidFill>
              </a:rPr>
              <a:t>大臣官房統計情報部人口動態・保健社会統計課行政報告統計室</a:t>
            </a:r>
            <a:endParaRPr lang="ja-JP" altLang="en-US" sz="1800" dirty="0">
              <a:solidFill>
                <a:srgbClr val="572314"/>
              </a:solidFill>
            </a:endParaRPr>
          </a:p>
        </p:txBody>
      </p:sp>
      <p:graphicFrame>
        <p:nvGraphicFramePr>
          <p:cNvPr id="3" name="グラフ 2"/>
          <p:cNvGraphicFramePr/>
          <p:nvPr>
            <p:extLst>
              <p:ext uri="{D42A27DB-BD31-4B8C-83A1-F6EECF244321}">
                <p14:modId xmlns:p14="http://schemas.microsoft.com/office/powerpoint/2010/main" val="2038160525"/>
              </p:ext>
            </p:extLst>
          </p:nvPr>
        </p:nvGraphicFramePr>
        <p:xfrm>
          <a:off x="705713" y="1902768"/>
          <a:ext cx="7137746" cy="3831484"/>
        </p:xfrm>
        <a:graphic>
          <a:graphicData uri="http://schemas.openxmlformats.org/drawingml/2006/chart">
            <c:chart xmlns:c="http://schemas.openxmlformats.org/drawingml/2006/chart" xmlns:r="http://schemas.openxmlformats.org/officeDocument/2006/relationships" r:id="rId3"/>
          </a:graphicData>
        </a:graphic>
      </p:graphicFrame>
      <p:sp>
        <p:nvSpPr>
          <p:cNvPr id="4" name="正方形/長方形 3"/>
          <p:cNvSpPr/>
          <p:nvPr/>
        </p:nvSpPr>
        <p:spPr>
          <a:xfrm>
            <a:off x="3749159" y="1103954"/>
            <a:ext cx="5109091" cy="461665"/>
          </a:xfrm>
          <a:prstGeom prst="rect">
            <a:avLst/>
          </a:prstGeom>
        </p:spPr>
        <p:txBody>
          <a:bodyPr wrap="none">
            <a:spAutoFit/>
          </a:bodyPr>
          <a:lstStyle/>
          <a:p>
            <a:r>
              <a:rPr lang="en-US" altLang="ja-JP" sz="2400" dirty="0">
                <a:solidFill>
                  <a:srgbClr val="FFFFFF"/>
                </a:solidFill>
                <a:latin typeface="+mn-ea"/>
                <a:cs typeface="ＤＦＰ勘亭流" charset="2"/>
              </a:rPr>
              <a:t>H15.7〜</a:t>
            </a:r>
            <a:r>
              <a:rPr lang="en-US" altLang="ja-JP" sz="2400" dirty="0" smtClean="0">
                <a:solidFill>
                  <a:srgbClr val="FFFFFF"/>
                </a:solidFill>
                <a:latin typeface="+mn-ea"/>
                <a:cs typeface="ＤＦＰ勘亭流" charset="2"/>
              </a:rPr>
              <a:t>H</a:t>
            </a:r>
            <a:r>
              <a:rPr lang="ja-JP" altLang="ja-JP" sz="2400" dirty="0" smtClean="0">
                <a:solidFill>
                  <a:srgbClr val="FFFFFF"/>
                </a:solidFill>
                <a:latin typeface="+mn-ea"/>
                <a:cs typeface="ＤＦＰ勘亭流" charset="2"/>
              </a:rPr>
              <a:t>2</a:t>
            </a:r>
            <a:r>
              <a:rPr lang="en-US" altLang="ja-JP" sz="2400" dirty="0" smtClean="0">
                <a:solidFill>
                  <a:srgbClr val="FFFFFF"/>
                </a:solidFill>
                <a:latin typeface="+mn-ea"/>
                <a:cs typeface="ＤＦＰ勘亭流" charset="2"/>
              </a:rPr>
              <a:t>7.3</a:t>
            </a:r>
            <a:r>
              <a:rPr lang="ja-JP" altLang="en-US" sz="2400" dirty="0">
                <a:solidFill>
                  <a:srgbClr val="FFFFFF"/>
                </a:solidFill>
                <a:latin typeface="+mn-ea"/>
                <a:cs typeface="ＤＦＰ勘亭流" charset="2"/>
              </a:rPr>
              <a:t>の</a:t>
            </a:r>
            <a:r>
              <a:rPr lang="ja-JP" altLang="en-US" sz="2400" dirty="0" smtClean="0">
                <a:solidFill>
                  <a:srgbClr val="FFFFFF"/>
                </a:solidFill>
                <a:latin typeface="+mn-ea"/>
                <a:cs typeface="ＤＦＰ勘亭流" charset="2"/>
              </a:rPr>
              <a:t>１</a:t>
            </a:r>
            <a:r>
              <a:rPr lang="en-US" altLang="ja-JP" sz="2400" dirty="0" smtClean="0">
                <a:solidFill>
                  <a:srgbClr val="FFFFFF"/>
                </a:solidFill>
                <a:latin typeface="+mn-ea"/>
                <a:cs typeface="ＤＦＰ勘亭流" charset="2"/>
              </a:rPr>
              <a:t>2</a:t>
            </a:r>
            <a:r>
              <a:rPr lang="ja-JP" altLang="en-US" sz="2400" dirty="0" smtClean="0">
                <a:solidFill>
                  <a:srgbClr val="FFFFFF"/>
                </a:solidFill>
                <a:latin typeface="+mn-ea"/>
                <a:cs typeface="ＤＦＰ勘亭流" charset="2"/>
              </a:rPr>
              <a:t>年間累計</a:t>
            </a:r>
            <a:r>
              <a:rPr lang="en-US" altLang="ja-JP" sz="2400" dirty="0" smtClean="0">
                <a:solidFill>
                  <a:srgbClr val="FFFFFF"/>
                </a:solidFill>
                <a:latin typeface="+mn-ea"/>
                <a:cs typeface="ＤＦＰ勘亭流" charset="2"/>
              </a:rPr>
              <a:t>,</a:t>
            </a:r>
            <a:r>
              <a:rPr lang="ja-JP" altLang="en-US" sz="2400" dirty="0" smtClean="0">
                <a:solidFill>
                  <a:srgbClr val="FFFFFF"/>
                </a:solidFill>
                <a:latin typeface="+mn-ea"/>
                <a:cs typeface="ＤＦＰ勘亭流" charset="2"/>
              </a:rPr>
              <a:t> </a:t>
            </a:r>
            <a:r>
              <a:rPr lang="en-US" altLang="ja-JP" sz="2400" dirty="0" smtClean="0">
                <a:solidFill>
                  <a:srgbClr val="FFFFFF"/>
                </a:solidFill>
                <a:latin typeface="+mn-ea"/>
                <a:cs typeface="ＤＦＰ勘亭流" charset="2"/>
              </a:rPr>
              <a:t>862</a:t>
            </a:r>
            <a:r>
              <a:rPr lang="ja-JP" altLang="en-US" sz="2400" dirty="0" smtClean="0">
                <a:solidFill>
                  <a:srgbClr val="FFFFFF"/>
                </a:solidFill>
                <a:latin typeface="+mn-ea"/>
                <a:cs typeface="ＤＦＰ勘亭流" charset="2"/>
              </a:rPr>
              <a:t>例</a:t>
            </a:r>
            <a:endParaRPr lang="ja-JP" altLang="en-US" sz="2400" dirty="0">
              <a:solidFill>
                <a:srgbClr val="FFFFFF"/>
              </a:solidFill>
              <a:latin typeface="+mn-ea"/>
              <a:cs typeface="ＤＦＰ勘亭流" charset="2"/>
            </a:endParaRPr>
          </a:p>
        </p:txBody>
      </p:sp>
      <p:sp>
        <p:nvSpPr>
          <p:cNvPr id="8" name="正方形/長方形 7"/>
          <p:cNvSpPr/>
          <p:nvPr/>
        </p:nvSpPr>
        <p:spPr>
          <a:xfrm>
            <a:off x="7427961" y="5413239"/>
            <a:ext cx="415498" cy="369332"/>
          </a:xfrm>
          <a:prstGeom prst="rect">
            <a:avLst/>
          </a:prstGeom>
        </p:spPr>
        <p:txBody>
          <a:bodyPr wrap="none">
            <a:spAutoFit/>
          </a:bodyPr>
          <a:lstStyle/>
          <a:p>
            <a:r>
              <a:rPr lang="ja-JP" altLang="en-US" b="1" dirty="0" smtClean="0">
                <a:solidFill>
                  <a:srgbClr val="572314"/>
                </a:solidFill>
              </a:rPr>
              <a:t>歳</a:t>
            </a:r>
            <a:endParaRPr lang="ja-JP" altLang="en-US" b="1" dirty="0">
              <a:solidFill>
                <a:srgbClr val="572314"/>
              </a:solidFill>
            </a:endParaRPr>
          </a:p>
        </p:txBody>
      </p:sp>
      <p:sp>
        <p:nvSpPr>
          <p:cNvPr id="33" name="正方形/長方形 32"/>
          <p:cNvSpPr/>
          <p:nvPr/>
        </p:nvSpPr>
        <p:spPr>
          <a:xfrm>
            <a:off x="3826933" y="2465026"/>
            <a:ext cx="4016526" cy="798680"/>
          </a:xfrm>
          <a:prstGeom prst="rect">
            <a:avLst/>
          </a:prstGeom>
          <a:solidFill>
            <a:srgbClr val="FFFFFF"/>
          </a:solidFill>
        </p:spPr>
        <p:txBody>
          <a:bodyPr wrap="square">
            <a:spAutoFit/>
          </a:bodyPr>
          <a:lstStyle/>
          <a:p>
            <a:pPr>
              <a:lnSpc>
                <a:spcPct val="130000"/>
              </a:lnSpc>
            </a:pPr>
            <a:r>
              <a:rPr lang="en-US" altLang="ja-JP" dirty="0" smtClean="0">
                <a:solidFill>
                  <a:srgbClr val="FF0000"/>
                </a:solidFill>
                <a:latin typeface="+mn-ea"/>
                <a:cs typeface="ＤＦＰ勘亭流" charset="2"/>
              </a:rPr>
              <a:t>0〜</a:t>
            </a:r>
            <a:r>
              <a:rPr lang="ja-JP" altLang="en-US" dirty="0" smtClean="0">
                <a:solidFill>
                  <a:srgbClr val="FF0000"/>
                </a:solidFill>
                <a:latin typeface="+mn-ea"/>
                <a:cs typeface="ＤＦＰ勘亭流" charset="2"/>
              </a:rPr>
              <a:t>３歳児に多い。</a:t>
            </a:r>
            <a:endParaRPr lang="en-US" altLang="ja-JP" dirty="0" smtClean="0">
              <a:solidFill>
                <a:srgbClr val="FF0000"/>
              </a:solidFill>
              <a:latin typeface="+mn-ea"/>
              <a:cs typeface="ＤＦＰ勘亭流" charset="2"/>
            </a:endParaRPr>
          </a:p>
          <a:p>
            <a:pPr>
              <a:lnSpc>
                <a:spcPct val="130000"/>
              </a:lnSpc>
            </a:pPr>
            <a:r>
              <a:rPr lang="en-US" altLang="ja-JP" dirty="0" smtClean="0">
                <a:solidFill>
                  <a:srgbClr val="FF0000"/>
                </a:solidFill>
                <a:latin typeface="+mn-ea"/>
                <a:cs typeface="ＤＦＰ勘亭流" charset="2"/>
              </a:rPr>
              <a:t>H26.4〜</a:t>
            </a:r>
            <a:r>
              <a:rPr lang="en-US" altLang="ja-JP" dirty="0">
                <a:solidFill>
                  <a:srgbClr val="FF0000"/>
                </a:solidFill>
                <a:latin typeface="+mn-ea"/>
                <a:cs typeface="ＤＦＰ勘亭流" charset="2"/>
              </a:rPr>
              <a:t>H</a:t>
            </a:r>
            <a:r>
              <a:rPr lang="ja-JP" altLang="ja-JP" dirty="0">
                <a:solidFill>
                  <a:srgbClr val="FF0000"/>
                </a:solidFill>
                <a:latin typeface="+mn-ea"/>
                <a:cs typeface="ＤＦＰ勘亭流" charset="2"/>
              </a:rPr>
              <a:t>2</a:t>
            </a:r>
            <a:r>
              <a:rPr lang="en-US" altLang="ja-JP" dirty="0">
                <a:solidFill>
                  <a:srgbClr val="FF0000"/>
                </a:solidFill>
                <a:latin typeface="+mn-ea"/>
                <a:cs typeface="ＤＦＰ勘亭流" charset="2"/>
              </a:rPr>
              <a:t>7.3</a:t>
            </a:r>
            <a:r>
              <a:rPr lang="ja-JP" altLang="en-US" dirty="0">
                <a:solidFill>
                  <a:srgbClr val="FF0000"/>
                </a:solidFill>
                <a:latin typeface="+mn-ea"/>
                <a:cs typeface="ＤＦＰ勘亭流" charset="2"/>
              </a:rPr>
              <a:t>の</a:t>
            </a:r>
            <a:r>
              <a:rPr lang="ja-JP" altLang="en-US" dirty="0" smtClean="0">
                <a:solidFill>
                  <a:srgbClr val="FF0000"/>
                </a:solidFill>
                <a:latin typeface="+mn-ea"/>
                <a:cs typeface="ＤＦＰ勘亭流" charset="2"/>
              </a:rPr>
              <a:t>１年間に</a:t>
            </a:r>
            <a:r>
              <a:rPr lang="en-US" altLang="ja-JP" dirty="0" smtClean="0">
                <a:solidFill>
                  <a:srgbClr val="FF0000"/>
                </a:solidFill>
                <a:latin typeface="+mn-ea"/>
                <a:cs typeface="ＤＦＰ勘亭流" charset="2"/>
              </a:rPr>
              <a:t>64</a:t>
            </a:r>
            <a:r>
              <a:rPr lang="ja-JP" altLang="en-US" dirty="0" smtClean="0">
                <a:solidFill>
                  <a:srgbClr val="FF0000"/>
                </a:solidFill>
                <a:latin typeface="+mn-ea"/>
                <a:cs typeface="ＤＦＰ勘亭流" charset="2"/>
              </a:rPr>
              <a:t>例が死亡</a:t>
            </a:r>
            <a:endParaRPr lang="ja-JP" altLang="en-US" dirty="0">
              <a:solidFill>
                <a:srgbClr val="FF0000"/>
              </a:solidFill>
              <a:latin typeface="+mn-ea"/>
              <a:cs typeface="ＤＦＰ勘亭流" charset="2"/>
            </a:endParaRPr>
          </a:p>
        </p:txBody>
      </p:sp>
      <p:sp>
        <p:nvSpPr>
          <p:cNvPr id="5" name="円/楕円 4"/>
          <p:cNvSpPr/>
          <p:nvPr/>
        </p:nvSpPr>
        <p:spPr>
          <a:xfrm>
            <a:off x="877749" y="1902768"/>
            <a:ext cx="2446492" cy="1867393"/>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141753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p:spPr>
        <p:txBody>
          <a:bodyPr anchor="ctr">
            <a:noAutofit/>
          </a:bodyPr>
          <a:lstStyle/>
          <a:p>
            <a:pPr algn="ctr"/>
            <a:r>
              <a:rPr lang="ja-JP" altLang="en-US" sz="3200" dirty="0" smtClean="0">
                <a:effectLst/>
                <a:latin typeface="+mj-ea"/>
                <a:cs typeface="ＤＦＰ勘亭流" charset="2"/>
              </a:rPr>
              <a:t>揺さぶられ子症候群</a:t>
            </a:r>
            <a:endParaRPr kumimoji="1" lang="ja-JP" altLang="en-US" sz="3200" dirty="0">
              <a:effectLst/>
              <a:latin typeface="+mj-ea"/>
              <a:cs typeface="ＤＦＰ勘亭流" charset="2"/>
            </a:endParaRPr>
          </a:p>
        </p:txBody>
      </p:sp>
      <p:sp>
        <p:nvSpPr>
          <p:cNvPr id="8" name="コンテンツ プレースホルダー 7"/>
          <p:cNvSpPr>
            <a:spLocks noGrp="1"/>
          </p:cNvSpPr>
          <p:nvPr>
            <p:ph idx="1"/>
          </p:nvPr>
        </p:nvSpPr>
        <p:spPr>
          <a:xfrm flipH="1" flipV="1">
            <a:off x="10078807" y="6498528"/>
            <a:ext cx="342132" cy="45719"/>
          </a:xfrm>
        </p:spPr>
        <p:txBody>
          <a:bodyPr>
            <a:normAutofit fontScale="25000" lnSpcReduction="20000"/>
          </a:bodyPr>
          <a:lstStyle/>
          <a:p>
            <a:pPr marL="0" indent="0">
              <a:buNone/>
            </a:pPr>
            <a:endParaRPr kumimoji="1" lang="ja-JP" altLang="en-US" dirty="0"/>
          </a:p>
        </p:txBody>
      </p:sp>
      <p:pic>
        <p:nvPicPr>
          <p:cNvPr id="4" name="図 3" descr="スクリーンショット 2015-06-10 22.33.3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2321" y="2194960"/>
            <a:ext cx="2604073" cy="3672210"/>
          </a:xfrm>
          <a:prstGeom prst="rect">
            <a:avLst/>
          </a:prstGeom>
        </p:spPr>
      </p:pic>
      <p:sp>
        <p:nvSpPr>
          <p:cNvPr id="3" name="テキスト ボックス 2"/>
          <p:cNvSpPr txBox="1"/>
          <p:nvPr/>
        </p:nvSpPr>
        <p:spPr>
          <a:xfrm>
            <a:off x="6032192" y="5249447"/>
            <a:ext cx="1731965" cy="461665"/>
          </a:xfrm>
          <a:prstGeom prst="rect">
            <a:avLst/>
          </a:prstGeom>
          <a:noFill/>
        </p:spPr>
        <p:txBody>
          <a:bodyPr wrap="none" rtlCol="0">
            <a:spAutoFit/>
          </a:bodyPr>
          <a:lstStyle/>
          <a:p>
            <a:r>
              <a:rPr kumimoji="1" lang="en-US" altLang="ja-JP" sz="2400" dirty="0" smtClean="0"/>
              <a:t>2010</a:t>
            </a:r>
            <a:r>
              <a:rPr kumimoji="1" lang="ja-JP" altLang="en-US" sz="2400" dirty="0" smtClean="0"/>
              <a:t>年刊行</a:t>
            </a:r>
            <a:endParaRPr kumimoji="1" lang="ja-JP" altLang="en-US" sz="2400" dirty="0"/>
          </a:p>
        </p:txBody>
      </p:sp>
    </p:spTree>
    <p:extLst>
      <p:ext uri="{BB962C8B-B14F-4D97-AF65-F5344CB8AC3E}">
        <p14:creationId xmlns:p14="http://schemas.microsoft.com/office/powerpoint/2010/main" val="26514054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8705" y="3862530"/>
            <a:ext cx="1879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0970" name="Picture 10" descr="DSCF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319" y="3862530"/>
            <a:ext cx="2305050" cy="1728787"/>
          </a:xfrm>
          <a:prstGeom prst="rect">
            <a:avLst/>
          </a:prstGeom>
          <a:noFill/>
          <a:extLst>
            <a:ext uri="{909E8E84-426E-40dd-AFC4-6F175D3DCCD1}">
              <a14:hiddenFill xmlns:a14="http://schemas.microsoft.com/office/drawing/2010/main">
                <a:solidFill>
                  <a:srgbClr val="FFFFFF"/>
                </a:solidFill>
              </a14:hiddenFill>
            </a:ext>
          </a:extLst>
        </p:spPr>
      </p:pic>
      <p:sp>
        <p:nvSpPr>
          <p:cNvPr id="40971" name="Text Box 11"/>
          <p:cNvSpPr txBox="1">
            <a:spLocks noChangeArrowheads="1"/>
          </p:cNvSpPr>
          <p:nvPr/>
        </p:nvSpPr>
        <p:spPr bwMode="auto">
          <a:xfrm>
            <a:off x="1152120" y="2145433"/>
            <a:ext cx="5570756" cy="151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nSpc>
                <a:spcPct val="130000"/>
              </a:lnSpc>
            </a:pPr>
            <a:r>
              <a:rPr lang="en-US" altLang="ja-JP" sz="2400" b="1" dirty="0">
                <a:solidFill>
                  <a:srgbClr val="572314"/>
                </a:solidFill>
                <a:latin typeface="+mj-ea"/>
                <a:ea typeface="+mj-ea"/>
                <a:cs typeface="ＭＳ Ｐ明朝" charset="0"/>
              </a:rPr>
              <a:t>4</a:t>
            </a:r>
            <a:r>
              <a:rPr lang="ja-JP" altLang="en-US" sz="2400" b="1" dirty="0">
                <a:solidFill>
                  <a:srgbClr val="572314"/>
                </a:solidFill>
                <a:latin typeface="+mj-ea"/>
                <a:ea typeface="+mj-ea"/>
                <a:cs typeface="ＭＳ Ｐ明朝" charset="0"/>
              </a:rPr>
              <a:t>ヶ月女児</a:t>
            </a:r>
            <a:r>
              <a:rPr lang="ja-JP" altLang="en-US" sz="2400" dirty="0">
                <a:solidFill>
                  <a:srgbClr val="572314"/>
                </a:solidFill>
                <a:latin typeface="+mj-ea"/>
                <a:ea typeface="+mj-ea"/>
                <a:cs typeface="ＭＳ Ｐ明朝" charset="0"/>
              </a:rPr>
              <a:t>　呼吸停止にて、救急搬送</a:t>
            </a:r>
            <a:r>
              <a:rPr lang="ja-JP" altLang="en-US" sz="2400" dirty="0" smtClean="0">
                <a:solidFill>
                  <a:srgbClr val="572314"/>
                </a:solidFill>
                <a:latin typeface="+mj-ea"/>
                <a:ea typeface="+mj-ea"/>
                <a:cs typeface="ＭＳ Ｐ明朝" charset="0"/>
              </a:rPr>
              <a:t>。</a:t>
            </a:r>
            <a:endParaRPr lang="en-US" altLang="ja-JP" sz="2400" dirty="0" smtClean="0">
              <a:solidFill>
                <a:srgbClr val="572314"/>
              </a:solidFill>
              <a:latin typeface="+mj-ea"/>
              <a:ea typeface="+mj-ea"/>
              <a:cs typeface="ＭＳ Ｐ明朝" charset="0"/>
            </a:endParaRPr>
          </a:p>
          <a:p>
            <a:pPr>
              <a:lnSpc>
                <a:spcPct val="130000"/>
              </a:lnSpc>
            </a:pPr>
            <a:r>
              <a:rPr lang="ja-JP" altLang="en-US" sz="2400" dirty="0" smtClean="0">
                <a:solidFill>
                  <a:srgbClr val="572314"/>
                </a:solidFill>
                <a:latin typeface="+mj-ea"/>
                <a:ea typeface="+mj-ea"/>
                <a:cs typeface="ＭＳ Ｐ明朝" charset="0"/>
              </a:rPr>
              <a:t>頭部</a:t>
            </a:r>
            <a:r>
              <a:rPr lang="en-US" altLang="ja-JP" sz="2400" dirty="0">
                <a:solidFill>
                  <a:srgbClr val="572314"/>
                </a:solidFill>
                <a:latin typeface="+mj-ea"/>
                <a:ea typeface="+mj-ea"/>
                <a:cs typeface="ＭＳ Ｐ明朝" charset="0"/>
              </a:rPr>
              <a:t>CT</a:t>
            </a:r>
            <a:r>
              <a:rPr lang="ja-JP" altLang="en-US" sz="2400" dirty="0">
                <a:solidFill>
                  <a:srgbClr val="572314"/>
                </a:solidFill>
                <a:latin typeface="+mj-ea"/>
                <a:ea typeface="+mj-ea"/>
                <a:cs typeface="ＭＳ Ｐ明朝" charset="0"/>
              </a:rPr>
              <a:t>にて硬膜下血腫，</a:t>
            </a:r>
            <a:endParaRPr lang="en-US" altLang="ja-JP" sz="2400" dirty="0">
              <a:solidFill>
                <a:srgbClr val="572314"/>
              </a:solidFill>
              <a:latin typeface="+mj-ea"/>
              <a:ea typeface="+mj-ea"/>
              <a:cs typeface="ＭＳ Ｐ明朝" charset="0"/>
            </a:endParaRPr>
          </a:p>
          <a:p>
            <a:pPr>
              <a:lnSpc>
                <a:spcPct val="130000"/>
              </a:lnSpc>
            </a:pPr>
            <a:r>
              <a:rPr lang="ja-JP" altLang="en-US" sz="2400" dirty="0" smtClean="0">
                <a:solidFill>
                  <a:srgbClr val="572314"/>
                </a:solidFill>
                <a:latin typeface="+mj-ea"/>
                <a:ea typeface="+mj-ea"/>
                <a:cs typeface="ＭＳ Ｐ明朝" charset="0"/>
              </a:rPr>
              <a:t>眼底に網膜</a:t>
            </a:r>
            <a:r>
              <a:rPr lang="ja-JP" altLang="en-US" sz="2400" dirty="0">
                <a:solidFill>
                  <a:srgbClr val="572314"/>
                </a:solidFill>
                <a:latin typeface="+mj-ea"/>
                <a:ea typeface="+mj-ea"/>
                <a:cs typeface="ＭＳ Ｐ明朝" charset="0"/>
              </a:rPr>
              <a:t>出血を認めた</a:t>
            </a:r>
            <a:r>
              <a:rPr lang="ja-JP" altLang="en-US" sz="2400" dirty="0" smtClean="0">
                <a:solidFill>
                  <a:srgbClr val="572314"/>
                </a:solidFill>
                <a:latin typeface="+mj-ea"/>
                <a:ea typeface="+mj-ea"/>
                <a:cs typeface="ＭＳ Ｐ明朝" charset="0"/>
              </a:rPr>
              <a:t>。</a:t>
            </a:r>
            <a:endParaRPr lang="ja-JP" altLang="en-US" sz="2400" dirty="0">
              <a:solidFill>
                <a:srgbClr val="572314"/>
              </a:solidFill>
              <a:latin typeface="+mj-ea"/>
              <a:ea typeface="+mj-ea"/>
              <a:cs typeface="ＭＳ Ｐ明朝" charset="0"/>
            </a:endParaRPr>
          </a:p>
        </p:txBody>
      </p:sp>
      <p:sp>
        <p:nvSpPr>
          <p:cNvPr id="2" name="正方形/長方形 1"/>
          <p:cNvSpPr/>
          <p:nvPr/>
        </p:nvSpPr>
        <p:spPr>
          <a:xfrm>
            <a:off x="1715497" y="4576766"/>
            <a:ext cx="265387" cy="59694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4" name="図 3" descr="スクリーンショット 2015-06-10 22.52.3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66951" y="3862530"/>
            <a:ext cx="2348558" cy="1712490"/>
          </a:xfrm>
          <a:prstGeom prst="rect">
            <a:avLst/>
          </a:prstGeom>
        </p:spPr>
      </p:pic>
      <p:sp>
        <p:nvSpPr>
          <p:cNvPr id="5" name="タイトル 4"/>
          <p:cNvSpPr>
            <a:spLocks noGrp="1"/>
          </p:cNvSpPr>
          <p:nvPr>
            <p:ph type="title"/>
          </p:nvPr>
        </p:nvSpPr>
        <p:spPr/>
        <p:txBody>
          <a:bodyPr anchor="ctr">
            <a:normAutofit/>
          </a:bodyPr>
          <a:lstStyle/>
          <a:p>
            <a:pPr>
              <a:lnSpc>
                <a:spcPct val="100000"/>
              </a:lnSpc>
            </a:pPr>
            <a:r>
              <a:rPr kumimoji="1" lang="ja-JP" altLang="en-US" sz="3200" dirty="0" smtClean="0"/>
              <a:t>揺さぶられ子症候群</a:t>
            </a:r>
            <a:endParaRPr kumimoji="1" lang="ja-JP" altLang="en-US" sz="3200" dirty="0"/>
          </a:p>
        </p:txBody>
      </p:sp>
    </p:spTree>
    <p:extLst>
      <p:ext uri="{BB962C8B-B14F-4D97-AF65-F5344CB8AC3E}">
        <p14:creationId xmlns:p14="http://schemas.microsoft.com/office/powerpoint/2010/main" val="262536414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5210190" y="2397101"/>
            <a:ext cx="3552835" cy="2935178"/>
          </a:xfrm>
          <a:prstGeom prst="rect">
            <a:avLst/>
          </a:prstGeom>
          <a:solidFill>
            <a:schemeClr val="bg2"/>
          </a:solidFill>
          <a:ln w="9525">
            <a:solidFill>
              <a:schemeClr val="bg2"/>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ja-JP" altLang="en-US"/>
          </a:p>
        </p:txBody>
      </p:sp>
      <p:pic>
        <p:nvPicPr>
          <p:cNvPr id="819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0603" y="3290274"/>
            <a:ext cx="2386694" cy="2042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19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4935" y="1902317"/>
            <a:ext cx="2360288" cy="3511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 name="テキスト ボックス 1"/>
          <p:cNvSpPr txBox="1"/>
          <p:nvPr/>
        </p:nvSpPr>
        <p:spPr>
          <a:xfrm>
            <a:off x="2495347" y="5494280"/>
            <a:ext cx="5032147" cy="646331"/>
          </a:xfrm>
          <a:prstGeom prst="rect">
            <a:avLst/>
          </a:prstGeom>
          <a:noFill/>
        </p:spPr>
        <p:txBody>
          <a:bodyPr wrap="none" rtlCol="0">
            <a:spAutoFit/>
          </a:bodyPr>
          <a:lstStyle/>
          <a:p>
            <a:r>
              <a:rPr lang="en-US" altLang="ja-JP" dirty="0"/>
              <a:t>R.</a:t>
            </a:r>
            <a:r>
              <a:rPr lang="ja-JP" altLang="en-US" dirty="0"/>
              <a:t> カール・モース、</a:t>
            </a:r>
            <a:r>
              <a:rPr lang="en-US" altLang="ja-JP" dirty="0"/>
              <a:t>MS. </a:t>
            </a:r>
            <a:r>
              <a:rPr lang="ja-JP" altLang="en-US" dirty="0"/>
              <a:t>ワイリー</a:t>
            </a:r>
            <a:r>
              <a:rPr lang="ja-JP" altLang="en-US" dirty="0" smtClean="0"/>
              <a:t>著</a:t>
            </a:r>
            <a:endParaRPr lang="en-US" altLang="ja-JP" dirty="0" smtClean="0"/>
          </a:p>
          <a:p>
            <a:r>
              <a:rPr kumimoji="1" lang="ja-JP" altLang="en-US" dirty="0" smtClean="0"/>
              <a:t>育児室からの亡霊、暴力の根源を訪ねて。</a:t>
            </a:r>
            <a:r>
              <a:rPr kumimoji="1" lang="en-US" altLang="ja-JP" dirty="0" smtClean="0"/>
              <a:t>1990</a:t>
            </a:r>
            <a:endParaRPr kumimoji="1" lang="ja-JP" altLang="en-US" dirty="0"/>
          </a:p>
        </p:txBody>
      </p:sp>
      <p:sp>
        <p:nvSpPr>
          <p:cNvPr id="5" name="タイトル 4"/>
          <p:cNvSpPr>
            <a:spLocks noGrp="1"/>
          </p:cNvSpPr>
          <p:nvPr>
            <p:ph type="title"/>
          </p:nvPr>
        </p:nvSpPr>
        <p:spPr>
          <a:xfrm>
            <a:off x="288179" y="475563"/>
            <a:ext cx="8574087" cy="967840"/>
          </a:xfrm>
          <a:noFill/>
        </p:spPr>
        <p:txBody>
          <a:bodyPr>
            <a:normAutofit/>
          </a:bodyPr>
          <a:lstStyle/>
          <a:p>
            <a:r>
              <a:rPr lang="ja-JP" altLang="en-US" sz="3200" dirty="0"/>
              <a:t>育児室からの亡霊、暴力の根源を訪ねて</a:t>
            </a:r>
            <a:endParaRPr kumimoji="1" lang="ja-JP" altLang="en-US" sz="3200" dirty="0"/>
          </a:p>
        </p:txBody>
      </p:sp>
    </p:spTree>
    <p:extLst>
      <p:ext uri="{BB962C8B-B14F-4D97-AF65-F5344CB8AC3E}">
        <p14:creationId xmlns:p14="http://schemas.microsoft.com/office/powerpoint/2010/main" val="2610872522"/>
      </p:ext>
    </p:extLst>
  </p:cSld>
  <p:clrMapOvr>
    <a:masterClrMapping/>
  </p:clrMapOvr>
  <p:transition xmlns:p14="http://schemas.microsoft.com/office/powerpoint/2010/main">
    <p:split orient="ver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noFill/>
        </p:spPr>
        <p:txBody>
          <a:bodyPr>
            <a:normAutofit/>
          </a:bodyPr>
          <a:lstStyle/>
          <a:p>
            <a:pPr lvl="0" algn="ctr"/>
            <a:r>
              <a:rPr lang="ja-JP" altLang="en-US" sz="3600" b="1" dirty="0" smtClean="0">
                <a:effectLst>
                  <a:outerShdw blurRad="50800" dist="38100" dir="2700000" algn="tl" rotWithShape="0">
                    <a:srgbClr val="000000">
                      <a:alpha val="43000"/>
                    </a:srgbClr>
                  </a:outerShdw>
                </a:effectLst>
              </a:rPr>
              <a:t>負のスパイラルを断つ</a:t>
            </a:r>
            <a:endParaRPr lang="en-US" altLang="ja-JP" sz="3600" b="1" dirty="0">
              <a:effectLst>
                <a:outerShdw blurRad="50800" dist="38100" dir="2700000" algn="tl" rotWithShape="0">
                  <a:srgbClr val="000000">
                    <a:alpha val="43000"/>
                  </a:srgbClr>
                </a:outerShdw>
              </a:effectLst>
            </a:endParaRPr>
          </a:p>
        </p:txBody>
      </p:sp>
      <p:sp>
        <p:nvSpPr>
          <p:cNvPr id="3" name="正方形/長方形 2"/>
          <p:cNvSpPr/>
          <p:nvPr/>
        </p:nvSpPr>
        <p:spPr>
          <a:xfrm>
            <a:off x="3705826" y="4421387"/>
            <a:ext cx="3857758" cy="615553"/>
          </a:xfrm>
          <a:prstGeom prst="rect">
            <a:avLst/>
          </a:prstGeom>
        </p:spPr>
        <p:txBody>
          <a:bodyPr wrap="square">
            <a:spAutoFit/>
          </a:bodyPr>
          <a:lstStyle/>
          <a:p>
            <a:pPr lvl="0" algn="ctr">
              <a:lnSpc>
                <a:spcPct val="150000"/>
              </a:lnSpc>
            </a:pPr>
            <a:r>
              <a:rPr lang="ja-JP" altLang="en-US" sz="2400" dirty="0" smtClean="0">
                <a:solidFill>
                  <a:srgbClr val="800000"/>
                </a:solidFill>
              </a:rPr>
              <a:t>非行・暴力　　　自殺</a:t>
            </a:r>
            <a:endParaRPr lang="ja-JP" altLang="en-US" sz="2400" dirty="0">
              <a:solidFill>
                <a:srgbClr val="800000"/>
              </a:solidFill>
            </a:endParaRPr>
          </a:p>
        </p:txBody>
      </p:sp>
      <p:sp>
        <p:nvSpPr>
          <p:cNvPr id="2" name="正方形/長方形 1"/>
          <p:cNvSpPr/>
          <p:nvPr/>
        </p:nvSpPr>
        <p:spPr>
          <a:xfrm>
            <a:off x="3800704" y="3337769"/>
            <a:ext cx="2031325" cy="461665"/>
          </a:xfrm>
          <a:prstGeom prst="rect">
            <a:avLst/>
          </a:prstGeom>
        </p:spPr>
        <p:txBody>
          <a:bodyPr wrap="none">
            <a:spAutoFit/>
          </a:bodyPr>
          <a:lstStyle/>
          <a:p>
            <a:pPr algn="ctr"/>
            <a:r>
              <a:rPr lang="ja-JP" altLang="en-US" sz="2400" dirty="0" smtClean="0">
                <a:solidFill>
                  <a:srgbClr val="800000"/>
                </a:solidFill>
              </a:rPr>
              <a:t>いじめ・無視</a:t>
            </a:r>
            <a:endParaRPr lang="en-US" altLang="ja-JP" sz="2400" dirty="0" smtClean="0">
              <a:solidFill>
                <a:srgbClr val="800000"/>
              </a:solidFill>
            </a:endParaRPr>
          </a:p>
        </p:txBody>
      </p:sp>
      <p:sp>
        <p:nvSpPr>
          <p:cNvPr id="6" name="正方形/長方形 5"/>
          <p:cNvSpPr/>
          <p:nvPr/>
        </p:nvSpPr>
        <p:spPr>
          <a:xfrm>
            <a:off x="3954592" y="2206434"/>
            <a:ext cx="1723549" cy="553998"/>
          </a:xfrm>
          <a:prstGeom prst="rect">
            <a:avLst/>
          </a:prstGeom>
        </p:spPr>
        <p:txBody>
          <a:bodyPr wrap="none">
            <a:spAutoFit/>
          </a:bodyPr>
          <a:lstStyle/>
          <a:p>
            <a:pPr>
              <a:lnSpc>
                <a:spcPct val="130000"/>
              </a:lnSpc>
            </a:pPr>
            <a:r>
              <a:rPr lang="ja-JP" altLang="en-US" sz="2400" b="1" dirty="0" smtClean="0">
                <a:solidFill>
                  <a:srgbClr val="800000"/>
                </a:solidFill>
              </a:rPr>
              <a:t>乳幼児虐待</a:t>
            </a:r>
            <a:endParaRPr lang="en-US" altLang="ja-JP" sz="2400" b="1" dirty="0">
              <a:solidFill>
                <a:srgbClr val="800000"/>
              </a:solidFill>
            </a:endParaRPr>
          </a:p>
        </p:txBody>
      </p:sp>
      <p:sp>
        <p:nvSpPr>
          <p:cNvPr id="8" name="正方形/長方形 7"/>
          <p:cNvSpPr/>
          <p:nvPr/>
        </p:nvSpPr>
        <p:spPr>
          <a:xfrm>
            <a:off x="4416257" y="5671423"/>
            <a:ext cx="800219" cy="461665"/>
          </a:xfrm>
          <a:prstGeom prst="rect">
            <a:avLst/>
          </a:prstGeom>
        </p:spPr>
        <p:txBody>
          <a:bodyPr wrap="none">
            <a:spAutoFit/>
          </a:bodyPr>
          <a:lstStyle/>
          <a:p>
            <a:r>
              <a:rPr lang="ja-JP" altLang="en-US" sz="2400" dirty="0">
                <a:solidFill>
                  <a:srgbClr val="800000"/>
                </a:solidFill>
              </a:rPr>
              <a:t>犯罪</a:t>
            </a:r>
          </a:p>
        </p:txBody>
      </p:sp>
      <p:sp>
        <p:nvSpPr>
          <p:cNvPr id="16" name="下矢印 15"/>
          <p:cNvSpPr/>
          <p:nvPr/>
        </p:nvSpPr>
        <p:spPr>
          <a:xfrm>
            <a:off x="4651884" y="2928697"/>
            <a:ext cx="298809" cy="336530"/>
          </a:xfrm>
          <a:prstGeom prst="downArrow">
            <a:avLst/>
          </a:prstGeom>
          <a:ln w="12700" cmpd="sng">
            <a:solidFill>
              <a:srgbClr val="5723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rgbClr val="800000"/>
              </a:solidFill>
            </a:endParaRPr>
          </a:p>
        </p:txBody>
      </p:sp>
      <p:sp>
        <p:nvSpPr>
          <p:cNvPr id="18" name="下矢印 17"/>
          <p:cNvSpPr/>
          <p:nvPr/>
        </p:nvSpPr>
        <p:spPr>
          <a:xfrm rot="5400000" flipH="1">
            <a:off x="3449118" y="5567937"/>
            <a:ext cx="233055" cy="594499"/>
          </a:xfrm>
          <a:prstGeom prst="downArrow">
            <a:avLst/>
          </a:prstGeom>
          <a:ln w="12700" cmpd="sng">
            <a:solidFill>
              <a:srgbClr val="5723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rgbClr val="800000"/>
              </a:solidFill>
            </a:endParaRPr>
          </a:p>
        </p:txBody>
      </p:sp>
      <p:sp>
        <p:nvSpPr>
          <p:cNvPr id="19" name="下矢印 18"/>
          <p:cNvSpPr/>
          <p:nvPr/>
        </p:nvSpPr>
        <p:spPr>
          <a:xfrm>
            <a:off x="4651884" y="4084857"/>
            <a:ext cx="298809" cy="336530"/>
          </a:xfrm>
          <a:prstGeom prst="downArrow">
            <a:avLst/>
          </a:prstGeom>
          <a:ln w="12700" cmpd="sng">
            <a:solidFill>
              <a:srgbClr val="5723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rgbClr val="800000"/>
              </a:solidFill>
            </a:endParaRPr>
          </a:p>
        </p:txBody>
      </p:sp>
      <p:sp>
        <p:nvSpPr>
          <p:cNvPr id="20" name="下矢印 19"/>
          <p:cNvSpPr/>
          <p:nvPr/>
        </p:nvSpPr>
        <p:spPr>
          <a:xfrm>
            <a:off x="4620525" y="5267443"/>
            <a:ext cx="298809" cy="336530"/>
          </a:xfrm>
          <a:prstGeom prst="downArrow">
            <a:avLst/>
          </a:prstGeom>
          <a:ln w="12700" cmpd="sng">
            <a:solidFill>
              <a:srgbClr val="57231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dirty="0">
              <a:solidFill>
                <a:srgbClr val="800000"/>
              </a:solidFill>
            </a:endParaRPr>
          </a:p>
        </p:txBody>
      </p:sp>
      <p:sp>
        <p:nvSpPr>
          <p:cNvPr id="17" name="曲折矢印 16"/>
          <p:cNvSpPr/>
          <p:nvPr/>
        </p:nvSpPr>
        <p:spPr>
          <a:xfrm>
            <a:off x="3268396" y="2584874"/>
            <a:ext cx="437430" cy="3396840"/>
          </a:xfrm>
          <a:prstGeom prst="bentArrow">
            <a:avLst/>
          </a:prstGeom>
          <a:solidFill>
            <a:schemeClr val="bg2"/>
          </a:solidFill>
          <a:ln>
            <a:solidFill>
              <a:srgbClr val="5723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2400">
              <a:solidFill>
                <a:srgbClr val="800000"/>
              </a:solidFill>
            </a:endParaRPr>
          </a:p>
        </p:txBody>
      </p:sp>
      <p:cxnSp>
        <p:nvCxnSpPr>
          <p:cNvPr id="10" name="直線矢印コネクタ 9"/>
          <p:cNvCxnSpPr/>
          <p:nvPr/>
        </p:nvCxnSpPr>
        <p:spPr>
          <a:xfrm>
            <a:off x="5832029" y="4084857"/>
            <a:ext cx="741753" cy="490255"/>
          </a:xfrm>
          <a:prstGeom prst="straightConnector1">
            <a:avLst/>
          </a:prstGeom>
          <a:ln w="76200" cmpd="sng">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18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67212" y="630367"/>
            <a:ext cx="6879763" cy="1054833"/>
          </a:xfrm>
          <a:noFill/>
        </p:spPr>
        <p:txBody>
          <a:bodyPr anchor="t">
            <a:noAutofit/>
          </a:bodyPr>
          <a:lstStyle/>
          <a:p>
            <a:pPr algn="ctr">
              <a:lnSpc>
                <a:spcPct val="150000"/>
              </a:lnSpc>
              <a:tabLst>
                <a:tab pos="3055938" algn="l"/>
              </a:tabLst>
            </a:pPr>
            <a:r>
              <a:rPr lang="ja-JP" altLang="en-US" sz="3600" b="1" dirty="0" smtClean="0"/>
              <a:t>本日の話</a:t>
            </a:r>
            <a:endParaRPr lang="ja-JP" altLang="en-US" sz="3600" b="1" dirty="0"/>
          </a:p>
        </p:txBody>
      </p:sp>
      <p:sp>
        <p:nvSpPr>
          <p:cNvPr id="3" name="正方形/長方形 2"/>
          <p:cNvSpPr/>
          <p:nvPr/>
        </p:nvSpPr>
        <p:spPr>
          <a:xfrm>
            <a:off x="915101" y="2390891"/>
            <a:ext cx="7498213" cy="3216265"/>
          </a:xfrm>
          <a:prstGeom prst="rect">
            <a:avLst/>
          </a:prstGeom>
        </p:spPr>
        <p:txBody>
          <a:bodyPr wrap="square">
            <a:spAutoFit/>
          </a:bodyPr>
          <a:lstStyle/>
          <a:p>
            <a:pPr marL="709613" indent="-709613">
              <a:lnSpc>
                <a:spcPct val="200000"/>
              </a:lnSpc>
              <a:spcAft>
                <a:spcPts val="600"/>
              </a:spcAft>
              <a:buFont typeface="+mj-lt"/>
              <a:buAutoNum type="romanUcPeriod"/>
            </a:pPr>
            <a:r>
              <a:rPr lang="ja-JP" altLang="en-US" sz="2400" dirty="0" smtClean="0">
                <a:solidFill>
                  <a:srgbClr val="800000"/>
                </a:solidFill>
                <a:latin typeface="+mn-ea"/>
              </a:rPr>
              <a:t>子ども虐待の実態</a:t>
            </a:r>
            <a:endParaRPr lang="en-US" altLang="ja-JP" sz="2400" dirty="0" smtClean="0">
              <a:solidFill>
                <a:srgbClr val="800000"/>
              </a:solidFill>
              <a:latin typeface="+mn-ea"/>
            </a:endParaRPr>
          </a:p>
          <a:p>
            <a:pPr marL="709613" indent="-709613">
              <a:lnSpc>
                <a:spcPct val="200000"/>
              </a:lnSpc>
              <a:spcAft>
                <a:spcPts val="600"/>
              </a:spcAft>
              <a:buFont typeface="+mj-lt"/>
              <a:buAutoNum type="romanUcPeriod"/>
            </a:pPr>
            <a:r>
              <a:rPr lang="ja-JP" altLang="en-US" sz="2400" dirty="0">
                <a:solidFill>
                  <a:srgbClr val="800000"/>
                </a:solidFill>
                <a:latin typeface="+mn-ea"/>
              </a:rPr>
              <a:t>なぜ</a:t>
            </a:r>
            <a:r>
              <a:rPr lang="ja-JP" altLang="en-US" sz="2400" dirty="0" smtClean="0">
                <a:solidFill>
                  <a:srgbClr val="800000"/>
                </a:solidFill>
                <a:latin typeface="+mn-ea"/>
              </a:rPr>
              <a:t>、子ども虐待</a:t>
            </a:r>
            <a:r>
              <a:rPr lang="ja-JP" altLang="en-US" sz="2400" dirty="0">
                <a:solidFill>
                  <a:srgbClr val="800000"/>
                </a:solidFill>
                <a:latin typeface="+mn-ea"/>
              </a:rPr>
              <a:t>が増えているの</a:t>
            </a:r>
            <a:r>
              <a:rPr lang="ja-JP" altLang="en-US" sz="2400" dirty="0" smtClean="0">
                <a:solidFill>
                  <a:srgbClr val="800000"/>
                </a:solidFill>
                <a:latin typeface="+mn-ea"/>
              </a:rPr>
              <a:t>か</a:t>
            </a:r>
            <a:endParaRPr lang="en-US" altLang="ja-JP" sz="2400" dirty="0" smtClean="0">
              <a:solidFill>
                <a:srgbClr val="800000"/>
              </a:solidFill>
              <a:latin typeface="+mn-ea"/>
            </a:endParaRPr>
          </a:p>
          <a:p>
            <a:pPr marL="709613" indent="-709613">
              <a:lnSpc>
                <a:spcPct val="200000"/>
              </a:lnSpc>
              <a:spcAft>
                <a:spcPts val="600"/>
              </a:spcAft>
              <a:buFont typeface="+mj-lt"/>
              <a:buAutoNum type="romanUcPeriod"/>
            </a:pPr>
            <a:r>
              <a:rPr lang="ja-JP" altLang="en-US" sz="2400" dirty="0" smtClean="0">
                <a:solidFill>
                  <a:srgbClr val="800000"/>
                </a:solidFill>
                <a:latin typeface="+mn-ea"/>
              </a:rPr>
              <a:t>発達期の脳のもつ不思議</a:t>
            </a:r>
            <a:endParaRPr lang="en-US" altLang="ja-JP" sz="2400" dirty="0">
              <a:solidFill>
                <a:srgbClr val="800000"/>
              </a:solidFill>
              <a:latin typeface="+mn-ea"/>
            </a:endParaRPr>
          </a:p>
          <a:p>
            <a:pPr marL="709613" indent="-709613">
              <a:lnSpc>
                <a:spcPct val="200000"/>
              </a:lnSpc>
              <a:spcAft>
                <a:spcPts val="600"/>
              </a:spcAft>
              <a:buFont typeface="+mj-lt"/>
              <a:buAutoNum type="romanUcPeriod"/>
            </a:pPr>
            <a:r>
              <a:rPr lang="ja-JP" altLang="en-US" sz="2400" dirty="0" smtClean="0">
                <a:solidFill>
                  <a:srgbClr val="800000"/>
                </a:solidFill>
                <a:latin typeface="+mn-ea"/>
              </a:rPr>
              <a:t>子ども虐待防止と地域子育て応援活動</a:t>
            </a:r>
            <a:endParaRPr lang="en-US" altLang="ja-JP" sz="2400" dirty="0" smtClean="0">
              <a:solidFill>
                <a:srgbClr val="800000"/>
              </a:solidFill>
              <a:latin typeface="+mn-ea"/>
            </a:endParaRPr>
          </a:p>
        </p:txBody>
      </p:sp>
    </p:spTree>
    <p:extLst>
      <p:ext uri="{BB962C8B-B14F-4D97-AF65-F5344CB8AC3E}">
        <p14:creationId xmlns:p14="http://schemas.microsoft.com/office/powerpoint/2010/main" val="24762418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64122" y="579723"/>
            <a:ext cx="7808976" cy="1088136"/>
          </a:xfrm>
          <a:noFill/>
        </p:spPr>
        <p:txBody>
          <a:bodyPr anchor="ctr">
            <a:noAutofit/>
          </a:bodyPr>
          <a:lstStyle/>
          <a:p>
            <a:pPr algn="ctr">
              <a:lnSpc>
                <a:spcPct val="100000"/>
              </a:lnSpc>
              <a:spcAft>
                <a:spcPts val="600"/>
              </a:spcAft>
            </a:pPr>
            <a:r>
              <a:rPr lang="en-US" altLang="ja-JP" sz="3600" b="1" dirty="0" smtClean="0">
                <a:solidFill>
                  <a:srgbClr val="FFFFFF"/>
                </a:solidFill>
                <a:latin typeface="+mj-ea"/>
                <a:cs typeface="ＤＦＰ勘亭流" charset="2"/>
              </a:rPr>
              <a:t>II.</a:t>
            </a:r>
            <a:r>
              <a:rPr lang="ja-JP" altLang="en-US" sz="3600" b="1" dirty="0" smtClean="0">
                <a:solidFill>
                  <a:srgbClr val="FFFFFF"/>
                </a:solidFill>
                <a:latin typeface="+mj-ea"/>
                <a:cs typeface="ＤＦＰ勘亭流" charset="2"/>
              </a:rPr>
              <a:t>なぜ、子ども虐待が増えて</a:t>
            </a:r>
            <a:r>
              <a:rPr lang="en-US" altLang="ja-JP" sz="3600" b="1" dirty="0" smtClean="0">
                <a:solidFill>
                  <a:srgbClr val="FFFFFF"/>
                </a:solidFill>
                <a:latin typeface="+mj-ea"/>
                <a:cs typeface="ＤＦＰ勘亭流" charset="2"/>
              </a:rPr>
              <a:t/>
            </a:r>
            <a:br>
              <a:rPr lang="en-US" altLang="ja-JP" sz="3600" b="1" dirty="0" smtClean="0">
                <a:solidFill>
                  <a:srgbClr val="FFFFFF"/>
                </a:solidFill>
                <a:latin typeface="+mj-ea"/>
                <a:cs typeface="ＤＦＰ勘亭流" charset="2"/>
              </a:rPr>
            </a:br>
            <a:r>
              <a:rPr lang="ja-JP" altLang="en-US" sz="3600" b="1" dirty="0" smtClean="0">
                <a:solidFill>
                  <a:srgbClr val="FFFFFF"/>
                </a:solidFill>
                <a:latin typeface="+mj-ea"/>
                <a:cs typeface="ＤＦＰ勘亭流" charset="2"/>
              </a:rPr>
              <a:t>いる</a:t>
            </a:r>
            <a:r>
              <a:rPr lang="ja-JP" altLang="en-US" sz="3600" b="1" dirty="0">
                <a:solidFill>
                  <a:srgbClr val="FFFFFF"/>
                </a:solidFill>
                <a:latin typeface="+mj-ea"/>
                <a:cs typeface="ＤＦＰ勘亭流" charset="2"/>
              </a:rPr>
              <a:t>のか</a:t>
            </a:r>
            <a:r>
              <a:rPr lang="ja-JP" altLang="en-US" sz="3600" b="1" dirty="0" smtClean="0">
                <a:solidFill>
                  <a:srgbClr val="FFFFFF"/>
                </a:solidFill>
                <a:latin typeface="+mj-ea"/>
                <a:cs typeface="ＤＦＰ勘亭流" charset="2"/>
              </a:rPr>
              <a:t>？</a:t>
            </a:r>
            <a:endParaRPr kumimoji="1" lang="ja-JP" altLang="en-US" sz="3600" b="1" dirty="0">
              <a:solidFill>
                <a:srgbClr val="FFFFFF"/>
              </a:solidFill>
              <a:latin typeface="+mj-ea"/>
              <a:cs typeface="ＤＦＰ勘亭流" charset="2"/>
            </a:endParaRPr>
          </a:p>
        </p:txBody>
      </p:sp>
      <p:sp>
        <p:nvSpPr>
          <p:cNvPr id="3" name="テキスト ボックス 2"/>
          <p:cNvSpPr txBox="1"/>
          <p:nvPr/>
        </p:nvSpPr>
        <p:spPr>
          <a:xfrm>
            <a:off x="2371790" y="2521663"/>
            <a:ext cx="4698722" cy="584776"/>
          </a:xfrm>
          <a:prstGeom prst="rect">
            <a:avLst/>
          </a:prstGeom>
          <a:noFill/>
        </p:spPr>
        <p:txBody>
          <a:bodyPr wrap="none" rtlCol="0">
            <a:spAutoFit/>
          </a:bodyPr>
          <a:lstStyle/>
          <a:p>
            <a:pPr>
              <a:spcAft>
                <a:spcPts val="600"/>
              </a:spcAft>
            </a:pPr>
            <a:r>
              <a:rPr kumimoji="1" lang="ja-JP" altLang="en-US" sz="3200" dirty="0" smtClean="0">
                <a:solidFill>
                  <a:srgbClr val="800000"/>
                </a:solidFill>
              </a:rPr>
              <a:t>母親の育児不安と孤立感</a:t>
            </a:r>
            <a:endParaRPr kumimoji="1" lang="ja-JP" altLang="en-US" sz="3200" dirty="0">
              <a:solidFill>
                <a:srgbClr val="800000"/>
              </a:solidFill>
            </a:endParaRPr>
          </a:p>
        </p:txBody>
      </p:sp>
      <p:sp>
        <p:nvSpPr>
          <p:cNvPr id="4" name="テキスト ボックス 3"/>
          <p:cNvSpPr txBox="1"/>
          <p:nvPr/>
        </p:nvSpPr>
        <p:spPr>
          <a:xfrm>
            <a:off x="2763976" y="3985166"/>
            <a:ext cx="3698448" cy="1200328"/>
          </a:xfrm>
          <a:prstGeom prst="rect">
            <a:avLst/>
          </a:prstGeom>
          <a:noFill/>
        </p:spPr>
        <p:txBody>
          <a:bodyPr wrap="none" rtlCol="0">
            <a:spAutoFit/>
          </a:bodyPr>
          <a:lstStyle/>
          <a:p>
            <a:pPr marL="457200" indent="-457200">
              <a:buFont typeface="+mj-lt"/>
              <a:buAutoNum type="arabicParenR"/>
            </a:pPr>
            <a:r>
              <a:rPr lang="ja-JP" altLang="en-US" sz="2400" dirty="0" smtClean="0">
                <a:solidFill>
                  <a:srgbClr val="800000"/>
                </a:solidFill>
              </a:rPr>
              <a:t>社会構造の変化</a:t>
            </a:r>
            <a:endParaRPr lang="en-US" altLang="ja-JP" sz="2400" dirty="0" smtClean="0">
              <a:solidFill>
                <a:srgbClr val="800000"/>
              </a:solidFill>
            </a:endParaRPr>
          </a:p>
          <a:p>
            <a:pPr marL="457200" indent="-457200">
              <a:buFont typeface="+mj-lt"/>
              <a:buAutoNum type="arabicParenR"/>
            </a:pPr>
            <a:endParaRPr lang="en-US" altLang="ja-JP" sz="2400" dirty="0" smtClean="0">
              <a:solidFill>
                <a:srgbClr val="800000"/>
              </a:solidFill>
            </a:endParaRPr>
          </a:p>
          <a:p>
            <a:pPr marL="457200" indent="-457200">
              <a:buFont typeface="+mj-lt"/>
              <a:buAutoNum type="arabicParenR"/>
            </a:pPr>
            <a:r>
              <a:rPr kumimoji="1" lang="ja-JP" altLang="en-US" sz="2400" dirty="0" smtClean="0">
                <a:solidFill>
                  <a:srgbClr val="800000"/>
                </a:solidFill>
              </a:rPr>
              <a:t>周産期メンタルヘルス</a:t>
            </a:r>
            <a:endParaRPr kumimoji="1" lang="ja-JP" altLang="en-US" sz="2400" dirty="0">
              <a:solidFill>
                <a:srgbClr val="800000"/>
              </a:solidFill>
            </a:endParaRPr>
          </a:p>
        </p:txBody>
      </p:sp>
      <p:sp>
        <p:nvSpPr>
          <p:cNvPr id="5" name="上矢印 4"/>
          <p:cNvSpPr/>
          <p:nvPr/>
        </p:nvSpPr>
        <p:spPr>
          <a:xfrm>
            <a:off x="4314044" y="3249263"/>
            <a:ext cx="317484" cy="429501"/>
          </a:xfrm>
          <a:prstGeom prst="upArrow">
            <a:avLst/>
          </a:prstGeom>
          <a:solidFill>
            <a:schemeClr val="bg2">
              <a:lumMod val="50000"/>
            </a:schemeClr>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964138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角丸四角形 11"/>
          <p:cNvSpPr/>
          <p:nvPr/>
        </p:nvSpPr>
        <p:spPr>
          <a:xfrm>
            <a:off x="732916" y="2120279"/>
            <a:ext cx="3736801" cy="2695305"/>
          </a:xfrm>
          <a:prstGeom prst="roundRect">
            <a:avLst/>
          </a:prstGeom>
          <a:solidFill>
            <a:schemeClr val="bg2"/>
          </a:solidFill>
          <a:ln>
            <a:solidFill>
              <a:srgbClr val="5723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800000"/>
              </a:solidFill>
            </a:endParaRPr>
          </a:p>
        </p:txBody>
      </p:sp>
      <p:sp>
        <p:nvSpPr>
          <p:cNvPr id="4" name="角丸四角形 3"/>
          <p:cNvSpPr/>
          <p:nvPr/>
        </p:nvSpPr>
        <p:spPr>
          <a:xfrm>
            <a:off x="4652589" y="2111123"/>
            <a:ext cx="3736801" cy="2695305"/>
          </a:xfrm>
          <a:prstGeom prst="roundRect">
            <a:avLst/>
          </a:prstGeom>
          <a:solidFill>
            <a:schemeClr val="bg2"/>
          </a:solidFill>
          <a:ln>
            <a:solidFill>
              <a:srgbClr val="5723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800000"/>
              </a:solidFill>
            </a:endParaRPr>
          </a:p>
        </p:txBody>
      </p:sp>
      <p:sp>
        <p:nvSpPr>
          <p:cNvPr id="2" name="タイトル 1"/>
          <p:cNvSpPr>
            <a:spLocks noGrp="1"/>
          </p:cNvSpPr>
          <p:nvPr>
            <p:ph type="title"/>
          </p:nvPr>
        </p:nvSpPr>
        <p:spPr>
          <a:xfrm>
            <a:off x="284163" y="499664"/>
            <a:ext cx="8574087" cy="967840"/>
          </a:xfrm>
          <a:noFill/>
        </p:spPr>
        <p:txBody>
          <a:bodyPr anchor="ctr">
            <a:noAutofit/>
          </a:bodyPr>
          <a:lstStyle/>
          <a:p>
            <a:pPr algn="ctr">
              <a:lnSpc>
                <a:spcPct val="120000"/>
              </a:lnSpc>
            </a:pPr>
            <a:r>
              <a:rPr lang="ja-JP" altLang="en-US" sz="3200" b="1" dirty="0" smtClean="0">
                <a:latin typeface="+mj-ea"/>
                <a:cs typeface="ＤＦＰ勘亭流" charset="2"/>
              </a:rPr>
              <a:t>なぜ、乳幼児虐待が増えているのか？</a:t>
            </a:r>
            <a:endParaRPr kumimoji="1" lang="ja-JP" altLang="en-US" sz="3200" b="1" dirty="0">
              <a:latin typeface="+mj-ea"/>
              <a:cs typeface="ＤＦＰ勘亭流" charset="2"/>
            </a:endParaRPr>
          </a:p>
        </p:txBody>
      </p:sp>
      <p:sp>
        <p:nvSpPr>
          <p:cNvPr id="3" name="正方形/長方形 2"/>
          <p:cNvSpPr/>
          <p:nvPr/>
        </p:nvSpPr>
        <p:spPr>
          <a:xfrm>
            <a:off x="1192929" y="2247350"/>
            <a:ext cx="2832649" cy="461665"/>
          </a:xfrm>
          <a:prstGeom prst="rect">
            <a:avLst/>
          </a:prstGeom>
        </p:spPr>
        <p:txBody>
          <a:bodyPr wrap="square" anchor="ctr">
            <a:spAutoFit/>
          </a:bodyPr>
          <a:lstStyle/>
          <a:p>
            <a:pPr algn="ctr"/>
            <a:r>
              <a:rPr lang="ja-JP" altLang="en-US" sz="2400" dirty="0" smtClean="0">
                <a:solidFill>
                  <a:srgbClr val="800000"/>
                </a:solidFill>
              </a:rPr>
              <a:t>社会構造の変化</a:t>
            </a:r>
            <a:endParaRPr lang="en-US" altLang="ja-JP" sz="2400" dirty="0" smtClean="0">
              <a:solidFill>
                <a:srgbClr val="800000"/>
              </a:solidFill>
            </a:endParaRPr>
          </a:p>
        </p:txBody>
      </p:sp>
      <p:sp>
        <p:nvSpPr>
          <p:cNvPr id="6" name="正方形/長方形 5"/>
          <p:cNvSpPr/>
          <p:nvPr/>
        </p:nvSpPr>
        <p:spPr>
          <a:xfrm>
            <a:off x="2674673" y="5261921"/>
            <a:ext cx="3639112" cy="461665"/>
          </a:xfrm>
          <a:prstGeom prst="rect">
            <a:avLst/>
          </a:prstGeom>
          <a:noFill/>
        </p:spPr>
        <p:txBody>
          <a:bodyPr wrap="square">
            <a:spAutoFit/>
          </a:bodyPr>
          <a:lstStyle/>
          <a:p>
            <a:pPr algn="ctr"/>
            <a:r>
              <a:rPr lang="ja-JP" altLang="en-US" sz="2400" dirty="0" smtClean="0">
                <a:solidFill>
                  <a:srgbClr val="800000"/>
                </a:solidFill>
              </a:rPr>
              <a:t>育児</a:t>
            </a:r>
            <a:r>
              <a:rPr lang="ja-JP" altLang="en-US" sz="2400" dirty="0">
                <a:solidFill>
                  <a:srgbClr val="800000"/>
                </a:solidFill>
              </a:rPr>
              <a:t>不安と孤立感</a:t>
            </a:r>
            <a:endParaRPr lang="ja-JP" altLang="en-US" sz="2400" dirty="0">
              <a:solidFill>
                <a:srgbClr val="800000"/>
              </a:solidFill>
              <a:latin typeface="+mj-ea"/>
              <a:ea typeface="+mj-ea"/>
            </a:endParaRPr>
          </a:p>
        </p:txBody>
      </p:sp>
      <p:sp>
        <p:nvSpPr>
          <p:cNvPr id="8" name="正方形/長方形 7"/>
          <p:cNvSpPr/>
          <p:nvPr/>
        </p:nvSpPr>
        <p:spPr>
          <a:xfrm>
            <a:off x="4904066" y="2185795"/>
            <a:ext cx="3299556" cy="523220"/>
          </a:xfrm>
          <a:prstGeom prst="rect">
            <a:avLst/>
          </a:prstGeom>
        </p:spPr>
        <p:txBody>
          <a:bodyPr wrap="square">
            <a:spAutoFit/>
          </a:bodyPr>
          <a:lstStyle/>
          <a:p>
            <a:pPr algn="ctr">
              <a:lnSpc>
                <a:spcPct val="120000"/>
              </a:lnSpc>
            </a:pPr>
            <a:r>
              <a:rPr lang="ja-JP" altLang="en-US" sz="2400" dirty="0" smtClean="0">
                <a:solidFill>
                  <a:srgbClr val="800000"/>
                </a:solidFill>
              </a:rPr>
              <a:t>周産期メンタルヘルス</a:t>
            </a:r>
            <a:endParaRPr lang="en-US" altLang="ja-JP" sz="2400" dirty="0">
              <a:solidFill>
                <a:srgbClr val="800000"/>
              </a:solidFill>
            </a:endParaRPr>
          </a:p>
        </p:txBody>
      </p:sp>
      <p:sp>
        <p:nvSpPr>
          <p:cNvPr id="10" name="正方形/長方形 9"/>
          <p:cNvSpPr/>
          <p:nvPr/>
        </p:nvSpPr>
        <p:spPr>
          <a:xfrm>
            <a:off x="2943105" y="6145036"/>
            <a:ext cx="3053223" cy="461665"/>
          </a:xfrm>
          <a:prstGeom prst="rect">
            <a:avLst/>
          </a:prstGeom>
          <a:noFill/>
        </p:spPr>
        <p:txBody>
          <a:bodyPr wrap="square" anchor="t">
            <a:spAutoFit/>
          </a:bodyPr>
          <a:lstStyle/>
          <a:p>
            <a:pPr algn="ctr"/>
            <a:r>
              <a:rPr lang="ja-JP" altLang="en-US" sz="2400" dirty="0" smtClean="0">
                <a:solidFill>
                  <a:srgbClr val="800000"/>
                </a:solidFill>
              </a:rPr>
              <a:t>子ども虐待</a:t>
            </a:r>
            <a:endParaRPr lang="ja-JP" altLang="en-US" sz="2400" dirty="0">
              <a:solidFill>
                <a:srgbClr val="800000"/>
              </a:solidFill>
            </a:endParaRPr>
          </a:p>
        </p:txBody>
      </p:sp>
      <p:sp>
        <p:nvSpPr>
          <p:cNvPr id="9" name="右矢印 8"/>
          <p:cNvSpPr/>
          <p:nvPr/>
        </p:nvSpPr>
        <p:spPr>
          <a:xfrm rot="1805197">
            <a:off x="2905830" y="4891576"/>
            <a:ext cx="457852" cy="439646"/>
          </a:xfrm>
          <a:prstGeom prst="rightArrow">
            <a:avLst/>
          </a:prstGeom>
          <a:solidFill>
            <a:srgbClr val="E7DEC9"/>
          </a:solidFill>
          <a:ln>
            <a:solidFill>
              <a:srgbClr val="5723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800000"/>
              </a:solidFill>
            </a:endParaRPr>
          </a:p>
        </p:txBody>
      </p:sp>
      <p:sp>
        <p:nvSpPr>
          <p:cNvPr id="5" name="正方形/長方形 4"/>
          <p:cNvSpPr/>
          <p:nvPr/>
        </p:nvSpPr>
        <p:spPr>
          <a:xfrm>
            <a:off x="867537" y="2916431"/>
            <a:ext cx="3303397" cy="1412694"/>
          </a:xfrm>
          <a:prstGeom prst="rect">
            <a:avLst/>
          </a:prstGeom>
        </p:spPr>
        <p:txBody>
          <a:bodyPr wrap="square">
            <a:spAutoFit/>
          </a:bodyPr>
          <a:lstStyle/>
          <a:p>
            <a:pPr marL="285750" indent="-285750">
              <a:lnSpc>
                <a:spcPct val="120000"/>
              </a:lnSpc>
              <a:buFont typeface="Arial"/>
              <a:buChar char="•"/>
            </a:pPr>
            <a:r>
              <a:rPr lang="ja-JP" altLang="en-US" dirty="0">
                <a:solidFill>
                  <a:srgbClr val="800000"/>
                </a:solidFill>
              </a:rPr>
              <a:t>核家族化</a:t>
            </a:r>
            <a:endParaRPr lang="en-US" altLang="ja-JP" dirty="0">
              <a:solidFill>
                <a:srgbClr val="800000"/>
              </a:solidFill>
            </a:endParaRPr>
          </a:p>
          <a:p>
            <a:pPr marL="285750" indent="-285750">
              <a:lnSpc>
                <a:spcPct val="120000"/>
              </a:lnSpc>
              <a:buFont typeface="Arial"/>
              <a:buChar char="•"/>
            </a:pPr>
            <a:r>
              <a:rPr lang="ja-JP" altLang="en-US" dirty="0">
                <a:solidFill>
                  <a:srgbClr val="800000"/>
                </a:solidFill>
              </a:rPr>
              <a:t>地域コミュニティの崩壊</a:t>
            </a:r>
            <a:endParaRPr lang="en-US" altLang="ja-JP" dirty="0">
              <a:solidFill>
                <a:srgbClr val="800000"/>
              </a:solidFill>
            </a:endParaRPr>
          </a:p>
          <a:p>
            <a:pPr marL="285750" indent="-285750">
              <a:lnSpc>
                <a:spcPct val="120000"/>
              </a:lnSpc>
              <a:buFont typeface="Arial"/>
              <a:buChar char="•"/>
            </a:pPr>
            <a:r>
              <a:rPr lang="ja-JP" altLang="en-US" dirty="0">
                <a:solidFill>
                  <a:srgbClr val="800000"/>
                </a:solidFill>
              </a:rPr>
              <a:t>働く女性の増加</a:t>
            </a:r>
            <a:endParaRPr lang="en-US" altLang="ja-JP" dirty="0">
              <a:solidFill>
                <a:srgbClr val="800000"/>
              </a:solidFill>
            </a:endParaRPr>
          </a:p>
          <a:p>
            <a:pPr marL="285750" indent="-285750">
              <a:lnSpc>
                <a:spcPct val="120000"/>
              </a:lnSpc>
              <a:buFont typeface="Arial"/>
              <a:buChar char="•"/>
            </a:pPr>
            <a:r>
              <a:rPr lang="ja-JP" altLang="en-US" dirty="0">
                <a:solidFill>
                  <a:srgbClr val="800000"/>
                </a:solidFill>
              </a:rPr>
              <a:t>忙しすぎる母親</a:t>
            </a:r>
            <a:endParaRPr lang="en-US" altLang="ja-JP" dirty="0">
              <a:solidFill>
                <a:srgbClr val="800000"/>
              </a:solidFill>
            </a:endParaRPr>
          </a:p>
        </p:txBody>
      </p:sp>
      <p:sp>
        <p:nvSpPr>
          <p:cNvPr id="16" name="右矢印 15"/>
          <p:cNvSpPr/>
          <p:nvPr/>
        </p:nvSpPr>
        <p:spPr>
          <a:xfrm rot="19794803" flipH="1">
            <a:off x="5767402" y="4891572"/>
            <a:ext cx="457852" cy="439646"/>
          </a:xfrm>
          <a:prstGeom prst="rightArrow">
            <a:avLst/>
          </a:prstGeom>
          <a:solidFill>
            <a:srgbClr val="E7DEC9"/>
          </a:solidFill>
          <a:ln>
            <a:solidFill>
              <a:srgbClr val="5723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800000"/>
              </a:solidFill>
            </a:endParaRPr>
          </a:p>
        </p:txBody>
      </p:sp>
      <p:sp>
        <p:nvSpPr>
          <p:cNvPr id="13" name="正方形/長方形 12"/>
          <p:cNvSpPr/>
          <p:nvPr/>
        </p:nvSpPr>
        <p:spPr>
          <a:xfrm>
            <a:off x="4718298" y="2978047"/>
            <a:ext cx="3485324" cy="1080296"/>
          </a:xfrm>
          <a:prstGeom prst="rect">
            <a:avLst/>
          </a:prstGeom>
        </p:spPr>
        <p:txBody>
          <a:bodyPr wrap="square">
            <a:spAutoFit/>
          </a:bodyPr>
          <a:lstStyle/>
          <a:p>
            <a:pPr marL="285750" indent="-285750">
              <a:lnSpc>
                <a:spcPct val="120000"/>
              </a:lnSpc>
              <a:buFont typeface="Arial"/>
              <a:buChar char="•"/>
            </a:pPr>
            <a:r>
              <a:rPr lang="ja-JP" altLang="en-US" dirty="0">
                <a:solidFill>
                  <a:srgbClr val="800000"/>
                </a:solidFill>
                <a:latin typeface="+mn-ea"/>
              </a:rPr>
              <a:t>産後うつへの無理解</a:t>
            </a:r>
            <a:endParaRPr lang="en-US" altLang="ja-JP" dirty="0">
              <a:solidFill>
                <a:srgbClr val="800000"/>
              </a:solidFill>
              <a:latin typeface="+mn-ea"/>
            </a:endParaRPr>
          </a:p>
          <a:p>
            <a:pPr>
              <a:lnSpc>
                <a:spcPct val="120000"/>
              </a:lnSpc>
            </a:pPr>
            <a:r>
              <a:rPr lang="ja-JP" altLang="en-US" dirty="0">
                <a:solidFill>
                  <a:srgbClr val="800000"/>
                </a:solidFill>
                <a:latin typeface="+mn-ea"/>
              </a:rPr>
              <a:t>　　とくに、夫の妻への無理解</a:t>
            </a:r>
            <a:endParaRPr lang="en-US" altLang="ja-JP" dirty="0">
              <a:solidFill>
                <a:srgbClr val="800000"/>
              </a:solidFill>
              <a:latin typeface="+mn-ea"/>
            </a:endParaRPr>
          </a:p>
          <a:p>
            <a:pPr marL="285750" indent="-285750">
              <a:lnSpc>
                <a:spcPct val="120000"/>
              </a:lnSpc>
              <a:buFont typeface="Arial"/>
              <a:buChar char="•"/>
            </a:pPr>
            <a:r>
              <a:rPr lang="ja-JP" altLang="en-US" dirty="0">
                <a:solidFill>
                  <a:srgbClr val="800000"/>
                </a:solidFill>
                <a:latin typeface="+mn-ea"/>
              </a:rPr>
              <a:t>理解できない子どもの行動</a:t>
            </a:r>
            <a:endParaRPr lang="en-US" altLang="ja-JP" dirty="0">
              <a:solidFill>
                <a:srgbClr val="800000"/>
              </a:solidFill>
              <a:latin typeface="+mn-ea"/>
            </a:endParaRPr>
          </a:p>
        </p:txBody>
      </p:sp>
      <p:sp>
        <p:nvSpPr>
          <p:cNvPr id="19" name="下矢印 18"/>
          <p:cNvSpPr/>
          <p:nvPr/>
        </p:nvSpPr>
        <p:spPr>
          <a:xfrm>
            <a:off x="4372457" y="5771026"/>
            <a:ext cx="280132" cy="271038"/>
          </a:xfrm>
          <a:prstGeom prst="downArrow">
            <a:avLst/>
          </a:prstGeom>
          <a:solidFill>
            <a:srgbClr val="E7DEC9"/>
          </a:solidFill>
          <a:ln>
            <a:solidFill>
              <a:srgbClr val="FFFF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800000"/>
              </a:solidFill>
            </a:endParaRPr>
          </a:p>
        </p:txBody>
      </p:sp>
    </p:spTree>
    <p:extLst>
      <p:ext uri="{BB962C8B-B14F-4D97-AF65-F5344CB8AC3E}">
        <p14:creationId xmlns:p14="http://schemas.microsoft.com/office/powerpoint/2010/main" val="38921601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9" grpId="0" animBg="1"/>
      <p:bldP spid="5" grpId="0"/>
      <p:bldP spid="16" grpId="0" animBg="1"/>
      <p:bldP spid="13" grpId="0"/>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62316"/>
            <a:ext cx="8574087" cy="967840"/>
          </a:xfrm>
          <a:noFill/>
        </p:spPr>
        <p:txBody>
          <a:bodyPr anchor="ctr">
            <a:noAutofit/>
          </a:bodyPr>
          <a:lstStyle/>
          <a:p>
            <a:r>
              <a:rPr lang="ja-JP" altLang="en-US" sz="3200" b="1" dirty="0"/>
              <a:t>周産期</a:t>
            </a:r>
            <a:r>
              <a:rPr lang="ja-JP" altLang="en-US" sz="3200" b="1" dirty="0" smtClean="0"/>
              <a:t>メンタルヘルス</a:t>
            </a:r>
            <a:endParaRPr lang="ja-JP" altLang="en-US" sz="3200" b="1" dirty="0">
              <a:solidFill>
                <a:srgbClr val="FFFFFF"/>
              </a:solidFill>
              <a:latin typeface="+mj-ea"/>
            </a:endParaRPr>
          </a:p>
        </p:txBody>
      </p:sp>
      <p:sp>
        <p:nvSpPr>
          <p:cNvPr id="3" name="正方形/長方形 2"/>
          <p:cNvSpPr/>
          <p:nvPr/>
        </p:nvSpPr>
        <p:spPr>
          <a:xfrm>
            <a:off x="1589925" y="2719777"/>
            <a:ext cx="5724644" cy="2149306"/>
          </a:xfrm>
          <a:prstGeom prst="rect">
            <a:avLst/>
          </a:prstGeom>
        </p:spPr>
        <p:txBody>
          <a:bodyPr wrap="none">
            <a:spAutoFit/>
          </a:bodyPr>
          <a:lstStyle/>
          <a:p>
            <a:pPr marL="514350" indent="-514350">
              <a:lnSpc>
                <a:spcPct val="150000"/>
              </a:lnSpc>
              <a:spcAft>
                <a:spcPts val="600"/>
              </a:spcAft>
              <a:buFont typeface="+mj-lt"/>
              <a:buAutoNum type="arabicParenR"/>
            </a:pPr>
            <a:r>
              <a:rPr lang="ja-JP" altLang="en-US" sz="2800" dirty="0" smtClean="0">
                <a:solidFill>
                  <a:srgbClr val="800000"/>
                </a:solidFill>
              </a:rPr>
              <a:t>産後</a:t>
            </a:r>
            <a:r>
              <a:rPr lang="ja-JP" altLang="en-US" sz="2800" dirty="0">
                <a:solidFill>
                  <a:srgbClr val="800000"/>
                </a:solidFill>
              </a:rPr>
              <a:t>うつ、マタニティ・</a:t>
            </a:r>
            <a:r>
              <a:rPr lang="ja-JP" altLang="en-US" sz="2800" dirty="0" smtClean="0">
                <a:solidFill>
                  <a:srgbClr val="800000"/>
                </a:solidFill>
              </a:rPr>
              <a:t>ブルー</a:t>
            </a:r>
            <a:endParaRPr lang="en-US" altLang="ja-JP" sz="2800" dirty="0" smtClean="0">
              <a:solidFill>
                <a:srgbClr val="800000"/>
              </a:solidFill>
            </a:endParaRPr>
          </a:p>
          <a:p>
            <a:pPr>
              <a:lnSpc>
                <a:spcPct val="150000"/>
              </a:lnSpc>
              <a:spcAft>
                <a:spcPts val="600"/>
              </a:spcAft>
            </a:pPr>
            <a:endParaRPr lang="en-US" altLang="ja-JP" sz="2800" dirty="0" smtClean="0">
              <a:solidFill>
                <a:srgbClr val="800000"/>
              </a:solidFill>
            </a:endParaRPr>
          </a:p>
          <a:p>
            <a:pPr marL="514350" indent="-514350">
              <a:lnSpc>
                <a:spcPct val="150000"/>
              </a:lnSpc>
              <a:spcAft>
                <a:spcPts val="600"/>
              </a:spcAft>
              <a:buFont typeface="+mj-lt"/>
              <a:buAutoNum type="arabicParenR"/>
            </a:pPr>
            <a:r>
              <a:rPr lang="ja-JP" altLang="en-US" sz="2800" dirty="0">
                <a:solidFill>
                  <a:schemeClr val="bg2">
                    <a:lumMod val="75000"/>
                  </a:schemeClr>
                </a:solidFill>
              </a:rPr>
              <a:t>理解できない子どもの</a:t>
            </a:r>
            <a:r>
              <a:rPr lang="ja-JP" altLang="en-US" sz="2800" dirty="0" smtClean="0">
                <a:solidFill>
                  <a:schemeClr val="bg2">
                    <a:lumMod val="75000"/>
                  </a:schemeClr>
                </a:solidFill>
              </a:rPr>
              <a:t>行動</a:t>
            </a:r>
            <a:endParaRPr lang="en-US" altLang="ja-JP" sz="2800" dirty="0">
              <a:solidFill>
                <a:schemeClr val="bg2">
                  <a:lumMod val="75000"/>
                </a:schemeClr>
              </a:solidFill>
              <a:latin typeface="+mj-ea"/>
            </a:endParaRPr>
          </a:p>
        </p:txBody>
      </p:sp>
    </p:spTree>
    <p:extLst>
      <p:ext uri="{BB962C8B-B14F-4D97-AF65-F5344CB8AC3E}">
        <p14:creationId xmlns:p14="http://schemas.microsoft.com/office/powerpoint/2010/main" val="148620673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62316"/>
            <a:ext cx="8574087" cy="967840"/>
          </a:xfrm>
          <a:noFill/>
        </p:spPr>
        <p:txBody>
          <a:bodyPr anchor="ctr">
            <a:noAutofit/>
          </a:bodyPr>
          <a:lstStyle/>
          <a:p>
            <a:r>
              <a:rPr lang="ja-JP" altLang="en-US" sz="3200" b="1" dirty="0"/>
              <a:t>産後うつ、マタニティ・</a:t>
            </a:r>
            <a:r>
              <a:rPr lang="ja-JP" altLang="en-US" sz="3200" b="1" dirty="0" smtClean="0"/>
              <a:t>ブルーの原因</a:t>
            </a:r>
            <a:endParaRPr lang="ja-JP" altLang="en-US" sz="3200" b="1" dirty="0"/>
          </a:p>
        </p:txBody>
      </p:sp>
      <p:sp>
        <p:nvSpPr>
          <p:cNvPr id="11" name="正方形/長方形 10"/>
          <p:cNvSpPr/>
          <p:nvPr/>
        </p:nvSpPr>
        <p:spPr>
          <a:xfrm>
            <a:off x="1064504" y="2232058"/>
            <a:ext cx="6891266" cy="2492990"/>
          </a:xfrm>
          <a:prstGeom prst="rect">
            <a:avLst/>
          </a:prstGeom>
        </p:spPr>
        <p:txBody>
          <a:bodyPr wrap="square">
            <a:spAutoFit/>
          </a:bodyPr>
          <a:lstStyle/>
          <a:p>
            <a:pPr>
              <a:lnSpc>
                <a:spcPct val="200000"/>
              </a:lnSpc>
            </a:pPr>
            <a:r>
              <a:rPr lang="ja-JP" altLang="en-US" sz="3200" dirty="0" smtClean="0">
                <a:solidFill>
                  <a:srgbClr val="800000"/>
                </a:solidFill>
                <a:latin typeface="+mn-ea"/>
              </a:rPr>
              <a:t>妊娠</a:t>
            </a:r>
            <a:r>
              <a:rPr lang="ja-JP" altLang="en-US" sz="3200" dirty="0">
                <a:solidFill>
                  <a:srgbClr val="800000"/>
                </a:solidFill>
                <a:latin typeface="+mn-ea"/>
              </a:rPr>
              <a:t>出産に伴う急激なホルモン</a:t>
            </a:r>
            <a:r>
              <a:rPr lang="ja-JP" altLang="en-US" sz="3200" dirty="0" smtClean="0">
                <a:solidFill>
                  <a:srgbClr val="800000"/>
                </a:solidFill>
                <a:latin typeface="+mn-ea"/>
              </a:rPr>
              <a:t>変化</a:t>
            </a:r>
            <a:endParaRPr lang="en-US" altLang="ja-JP" sz="3200" dirty="0" smtClean="0">
              <a:solidFill>
                <a:srgbClr val="800000"/>
              </a:solidFill>
              <a:latin typeface="+mn-ea"/>
            </a:endParaRPr>
          </a:p>
          <a:p>
            <a:pPr marL="914400" lvl="1" indent="-457200">
              <a:lnSpc>
                <a:spcPct val="200000"/>
              </a:lnSpc>
              <a:buFont typeface="+mj-lt"/>
              <a:buAutoNum type="arabicParenR"/>
            </a:pPr>
            <a:r>
              <a:rPr lang="ja-JP" altLang="en-US" sz="2400" dirty="0" smtClean="0">
                <a:solidFill>
                  <a:srgbClr val="800000"/>
                </a:solidFill>
                <a:latin typeface="+mn-ea"/>
              </a:rPr>
              <a:t>エストロジェン</a:t>
            </a:r>
            <a:r>
              <a:rPr lang="ja-JP" altLang="en-US" sz="2400" dirty="0">
                <a:solidFill>
                  <a:srgbClr val="800000"/>
                </a:solidFill>
                <a:latin typeface="+mn-ea"/>
              </a:rPr>
              <a:t>　女性ホルモン</a:t>
            </a:r>
            <a:endParaRPr lang="en-US" altLang="ja-JP" sz="2400" dirty="0">
              <a:solidFill>
                <a:srgbClr val="800000"/>
              </a:solidFill>
              <a:latin typeface="+mn-ea"/>
            </a:endParaRPr>
          </a:p>
          <a:p>
            <a:pPr marL="914400" lvl="1" indent="-457200">
              <a:lnSpc>
                <a:spcPct val="200000"/>
              </a:lnSpc>
              <a:buFont typeface="+mj-lt"/>
              <a:buAutoNum type="arabicParenR"/>
            </a:pPr>
            <a:r>
              <a:rPr lang="ja-JP" altLang="en-US" sz="2400" dirty="0">
                <a:solidFill>
                  <a:srgbClr val="800000"/>
                </a:solidFill>
                <a:latin typeface="+mn-ea"/>
              </a:rPr>
              <a:t>オキシトシン　　愛情ホルモン</a:t>
            </a:r>
            <a:endParaRPr lang="en-US" altLang="ja-JP" sz="2400" dirty="0">
              <a:solidFill>
                <a:srgbClr val="800000"/>
              </a:solidFill>
              <a:latin typeface="+mn-ea"/>
            </a:endParaRPr>
          </a:p>
        </p:txBody>
      </p:sp>
    </p:spTree>
    <p:extLst>
      <p:ext uri="{BB962C8B-B14F-4D97-AF65-F5344CB8AC3E}">
        <p14:creationId xmlns:p14="http://schemas.microsoft.com/office/powerpoint/2010/main" val="290202755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p:spPr>
        <p:txBody>
          <a:bodyPr anchor="ctr">
            <a:normAutofit/>
          </a:bodyPr>
          <a:lstStyle/>
          <a:p>
            <a:pPr algn="ctr"/>
            <a:r>
              <a:rPr lang="ja-JP" altLang="en-US" sz="3200" b="1" dirty="0"/>
              <a:t>エストロジェンの変化</a:t>
            </a:r>
          </a:p>
        </p:txBody>
      </p:sp>
      <p:sp>
        <p:nvSpPr>
          <p:cNvPr id="3" name="正方形/長方形 2"/>
          <p:cNvSpPr/>
          <p:nvPr/>
        </p:nvSpPr>
        <p:spPr>
          <a:xfrm>
            <a:off x="452242" y="4955714"/>
            <a:ext cx="7977646" cy="1400383"/>
          </a:xfrm>
          <a:prstGeom prst="rect">
            <a:avLst/>
          </a:prstGeom>
        </p:spPr>
        <p:txBody>
          <a:bodyPr wrap="square">
            <a:spAutoFit/>
          </a:bodyPr>
          <a:lstStyle/>
          <a:p>
            <a:pPr marL="342900" indent="-342900">
              <a:spcAft>
                <a:spcPts val="600"/>
              </a:spcAft>
              <a:buFont typeface="Arial"/>
              <a:buChar char="•"/>
            </a:pPr>
            <a:r>
              <a:rPr lang="ja-JP" altLang="en-US" sz="2000" dirty="0">
                <a:solidFill>
                  <a:srgbClr val="800000"/>
                </a:solidFill>
              </a:rPr>
              <a:t>妊娠・出産の後、お母さんの体内では急激なホルモンの変化が起こり</a:t>
            </a:r>
            <a:r>
              <a:rPr lang="ja-JP" altLang="en-US" sz="2000" dirty="0" smtClean="0">
                <a:solidFill>
                  <a:srgbClr val="800000"/>
                </a:solidFill>
              </a:rPr>
              <a:t>、</a:t>
            </a:r>
            <a:r>
              <a:rPr lang="ja-JP" altLang="en-US" sz="2000" dirty="0">
                <a:solidFill>
                  <a:srgbClr val="800000"/>
                </a:solidFill>
                <a:latin typeface="+mj-ea"/>
              </a:rPr>
              <a:t>情緒不安定、不安・孤独感</a:t>
            </a:r>
            <a:r>
              <a:rPr lang="ja-JP" altLang="en-US" sz="2000" dirty="0" smtClean="0">
                <a:solidFill>
                  <a:srgbClr val="800000"/>
                </a:solidFill>
                <a:latin typeface="+mj-ea"/>
              </a:rPr>
              <a:t>に。</a:t>
            </a:r>
            <a:endParaRPr lang="en-US" altLang="ja-JP" sz="2000" dirty="0">
              <a:solidFill>
                <a:srgbClr val="800000"/>
              </a:solidFill>
            </a:endParaRPr>
          </a:p>
          <a:p>
            <a:pPr marL="342900" indent="-342900">
              <a:spcAft>
                <a:spcPts val="600"/>
              </a:spcAft>
              <a:buFont typeface="Arial"/>
              <a:buChar char="•"/>
            </a:pPr>
            <a:r>
              <a:rPr lang="ja-JP" altLang="en-US" sz="2000" dirty="0" smtClean="0">
                <a:solidFill>
                  <a:srgbClr val="800000"/>
                </a:solidFill>
                <a:latin typeface="+mj-ea"/>
                <a:ea typeface="+mj-ea"/>
              </a:rPr>
              <a:t>産後のうつ病は</a:t>
            </a:r>
            <a:r>
              <a:rPr lang="en-US" altLang="ja-JP" sz="2000" dirty="0">
                <a:solidFill>
                  <a:srgbClr val="800000"/>
                </a:solidFill>
                <a:latin typeface="+mj-ea"/>
                <a:ea typeface="+mj-ea"/>
              </a:rPr>
              <a:t>10〜15%</a:t>
            </a:r>
            <a:r>
              <a:rPr lang="ja-JP" altLang="en-US" sz="2000" dirty="0" smtClean="0">
                <a:solidFill>
                  <a:srgbClr val="800000"/>
                </a:solidFill>
                <a:latin typeface="+mj-ea"/>
                <a:ea typeface="+mj-ea"/>
              </a:rPr>
              <a:t>にみられる。産後数ヶ月以内に発症し、とくに産後４週以内に。</a:t>
            </a:r>
            <a:endParaRPr lang="en-US" altLang="ja-JP" sz="2000" dirty="0" smtClean="0">
              <a:solidFill>
                <a:srgbClr val="800000"/>
              </a:solidFill>
              <a:latin typeface="+mj-ea"/>
              <a:ea typeface="+mj-ea"/>
            </a:endParaRPr>
          </a:p>
        </p:txBody>
      </p:sp>
      <p:grpSp>
        <p:nvGrpSpPr>
          <p:cNvPr id="24" name="図形グループ 23"/>
          <p:cNvGrpSpPr/>
          <p:nvPr/>
        </p:nvGrpSpPr>
        <p:grpSpPr>
          <a:xfrm>
            <a:off x="1262705" y="1731401"/>
            <a:ext cx="6067608" cy="3224313"/>
            <a:chOff x="2036561" y="2988221"/>
            <a:chExt cx="6067608" cy="3224313"/>
          </a:xfrm>
        </p:grpSpPr>
        <p:grpSp>
          <p:nvGrpSpPr>
            <p:cNvPr id="26" name="図形グループ 25"/>
            <p:cNvGrpSpPr/>
            <p:nvPr/>
          </p:nvGrpSpPr>
          <p:grpSpPr>
            <a:xfrm>
              <a:off x="2036561" y="3213512"/>
              <a:ext cx="5907301" cy="2622393"/>
              <a:chOff x="8569117" y="2848029"/>
              <a:chExt cx="5907301" cy="2622393"/>
            </a:xfrm>
          </p:grpSpPr>
          <p:sp>
            <p:nvSpPr>
              <p:cNvPr id="33" name="タイトル 1"/>
              <p:cNvSpPr txBox="1">
                <a:spLocks/>
              </p:cNvSpPr>
              <p:nvPr/>
            </p:nvSpPr>
            <p:spPr>
              <a:xfrm>
                <a:off x="8595813" y="3453735"/>
                <a:ext cx="5572190" cy="1986512"/>
              </a:xfrm>
              <a:prstGeom prst="rect">
                <a:avLst/>
              </a:prstGeom>
              <a:solidFill>
                <a:srgbClr val="E7DEC9"/>
              </a:solidFill>
            </p:spPr>
            <p:txBody>
              <a:bodyPr anchor="t">
                <a:noAutofit/>
              </a:bodyPr>
              <a:lstStyle>
                <a:lvl1pPr algn="l" rtl="0" eaLnBrk="1" latinLnBrk="0" hangingPunct="1">
                  <a:spcBef>
                    <a:spcPct val="0"/>
                  </a:spcBef>
                  <a:buNone/>
                  <a:defRPr kumimoji="1"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endParaRPr lang="ja-JP" altLang="en-US" sz="2400" b="1" dirty="0"/>
              </a:p>
            </p:txBody>
          </p:sp>
          <p:grpSp>
            <p:nvGrpSpPr>
              <p:cNvPr id="34" name="図形グループ 33"/>
              <p:cNvGrpSpPr/>
              <p:nvPr/>
            </p:nvGrpSpPr>
            <p:grpSpPr>
              <a:xfrm>
                <a:off x="8569117" y="3439298"/>
                <a:ext cx="5572190" cy="2000949"/>
                <a:chOff x="1330951" y="2483632"/>
                <a:chExt cx="6962972" cy="3379979"/>
              </a:xfrm>
            </p:grpSpPr>
            <p:cxnSp>
              <p:nvCxnSpPr>
                <p:cNvPr id="37" name="直線コネクタ 36"/>
                <p:cNvCxnSpPr/>
                <p:nvPr/>
              </p:nvCxnSpPr>
              <p:spPr>
                <a:xfrm>
                  <a:off x="1364310" y="2483632"/>
                  <a:ext cx="0" cy="3361307"/>
                </a:xfrm>
                <a:prstGeom prst="line">
                  <a:avLst/>
                </a:prstGeom>
                <a:ln w="12700" cmpd="sng">
                  <a:solidFill>
                    <a:srgbClr val="572314"/>
                  </a:solidFill>
                  <a:headEnd type="none"/>
                  <a:tailEnd type="none"/>
                </a:ln>
              </p:spPr>
              <p:style>
                <a:lnRef idx="2">
                  <a:schemeClr val="accent1"/>
                </a:lnRef>
                <a:fillRef idx="0">
                  <a:schemeClr val="accent1"/>
                </a:fillRef>
                <a:effectRef idx="1">
                  <a:schemeClr val="accent1"/>
                </a:effectRef>
                <a:fontRef idx="minor">
                  <a:schemeClr val="tx1"/>
                </a:fontRef>
              </p:style>
            </p:cxnSp>
            <p:cxnSp>
              <p:nvCxnSpPr>
                <p:cNvPr id="38" name="直線コネクタ 37"/>
                <p:cNvCxnSpPr/>
                <p:nvPr/>
              </p:nvCxnSpPr>
              <p:spPr>
                <a:xfrm flipH="1">
                  <a:off x="1330951" y="5863611"/>
                  <a:ext cx="6962972" cy="0"/>
                </a:xfrm>
                <a:prstGeom prst="line">
                  <a:avLst/>
                </a:prstGeom>
                <a:ln w="12700" cmpd="sng">
                  <a:solidFill>
                    <a:srgbClr val="572314"/>
                  </a:solidFill>
                  <a:headEnd type="none"/>
                  <a:tailEnd type="none"/>
                </a:ln>
              </p:spPr>
              <p:style>
                <a:lnRef idx="2">
                  <a:schemeClr val="accent1"/>
                </a:lnRef>
                <a:fillRef idx="0">
                  <a:schemeClr val="accent1"/>
                </a:fillRef>
                <a:effectRef idx="1">
                  <a:schemeClr val="accent1"/>
                </a:effectRef>
                <a:fontRef idx="minor">
                  <a:schemeClr val="tx1"/>
                </a:fontRef>
              </p:style>
            </p:cxnSp>
          </p:grpSp>
          <p:cxnSp>
            <p:nvCxnSpPr>
              <p:cNvPr id="35" name="直線コネクタ 34"/>
              <p:cNvCxnSpPr/>
              <p:nvPr/>
            </p:nvCxnSpPr>
            <p:spPr>
              <a:xfrm>
                <a:off x="12172647" y="3008153"/>
                <a:ext cx="0" cy="2421040"/>
              </a:xfrm>
              <a:prstGeom prst="line">
                <a:avLst/>
              </a:prstGeom>
              <a:ln w="38100" cmpd="sng">
                <a:solidFill>
                  <a:srgbClr val="572314"/>
                </a:solidFill>
                <a:prstDash val="sysDash"/>
                <a:headEnd type="none"/>
                <a:tailEnd type="none"/>
              </a:ln>
            </p:spPr>
            <p:style>
              <a:lnRef idx="2">
                <a:schemeClr val="accent1"/>
              </a:lnRef>
              <a:fillRef idx="0">
                <a:schemeClr val="accent1"/>
              </a:fillRef>
              <a:effectRef idx="1">
                <a:schemeClr val="accent1"/>
              </a:effectRef>
              <a:fontRef idx="minor">
                <a:schemeClr val="tx1"/>
              </a:fontRef>
            </p:style>
          </p:cxnSp>
          <p:graphicFrame>
            <p:nvGraphicFramePr>
              <p:cNvPr id="36" name="グラフ 35"/>
              <p:cNvGraphicFramePr/>
              <p:nvPr>
                <p:extLst>
                  <p:ext uri="{D42A27DB-BD31-4B8C-83A1-F6EECF244321}">
                    <p14:modId xmlns:p14="http://schemas.microsoft.com/office/powerpoint/2010/main" val="1906106774"/>
                  </p:ext>
                </p:extLst>
              </p:nvPr>
            </p:nvGraphicFramePr>
            <p:xfrm>
              <a:off x="8647760" y="2848029"/>
              <a:ext cx="5828658" cy="2622393"/>
            </p:xfrm>
            <a:graphic>
              <a:graphicData uri="http://schemas.openxmlformats.org/drawingml/2006/chart">
                <c:chart xmlns:c="http://schemas.openxmlformats.org/drawingml/2006/chart" xmlns:r="http://schemas.openxmlformats.org/officeDocument/2006/relationships" r:id="rId3"/>
              </a:graphicData>
            </a:graphic>
          </p:graphicFrame>
        </p:grpSp>
        <p:sp>
          <p:nvSpPr>
            <p:cNvPr id="27" name="正方形/長方形 26"/>
            <p:cNvSpPr/>
            <p:nvPr/>
          </p:nvSpPr>
          <p:spPr>
            <a:xfrm>
              <a:off x="5890854" y="4284486"/>
              <a:ext cx="1887755" cy="523220"/>
            </a:xfrm>
            <a:prstGeom prst="rect">
              <a:avLst/>
            </a:prstGeom>
            <a:solidFill>
              <a:srgbClr val="FFF8B3"/>
            </a:solidFill>
          </p:spPr>
          <p:txBody>
            <a:bodyPr wrap="square">
              <a:spAutoFit/>
            </a:bodyPr>
            <a:lstStyle/>
            <a:p>
              <a:pPr algn="ctr">
                <a:lnSpc>
                  <a:spcPct val="120000"/>
                </a:lnSpc>
              </a:pPr>
              <a:r>
                <a:rPr lang="ja-JP" altLang="en-US" sz="2400" b="1" dirty="0" smtClean="0">
                  <a:solidFill>
                    <a:srgbClr val="572314"/>
                  </a:solidFill>
                </a:rPr>
                <a:t>産後</a:t>
              </a:r>
              <a:endParaRPr lang="ja-JP" altLang="en-US" sz="2400" b="1" dirty="0">
                <a:solidFill>
                  <a:srgbClr val="572314"/>
                </a:solidFill>
              </a:endParaRPr>
            </a:p>
          </p:txBody>
        </p:sp>
        <p:sp>
          <p:nvSpPr>
            <p:cNvPr id="28" name="正方形/長方形 27"/>
            <p:cNvSpPr/>
            <p:nvPr/>
          </p:nvSpPr>
          <p:spPr>
            <a:xfrm>
              <a:off x="2452524" y="4284486"/>
              <a:ext cx="2593807" cy="523220"/>
            </a:xfrm>
            <a:prstGeom prst="rect">
              <a:avLst/>
            </a:prstGeom>
            <a:solidFill>
              <a:srgbClr val="FFBBF1"/>
            </a:solidFill>
          </p:spPr>
          <p:txBody>
            <a:bodyPr wrap="square">
              <a:spAutoFit/>
            </a:bodyPr>
            <a:lstStyle/>
            <a:p>
              <a:pPr algn="ctr">
                <a:lnSpc>
                  <a:spcPct val="120000"/>
                </a:lnSpc>
              </a:pPr>
              <a:r>
                <a:rPr lang="ja-JP" altLang="en-US" sz="2400" b="1" dirty="0" smtClean="0">
                  <a:solidFill>
                    <a:srgbClr val="572314"/>
                  </a:solidFill>
                </a:rPr>
                <a:t>妊娠中</a:t>
              </a:r>
              <a:endParaRPr lang="ja-JP" altLang="en-US" sz="2400" b="1" dirty="0">
                <a:solidFill>
                  <a:srgbClr val="572314"/>
                </a:solidFill>
              </a:endParaRPr>
            </a:p>
          </p:txBody>
        </p:sp>
        <p:sp>
          <p:nvSpPr>
            <p:cNvPr id="29" name="テキスト ボックス 28"/>
            <p:cNvSpPr txBox="1"/>
            <p:nvPr/>
          </p:nvSpPr>
          <p:spPr>
            <a:xfrm flipH="1">
              <a:off x="5359153" y="2988221"/>
              <a:ext cx="561875" cy="830997"/>
            </a:xfrm>
            <a:prstGeom prst="rect">
              <a:avLst/>
            </a:prstGeom>
            <a:solidFill>
              <a:srgbClr val="FFFFFF"/>
            </a:solidFill>
          </p:spPr>
          <p:txBody>
            <a:bodyPr wrap="square" rtlCol="0">
              <a:spAutoFit/>
            </a:bodyPr>
            <a:lstStyle/>
            <a:p>
              <a:r>
                <a:rPr kumimoji="1" lang="ja-JP" altLang="en-US" sz="2400" b="1" dirty="0" smtClean="0">
                  <a:solidFill>
                    <a:srgbClr val="572314"/>
                  </a:solidFill>
                </a:rPr>
                <a:t>出産</a:t>
              </a:r>
              <a:endParaRPr kumimoji="1" lang="ja-JP" altLang="en-US" sz="2400" b="1" dirty="0">
                <a:solidFill>
                  <a:srgbClr val="572314"/>
                </a:solidFill>
              </a:endParaRPr>
            </a:p>
          </p:txBody>
        </p:sp>
        <p:pic>
          <p:nvPicPr>
            <p:cNvPr id="30" name="図 29"/>
            <p:cNvPicPr>
              <a:picLocks noChangeAspect="1"/>
            </p:cNvPicPr>
            <p:nvPr/>
          </p:nvPicPr>
          <p:blipFill>
            <a:blip r:embed="rId4"/>
            <a:stretch>
              <a:fillRect/>
            </a:stretch>
          </p:blipFill>
          <p:spPr>
            <a:xfrm>
              <a:off x="2507814" y="3737643"/>
              <a:ext cx="836348" cy="1093686"/>
            </a:xfrm>
            <a:prstGeom prst="rect">
              <a:avLst/>
            </a:prstGeom>
          </p:spPr>
        </p:pic>
        <p:sp>
          <p:nvSpPr>
            <p:cNvPr id="31" name="テキスト ボックス 30"/>
            <p:cNvSpPr txBox="1"/>
            <p:nvPr/>
          </p:nvSpPr>
          <p:spPr>
            <a:xfrm>
              <a:off x="2741785" y="5843202"/>
              <a:ext cx="5362384" cy="369332"/>
            </a:xfrm>
            <a:prstGeom prst="rect">
              <a:avLst/>
            </a:prstGeom>
            <a:noFill/>
          </p:spPr>
          <p:txBody>
            <a:bodyPr wrap="square" rtlCol="0">
              <a:spAutoFit/>
            </a:bodyPr>
            <a:lstStyle/>
            <a:p>
              <a:r>
                <a:rPr lang="en-US" altLang="ja-JP" dirty="0" smtClean="0">
                  <a:latin typeface="+mj-ea"/>
                  <a:ea typeface="+mj-ea"/>
                </a:rPr>
                <a:t>10      20      30      40   1  </a:t>
              </a:r>
              <a:r>
                <a:rPr lang="ja-JP" altLang="en-US" dirty="0" smtClean="0">
                  <a:latin typeface="+mj-ea"/>
                  <a:ea typeface="+mj-ea"/>
                </a:rPr>
                <a:t>　</a:t>
              </a:r>
              <a:r>
                <a:rPr lang="en-US" altLang="ja-JP" dirty="0" smtClean="0">
                  <a:latin typeface="+mj-ea"/>
                  <a:ea typeface="+mj-ea"/>
                </a:rPr>
                <a:t>2  </a:t>
              </a:r>
              <a:r>
                <a:rPr lang="ja-JP" altLang="en-US" dirty="0" smtClean="0">
                  <a:latin typeface="+mj-ea"/>
                  <a:ea typeface="+mj-ea"/>
                </a:rPr>
                <a:t>　</a:t>
              </a:r>
              <a:r>
                <a:rPr lang="en-US" altLang="ja-JP" dirty="0" smtClean="0">
                  <a:latin typeface="+mj-ea"/>
                  <a:ea typeface="+mj-ea"/>
                </a:rPr>
                <a:t>3  </a:t>
              </a:r>
              <a:r>
                <a:rPr lang="ja-JP" altLang="en-US" dirty="0" smtClean="0">
                  <a:latin typeface="+mj-ea"/>
                </a:rPr>
                <a:t>週</a:t>
              </a:r>
              <a:endParaRPr kumimoji="1" lang="ja-JP" altLang="en-US" dirty="0">
                <a:latin typeface="+mj-ea"/>
                <a:ea typeface="+mj-ea"/>
              </a:endParaRPr>
            </a:p>
          </p:txBody>
        </p:sp>
        <p:pic>
          <p:nvPicPr>
            <p:cNvPr id="32" name="図 31"/>
            <p:cNvPicPr>
              <a:picLocks noChangeAspect="1"/>
            </p:cNvPicPr>
            <p:nvPr/>
          </p:nvPicPr>
          <p:blipFill>
            <a:blip r:embed="rId5"/>
            <a:stretch>
              <a:fillRect/>
            </a:stretch>
          </p:blipFill>
          <p:spPr>
            <a:xfrm>
              <a:off x="7166724" y="3698356"/>
              <a:ext cx="937445" cy="1433739"/>
            </a:xfrm>
            <a:prstGeom prst="rect">
              <a:avLst/>
            </a:prstGeom>
          </p:spPr>
        </p:pic>
      </p:grpSp>
    </p:spTree>
    <p:extLst>
      <p:ext uri="{BB962C8B-B14F-4D97-AF65-F5344CB8AC3E}">
        <p14:creationId xmlns:p14="http://schemas.microsoft.com/office/powerpoint/2010/main" val="13283779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69913" y="630382"/>
            <a:ext cx="8574087" cy="967840"/>
          </a:xfrm>
          <a:noFill/>
        </p:spPr>
        <p:txBody>
          <a:bodyPr anchor="t">
            <a:noAutofit/>
          </a:bodyPr>
          <a:lstStyle/>
          <a:p>
            <a:pPr algn="ctr">
              <a:lnSpc>
                <a:spcPct val="120000"/>
              </a:lnSpc>
            </a:pPr>
            <a:r>
              <a:rPr lang="ja-JP" altLang="en-US" sz="3200" b="1" dirty="0">
                <a:effectLst>
                  <a:outerShdw blurRad="50800" dist="38100" dir="2700000" algn="tl" rotWithShape="0">
                    <a:srgbClr val="000000">
                      <a:alpha val="43000"/>
                    </a:srgbClr>
                  </a:outerShdw>
                </a:effectLst>
              </a:rPr>
              <a:t>オキシトシン</a:t>
            </a:r>
            <a:endParaRPr lang="en-US" altLang="ja-JP" sz="3200" b="1" dirty="0">
              <a:effectLst>
                <a:outerShdw blurRad="50800" dist="38100" dir="2700000" algn="tl" rotWithShape="0">
                  <a:srgbClr val="000000">
                    <a:alpha val="43000"/>
                  </a:srgbClr>
                </a:outerShdw>
              </a:effectLst>
            </a:endParaRPr>
          </a:p>
        </p:txBody>
      </p:sp>
      <p:sp>
        <p:nvSpPr>
          <p:cNvPr id="4" name="正方形/長方形 3"/>
          <p:cNvSpPr/>
          <p:nvPr/>
        </p:nvSpPr>
        <p:spPr>
          <a:xfrm>
            <a:off x="569913" y="2036298"/>
            <a:ext cx="5174083" cy="2936188"/>
          </a:xfrm>
          <a:prstGeom prst="rect">
            <a:avLst/>
          </a:prstGeom>
        </p:spPr>
        <p:txBody>
          <a:bodyPr wrap="square">
            <a:spAutoFit/>
          </a:bodyPr>
          <a:lstStyle/>
          <a:p>
            <a:pPr marL="285750" indent="-285750">
              <a:lnSpc>
                <a:spcPct val="130000"/>
              </a:lnSpc>
              <a:buFont typeface="Arial"/>
              <a:buChar char="•"/>
            </a:pPr>
            <a:r>
              <a:rPr lang="ja-JP" altLang="en-US" sz="2400" dirty="0">
                <a:solidFill>
                  <a:srgbClr val="572314"/>
                </a:solidFill>
                <a:latin typeface="+mj-ea"/>
                <a:ea typeface="+mj-ea"/>
              </a:rPr>
              <a:t>子宮収縮</a:t>
            </a:r>
            <a:r>
              <a:rPr lang="ja-JP" altLang="en-US" sz="2400" dirty="0" smtClean="0">
                <a:solidFill>
                  <a:srgbClr val="572314"/>
                </a:solidFill>
                <a:latin typeface="+mj-ea"/>
                <a:ea typeface="+mj-ea"/>
              </a:rPr>
              <a:t>作用</a:t>
            </a:r>
            <a:endParaRPr lang="en-US" altLang="ja-JP" sz="2400" dirty="0">
              <a:solidFill>
                <a:srgbClr val="572314"/>
              </a:solidFill>
              <a:latin typeface="+mj-ea"/>
              <a:ea typeface="+mj-ea"/>
            </a:endParaRPr>
          </a:p>
          <a:p>
            <a:pPr marL="285750" indent="-285750">
              <a:lnSpc>
                <a:spcPct val="130000"/>
              </a:lnSpc>
              <a:buFont typeface="Arial"/>
              <a:buChar char="•"/>
            </a:pPr>
            <a:r>
              <a:rPr lang="ja-JP" altLang="en-US" sz="2400" dirty="0" smtClean="0">
                <a:solidFill>
                  <a:srgbClr val="572314"/>
                </a:solidFill>
                <a:latin typeface="+mj-ea"/>
                <a:ea typeface="+mj-ea"/>
              </a:rPr>
              <a:t>授乳</a:t>
            </a:r>
            <a:r>
              <a:rPr lang="ja-JP" altLang="en-US" sz="2400" dirty="0">
                <a:solidFill>
                  <a:srgbClr val="572314"/>
                </a:solidFill>
                <a:latin typeface="+mj-ea"/>
                <a:ea typeface="+mj-ea"/>
              </a:rPr>
              <a:t>時に分泌</a:t>
            </a:r>
            <a:r>
              <a:rPr lang="ja-JP" altLang="en-US" sz="2400" dirty="0" smtClean="0">
                <a:solidFill>
                  <a:srgbClr val="572314"/>
                </a:solidFill>
                <a:latin typeface="+mj-ea"/>
                <a:ea typeface="+mj-ea"/>
              </a:rPr>
              <a:t>される</a:t>
            </a:r>
            <a:endParaRPr lang="en-US" altLang="ja-JP" sz="2400" dirty="0" smtClean="0">
              <a:solidFill>
                <a:srgbClr val="572314"/>
              </a:solidFill>
              <a:latin typeface="+mj-ea"/>
              <a:ea typeface="+mj-ea"/>
            </a:endParaRPr>
          </a:p>
          <a:p>
            <a:pPr marL="285750" indent="-285750">
              <a:lnSpc>
                <a:spcPct val="130000"/>
              </a:lnSpc>
              <a:spcAft>
                <a:spcPts val="1800"/>
              </a:spcAft>
              <a:buFont typeface="Arial"/>
              <a:buChar char="•"/>
            </a:pPr>
            <a:r>
              <a:rPr lang="ja-JP" altLang="en-US" sz="2400" dirty="0" smtClean="0">
                <a:solidFill>
                  <a:srgbClr val="572314"/>
                </a:solidFill>
                <a:latin typeface="+mj-ea"/>
                <a:ea typeface="+mj-ea"/>
              </a:rPr>
              <a:t>愛情</a:t>
            </a:r>
            <a:r>
              <a:rPr lang="ja-JP" altLang="en-US" sz="2400" dirty="0">
                <a:solidFill>
                  <a:srgbClr val="572314"/>
                </a:solidFill>
                <a:latin typeface="+mj-ea"/>
                <a:ea typeface="+mj-ea"/>
              </a:rPr>
              <a:t>ホルモン　気持ちに</a:t>
            </a:r>
            <a:r>
              <a:rPr lang="ja-JP" altLang="en-US" sz="2400" dirty="0" smtClean="0">
                <a:solidFill>
                  <a:srgbClr val="572314"/>
                </a:solidFill>
                <a:latin typeface="+mj-ea"/>
                <a:ea typeface="+mj-ea"/>
              </a:rPr>
              <a:t>寄り添う</a:t>
            </a:r>
            <a:endParaRPr lang="en-US" altLang="ja-JP" sz="2400" dirty="0" smtClean="0">
              <a:solidFill>
                <a:srgbClr val="572314"/>
              </a:solidFill>
              <a:latin typeface="+mj-ea"/>
              <a:ea typeface="+mj-ea"/>
            </a:endParaRPr>
          </a:p>
          <a:p>
            <a:pPr>
              <a:lnSpc>
                <a:spcPct val="130000"/>
              </a:lnSpc>
              <a:spcAft>
                <a:spcPts val="1800"/>
              </a:spcAft>
            </a:pPr>
            <a:r>
              <a:rPr lang="ja-JP" altLang="en-US" sz="2400" dirty="0" smtClean="0">
                <a:solidFill>
                  <a:srgbClr val="572314"/>
                </a:solidFill>
                <a:latin typeface="+mj-ea"/>
                <a:ea typeface="+mj-ea"/>
              </a:rPr>
              <a:t>母子関係の確立に。</a:t>
            </a:r>
            <a:endParaRPr lang="en-US" altLang="ja-JP" sz="2400" dirty="0" smtClean="0">
              <a:solidFill>
                <a:srgbClr val="572314"/>
              </a:solidFill>
              <a:latin typeface="+mj-ea"/>
              <a:ea typeface="+mj-ea"/>
            </a:endParaRPr>
          </a:p>
          <a:p>
            <a:pPr>
              <a:lnSpc>
                <a:spcPct val="130000"/>
              </a:lnSpc>
              <a:spcAft>
                <a:spcPts val="1800"/>
              </a:spcAft>
            </a:pPr>
            <a:r>
              <a:rPr lang="ja-JP" altLang="en-US" sz="2400" dirty="0" smtClean="0">
                <a:solidFill>
                  <a:srgbClr val="572314"/>
                </a:solidFill>
                <a:latin typeface="+mj-ea"/>
                <a:ea typeface="+mj-ea"/>
              </a:rPr>
              <a:t>　　一方</a:t>
            </a:r>
            <a:r>
              <a:rPr lang="ja-JP" altLang="en-US" sz="2400" dirty="0">
                <a:solidFill>
                  <a:srgbClr val="572314"/>
                </a:solidFill>
                <a:latin typeface="+mj-ea"/>
                <a:ea typeface="+mj-ea"/>
              </a:rPr>
              <a:t>で、攻撃性を</a:t>
            </a:r>
            <a:r>
              <a:rPr lang="ja-JP" altLang="en-US" sz="2400" dirty="0" smtClean="0">
                <a:solidFill>
                  <a:srgbClr val="572314"/>
                </a:solidFill>
                <a:latin typeface="+mj-ea"/>
                <a:ea typeface="+mj-ea"/>
              </a:rPr>
              <a:t>高める。</a:t>
            </a:r>
            <a:endParaRPr lang="en-US" altLang="ja-JP" sz="2400" dirty="0">
              <a:solidFill>
                <a:srgbClr val="572314"/>
              </a:solidFill>
              <a:latin typeface="+mj-ea"/>
              <a:ea typeface="+mj-ea"/>
            </a:endParaRPr>
          </a:p>
        </p:txBody>
      </p:sp>
      <p:pic>
        <p:nvPicPr>
          <p:cNvPr id="7" name="Picture 6" descr="PIC007                                                         00000010Macintosh HD                   B191BFF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996" y="2963800"/>
            <a:ext cx="3041559" cy="2714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309297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80990"/>
            <a:ext cx="8574087" cy="967840"/>
          </a:xfrm>
          <a:noFill/>
        </p:spPr>
        <p:txBody>
          <a:bodyPr anchor="t">
            <a:normAutofit/>
          </a:bodyPr>
          <a:lstStyle/>
          <a:p>
            <a:pPr algn="ctr">
              <a:lnSpc>
                <a:spcPct val="150000"/>
              </a:lnSpc>
              <a:spcAft>
                <a:spcPts val="600"/>
              </a:spcAft>
            </a:pPr>
            <a:r>
              <a:rPr lang="ja-JP" altLang="en-US" sz="3200" b="1" dirty="0" smtClean="0">
                <a:solidFill>
                  <a:srgbClr val="FFFFFF"/>
                </a:solidFill>
              </a:rPr>
              <a:t>産後</a:t>
            </a:r>
            <a:r>
              <a:rPr lang="ja-JP" altLang="en-US" sz="3200" b="1" dirty="0">
                <a:solidFill>
                  <a:srgbClr val="FFFFFF"/>
                </a:solidFill>
              </a:rPr>
              <a:t>うつ、マタニティ・</a:t>
            </a:r>
            <a:r>
              <a:rPr lang="ja-JP" altLang="en-US" sz="3200" b="1" dirty="0" smtClean="0">
                <a:solidFill>
                  <a:srgbClr val="FFFFFF"/>
                </a:solidFill>
              </a:rPr>
              <a:t>ブルーが及ぼす影響</a:t>
            </a:r>
            <a:endParaRPr lang="en-US" altLang="ja-JP" sz="3200" b="1" dirty="0">
              <a:solidFill>
                <a:srgbClr val="FFFFFF"/>
              </a:solidFill>
              <a:latin typeface="+mj-ea"/>
            </a:endParaRPr>
          </a:p>
        </p:txBody>
      </p:sp>
      <p:sp>
        <p:nvSpPr>
          <p:cNvPr id="4" name="テキスト ボックス 3"/>
          <p:cNvSpPr txBox="1"/>
          <p:nvPr/>
        </p:nvSpPr>
        <p:spPr>
          <a:xfrm>
            <a:off x="597617" y="1788560"/>
            <a:ext cx="7843717" cy="2246769"/>
          </a:xfrm>
          <a:prstGeom prst="rect">
            <a:avLst/>
          </a:prstGeom>
          <a:noFill/>
        </p:spPr>
        <p:txBody>
          <a:bodyPr wrap="square" rtlCol="0">
            <a:spAutoFit/>
          </a:bodyPr>
          <a:lstStyle/>
          <a:p>
            <a:pPr marL="457200" indent="-457200">
              <a:lnSpc>
                <a:spcPct val="200000"/>
              </a:lnSpc>
              <a:buFont typeface="+mj-lt"/>
              <a:buAutoNum type="arabicParenR"/>
            </a:pPr>
            <a:r>
              <a:rPr lang="ja-JP" altLang="en-US" sz="2400" dirty="0" smtClean="0">
                <a:solidFill>
                  <a:srgbClr val="800000"/>
                </a:solidFill>
                <a:latin typeface="+mj-ea"/>
              </a:rPr>
              <a:t>妊産婦</a:t>
            </a:r>
            <a:r>
              <a:rPr lang="ja-JP" altLang="en-US" sz="2400" dirty="0">
                <a:solidFill>
                  <a:srgbClr val="800000"/>
                </a:solidFill>
                <a:latin typeface="+mj-ea"/>
              </a:rPr>
              <a:t>死亡の原因として、自殺が占める割合が</a:t>
            </a:r>
            <a:r>
              <a:rPr lang="ja-JP" altLang="en-US" sz="2400" dirty="0" smtClean="0">
                <a:solidFill>
                  <a:srgbClr val="800000"/>
                </a:solidFill>
                <a:latin typeface="+mj-ea"/>
              </a:rPr>
              <a:t>高い</a:t>
            </a:r>
            <a:endParaRPr lang="en-US" altLang="ja-JP" sz="2400" dirty="0" smtClean="0">
              <a:solidFill>
                <a:srgbClr val="800000"/>
              </a:solidFill>
              <a:latin typeface="+mj-ea"/>
            </a:endParaRPr>
          </a:p>
          <a:p>
            <a:pPr marL="457200" indent="-457200">
              <a:lnSpc>
                <a:spcPct val="200000"/>
              </a:lnSpc>
              <a:buFont typeface="+mj-lt"/>
              <a:buAutoNum type="arabicParenR"/>
            </a:pPr>
            <a:r>
              <a:rPr kumimoji="1" lang="ja-JP" altLang="en-US" sz="2400" dirty="0" smtClean="0">
                <a:solidFill>
                  <a:srgbClr val="800000"/>
                </a:solidFill>
              </a:rPr>
              <a:t>こどもの情緒</a:t>
            </a:r>
            <a:r>
              <a:rPr lang="ja-JP" altLang="en-US" sz="2400" dirty="0" smtClean="0">
                <a:solidFill>
                  <a:srgbClr val="800000"/>
                </a:solidFill>
              </a:rPr>
              <a:t>的</a:t>
            </a:r>
            <a:r>
              <a:rPr kumimoji="1" lang="ja-JP" altLang="en-US" sz="2400" dirty="0" smtClean="0">
                <a:solidFill>
                  <a:srgbClr val="800000"/>
                </a:solidFill>
              </a:rPr>
              <a:t>発達への影響</a:t>
            </a:r>
            <a:endParaRPr kumimoji="1" lang="en-US" altLang="ja-JP" sz="2400" dirty="0" smtClean="0">
              <a:solidFill>
                <a:srgbClr val="800000"/>
              </a:solidFill>
            </a:endParaRPr>
          </a:p>
          <a:p>
            <a:pPr marL="457200" indent="-457200">
              <a:lnSpc>
                <a:spcPct val="200000"/>
              </a:lnSpc>
              <a:buFont typeface="+mj-lt"/>
              <a:buAutoNum type="arabicParenR"/>
            </a:pPr>
            <a:r>
              <a:rPr kumimoji="1" lang="ja-JP" altLang="en-US" sz="2400" dirty="0" smtClean="0">
                <a:solidFill>
                  <a:srgbClr val="800000"/>
                </a:solidFill>
              </a:rPr>
              <a:t>父親のメンタルヘルスに影響</a:t>
            </a:r>
            <a:endParaRPr kumimoji="1" lang="ja-JP" altLang="en-US" sz="2400" dirty="0">
              <a:solidFill>
                <a:srgbClr val="800000"/>
              </a:solidFill>
            </a:endParaRPr>
          </a:p>
        </p:txBody>
      </p:sp>
      <p:sp>
        <p:nvSpPr>
          <p:cNvPr id="6" name="正方形/長方形 5"/>
          <p:cNvSpPr/>
          <p:nvPr/>
        </p:nvSpPr>
        <p:spPr>
          <a:xfrm>
            <a:off x="1008477" y="4602267"/>
            <a:ext cx="6648485" cy="553998"/>
          </a:xfrm>
          <a:prstGeom prst="rect">
            <a:avLst/>
          </a:prstGeom>
        </p:spPr>
        <p:txBody>
          <a:bodyPr wrap="square">
            <a:spAutoFit/>
          </a:bodyPr>
          <a:lstStyle/>
          <a:p>
            <a:pPr>
              <a:lnSpc>
                <a:spcPct val="130000"/>
              </a:lnSpc>
            </a:pPr>
            <a:r>
              <a:rPr lang="ja-JP" altLang="en-US" sz="2400" dirty="0">
                <a:solidFill>
                  <a:srgbClr val="FF0000"/>
                </a:solidFill>
                <a:latin typeface="+mj-ea"/>
                <a:ea typeface="+mj-ea"/>
              </a:rPr>
              <a:t>産後のケア</a:t>
            </a:r>
            <a:r>
              <a:rPr lang="ja-JP" altLang="en-US" sz="2400" dirty="0" smtClean="0">
                <a:solidFill>
                  <a:srgbClr val="FF0000"/>
                </a:solidFill>
                <a:latin typeface="+mj-ea"/>
                <a:ea typeface="+mj-ea"/>
              </a:rPr>
              <a:t>：ストレス</a:t>
            </a:r>
            <a:r>
              <a:rPr lang="ja-JP" altLang="en-US" sz="2400" dirty="0">
                <a:solidFill>
                  <a:srgbClr val="FF0000"/>
                </a:solidFill>
                <a:latin typeface="+mj-ea"/>
                <a:ea typeface="+mj-ea"/>
              </a:rPr>
              <a:t>を把握し、ケア</a:t>
            </a:r>
            <a:r>
              <a:rPr lang="ja-JP" altLang="en-US" sz="2400" dirty="0" smtClean="0">
                <a:solidFill>
                  <a:srgbClr val="FF0000"/>
                </a:solidFill>
                <a:latin typeface="+mj-ea"/>
                <a:ea typeface="+mj-ea"/>
              </a:rPr>
              <a:t>すること。</a:t>
            </a:r>
            <a:endParaRPr lang="en-US" altLang="ja-JP" sz="2400" dirty="0">
              <a:solidFill>
                <a:srgbClr val="FF0000"/>
              </a:solidFill>
              <a:latin typeface="+mj-ea"/>
              <a:ea typeface="+mj-ea"/>
            </a:endParaRPr>
          </a:p>
        </p:txBody>
      </p:sp>
    </p:spTree>
    <p:extLst>
      <p:ext uri="{BB962C8B-B14F-4D97-AF65-F5344CB8AC3E}">
        <p14:creationId xmlns:p14="http://schemas.microsoft.com/office/powerpoint/2010/main" val="3842277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p:spPr>
        <p:txBody>
          <a:bodyPr anchor="t">
            <a:normAutofit/>
          </a:bodyPr>
          <a:lstStyle/>
          <a:p>
            <a:pPr marL="800100" indent="-346075" algn="ctr">
              <a:lnSpc>
                <a:spcPct val="120000"/>
              </a:lnSpc>
              <a:spcAft>
                <a:spcPts val="600"/>
              </a:spcAft>
            </a:pPr>
            <a:r>
              <a:rPr lang="ja-JP" altLang="en-US" sz="3200" dirty="0" smtClean="0">
                <a:solidFill>
                  <a:srgbClr val="FFFFFF"/>
                </a:solidFill>
              </a:rPr>
              <a:t>妊娠中うつ病の予防から</a:t>
            </a:r>
            <a:endParaRPr lang="en-US" altLang="ja-JP" sz="3200" dirty="0">
              <a:solidFill>
                <a:srgbClr val="FFFFFF"/>
              </a:solidFill>
              <a:latin typeface="+mj-ea"/>
            </a:endParaRPr>
          </a:p>
        </p:txBody>
      </p:sp>
      <p:sp>
        <p:nvSpPr>
          <p:cNvPr id="3" name="正方形/長方形 2"/>
          <p:cNvSpPr/>
          <p:nvPr/>
        </p:nvSpPr>
        <p:spPr>
          <a:xfrm>
            <a:off x="2835049" y="3925444"/>
            <a:ext cx="4653834" cy="2682786"/>
          </a:xfrm>
          <a:prstGeom prst="rect">
            <a:avLst/>
          </a:prstGeom>
        </p:spPr>
        <p:txBody>
          <a:bodyPr wrap="square">
            <a:spAutoFit/>
          </a:bodyPr>
          <a:lstStyle/>
          <a:p>
            <a:pPr marL="457200" indent="-457200">
              <a:lnSpc>
                <a:spcPct val="120000"/>
              </a:lnSpc>
              <a:spcAft>
                <a:spcPts val="600"/>
              </a:spcAft>
              <a:buFont typeface="+mj-lt"/>
              <a:buAutoNum type="arabicParenR"/>
            </a:pPr>
            <a:r>
              <a:rPr lang="ja-JP" altLang="en-US" sz="2000" dirty="0" smtClean="0">
                <a:solidFill>
                  <a:srgbClr val="800000"/>
                </a:solidFill>
                <a:latin typeface="+mj-ea"/>
                <a:ea typeface="+mj-ea"/>
              </a:rPr>
              <a:t>妊娠中</a:t>
            </a:r>
            <a:r>
              <a:rPr lang="ja-JP" altLang="en-US" sz="2000" dirty="0">
                <a:solidFill>
                  <a:srgbClr val="800000"/>
                </a:solidFill>
                <a:latin typeface="+mj-ea"/>
                <a:ea typeface="+mj-ea"/>
              </a:rPr>
              <a:t>の</a:t>
            </a:r>
            <a:r>
              <a:rPr lang="ja-JP" altLang="en-US" sz="2000" dirty="0" smtClean="0">
                <a:solidFill>
                  <a:srgbClr val="800000"/>
                </a:solidFill>
                <a:latin typeface="+mj-ea"/>
                <a:ea typeface="+mj-ea"/>
              </a:rPr>
              <a:t>不安</a:t>
            </a:r>
            <a:endParaRPr lang="en-US" altLang="ja-JP" sz="2000" dirty="0" smtClean="0">
              <a:solidFill>
                <a:srgbClr val="800000"/>
              </a:solidFill>
              <a:latin typeface="+mj-ea"/>
              <a:ea typeface="+mj-ea"/>
            </a:endParaRPr>
          </a:p>
          <a:p>
            <a:pPr marL="457200" indent="-457200">
              <a:lnSpc>
                <a:spcPct val="120000"/>
              </a:lnSpc>
              <a:spcAft>
                <a:spcPts val="600"/>
              </a:spcAft>
              <a:buFont typeface="+mj-lt"/>
              <a:buAutoNum type="arabicParenR"/>
            </a:pPr>
            <a:r>
              <a:rPr lang="ja-JP" altLang="en-US" sz="2000" dirty="0" smtClean="0">
                <a:solidFill>
                  <a:srgbClr val="800000"/>
                </a:solidFill>
                <a:latin typeface="+mj-ea"/>
                <a:ea typeface="+mj-ea"/>
              </a:rPr>
              <a:t>ライフイベント</a:t>
            </a:r>
            <a:endParaRPr lang="en-US" altLang="ja-JP" sz="2000" dirty="0">
              <a:solidFill>
                <a:srgbClr val="800000"/>
              </a:solidFill>
              <a:latin typeface="+mj-ea"/>
              <a:ea typeface="+mj-ea"/>
            </a:endParaRPr>
          </a:p>
          <a:p>
            <a:pPr marL="457200" indent="-457200">
              <a:lnSpc>
                <a:spcPct val="120000"/>
              </a:lnSpc>
              <a:spcAft>
                <a:spcPts val="600"/>
              </a:spcAft>
              <a:buFont typeface="+mj-lt"/>
              <a:buAutoNum type="arabicParenR"/>
            </a:pPr>
            <a:r>
              <a:rPr lang="ja-JP" altLang="en-US" sz="2000" dirty="0" smtClean="0">
                <a:solidFill>
                  <a:srgbClr val="800000"/>
                </a:solidFill>
                <a:latin typeface="+mj-ea"/>
                <a:ea typeface="+mj-ea"/>
              </a:rPr>
              <a:t>うつ</a:t>
            </a:r>
            <a:r>
              <a:rPr lang="ja-JP" altLang="en-US" sz="2000" dirty="0">
                <a:solidFill>
                  <a:srgbClr val="800000"/>
                </a:solidFill>
                <a:latin typeface="+mj-ea"/>
                <a:ea typeface="+mj-ea"/>
              </a:rPr>
              <a:t>病</a:t>
            </a:r>
            <a:r>
              <a:rPr lang="ja-JP" altLang="en-US" sz="2000" dirty="0" smtClean="0">
                <a:solidFill>
                  <a:srgbClr val="800000"/>
                </a:solidFill>
                <a:latin typeface="+mj-ea"/>
                <a:ea typeface="+mj-ea"/>
              </a:rPr>
              <a:t>既往</a:t>
            </a:r>
            <a:endParaRPr lang="en-US" altLang="ja-JP" sz="2000" dirty="0" smtClean="0">
              <a:solidFill>
                <a:srgbClr val="800000"/>
              </a:solidFill>
              <a:latin typeface="+mj-ea"/>
              <a:ea typeface="+mj-ea"/>
            </a:endParaRPr>
          </a:p>
          <a:p>
            <a:pPr marL="457200" indent="-457200">
              <a:lnSpc>
                <a:spcPct val="120000"/>
              </a:lnSpc>
              <a:spcAft>
                <a:spcPts val="600"/>
              </a:spcAft>
              <a:buFont typeface="+mj-lt"/>
              <a:buAutoNum type="arabicParenR"/>
            </a:pPr>
            <a:r>
              <a:rPr lang="ja-JP" altLang="en-US" sz="2000" dirty="0" smtClean="0">
                <a:solidFill>
                  <a:srgbClr val="800000"/>
                </a:solidFill>
                <a:latin typeface="+mj-ea"/>
                <a:ea typeface="+mj-ea"/>
              </a:rPr>
              <a:t>ソーシャルサポート不足</a:t>
            </a:r>
            <a:endParaRPr lang="en-US" altLang="ja-JP" sz="2000" dirty="0" smtClean="0">
              <a:solidFill>
                <a:srgbClr val="800000"/>
              </a:solidFill>
              <a:latin typeface="+mj-ea"/>
              <a:ea typeface="+mj-ea"/>
            </a:endParaRPr>
          </a:p>
          <a:p>
            <a:pPr marL="457200" indent="-457200">
              <a:lnSpc>
                <a:spcPct val="120000"/>
              </a:lnSpc>
              <a:spcAft>
                <a:spcPts val="600"/>
              </a:spcAft>
              <a:buFont typeface="+mj-lt"/>
              <a:buAutoNum type="arabicParenR"/>
            </a:pPr>
            <a:r>
              <a:rPr lang="ja-JP" altLang="en-US" sz="2000" dirty="0" smtClean="0">
                <a:solidFill>
                  <a:srgbClr val="800000"/>
                </a:solidFill>
                <a:latin typeface="+mj-ea"/>
                <a:ea typeface="+mj-ea"/>
              </a:rPr>
              <a:t>家</a:t>
            </a:r>
            <a:r>
              <a:rPr lang="ja-JP" altLang="en-US" sz="2000" dirty="0">
                <a:solidFill>
                  <a:srgbClr val="800000"/>
                </a:solidFill>
                <a:latin typeface="+mj-ea"/>
                <a:ea typeface="+mj-ea"/>
              </a:rPr>
              <a:t>庭内</a:t>
            </a:r>
            <a:r>
              <a:rPr lang="ja-JP" altLang="en-US" sz="2000" dirty="0" smtClean="0">
                <a:solidFill>
                  <a:srgbClr val="800000"/>
                </a:solidFill>
                <a:latin typeface="+mj-ea"/>
                <a:ea typeface="+mj-ea"/>
              </a:rPr>
              <a:t>暴力</a:t>
            </a:r>
            <a:endParaRPr lang="en-US" altLang="ja-JP" sz="2000" dirty="0" smtClean="0">
              <a:solidFill>
                <a:srgbClr val="800000"/>
              </a:solidFill>
              <a:latin typeface="+mj-ea"/>
              <a:ea typeface="+mj-ea"/>
            </a:endParaRPr>
          </a:p>
          <a:p>
            <a:pPr marL="457200" indent="-457200">
              <a:lnSpc>
                <a:spcPct val="120000"/>
              </a:lnSpc>
              <a:spcAft>
                <a:spcPts val="600"/>
              </a:spcAft>
              <a:buFont typeface="+mj-lt"/>
              <a:buAutoNum type="arabicParenR"/>
            </a:pPr>
            <a:r>
              <a:rPr lang="ja-JP" altLang="en-US" sz="2000" dirty="0" smtClean="0">
                <a:solidFill>
                  <a:srgbClr val="800000"/>
                </a:solidFill>
                <a:latin typeface="+mj-ea"/>
                <a:ea typeface="+mj-ea"/>
              </a:rPr>
              <a:t>望まない</a:t>
            </a:r>
            <a:r>
              <a:rPr lang="ja-JP" altLang="en-US" sz="2000" dirty="0">
                <a:solidFill>
                  <a:srgbClr val="800000"/>
                </a:solidFill>
                <a:latin typeface="+mj-ea"/>
                <a:ea typeface="+mj-ea"/>
              </a:rPr>
              <a:t>妊娠</a:t>
            </a:r>
            <a:r>
              <a:rPr lang="ja-JP" altLang="en-US" sz="2000" dirty="0" smtClean="0">
                <a:solidFill>
                  <a:srgbClr val="800000"/>
                </a:solidFill>
                <a:latin typeface="+mj-ea"/>
                <a:ea typeface="+mj-ea"/>
              </a:rPr>
              <a:t>など</a:t>
            </a:r>
            <a:endParaRPr lang="ja-JP" altLang="ja-JP" sz="2000" dirty="0">
              <a:solidFill>
                <a:srgbClr val="800000"/>
              </a:solidFill>
              <a:latin typeface="+mj-ea"/>
              <a:ea typeface="+mj-ea"/>
            </a:endParaRPr>
          </a:p>
        </p:txBody>
      </p:sp>
      <p:sp>
        <p:nvSpPr>
          <p:cNvPr id="7" name="正方形/長方形 6"/>
          <p:cNvSpPr/>
          <p:nvPr/>
        </p:nvSpPr>
        <p:spPr>
          <a:xfrm>
            <a:off x="695026" y="1874235"/>
            <a:ext cx="7914388" cy="1514261"/>
          </a:xfrm>
          <a:prstGeom prst="rect">
            <a:avLst/>
          </a:prstGeom>
        </p:spPr>
        <p:txBody>
          <a:bodyPr wrap="square">
            <a:spAutoFit/>
          </a:bodyPr>
          <a:lstStyle/>
          <a:p>
            <a:pPr>
              <a:lnSpc>
                <a:spcPct val="130000"/>
              </a:lnSpc>
            </a:pPr>
            <a:r>
              <a:rPr lang="ja-JP" altLang="en-US" sz="2400" dirty="0">
                <a:solidFill>
                  <a:srgbClr val="800000"/>
                </a:solidFill>
                <a:latin typeface="+mn-ea"/>
              </a:rPr>
              <a:t>妊娠中のうつ病は</a:t>
            </a:r>
            <a:r>
              <a:rPr lang="en-US" altLang="ja-JP" sz="2400" dirty="0">
                <a:solidFill>
                  <a:srgbClr val="800000"/>
                </a:solidFill>
                <a:latin typeface="+mn-ea"/>
              </a:rPr>
              <a:t>10%</a:t>
            </a:r>
            <a:r>
              <a:rPr lang="ja-JP" altLang="en-US" sz="2400" dirty="0">
                <a:solidFill>
                  <a:srgbClr val="800000"/>
                </a:solidFill>
                <a:latin typeface="+mn-ea"/>
              </a:rPr>
              <a:t>にみられる</a:t>
            </a:r>
            <a:r>
              <a:rPr lang="ja-JP" altLang="en-US" sz="2400" dirty="0" smtClean="0">
                <a:solidFill>
                  <a:srgbClr val="800000"/>
                </a:solidFill>
                <a:latin typeface="+mn-ea"/>
              </a:rPr>
              <a:t>。</a:t>
            </a:r>
            <a:endParaRPr lang="en-US" altLang="ja-JP" sz="2400" dirty="0">
              <a:solidFill>
                <a:srgbClr val="800000"/>
              </a:solidFill>
              <a:latin typeface="+mn-ea"/>
            </a:endParaRPr>
          </a:p>
          <a:p>
            <a:pPr>
              <a:lnSpc>
                <a:spcPct val="130000"/>
              </a:lnSpc>
            </a:pPr>
            <a:r>
              <a:rPr lang="ja-JP" altLang="en-US" sz="2400" dirty="0" smtClean="0">
                <a:solidFill>
                  <a:srgbClr val="800000"/>
                </a:solidFill>
                <a:latin typeface="+mn-ea"/>
              </a:rPr>
              <a:t>妊婦</a:t>
            </a:r>
            <a:r>
              <a:rPr lang="ja-JP" altLang="en-US" sz="2400" dirty="0">
                <a:solidFill>
                  <a:srgbClr val="800000"/>
                </a:solidFill>
                <a:latin typeface="+mn-ea"/>
              </a:rPr>
              <a:t>のストレスを把握し、ケアすることで</a:t>
            </a:r>
            <a:r>
              <a:rPr lang="ja-JP" altLang="en-US" sz="2400" dirty="0" smtClean="0">
                <a:solidFill>
                  <a:srgbClr val="800000"/>
                </a:solidFill>
                <a:latin typeface="+mn-ea"/>
              </a:rPr>
              <a:t>、産科</a:t>
            </a:r>
            <a:r>
              <a:rPr lang="ja-JP" altLang="en-US" sz="2400" dirty="0">
                <a:solidFill>
                  <a:srgbClr val="800000"/>
                </a:solidFill>
                <a:latin typeface="+mn-ea"/>
              </a:rPr>
              <a:t>合併症や産後うつを</a:t>
            </a:r>
            <a:r>
              <a:rPr lang="ja-JP" altLang="en-US" sz="2400" dirty="0" smtClean="0">
                <a:solidFill>
                  <a:srgbClr val="800000"/>
                </a:solidFill>
                <a:latin typeface="+mn-ea"/>
              </a:rPr>
              <a:t>予防。</a:t>
            </a:r>
            <a:endParaRPr lang="ja-JP" altLang="en-US" sz="2400" dirty="0">
              <a:solidFill>
                <a:srgbClr val="800000"/>
              </a:solidFill>
              <a:latin typeface="+mn-ea"/>
            </a:endParaRPr>
          </a:p>
        </p:txBody>
      </p:sp>
      <p:sp>
        <p:nvSpPr>
          <p:cNvPr id="4" name="正方形/長方形 3"/>
          <p:cNvSpPr/>
          <p:nvPr/>
        </p:nvSpPr>
        <p:spPr>
          <a:xfrm>
            <a:off x="1529430" y="3479137"/>
            <a:ext cx="4185761" cy="461665"/>
          </a:xfrm>
          <a:prstGeom prst="rect">
            <a:avLst/>
          </a:prstGeom>
        </p:spPr>
        <p:txBody>
          <a:bodyPr wrap="none">
            <a:spAutoFit/>
          </a:bodyPr>
          <a:lstStyle/>
          <a:p>
            <a:r>
              <a:rPr lang="ja-JP" altLang="en-US" sz="2400" dirty="0">
                <a:solidFill>
                  <a:srgbClr val="800000"/>
                </a:solidFill>
              </a:rPr>
              <a:t>妊娠中うつ病のリスク</a:t>
            </a:r>
            <a:r>
              <a:rPr lang="ja-JP" altLang="en-US" sz="2400" dirty="0" smtClean="0">
                <a:solidFill>
                  <a:srgbClr val="800000"/>
                </a:solidFill>
              </a:rPr>
              <a:t>因子：</a:t>
            </a:r>
            <a:endParaRPr lang="ja-JP" altLang="en-US" sz="2400" dirty="0">
              <a:solidFill>
                <a:srgbClr val="800000"/>
              </a:solidFill>
            </a:endParaRPr>
          </a:p>
        </p:txBody>
      </p:sp>
    </p:spTree>
    <p:extLst>
      <p:ext uri="{BB962C8B-B14F-4D97-AF65-F5344CB8AC3E}">
        <p14:creationId xmlns:p14="http://schemas.microsoft.com/office/powerpoint/2010/main" val="3059650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362755" y="3239769"/>
            <a:ext cx="4752927" cy="1585049"/>
          </a:xfrm>
          <a:prstGeom prst="rect">
            <a:avLst/>
          </a:prstGeom>
          <a:noFill/>
        </p:spPr>
        <p:txBody>
          <a:bodyPr wrap="square" rtlCol="0">
            <a:spAutoFit/>
          </a:bodyPr>
          <a:lstStyle/>
          <a:p>
            <a:pPr>
              <a:lnSpc>
                <a:spcPct val="200000"/>
              </a:lnSpc>
              <a:spcAft>
                <a:spcPts val="600"/>
              </a:spcAft>
            </a:pPr>
            <a:r>
              <a:rPr lang="ja-JP" altLang="en-US" sz="2400" dirty="0" smtClean="0">
                <a:solidFill>
                  <a:srgbClr val="800000"/>
                </a:solidFill>
              </a:rPr>
              <a:t>なぜ、反抗期があるのか？</a:t>
            </a:r>
            <a:endParaRPr lang="en-US" altLang="ja-JP" sz="2400" dirty="0" smtClean="0">
              <a:solidFill>
                <a:srgbClr val="800000"/>
              </a:solidFill>
            </a:endParaRPr>
          </a:p>
          <a:p>
            <a:pPr>
              <a:lnSpc>
                <a:spcPct val="200000"/>
              </a:lnSpc>
              <a:spcAft>
                <a:spcPts val="600"/>
              </a:spcAft>
            </a:pPr>
            <a:r>
              <a:rPr lang="ja-JP" altLang="en-US" sz="2400" dirty="0">
                <a:solidFill>
                  <a:srgbClr val="800000"/>
                </a:solidFill>
              </a:rPr>
              <a:t>なぜ</a:t>
            </a:r>
            <a:r>
              <a:rPr lang="ja-JP" altLang="en-US" sz="2400" dirty="0" smtClean="0">
                <a:solidFill>
                  <a:srgbClr val="800000"/>
                </a:solidFill>
              </a:rPr>
              <a:t>、思春期に暴走するのか？</a:t>
            </a:r>
            <a:endParaRPr lang="en-US" altLang="ja-JP" sz="2400" dirty="0">
              <a:solidFill>
                <a:srgbClr val="800000"/>
              </a:solidFill>
            </a:endParaRPr>
          </a:p>
        </p:txBody>
      </p:sp>
      <p:sp>
        <p:nvSpPr>
          <p:cNvPr id="3" name="正方形/長方形 2"/>
          <p:cNvSpPr/>
          <p:nvPr/>
        </p:nvSpPr>
        <p:spPr>
          <a:xfrm>
            <a:off x="2753610" y="2240208"/>
            <a:ext cx="3057247" cy="523220"/>
          </a:xfrm>
          <a:prstGeom prst="rect">
            <a:avLst/>
          </a:prstGeom>
        </p:spPr>
        <p:txBody>
          <a:bodyPr wrap="none">
            <a:spAutoFit/>
          </a:bodyPr>
          <a:lstStyle/>
          <a:p>
            <a:r>
              <a:rPr lang="ja-JP" altLang="en-US" sz="2800" dirty="0" smtClean="0">
                <a:solidFill>
                  <a:srgbClr val="800000"/>
                </a:solidFill>
              </a:rPr>
              <a:t>育児</a:t>
            </a:r>
            <a:r>
              <a:rPr lang="ja-JP" altLang="en-US" sz="2800" dirty="0">
                <a:solidFill>
                  <a:srgbClr val="800000"/>
                </a:solidFill>
              </a:rPr>
              <a:t>不安と孤立感</a:t>
            </a:r>
          </a:p>
        </p:txBody>
      </p:sp>
      <p:sp>
        <p:nvSpPr>
          <p:cNvPr id="6" name="タイトル 5"/>
          <p:cNvSpPr>
            <a:spLocks noGrp="1"/>
          </p:cNvSpPr>
          <p:nvPr>
            <p:ph type="title"/>
          </p:nvPr>
        </p:nvSpPr>
        <p:spPr>
          <a:xfrm>
            <a:off x="284163" y="377637"/>
            <a:ext cx="8574087" cy="967840"/>
          </a:xfrm>
        </p:spPr>
        <p:txBody>
          <a:bodyPr>
            <a:normAutofit/>
          </a:bodyPr>
          <a:lstStyle/>
          <a:p>
            <a:r>
              <a:rPr kumimoji="1" lang="en-US" altLang="ja-JP" sz="3200" dirty="0" smtClean="0"/>
              <a:t>2)</a:t>
            </a:r>
            <a:r>
              <a:rPr kumimoji="1" lang="ja-JP" altLang="en-US" sz="3200" dirty="0" smtClean="0"/>
              <a:t> 理解できない子どもの行動</a:t>
            </a:r>
            <a:endParaRPr kumimoji="1" lang="ja-JP" altLang="en-US" sz="3200" dirty="0"/>
          </a:p>
        </p:txBody>
      </p:sp>
    </p:spTree>
    <p:extLst>
      <p:ext uri="{BB962C8B-B14F-4D97-AF65-F5344CB8AC3E}">
        <p14:creationId xmlns:p14="http://schemas.microsoft.com/office/powerpoint/2010/main" val="487612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36928" y="449005"/>
            <a:ext cx="7808976" cy="1088136"/>
          </a:xfrm>
          <a:noFill/>
        </p:spPr>
        <p:txBody>
          <a:bodyPr anchor="ctr">
            <a:noAutofit/>
          </a:bodyPr>
          <a:lstStyle/>
          <a:p>
            <a:pPr algn="ctr">
              <a:lnSpc>
                <a:spcPct val="100000"/>
              </a:lnSpc>
              <a:spcAft>
                <a:spcPts val="600"/>
              </a:spcAft>
            </a:pPr>
            <a:r>
              <a:rPr lang="en-US" altLang="ja-JP" sz="3600" b="1" dirty="0" smtClean="0">
                <a:solidFill>
                  <a:srgbClr val="FFFFFF"/>
                </a:solidFill>
                <a:latin typeface="+mj-ea"/>
                <a:cs typeface="ＤＦＰ勘亭流" charset="2"/>
              </a:rPr>
              <a:t>III.</a:t>
            </a:r>
            <a:r>
              <a:rPr lang="ja-JP" altLang="en-US" sz="3600" b="1" dirty="0" smtClean="0">
                <a:solidFill>
                  <a:srgbClr val="FFFFFF"/>
                </a:solidFill>
                <a:latin typeface="+mj-ea"/>
                <a:cs typeface="ＤＦＰ勘亭流" charset="2"/>
              </a:rPr>
              <a:t>発達期の脳のもつ不思議</a:t>
            </a:r>
            <a:endParaRPr kumimoji="1" lang="ja-JP" altLang="en-US" sz="3600" b="1" dirty="0">
              <a:solidFill>
                <a:srgbClr val="FFFFFF"/>
              </a:solidFill>
              <a:latin typeface="+mj-ea"/>
              <a:cs typeface="ＤＦＰ勘亭流" charset="2"/>
            </a:endParaRPr>
          </a:p>
        </p:txBody>
      </p:sp>
      <p:sp>
        <p:nvSpPr>
          <p:cNvPr id="3" name="テキスト ボックス 2"/>
          <p:cNvSpPr txBox="1"/>
          <p:nvPr/>
        </p:nvSpPr>
        <p:spPr>
          <a:xfrm>
            <a:off x="664122" y="3101945"/>
            <a:ext cx="7571303" cy="461665"/>
          </a:xfrm>
          <a:prstGeom prst="rect">
            <a:avLst/>
          </a:prstGeom>
          <a:noFill/>
        </p:spPr>
        <p:txBody>
          <a:bodyPr wrap="none" rtlCol="0">
            <a:spAutoFit/>
          </a:bodyPr>
          <a:lstStyle/>
          <a:p>
            <a:r>
              <a:rPr kumimoji="1" lang="ja-JP" altLang="en-US" sz="2400" dirty="0" smtClean="0">
                <a:solidFill>
                  <a:srgbClr val="800000"/>
                </a:solidFill>
              </a:rPr>
              <a:t>子どもの不可解な行動を、脳の発達から解き明かす。</a:t>
            </a:r>
            <a:endParaRPr kumimoji="1" lang="ja-JP" altLang="en-US" sz="2400" dirty="0">
              <a:solidFill>
                <a:srgbClr val="800000"/>
              </a:solidFill>
            </a:endParaRPr>
          </a:p>
        </p:txBody>
      </p:sp>
    </p:spTree>
    <p:extLst>
      <p:ext uri="{BB962C8B-B14F-4D97-AF65-F5344CB8AC3E}">
        <p14:creationId xmlns:p14="http://schemas.microsoft.com/office/powerpoint/2010/main" val="38605025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42161" y="762817"/>
            <a:ext cx="5659678" cy="763634"/>
          </a:xfrm>
          <a:noFill/>
        </p:spPr>
        <p:txBody>
          <a:bodyPr anchor="ctr">
            <a:normAutofit/>
          </a:bodyPr>
          <a:lstStyle/>
          <a:p>
            <a:pPr marL="342900" indent="-342900" algn="ctr">
              <a:lnSpc>
                <a:spcPct val="130000"/>
              </a:lnSpc>
              <a:spcAft>
                <a:spcPts val="1200"/>
              </a:spcAft>
            </a:pPr>
            <a:r>
              <a:rPr lang="en-US" altLang="ja-JP" sz="3200" dirty="0" smtClean="0">
                <a:latin typeface="+mj-ea"/>
                <a:cs typeface="ＤＦＰ勘亭流" charset="2"/>
              </a:rPr>
              <a:t>I.</a:t>
            </a:r>
            <a:r>
              <a:rPr lang="ja-JP" altLang="en-US" sz="3200" dirty="0" smtClean="0">
                <a:latin typeface="+mj-ea"/>
                <a:cs typeface="ＤＦＰ勘亭流" charset="2"/>
              </a:rPr>
              <a:t> 子ども</a:t>
            </a:r>
            <a:r>
              <a:rPr lang="ja-JP" altLang="en-US" sz="3200" dirty="0">
                <a:latin typeface="+mj-ea"/>
                <a:cs typeface="ＤＦＰ勘亭流" charset="2"/>
              </a:rPr>
              <a:t>虐待の実態</a:t>
            </a:r>
          </a:p>
        </p:txBody>
      </p:sp>
      <p:sp>
        <p:nvSpPr>
          <p:cNvPr id="3" name="テキスト ボックス 2"/>
          <p:cNvSpPr txBox="1"/>
          <p:nvPr/>
        </p:nvSpPr>
        <p:spPr>
          <a:xfrm>
            <a:off x="1587207" y="2674997"/>
            <a:ext cx="5250155" cy="2739211"/>
          </a:xfrm>
          <a:prstGeom prst="rect">
            <a:avLst/>
          </a:prstGeom>
          <a:noFill/>
        </p:spPr>
        <p:txBody>
          <a:bodyPr wrap="none" rtlCol="0">
            <a:spAutoFit/>
          </a:bodyPr>
          <a:lstStyle/>
          <a:p>
            <a:pPr marL="457200" indent="-457200">
              <a:lnSpc>
                <a:spcPct val="150000"/>
              </a:lnSpc>
              <a:spcAft>
                <a:spcPts val="1200"/>
              </a:spcAft>
              <a:buFont typeface="+mj-lt"/>
              <a:buAutoNum type="arabicParenR"/>
            </a:pPr>
            <a:r>
              <a:rPr lang="ja-JP" altLang="en-US" sz="2400" dirty="0" smtClean="0">
                <a:solidFill>
                  <a:srgbClr val="800000"/>
                </a:solidFill>
                <a:latin typeface="+mn-ea"/>
              </a:rPr>
              <a:t>年々増加する虐待相談件数</a:t>
            </a:r>
            <a:endParaRPr lang="en-US" altLang="ja-JP" sz="2400" dirty="0" smtClean="0">
              <a:solidFill>
                <a:srgbClr val="800000"/>
              </a:solidFill>
              <a:latin typeface="+mn-ea"/>
            </a:endParaRPr>
          </a:p>
          <a:p>
            <a:pPr marL="457200" indent="-457200">
              <a:lnSpc>
                <a:spcPct val="150000"/>
              </a:lnSpc>
              <a:spcAft>
                <a:spcPts val="1200"/>
              </a:spcAft>
              <a:buFont typeface="+mj-lt"/>
              <a:buAutoNum type="arabicParenR"/>
            </a:pPr>
            <a:r>
              <a:rPr lang="ja-JP" altLang="en-US" sz="2400" dirty="0" smtClean="0">
                <a:solidFill>
                  <a:srgbClr val="800000"/>
                </a:solidFill>
                <a:latin typeface="+mn-ea"/>
              </a:rPr>
              <a:t>主な虐待者はだれ</a:t>
            </a:r>
            <a:endParaRPr lang="en-US" altLang="ja-JP" sz="2400" dirty="0" smtClean="0">
              <a:solidFill>
                <a:srgbClr val="800000"/>
              </a:solidFill>
              <a:latin typeface="+mn-ea"/>
            </a:endParaRPr>
          </a:p>
          <a:p>
            <a:pPr marL="457200" indent="-457200">
              <a:lnSpc>
                <a:spcPct val="150000"/>
              </a:lnSpc>
              <a:spcAft>
                <a:spcPts val="1200"/>
              </a:spcAft>
              <a:buFont typeface="+mj-lt"/>
              <a:buAutoNum type="arabicParenR"/>
            </a:pPr>
            <a:r>
              <a:rPr lang="ja-JP" altLang="en-US" sz="2400" dirty="0" smtClean="0">
                <a:solidFill>
                  <a:srgbClr val="800000"/>
                </a:solidFill>
                <a:latin typeface="+mn-ea"/>
              </a:rPr>
              <a:t>被虐待者の年齢・相談種別</a:t>
            </a:r>
            <a:endParaRPr lang="en-US" altLang="ja-JP" sz="2400" dirty="0" smtClean="0">
              <a:solidFill>
                <a:srgbClr val="800000"/>
              </a:solidFill>
              <a:latin typeface="+mn-ea"/>
            </a:endParaRPr>
          </a:p>
          <a:p>
            <a:pPr marL="457200" indent="-457200">
              <a:lnSpc>
                <a:spcPct val="150000"/>
              </a:lnSpc>
              <a:spcAft>
                <a:spcPts val="1200"/>
              </a:spcAft>
              <a:buFont typeface="+mj-lt"/>
              <a:buAutoNum type="arabicParenR"/>
            </a:pPr>
            <a:r>
              <a:rPr lang="ja-JP" altLang="en-US" sz="2400" dirty="0" smtClean="0">
                <a:solidFill>
                  <a:srgbClr val="800000"/>
                </a:solidFill>
                <a:latin typeface="+mn-ea"/>
              </a:rPr>
              <a:t>虐待による死亡の大半は、乳幼児</a:t>
            </a:r>
            <a:endParaRPr lang="en-US" altLang="ja-JP" sz="2400" dirty="0" smtClean="0">
              <a:solidFill>
                <a:srgbClr val="800000"/>
              </a:solidFill>
              <a:latin typeface="+mn-ea"/>
            </a:endParaRPr>
          </a:p>
        </p:txBody>
      </p:sp>
    </p:spTree>
    <p:extLst>
      <p:ext uri="{BB962C8B-B14F-4D97-AF65-F5344CB8AC3E}">
        <p14:creationId xmlns:p14="http://schemas.microsoft.com/office/powerpoint/2010/main" val="87858292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80990"/>
            <a:ext cx="8574087" cy="967840"/>
          </a:xfrm>
          <a:noFill/>
        </p:spPr>
        <p:txBody>
          <a:bodyPr anchor="ctr">
            <a:noAutofit/>
          </a:bodyPr>
          <a:lstStyle/>
          <a:p>
            <a:pPr marL="457200" indent="-457200" algn="ctr"/>
            <a:r>
              <a:rPr lang="ja-JP" altLang="en-US" sz="3200" b="1" dirty="0" smtClean="0">
                <a:latin typeface="+mj-ea"/>
              </a:rPr>
              <a:t>人間の脳のしくみと進化</a:t>
            </a:r>
            <a:endParaRPr lang="en-US" altLang="ja-JP" sz="3200" b="1" dirty="0">
              <a:latin typeface="+mj-ea"/>
            </a:endParaRPr>
          </a:p>
        </p:txBody>
      </p:sp>
      <p:pic>
        <p:nvPicPr>
          <p:cNvPr id="6" name="図 5"/>
          <p:cNvPicPr>
            <a:picLocks noChangeAspect="1"/>
          </p:cNvPicPr>
          <p:nvPr/>
        </p:nvPicPr>
        <p:blipFill>
          <a:blip r:embed="rId3"/>
          <a:stretch>
            <a:fillRect/>
          </a:stretch>
        </p:blipFill>
        <p:spPr>
          <a:xfrm>
            <a:off x="1065768" y="2373660"/>
            <a:ext cx="6637133" cy="3695570"/>
          </a:xfrm>
          <a:prstGeom prst="rect">
            <a:avLst/>
          </a:prstGeom>
          <a:noFill/>
        </p:spPr>
      </p:pic>
      <p:sp>
        <p:nvSpPr>
          <p:cNvPr id="8" name="テキスト ボックス 7"/>
          <p:cNvSpPr txBox="1"/>
          <p:nvPr/>
        </p:nvSpPr>
        <p:spPr>
          <a:xfrm>
            <a:off x="1494041" y="1911995"/>
            <a:ext cx="6494085" cy="461665"/>
          </a:xfrm>
          <a:prstGeom prst="rect">
            <a:avLst/>
          </a:prstGeom>
          <a:noFill/>
        </p:spPr>
        <p:txBody>
          <a:bodyPr wrap="none" rtlCol="0">
            <a:spAutoFit/>
          </a:bodyPr>
          <a:lstStyle/>
          <a:p>
            <a:r>
              <a:rPr lang="ja-JP" altLang="en-US" sz="2400" dirty="0">
                <a:solidFill>
                  <a:srgbClr val="800000"/>
                </a:solidFill>
              </a:rPr>
              <a:t>大脳皮質（新皮質）</a:t>
            </a:r>
            <a:r>
              <a:rPr lang="ja-JP" altLang="en-US" sz="2400" dirty="0" smtClean="0">
                <a:solidFill>
                  <a:srgbClr val="800000"/>
                </a:solidFill>
              </a:rPr>
              <a:t>と</a:t>
            </a:r>
            <a:r>
              <a:rPr lang="en-US" altLang="ja-JP" sz="2400" dirty="0" smtClean="0">
                <a:solidFill>
                  <a:srgbClr val="800000"/>
                </a:solidFill>
              </a:rPr>
              <a:t> </a:t>
            </a:r>
            <a:r>
              <a:rPr lang="ja-JP" altLang="en-US" sz="2400" dirty="0" smtClean="0">
                <a:solidFill>
                  <a:srgbClr val="800000"/>
                </a:solidFill>
              </a:rPr>
              <a:t>大脳</a:t>
            </a:r>
            <a:r>
              <a:rPr lang="ja-JP" altLang="en-US" sz="2400" dirty="0">
                <a:solidFill>
                  <a:srgbClr val="800000"/>
                </a:solidFill>
              </a:rPr>
              <a:t>辺縁系（旧皮質</a:t>
            </a:r>
            <a:r>
              <a:rPr lang="ja-JP" altLang="en-US" sz="2400" dirty="0" smtClean="0">
                <a:solidFill>
                  <a:srgbClr val="800000"/>
                </a:solidFill>
              </a:rPr>
              <a:t>）</a:t>
            </a:r>
            <a:endParaRPr lang="ja-JP" altLang="en-US" sz="2400" dirty="0">
              <a:solidFill>
                <a:srgbClr val="800000"/>
              </a:solidFill>
            </a:endParaRPr>
          </a:p>
        </p:txBody>
      </p:sp>
    </p:spTree>
    <p:extLst>
      <p:ext uri="{BB962C8B-B14F-4D97-AF65-F5344CB8AC3E}">
        <p14:creationId xmlns:p14="http://schemas.microsoft.com/office/powerpoint/2010/main" val="409051946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3"/>
          <a:stretch>
            <a:fillRect/>
          </a:stretch>
        </p:blipFill>
        <p:spPr>
          <a:xfrm>
            <a:off x="1134377" y="2259545"/>
            <a:ext cx="3441125" cy="3028190"/>
          </a:xfrm>
          <a:prstGeom prst="rect">
            <a:avLst/>
          </a:prstGeom>
        </p:spPr>
      </p:pic>
      <p:sp>
        <p:nvSpPr>
          <p:cNvPr id="22" name="タイトル 1"/>
          <p:cNvSpPr>
            <a:spLocks noGrp="1"/>
          </p:cNvSpPr>
          <p:nvPr>
            <p:ph type="title"/>
          </p:nvPr>
        </p:nvSpPr>
        <p:spPr>
          <a:xfrm>
            <a:off x="284163" y="480990"/>
            <a:ext cx="8574087" cy="967840"/>
          </a:xfrm>
          <a:noFill/>
        </p:spPr>
        <p:txBody>
          <a:bodyPr anchor="ctr">
            <a:noAutofit/>
          </a:bodyPr>
          <a:lstStyle/>
          <a:p>
            <a:pPr algn="ctr">
              <a:tabLst>
                <a:tab pos="3055938" algn="l"/>
              </a:tabLst>
            </a:pPr>
            <a:r>
              <a:rPr lang="ja-JP" altLang="en-US" sz="3600" dirty="0" smtClean="0"/>
              <a:t>大脳辺縁系の働き</a:t>
            </a:r>
            <a:endParaRPr lang="ja-JP" altLang="en-US" sz="3600" dirty="0"/>
          </a:p>
        </p:txBody>
      </p:sp>
      <p:sp>
        <p:nvSpPr>
          <p:cNvPr id="8" name="正方形/長方形 7"/>
          <p:cNvSpPr/>
          <p:nvPr/>
        </p:nvSpPr>
        <p:spPr>
          <a:xfrm>
            <a:off x="2573262" y="3166286"/>
            <a:ext cx="1107996" cy="461665"/>
          </a:xfrm>
          <a:prstGeom prst="rect">
            <a:avLst/>
          </a:prstGeom>
        </p:spPr>
        <p:txBody>
          <a:bodyPr wrap="none">
            <a:spAutoFit/>
          </a:bodyPr>
          <a:lstStyle/>
          <a:p>
            <a:r>
              <a:rPr lang="ja-JP" altLang="en-US" sz="2400" dirty="0" smtClean="0">
                <a:solidFill>
                  <a:srgbClr val="800000"/>
                </a:solidFill>
              </a:rPr>
              <a:t>帯状回</a:t>
            </a:r>
            <a:endParaRPr lang="ja-JP" altLang="en-US" sz="2400" dirty="0">
              <a:solidFill>
                <a:srgbClr val="800000"/>
              </a:solidFill>
            </a:endParaRPr>
          </a:p>
        </p:txBody>
      </p:sp>
      <p:sp>
        <p:nvSpPr>
          <p:cNvPr id="10" name="四角形吹き出し 9"/>
          <p:cNvSpPr/>
          <p:nvPr/>
        </p:nvSpPr>
        <p:spPr>
          <a:xfrm>
            <a:off x="5717591" y="1902657"/>
            <a:ext cx="2680942" cy="788471"/>
          </a:xfrm>
          <a:prstGeom prst="wedgeRectCallout">
            <a:avLst>
              <a:gd name="adj1" fmla="val -129966"/>
              <a:gd name="adj2" fmla="val 112263"/>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dirty="0" smtClean="0">
                <a:solidFill>
                  <a:srgbClr val="800000"/>
                </a:solidFill>
              </a:rPr>
              <a:t>注意・運動・自律神経反射を司る</a:t>
            </a:r>
            <a:endParaRPr lang="ja-JP" altLang="en-US" dirty="0">
              <a:solidFill>
                <a:srgbClr val="800000"/>
              </a:solidFill>
            </a:endParaRPr>
          </a:p>
        </p:txBody>
      </p:sp>
      <p:sp>
        <p:nvSpPr>
          <p:cNvPr id="14" name="四角形吹き出し 13"/>
          <p:cNvSpPr/>
          <p:nvPr/>
        </p:nvSpPr>
        <p:spPr>
          <a:xfrm>
            <a:off x="5717591" y="2969998"/>
            <a:ext cx="2680942" cy="988618"/>
          </a:xfrm>
          <a:prstGeom prst="wedgeRectCallout">
            <a:avLst>
              <a:gd name="adj1" fmla="val -109292"/>
              <a:gd name="adj2" fmla="val 14915"/>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a:solidFill>
                  <a:srgbClr val="800000"/>
                </a:solidFill>
              </a:rPr>
              <a:t>感情変化を、行動や内分泌系などの変化と</a:t>
            </a:r>
            <a:r>
              <a:rPr lang="ja-JP" altLang="en-US" dirty="0" smtClean="0">
                <a:solidFill>
                  <a:srgbClr val="800000"/>
                </a:solidFill>
              </a:rPr>
              <a:t>して表現</a:t>
            </a:r>
            <a:r>
              <a:rPr lang="ja-JP" altLang="en-US" dirty="0">
                <a:solidFill>
                  <a:srgbClr val="800000"/>
                </a:solidFill>
              </a:rPr>
              <a:t>する</a:t>
            </a:r>
          </a:p>
        </p:txBody>
      </p:sp>
      <p:sp>
        <p:nvSpPr>
          <p:cNvPr id="15" name="四角形吹き出し 14"/>
          <p:cNvSpPr/>
          <p:nvPr/>
        </p:nvSpPr>
        <p:spPr>
          <a:xfrm>
            <a:off x="5717591" y="4223148"/>
            <a:ext cx="2680942" cy="482681"/>
          </a:xfrm>
          <a:prstGeom prst="wedgeRectCallout">
            <a:avLst>
              <a:gd name="adj1" fmla="val -120066"/>
              <a:gd name="adj2" fmla="val -64529"/>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a:solidFill>
                  <a:srgbClr val="800000"/>
                </a:solidFill>
              </a:rPr>
              <a:t>海馬</a:t>
            </a:r>
            <a:r>
              <a:rPr lang="ja-JP" altLang="en-US" dirty="0" smtClean="0">
                <a:solidFill>
                  <a:srgbClr val="800000"/>
                </a:solidFill>
              </a:rPr>
              <a:t>は記憶</a:t>
            </a:r>
            <a:r>
              <a:rPr lang="ja-JP" altLang="en-US" dirty="0">
                <a:solidFill>
                  <a:srgbClr val="800000"/>
                </a:solidFill>
              </a:rPr>
              <a:t>の</a:t>
            </a:r>
            <a:r>
              <a:rPr lang="ja-JP" altLang="en-US" dirty="0" smtClean="0">
                <a:solidFill>
                  <a:srgbClr val="800000"/>
                </a:solidFill>
              </a:rPr>
              <a:t>形成。</a:t>
            </a:r>
            <a:endParaRPr lang="ja-JP" altLang="en-US" dirty="0">
              <a:solidFill>
                <a:srgbClr val="800000"/>
              </a:solidFill>
            </a:endParaRPr>
          </a:p>
        </p:txBody>
      </p:sp>
      <p:sp>
        <p:nvSpPr>
          <p:cNvPr id="7" name="正方形/長方形 6"/>
          <p:cNvSpPr/>
          <p:nvPr/>
        </p:nvSpPr>
        <p:spPr>
          <a:xfrm>
            <a:off x="2760017" y="3496950"/>
            <a:ext cx="1415772" cy="461665"/>
          </a:xfrm>
          <a:prstGeom prst="rect">
            <a:avLst/>
          </a:prstGeom>
        </p:spPr>
        <p:txBody>
          <a:bodyPr wrap="none">
            <a:spAutoFit/>
          </a:bodyPr>
          <a:lstStyle/>
          <a:p>
            <a:r>
              <a:rPr lang="ja-JP" altLang="en-US" sz="2400" dirty="0" smtClean="0">
                <a:solidFill>
                  <a:srgbClr val="800000"/>
                </a:solidFill>
              </a:rPr>
              <a:t>視床下部</a:t>
            </a:r>
            <a:endParaRPr lang="ja-JP" altLang="en-US" sz="2400" dirty="0">
              <a:solidFill>
                <a:srgbClr val="800000"/>
              </a:solidFill>
            </a:endParaRPr>
          </a:p>
        </p:txBody>
      </p:sp>
      <p:sp>
        <p:nvSpPr>
          <p:cNvPr id="3" name="正方形/長方形 2"/>
          <p:cNvSpPr/>
          <p:nvPr/>
        </p:nvSpPr>
        <p:spPr>
          <a:xfrm>
            <a:off x="2827192" y="3958615"/>
            <a:ext cx="800219" cy="461665"/>
          </a:xfrm>
          <a:prstGeom prst="rect">
            <a:avLst/>
          </a:prstGeom>
        </p:spPr>
        <p:txBody>
          <a:bodyPr wrap="none">
            <a:spAutoFit/>
          </a:bodyPr>
          <a:lstStyle/>
          <a:p>
            <a:r>
              <a:rPr lang="ja-JP" altLang="en-US" sz="2400" dirty="0" smtClean="0">
                <a:solidFill>
                  <a:srgbClr val="800000"/>
                </a:solidFill>
              </a:rPr>
              <a:t>海馬</a:t>
            </a:r>
            <a:endParaRPr lang="en-US" altLang="ja-JP" sz="2400" dirty="0" smtClean="0">
              <a:solidFill>
                <a:srgbClr val="800000"/>
              </a:solidFill>
            </a:endParaRPr>
          </a:p>
        </p:txBody>
      </p:sp>
      <p:sp>
        <p:nvSpPr>
          <p:cNvPr id="2" name="正方形/長方形 1"/>
          <p:cNvSpPr/>
          <p:nvPr/>
        </p:nvSpPr>
        <p:spPr>
          <a:xfrm>
            <a:off x="2827192" y="4425349"/>
            <a:ext cx="1107996" cy="461665"/>
          </a:xfrm>
          <a:prstGeom prst="rect">
            <a:avLst/>
          </a:prstGeom>
        </p:spPr>
        <p:txBody>
          <a:bodyPr wrap="none">
            <a:spAutoFit/>
          </a:bodyPr>
          <a:lstStyle/>
          <a:p>
            <a:r>
              <a:rPr lang="ja-JP" altLang="en-US" sz="2400" dirty="0">
                <a:solidFill>
                  <a:srgbClr val="800000"/>
                </a:solidFill>
              </a:rPr>
              <a:t>扁桃体</a:t>
            </a:r>
          </a:p>
        </p:txBody>
      </p:sp>
      <p:sp>
        <p:nvSpPr>
          <p:cNvPr id="11" name="四角形吹き出し 10"/>
          <p:cNvSpPr/>
          <p:nvPr/>
        </p:nvSpPr>
        <p:spPr>
          <a:xfrm>
            <a:off x="5717591" y="5033557"/>
            <a:ext cx="2680942" cy="811382"/>
          </a:xfrm>
          <a:prstGeom prst="wedgeRectCallout">
            <a:avLst>
              <a:gd name="adj1" fmla="val -111707"/>
              <a:gd name="adj2" fmla="val -97047"/>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r>
              <a:rPr lang="ja-JP" altLang="en-US" dirty="0" smtClean="0">
                <a:solidFill>
                  <a:srgbClr val="800000"/>
                </a:solidFill>
              </a:rPr>
              <a:t>扁</a:t>
            </a:r>
            <a:r>
              <a:rPr lang="ja-JP" altLang="en-US" dirty="0">
                <a:solidFill>
                  <a:srgbClr val="800000"/>
                </a:solidFill>
              </a:rPr>
              <a:t>桃体</a:t>
            </a:r>
            <a:r>
              <a:rPr lang="ja-JP" altLang="en-US" dirty="0" smtClean="0">
                <a:solidFill>
                  <a:srgbClr val="800000"/>
                </a:solidFill>
              </a:rPr>
              <a:t>は喜怒哀楽</a:t>
            </a:r>
            <a:r>
              <a:rPr lang="ja-JP" altLang="en-US" dirty="0">
                <a:solidFill>
                  <a:srgbClr val="800000"/>
                </a:solidFill>
              </a:rPr>
              <a:t>の感情、快・</a:t>
            </a:r>
            <a:r>
              <a:rPr lang="ja-JP" altLang="en-US" dirty="0" smtClean="0">
                <a:solidFill>
                  <a:srgbClr val="800000"/>
                </a:solidFill>
              </a:rPr>
              <a:t>不快。報酬系。</a:t>
            </a:r>
            <a:endParaRPr lang="ja-JP" altLang="en-US" dirty="0">
              <a:solidFill>
                <a:srgbClr val="800000"/>
              </a:solidFill>
            </a:endParaRPr>
          </a:p>
        </p:txBody>
      </p:sp>
      <p:sp>
        <p:nvSpPr>
          <p:cNvPr id="4" name="テキスト ボックス 3"/>
          <p:cNvSpPr txBox="1"/>
          <p:nvPr/>
        </p:nvSpPr>
        <p:spPr>
          <a:xfrm>
            <a:off x="1488364" y="2321796"/>
            <a:ext cx="1338828" cy="369332"/>
          </a:xfrm>
          <a:prstGeom prst="rect">
            <a:avLst/>
          </a:prstGeom>
          <a:noFill/>
        </p:spPr>
        <p:txBody>
          <a:bodyPr wrap="none" rtlCol="0">
            <a:spAutoFit/>
          </a:bodyPr>
          <a:lstStyle/>
          <a:p>
            <a:r>
              <a:rPr kumimoji="1" lang="ja-JP" altLang="en-US" dirty="0" smtClean="0">
                <a:solidFill>
                  <a:srgbClr val="FF0000"/>
                </a:solidFill>
              </a:rPr>
              <a:t>大脳辺縁系</a:t>
            </a:r>
            <a:endParaRPr kumimoji="1" lang="ja-JP" altLang="en-US" dirty="0">
              <a:solidFill>
                <a:srgbClr val="FF0000"/>
              </a:solidFill>
            </a:endParaRPr>
          </a:p>
        </p:txBody>
      </p:sp>
    </p:spTree>
    <p:extLst>
      <p:ext uri="{BB962C8B-B14F-4D97-AF65-F5344CB8AC3E}">
        <p14:creationId xmlns:p14="http://schemas.microsoft.com/office/powerpoint/2010/main" val="177490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4" grpId="0" animBg="1"/>
      <p:bldP spid="15" grpId="0" animBg="1"/>
      <p:bldP spid="7" grpId="0"/>
      <p:bldP spid="3" grpId="0"/>
      <p:bldP spid="2" grpId="0"/>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89528" y="681076"/>
            <a:ext cx="4698722" cy="584776"/>
          </a:xfrm>
          <a:prstGeom prst="rect">
            <a:avLst/>
          </a:prstGeom>
        </p:spPr>
        <p:txBody>
          <a:bodyPr wrap="none">
            <a:spAutoFit/>
          </a:bodyPr>
          <a:lstStyle/>
          <a:p>
            <a:r>
              <a:rPr lang="ja-JP" altLang="en-US" sz="3200" b="1" dirty="0">
                <a:solidFill>
                  <a:schemeClr val="bg1"/>
                </a:solidFill>
                <a:latin typeface="+mj-ea"/>
                <a:ea typeface="+mj-ea"/>
              </a:rPr>
              <a:t>人間</a:t>
            </a:r>
            <a:r>
              <a:rPr lang="ja-JP" altLang="en-US" sz="3200" b="1" dirty="0" smtClean="0">
                <a:solidFill>
                  <a:schemeClr val="bg1"/>
                </a:solidFill>
                <a:latin typeface="+mj-ea"/>
                <a:ea typeface="+mj-ea"/>
              </a:rPr>
              <a:t>の脳</a:t>
            </a:r>
            <a:r>
              <a:rPr lang="ja-JP" altLang="en-US" sz="3200" b="1" dirty="0">
                <a:solidFill>
                  <a:schemeClr val="bg1"/>
                </a:solidFill>
                <a:latin typeface="+mj-ea"/>
                <a:ea typeface="+mj-ea"/>
              </a:rPr>
              <a:t>のしくみと進化</a:t>
            </a:r>
            <a:endParaRPr lang="ja-JP" altLang="en-US" sz="3200" dirty="0">
              <a:solidFill>
                <a:schemeClr val="bg1"/>
              </a:solidFill>
              <a:latin typeface="+mj-ea"/>
              <a:ea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982898274"/>
              </p:ext>
            </p:extLst>
          </p:nvPr>
        </p:nvGraphicFramePr>
        <p:xfrm>
          <a:off x="962928" y="2181610"/>
          <a:ext cx="7104894" cy="3295661"/>
        </p:xfrm>
        <a:graphic>
          <a:graphicData uri="http://schemas.openxmlformats.org/drawingml/2006/table">
            <a:tbl>
              <a:tblPr firstRow="1" bandRow="1">
                <a:tableStyleId>{21E4AEA4-8DFA-4A89-87EB-49C32662AFE0}</a:tableStyleId>
              </a:tblPr>
              <a:tblGrid>
                <a:gridCol w="3552447"/>
                <a:gridCol w="3552447"/>
              </a:tblGrid>
              <a:tr h="694175">
                <a:tc>
                  <a:txBody>
                    <a:bodyPr/>
                    <a:lstStyle/>
                    <a:p>
                      <a:pPr algn="ctr"/>
                      <a:r>
                        <a:rPr kumimoji="1" lang="ja-JP" altLang="en-US" sz="2400" dirty="0" smtClean="0"/>
                        <a:t>大脳辺縁系</a:t>
                      </a:r>
                      <a:endParaRPr kumimoji="1" lang="ja-JP" altLang="en-US" sz="2400" dirty="0"/>
                    </a:p>
                  </a:txBody>
                  <a:tcPr anchor="ctr"/>
                </a:tc>
                <a:tc>
                  <a:txBody>
                    <a:bodyPr/>
                    <a:lstStyle/>
                    <a:p>
                      <a:pPr algn="ctr"/>
                      <a:r>
                        <a:rPr kumimoji="1" lang="ja-JP" altLang="en-US" sz="2400" dirty="0" smtClean="0"/>
                        <a:t>前頭前野</a:t>
                      </a:r>
                      <a:endParaRPr kumimoji="1" lang="ja-JP" altLang="en-US" sz="2400" dirty="0"/>
                    </a:p>
                  </a:txBody>
                  <a:tcPr anchor="ctr"/>
                </a:tc>
              </a:tr>
              <a:tr h="1071200">
                <a:tc>
                  <a:txBody>
                    <a:bodyPr/>
                    <a:lstStyle/>
                    <a:p>
                      <a:pPr algn="ctr">
                        <a:lnSpc>
                          <a:spcPct val="120000"/>
                        </a:lnSpc>
                      </a:pPr>
                      <a:r>
                        <a:rPr kumimoji="1" lang="ja-JP" altLang="en-US" sz="2000" dirty="0" smtClean="0">
                          <a:solidFill>
                            <a:srgbClr val="800000"/>
                          </a:solidFill>
                        </a:rPr>
                        <a:t>感情系</a:t>
                      </a:r>
                    </a:p>
                    <a:p>
                      <a:pPr algn="ctr">
                        <a:lnSpc>
                          <a:spcPct val="120000"/>
                        </a:lnSpc>
                      </a:pPr>
                      <a:r>
                        <a:rPr kumimoji="1" lang="ja-JP" altLang="en-US" sz="2000" dirty="0" smtClean="0">
                          <a:solidFill>
                            <a:srgbClr val="800000"/>
                          </a:solidFill>
                        </a:rPr>
                        <a:t>エンジンを制御</a:t>
                      </a:r>
                    </a:p>
                  </a:txBody>
                  <a:tcPr anchor="ctr"/>
                </a:tc>
                <a:tc>
                  <a:txBody>
                    <a:bodyPr/>
                    <a:lstStyle/>
                    <a:p>
                      <a:pPr algn="ctr">
                        <a:lnSpc>
                          <a:spcPct val="120000"/>
                        </a:lnSpc>
                      </a:pPr>
                      <a:r>
                        <a:rPr kumimoji="1" lang="ja-JP" altLang="en-US" sz="2000" dirty="0" smtClean="0">
                          <a:solidFill>
                            <a:srgbClr val="800000"/>
                          </a:solidFill>
                        </a:rPr>
                        <a:t>抑制系</a:t>
                      </a:r>
                    </a:p>
                    <a:p>
                      <a:pPr algn="ctr">
                        <a:lnSpc>
                          <a:spcPct val="120000"/>
                        </a:lnSpc>
                      </a:pPr>
                      <a:r>
                        <a:rPr kumimoji="1" lang="ja-JP" altLang="en-US" sz="2000" dirty="0" smtClean="0">
                          <a:solidFill>
                            <a:srgbClr val="800000"/>
                          </a:solidFill>
                        </a:rPr>
                        <a:t>ブレーキを制御</a:t>
                      </a:r>
                    </a:p>
                  </a:txBody>
                  <a:tcPr anchor="ctr"/>
                </a:tc>
              </a:tr>
              <a:tr h="1530286">
                <a:tc>
                  <a:txBody>
                    <a:bodyPr/>
                    <a:lstStyle/>
                    <a:p>
                      <a:pPr algn="ctr">
                        <a:lnSpc>
                          <a:spcPct val="120000"/>
                        </a:lnSpc>
                      </a:pPr>
                      <a:r>
                        <a:rPr kumimoji="1" lang="ja-JP" altLang="en-US" sz="2000" dirty="0" smtClean="0">
                          <a:solidFill>
                            <a:srgbClr val="800000"/>
                          </a:solidFill>
                        </a:rPr>
                        <a:t>感情・感性、記憶、</a:t>
                      </a:r>
                    </a:p>
                    <a:p>
                      <a:pPr algn="ctr">
                        <a:lnSpc>
                          <a:spcPct val="120000"/>
                        </a:lnSpc>
                      </a:pPr>
                      <a:r>
                        <a:rPr kumimoji="1" lang="ja-JP" altLang="en-US" sz="2000" dirty="0" smtClean="0">
                          <a:solidFill>
                            <a:srgbClr val="800000"/>
                          </a:solidFill>
                        </a:rPr>
                        <a:t>本能的行動に作用。</a:t>
                      </a:r>
                    </a:p>
                    <a:p>
                      <a:pPr algn="ctr">
                        <a:lnSpc>
                          <a:spcPct val="120000"/>
                        </a:lnSpc>
                      </a:pPr>
                      <a:r>
                        <a:rPr kumimoji="1" lang="ja-JP" altLang="en-US" sz="2000" dirty="0" smtClean="0">
                          <a:solidFill>
                            <a:srgbClr val="800000"/>
                          </a:solidFill>
                        </a:rPr>
                        <a:t>報酬系として働く。</a:t>
                      </a:r>
                    </a:p>
                  </a:txBody>
                  <a:tcPr anchor="ctr"/>
                </a:tc>
                <a:tc>
                  <a:txBody>
                    <a:bodyPr/>
                    <a:lstStyle/>
                    <a:p>
                      <a:pPr algn="ctr">
                        <a:lnSpc>
                          <a:spcPct val="120000"/>
                        </a:lnSpc>
                      </a:pPr>
                      <a:r>
                        <a:rPr kumimoji="1" lang="ja-JP" altLang="en-US" sz="2000" dirty="0" smtClean="0">
                          <a:solidFill>
                            <a:srgbClr val="800000"/>
                          </a:solidFill>
                        </a:rPr>
                        <a:t>行動の抑制に働く</a:t>
                      </a:r>
                    </a:p>
                  </a:txBody>
                  <a:tcPr anchor="ctr"/>
                </a:tc>
              </a:tr>
            </a:tbl>
          </a:graphicData>
        </a:graphic>
      </p:graphicFrame>
    </p:spTree>
    <p:extLst>
      <p:ext uri="{BB962C8B-B14F-4D97-AF65-F5344CB8AC3E}">
        <p14:creationId xmlns:p14="http://schemas.microsoft.com/office/powerpoint/2010/main" val="287898193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10101"/>
            <a:ext cx="8574087" cy="967840"/>
          </a:xfrm>
          <a:noFill/>
        </p:spPr>
        <p:txBody>
          <a:bodyPr>
            <a:normAutofit/>
          </a:bodyPr>
          <a:lstStyle/>
          <a:p>
            <a:pPr algn="ctr"/>
            <a:r>
              <a:rPr kumimoji="1" lang="ja-JP" altLang="en-US" sz="3200" dirty="0" smtClean="0"/>
              <a:t>人間の脳の発達パターン</a:t>
            </a:r>
            <a:endParaRPr kumimoji="1" lang="ja-JP" altLang="en-US" sz="3200" dirty="0"/>
          </a:p>
        </p:txBody>
      </p:sp>
      <p:graphicFrame>
        <p:nvGraphicFramePr>
          <p:cNvPr id="9" name="グラフ 8"/>
          <p:cNvGraphicFramePr/>
          <p:nvPr>
            <p:extLst>
              <p:ext uri="{D42A27DB-BD31-4B8C-83A1-F6EECF244321}">
                <p14:modId xmlns:p14="http://schemas.microsoft.com/office/powerpoint/2010/main" val="1925636386"/>
              </p:ext>
            </p:extLst>
          </p:nvPr>
        </p:nvGraphicFramePr>
        <p:xfrm>
          <a:off x="1969148" y="2293096"/>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正方形/長方形 10"/>
          <p:cNvSpPr/>
          <p:nvPr/>
        </p:nvSpPr>
        <p:spPr>
          <a:xfrm>
            <a:off x="2593530" y="3962237"/>
            <a:ext cx="415498" cy="369332"/>
          </a:xfrm>
          <a:prstGeom prst="rect">
            <a:avLst/>
          </a:prstGeom>
        </p:spPr>
        <p:txBody>
          <a:bodyPr wrap="none">
            <a:spAutoFit/>
          </a:bodyPr>
          <a:lstStyle/>
          <a:p>
            <a:r>
              <a:rPr lang="en-US" altLang="ja-JP" dirty="0">
                <a:solidFill>
                  <a:srgbClr val="572314"/>
                </a:solidFill>
              </a:rPr>
              <a:t>➀</a:t>
            </a:r>
            <a:endParaRPr lang="ja-JP" altLang="en-US" dirty="0">
              <a:solidFill>
                <a:srgbClr val="572314"/>
              </a:solidFill>
            </a:endParaRPr>
          </a:p>
        </p:txBody>
      </p:sp>
      <p:sp>
        <p:nvSpPr>
          <p:cNvPr id="12" name="正方形/長方形 11"/>
          <p:cNvSpPr/>
          <p:nvPr/>
        </p:nvSpPr>
        <p:spPr>
          <a:xfrm>
            <a:off x="3424526" y="3099619"/>
            <a:ext cx="415498" cy="369332"/>
          </a:xfrm>
          <a:prstGeom prst="rect">
            <a:avLst/>
          </a:prstGeom>
        </p:spPr>
        <p:txBody>
          <a:bodyPr wrap="none">
            <a:spAutoFit/>
          </a:bodyPr>
          <a:lstStyle/>
          <a:p>
            <a:r>
              <a:rPr lang="en-US" altLang="ja-JP" dirty="0">
                <a:solidFill>
                  <a:srgbClr val="572314"/>
                </a:solidFill>
              </a:rPr>
              <a:t>➁</a:t>
            </a:r>
            <a:endParaRPr lang="ja-JP" altLang="en-US" dirty="0">
              <a:solidFill>
                <a:srgbClr val="572314"/>
              </a:solidFill>
            </a:endParaRPr>
          </a:p>
        </p:txBody>
      </p:sp>
      <p:sp>
        <p:nvSpPr>
          <p:cNvPr id="13" name="正方形/長方形 12"/>
          <p:cNvSpPr/>
          <p:nvPr/>
        </p:nvSpPr>
        <p:spPr>
          <a:xfrm>
            <a:off x="4359615" y="2414056"/>
            <a:ext cx="415498" cy="369332"/>
          </a:xfrm>
          <a:prstGeom prst="rect">
            <a:avLst/>
          </a:prstGeom>
        </p:spPr>
        <p:txBody>
          <a:bodyPr wrap="none">
            <a:spAutoFit/>
          </a:bodyPr>
          <a:lstStyle/>
          <a:p>
            <a:r>
              <a:rPr lang="en-US" altLang="ja-JP" dirty="0">
                <a:solidFill>
                  <a:srgbClr val="572314"/>
                </a:solidFill>
              </a:rPr>
              <a:t>➂</a:t>
            </a:r>
            <a:endParaRPr lang="ja-JP" altLang="en-US" dirty="0">
              <a:solidFill>
                <a:srgbClr val="572314"/>
              </a:solidFill>
            </a:endParaRPr>
          </a:p>
        </p:txBody>
      </p:sp>
      <p:sp>
        <p:nvSpPr>
          <p:cNvPr id="14" name="テキスト ボックス 13"/>
          <p:cNvSpPr txBox="1"/>
          <p:nvPr/>
        </p:nvSpPr>
        <p:spPr>
          <a:xfrm>
            <a:off x="1015041" y="2093041"/>
            <a:ext cx="954107" cy="400110"/>
          </a:xfrm>
          <a:prstGeom prst="rect">
            <a:avLst/>
          </a:prstGeom>
          <a:noFill/>
        </p:spPr>
        <p:txBody>
          <a:bodyPr wrap="none" rtlCol="0">
            <a:spAutoFit/>
          </a:bodyPr>
          <a:lstStyle/>
          <a:p>
            <a:r>
              <a:rPr kumimoji="1" lang="ja-JP" altLang="en-US" sz="2000" dirty="0" smtClean="0">
                <a:solidFill>
                  <a:srgbClr val="572314"/>
                </a:solidFill>
              </a:rPr>
              <a:t>成熟度</a:t>
            </a:r>
            <a:endParaRPr kumimoji="1" lang="ja-JP" altLang="en-US" sz="2000" dirty="0">
              <a:solidFill>
                <a:srgbClr val="572314"/>
              </a:solidFill>
            </a:endParaRPr>
          </a:p>
        </p:txBody>
      </p:sp>
      <p:sp>
        <p:nvSpPr>
          <p:cNvPr id="3" name="テキスト ボックス 2"/>
          <p:cNvSpPr txBox="1"/>
          <p:nvPr/>
        </p:nvSpPr>
        <p:spPr>
          <a:xfrm flipH="1">
            <a:off x="7415641" y="5150114"/>
            <a:ext cx="744099" cy="369332"/>
          </a:xfrm>
          <a:prstGeom prst="rect">
            <a:avLst/>
          </a:prstGeom>
          <a:noFill/>
        </p:spPr>
        <p:txBody>
          <a:bodyPr wrap="square" rtlCol="0">
            <a:spAutoFit/>
          </a:bodyPr>
          <a:lstStyle/>
          <a:p>
            <a:r>
              <a:rPr kumimoji="1" lang="ja-JP" altLang="en-US" dirty="0" smtClean="0">
                <a:solidFill>
                  <a:srgbClr val="572314"/>
                </a:solidFill>
              </a:rPr>
              <a:t>年齢</a:t>
            </a:r>
            <a:endParaRPr kumimoji="1" lang="ja-JP" altLang="en-US" dirty="0">
              <a:solidFill>
                <a:srgbClr val="572314"/>
              </a:solidFill>
            </a:endParaRPr>
          </a:p>
        </p:txBody>
      </p:sp>
    </p:spTree>
    <p:extLst>
      <p:ext uri="{BB962C8B-B14F-4D97-AF65-F5344CB8AC3E}">
        <p14:creationId xmlns:p14="http://schemas.microsoft.com/office/powerpoint/2010/main" val="111778013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84163" y="527107"/>
            <a:ext cx="8574087" cy="967840"/>
          </a:xfrm>
          <a:noFill/>
        </p:spPr>
        <p:txBody>
          <a:bodyPr anchor="ctr">
            <a:normAutofit/>
          </a:bodyPr>
          <a:lstStyle/>
          <a:p>
            <a:pPr algn="ctr"/>
            <a:r>
              <a:rPr lang="ja-JP" altLang="en-US" sz="3200" b="1" dirty="0" smtClean="0">
                <a:solidFill>
                  <a:srgbClr val="FFFFFF"/>
                </a:solidFill>
                <a:effectLst>
                  <a:outerShdw blurRad="38100" dist="38100" dir="2700000" algn="tl">
                    <a:srgbClr val="000000">
                      <a:alpha val="43137"/>
                    </a:srgbClr>
                  </a:outerShdw>
                </a:effectLst>
                <a:latin typeface="+mj-ea"/>
                <a:cs typeface="平成明朝" charset="0"/>
              </a:rPr>
              <a:t>反抗期と思春期の悩み</a:t>
            </a:r>
            <a:endParaRPr lang="ja-JP" altLang="en-US" sz="3200" b="1" dirty="0">
              <a:solidFill>
                <a:srgbClr val="FFFFFF"/>
              </a:solidFill>
              <a:effectLst>
                <a:outerShdw blurRad="38100" dist="38100" dir="2700000" algn="tl">
                  <a:srgbClr val="000000">
                    <a:alpha val="43137"/>
                  </a:srgbClr>
                </a:outerShdw>
              </a:effectLst>
              <a:latin typeface="+mj-ea"/>
              <a:cs typeface="平成明朝" charset="0"/>
            </a:endParaRPr>
          </a:p>
        </p:txBody>
      </p:sp>
      <p:sp>
        <p:nvSpPr>
          <p:cNvPr id="2" name="テキスト ボックス 1"/>
          <p:cNvSpPr txBox="1"/>
          <p:nvPr/>
        </p:nvSpPr>
        <p:spPr>
          <a:xfrm>
            <a:off x="2210942" y="1817253"/>
            <a:ext cx="5710474" cy="2246769"/>
          </a:xfrm>
          <a:prstGeom prst="rect">
            <a:avLst/>
          </a:prstGeom>
          <a:noFill/>
        </p:spPr>
        <p:txBody>
          <a:bodyPr wrap="square" rtlCol="0" anchor="t">
            <a:spAutoFit/>
          </a:bodyPr>
          <a:lstStyle/>
          <a:p>
            <a:pPr>
              <a:lnSpc>
                <a:spcPct val="200000"/>
              </a:lnSpc>
            </a:pPr>
            <a:r>
              <a:rPr lang="ja-JP" altLang="en-US" sz="2400" dirty="0" smtClean="0">
                <a:solidFill>
                  <a:srgbClr val="800000"/>
                </a:solidFill>
              </a:rPr>
              <a:t>魔の２歳児、</a:t>
            </a:r>
            <a:r>
              <a:rPr lang="en-US" altLang="ja-JP" sz="2400" dirty="0" smtClean="0">
                <a:solidFill>
                  <a:srgbClr val="800000"/>
                </a:solidFill>
              </a:rPr>
              <a:t>Terrible</a:t>
            </a:r>
            <a:r>
              <a:rPr lang="ja-JP" altLang="en-US" sz="2400" dirty="0" smtClean="0">
                <a:solidFill>
                  <a:srgbClr val="800000"/>
                </a:solidFill>
              </a:rPr>
              <a:t> </a:t>
            </a:r>
            <a:r>
              <a:rPr lang="en-US" altLang="ja-JP" sz="2400" dirty="0" smtClean="0">
                <a:solidFill>
                  <a:srgbClr val="800000"/>
                </a:solidFill>
              </a:rPr>
              <a:t>two.</a:t>
            </a:r>
          </a:p>
          <a:p>
            <a:pPr>
              <a:lnSpc>
                <a:spcPct val="200000"/>
              </a:lnSpc>
            </a:pPr>
            <a:r>
              <a:rPr lang="ja-JP" altLang="en-US" sz="2400" dirty="0" smtClean="0">
                <a:solidFill>
                  <a:srgbClr val="800000"/>
                </a:solidFill>
              </a:rPr>
              <a:t>「</a:t>
            </a:r>
            <a:r>
              <a:rPr lang="ja-JP" altLang="en-US" sz="2400" dirty="0">
                <a:solidFill>
                  <a:srgbClr val="800000"/>
                </a:solidFill>
              </a:rPr>
              <a:t>七つ七里憎まれる</a:t>
            </a:r>
            <a:r>
              <a:rPr lang="ja-JP" altLang="en-US" sz="2400" dirty="0" smtClean="0">
                <a:solidFill>
                  <a:srgbClr val="800000"/>
                </a:solidFill>
              </a:rPr>
              <a:t>」</a:t>
            </a:r>
          </a:p>
          <a:p>
            <a:pPr>
              <a:lnSpc>
                <a:spcPct val="200000"/>
              </a:lnSpc>
            </a:pPr>
            <a:r>
              <a:rPr lang="ja-JP" altLang="en-US" sz="2400" dirty="0" smtClean="0">
                <a:solidFill>
                  <a:srgbClr val="800000"/>
                </a:solidFill>
              </a:rPr>
              <a:t>１０代の暴走</a:t>
            </a:r>
            <a:endParaRPr lang="en-US" altLang="ja-JP" sz="2400" dirty="0" smtClean="0">
              <a:solidFill>
                <a:srgbClr val="800000"/>
              </a:solidFill>
            </a:endParaRPr>
          </a:p>
        </p:txBody>
      </p:sp>
      <p:sp>
        <p:nvSpPr>
          <p:cNvPr id="5" name="テキスト ボックス 4"/>
          <p:cNvSpPr txBox="1"/>
          <p:nvPr/>
        </p:nvSpPr>
        <p:spPr>
          <a:xfrm>
            <a:off x="1613325" y="4285220"/>
            <a:ext cx="5710474" cy="1508105"/>
          </a:xfrm>
          <a:prstGeom prst="rect">
            <a:avLst/>
          </a:prstGeom>
          <a:noFill/>
        </p:spPr>
        <p:txBody>
          <a:bodyPr wrap="square" rtlCol="0" anchor="t">
            <a:spAutoFit/>
          </a:bodyPr>
          <a:lstStyle/>
          <a:p>
            <a:pPr>
              <a:lnSpc>
                <a:spcPct val="200000"/>
              </a:lnSpc>
            </a:pPr>
            <a:r>
              <a:rPr lang="ja-JP" altLang="en-US" sz="2400" dirty="0" smtClean="0">
                <a:solidFill>
                  <a:srgbClr val="800000"/>
                </a:solidFill>
              </a:rPr>
              <a:t>大脳</a:t>
            </a:r>
            <a:r>
              <a:rPr lang="ja-JP" altLang="en-US" sz="2400" dirty="0">
                <a:solidFill>
                  <a:srgbClr val="800000"/>
                </a:solidFill>
              </a:rPr>
              <a:t>辺縁</a:t>
            </a:r>
            <a:r>
              <a:rPr lang="ja-JP" altLang="en-US" sz="2400" dirty="0" smtClean="0">
                <a:solidFill>
                  <a:srgbClr val="800000"/>
                </a:solidFill>
              </a:rPr>
              <a:t>系と前頭前野の発達のずれ</a:t>
            </a:r>
            <a:endParaRPr lang="en-US" altLang="ja-JP" sz="2400" dirty="0" smtClean="0">
              <a:solidFill>
                <a:srgbClr val="800000"/>
              </a:solidFill>
            </a:endParaRPr>
          </a:p>
          <a:p>
            <a:pPr>
              <a:lnSpc>
                <a:spcPct val="200000"/>
              </a:lnSpc>
            </a:pPr>
            <a:r>
              <a:rPr lang="ja-JP" altLang="en-US" sz="2400" dirty="0" smtClean="0">
                <a:solidFill>
                  <a:srgbClr val="800000"/>
                </a:solidFill>
              </a:rPr>
              <a:t>思春期は性ホルモンの分泌が高まる</a:t>
            </a:r>
            <a:endParaRPr lang="ja-JP" altLang="en-US" sz="2400" dirty="0">
              <a:solidFill>
                <a:srgbClr val="800000"/>
              </a:solidFill>
            </a:endParaRPr>
          </a:p>
        </p:txBody>
      </p:sp>
    </p:spTree>
    <p:extLst>
      <p:ext uri="{BB962C8B-B14F-4D97-AF65-F5344CB8AC3E}">
        <p14:creationId xmlns:p14="http://schemas.microsoft.com/office/powerpoint/2010/main" val="1297549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62993" y="485228"/>
            <a:ext cx="8574087" cy="967840"/>
          </a:xfrm>
          <a:noFill/>
        </p:spPr>
        <p:txBody>
          <a:bodyPr anchor="ctr">
            <a:normAutofit/>
          </a:bodyPr>
          <a:lstStyle/>
          <a:p>
            <a:pPr algn="ctr"/>
            <a:r>
              <a:rPr lang="ja-JP" altLang="en-US" sz="3600" b="1" dirty="0" smtClean="0">
                <a:effectLst>
                  <a:outerShdw blurRad="38100" dist="38100" dir="2700000" algn="tl">
                    <a:srgbClr val="000000">
                      <a:alpha val="43137"/>
                    </a:srgbClr>
                  </a:outerShdw>
                </a:effectLst>
                <a:latin typeface="+mj-ea"/>
                <a:cs typeface="平成明朝" charset="0"/>
              </a:rPr>
              <a:t>３歳児神話</a:t>
            </a:r>
            <a:endParaRPr lang="en-US" altLang="ja-JP" sz="3600" b="1" dirty="0">
              <a:effectLst>
                <a:outerShdw blurRad="38100" dist="38100" dir="2700000" algn="tl">
                  <a:srgbClr val="000000">
                    <a:alpha val="43137"/>
                  </a:srgbClr>
                </a:outerShdw>
              </a:effectLst>
              <a:latin typeface="+mj-ea"/>
              <a:cs typeface="平成明朝" charset="0"/>
            </a:endParaRPr>
          </a:p>
        </p:txBody>
      </p:sp>
      <p:sp>
        <p:nvSpPr>
          <p:cNvPr id="2" name="テキスト ボックス 1"/>
          <p:cNvSpPr txBox="1"/>
          <p:nvPr/>
        </p:nvSpPr>
        <p:spPr>
          <a:xfrm>
            <a:off x="884393" y="2108070"/>
            <a:ext cx="7422066" cy="3385542"/>
          </a:xfrm>
          <a:prstGeom prst="rect">
            <a:avLst/>
          </a:prstGeom>
          <a:noFill/>
        </p:spPr>
        <p:txBody>
          <a:bodyPr wrap="square" rtlCol="0">
            <a:spAutoFit/>
          </a:bodyPr>
          <a:lstStyle/>
          <a:p>
            <a:pPr marL="342900" indent="-342900">
              <a:lnSpc>
                <a:spcPct val="150000"/>
              </a:lnSpc>
              <a:buFont typeface="Arial"/>
              <a:buChar char="•"/>
            </a:pPr>
            <a:r>
              <a:rPr kumimoji="1" lang="ja-JP" altLang="en-US" sz="2400" dirty="0" smtClean="0">
                <a:solidFill>
                  <a:srgbClr val="800000"/>
                </a:solidFill>
              </a:rPr>
              <a:t>三つ子の魂百までも</a:t>
            </a:r>
            <a:endParaRPr kumimoji="1" lang="en-US" altLang="ja-JP" sz="2400" dirty="0" smtClean="0">
              <a:solidFill>
                <a:srgbClr val="800000"/>
              </a:solidFill>
            </a:endParaRPr>
          </a:p>
          <a:p>
            <a:pPr marL="342900" indent="-342900">
              <a:lnSpc>
                <a:spcPct val="150000"/>
              </a:lnSpc>
              <a:buFont typeface="Arial"/>
              <a:buChar char="•"/>
            </a:pPr>
            <a:r>
              <a:rPr lang="ja-JP" altLang="en-US" sz="2400" dirty="0">
                <a:solidFill>
                  <a:srgbClr val="800000"/>
                </a:solidFill>
              </a:rPr>
              <a:t>三歳看</a:t>
            </a:r>
            <a:r>
              <a:rPr lang="ja-JP" altLang="en-US" sz="2400" dirty="0" smtClean="0">
                <a:solidFill>
                  <a:srgbClr val="800000"/>
                </a:solidFill>
              </a:rPr>
              <a:t>老（中国語）</a:t>
            </a:r>
            <a:endParaRPr lang="en-US" altLang="ja-JP" sz="2400" dirty="0">
              <a:solidFill>
                <a:srgbClr val="800000"/>
              </a:solidFill>
            </a:endParaRPr>
          </a:p>
          <a:p>
            <a:pPr marL="342900" indent="-342900">
              <a:lnSpc>
                <a:spcPct val="150000"/>
              </a:lnSpc>
              <a:buFont typeface="Arial"/>
              <a:buChar char="•"/>
            </a:pPr>
            <a:r>
              <a:rPr lang="en-US" altLang="ja-JP" sz="2400" dirty="0" smtClean="0">
                <a:solidFill>
                  <a:srgbClr val="800000"/>
                </a:solidFill>
              </a:rPr>
              <a:t>What</a:t>
            </a:r>
            <a:r>
              <a:rPr lang="ja-JP" altLang="en-US" sz="2400" dirty="0" smtClean="0">
                <a:solidFill>
                  <a:srgbClr val="800000"/>
                </a:solidFill>
              </a:rPr>
              <a:t> </a:t>
            </a:r>
            <a:r>
              <a:rPr lang="en-US" altLang="ja-JP" sz="2400" dirty="0" smtClean="0">
                <a:solidFill>
                  <a:srgbClr val="800000"/>
                </a:solidFill>
              </a:rPr>
              <a:t>is</a:t>
            </a:r>
            <a:r>
              <a:rPr lang="ja-JP" altLang="en-US" sz="2400" dirty="0" smtClean="0">
                <a:solidFill>
                  <a:srgbClr val="800000"/>
                </a:solidFill>
              </a:rPr>
              <a:t> </a:t>
            </a:r>
            <a:r>
              <a:rPr lang="en-US" altLang="ja-JP" sz="2400" dirty="0" smtClean="0">
                <a:solidFill>
                  <a:srgbClr val="800000"/>
                </a:solidFill>
              </a:rPr>
              <a:t>learned</a:t>
            </a:r>
            <a:r>
              <a:rPr lang="ja-JP" altLang="en-US" sz="2400" dirty="0" smtClean="0">
                <a:solidFill>
                  <a:srgbClr val="800000"/>
                </a:solidFill>
              </a:rPr>
              <a:t> </a:t>
            </a:r>
            <a:r>
              <a:rPr lang="en-US" altLang="ja-JP" sz="2400" dirty="0" smtClean="0">
                <a:solidFill>
                  <a:srgbClr val="800000"/>
                </a:solidFill>
              </a:rPr>
              <a:t>in</a:t>
            </a:r>
            <a:r>
              <a:rPr lang="ja-JP" altLang="en-US" sz="2400" dirty="0" smtClean="0">
                <a:solidFill>
                  <a:srgbClr val="800000"/>
                </a:solidFill>
              </a:rPr>
              <a:t> </a:t>
            </a:r>
            <a:r>
              <a:rPr lang="en-US" altLang="ja-JP" sz="2400" dirty="0" smtClean="0">
                <a:solidFill>
                  <a:srgbClr val="800000"/>
                </a:solidFill>
              </a:rPr>
              <a:t>the</a:t>
            </a:r>
            <a:r>
              <a:rPr lang="ja-JP" altLang="en-US" sz="2400" dirty="0" smtClean="0">
                <a:solidFill>
                  <a:srgbClr val="800000"/>
                </a:solidFill>
              </a:rPr>
              <a:t> </a:t>
            </a:r>
            <a:r>
              <a:rPr lang="en-US" altLang="ja-JP" sz="2400" dirty="0" smtClean="0">
                <a:solidFill>
                  <a:srgbClr val="800000"/>
                </a:solidFill>
              </a:rPr>
              <a:t>cradle is carried to the grave.</a:t>
            </a:r>
            <a:r>
              <a:rPr lang="ja-JP" altLang="en-US" sz="2400" dirty="0" smtClean="0">
                <a:solidFill>
                  <a:srgbClr val="800000"/>
                </a:solidFill>
              </a:rPr>
              <a:t>（英語）</a:t>
            </a:r>
            <a:endParaRPr lang="en-US" altLang="ja-JP" sz="2400" dirty="0" smtClean="0">
              <a:solidFill>
                <a:srgbClr val="800000"/>
              </a:solidFill>
            </a:endParaRPr>
          </a:p>
          <a:p>
            <a:pPr marL="342900" indent="-342900">
              <a:lnSpc>
                <a:spcPct val="150000"/>
              </a:lnSpc>
              <a:buFont typeface="Arial"/>
              <a:buChar char="•"/>
            </a:pPr>
            <a:r>
              <a:rPr kumimoji="1" lang="ja-JP" altLang="en-US" sz="2400" dirty="0" smtClean="0">
                <a:solidFill>
                  <a:srgbClr val="800000"/>
                </a:solidFill>
              </a:rPr>
              <a:t>非常に幼い時に学んだことは石に刻まれたようなものだ（アラビア語）</a:t>
            </a:r>
            <a:endParaRPr kumimoji="1" lang="ja-JP" altLang="en-US" sz="2400" dirty="0">
              <a:solidFill>
                <a:srgbClr val="800000"/>
              </a:solidFill>
            </a:endParaRPr>
          </a:p>
        </p:txBody>
      </p:sp>
    </p:spTree>
    <p:extLst>
      <p:ext uri="{BB962C8B-B14F-4D97-AF65-F5344CB8AC3E}">
        <p14:creationId xmlns:p14="http://schemas.microsoft.com/office/powerpoint/2010/main" val="39736287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62993" y="493996"/>
            <a:ext cx="8574087" cy="967840"/>
          </a:xfrm>
          <a:noFill/>
        </p:spPr>
        <p:txBody>
          <a:bodyPr>
            <a:normAutofit/>
          </a:bodyPr>
          <a:lstStyle/>
          <a:p>
            <a:pPr algn="ctr"/>
            <a:r>
              <a:rPr lang="ja-JP" altLang="en-US" sz="3200" b="1" dirty="0" smtClean="0">
                <a:latin typeface="Times New Roman" charset="0"/>
              </a:rPr>
              <a:t>発達期の脳の</a:t>
            </a:r>
            <a:r>
              <a:rPr lang="en-US" altLang="ja-JP" sz="3200" b="1" dirty="0" smtClean="0">
                <a:latin typeface="Times New Roman" charset="0"/>
              </a:rPr>
              <a:t>MRI</a:t>
            </a:r>
            <a:endParaRPr lang="en-US" altLang="ja-JP" sz="3200" b="1" dirty="0">
              <a:latin typeface="Times New Roman" charset="0"/>
            </a:endParaRPr>
          </a:p>
        </p:txBody>
      </p:sp>
      <p:grpSp>
        <p:nvGrpSpPr>
          <p:cNvPr id="2" name="図形グループ 1"/>
          <p:cNvGrpSpPr/>
          <p:nvPr/>
        </p:nvGrpSpPr>
        <p:grpSpPr>
          <a:xfrm>
            <a:off x="612927" y="2385049"/>
            <a:ext cx="7968992" cy="3199149"/>
            <a:chOff x="612927" y="2385049"/>
            <a:chExt cx="7968992" cy="3199149"/>
          </a:xfrm>
        </p:grpSpPr>
        <p:sp>
          <p:nvSpPr>
            <p:cNvPr id="3" name="正方形/長方形 2"/>
            <p:cNvSpPr/>
            <p:nvPr/>
          </p:nvSpPr>
          <p:spPr>
            <a:xfrm>
              <a:off x="612927" y="2385049"/>
              <a:ext cx="7968992" cy="319914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2710" name="Text Box 6"/>
            <p:cNvSpPr txBox="1">
              <a:spLocks noChangeArrowheads="1"/>
            </p:cNvSpPr>
            <p:nvPr/>
          </p:nvSpPr>
          <p:spPr bwMode="auto">
            <a:xfrm>
              <a:off x="4987687" y="5089570"/>
              <a:ext cx="979571"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r>
                <a:rPr kumimoji="1" lang="ja-JP" altLang="en-US" b="1" i="1" dirty="0">
                  <a:solidFill>
                    <a:schemeClr val="bg1"/>
                  </a:solidFill>
                  <a:ea typeface="Osaka" charset="0"/>
                  <a:cs typeface="Osaka" charset="0"/>
                </a:rPr>
                <a:t>4 </a:t>
              </a:r>
              <a:r>
                <a:rPr kumimoji="1" lang="en-US" altLang="ja-JP" b="1" i="1" dirty="0">
                  <a:solidFill>
                    <a:schemeClr val="bg1"/>
                  </a:solidFill>
                  <a:ea typeface="Osaka" charset="0"/>
                  <a:cs typeface="Osaka" charset="0"/>
                </a:rPr>
                <a:t>years</a:t>
              </a:r>
            </a:p>
          </p:txBody>
        </p:sp>
        <p:sp>
          <p:nvSpPr>
            <p:cNvPr id="72711" name="Text Box 7"/>
            <p:cNvSpPr txBox="1">
              <a:spLocks noChangeArrowheads="1"/>
            </p:cNvSpPr>
            <p:nvPr/>
          </p:nvSpPr>
          <p:spPr bwMode="auto">
            <a:xfrm>
              <a:off x="2971123" y="5089570"/>
              <a:ext cx="130968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r>
                <a:rPr kumimoji="1" lang="ja-JP" altLang="en-US" b="1" i="1" dirty="0">
                  <a:solidFill>
                    <a:schemeClr val="bg1"/>
                  </a:solidFill>
                  <a:ea typeface="Osaka" charset="0"/>
                  <a:cs typeface="Osaka" charset="0"/>
                </a:rPr>
                <a:t>6 </a:t>
              </a:r>
              <a:r>
                <a:rPr kumimoji="1" lang="en-US" altLang="ja-JP" b="1" i="1" dirty="0">
                  <a:solidFill>
                    <a:schemeClr val="bg1"/>
                  </a:solidFill>
                  <a:ea typeface="Osaka" charset="0"/>
                  <a:cs typeface="Osaka" charset="0"/>
                </a:rPr>
                <a:t>months</a:t>
              </a:r>
            </a:p>
          </p:txBody>
        </p:sp>
        <p:pic>
          <p:nvPicPr>
            <p:cNvPr id="7271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3534" y="2528951"/>
              <a:ext cx="1851025" cy="1960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716"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3585" y="2528951"/>
              <a:ext cx="1925638" cy="228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271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0304" y="2528952"/>
              <a:ext cx="1987667" cy="2388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718" name="Text Box 14"/>
            <p:cNvSpPr txBox="1">
              <a:spLocks noChangeArrowheads="1"/>
            </p:cNvSpPr>
            <p:nvPr/>
          </p:nvSpPr>
          <p:spPr bwMode="auto">
            <a:xfrm>
              <a:off x="6959230" y="5089570"/>
              <a:ext cx="1133760"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eaLnBrk="1" hangingPunct="1"/>
              <a:r>
                <a:rPr kumimoji="1" lang="ja-JP" altLang="en-US" b="1" i="1" dirty="0">
                  <a:solidFill>
                    <a:schemeClr val="bg1"/>
                  </a:solidFill>
                  <a:ea typeface="Osaka" charset="0"/>
                  <a:cs typeface="Osaka" charset="0"/>
                </a:rPr>
                <a:t>12 </a:t>
              </a:r>
              <a:r>
                <a:rPr kumimoji="1" lang="en-US" altLang="ja-JP" b="1" i="1" dirty="0">
                  <a:solidFill>
                    <a:schemeClr val="bg1"/>
                  </a:solidFill>
                  <a:ea typeface="Osaka" charset="0"/>
                  <a:cs typeface="Osaka" charset="0"/>
                </a:rPr>
                <a:t>years</a:t>
              </a:r>
            </a:p>
          </p:txBody>
        </p:sp>
        <p:sp>
          <p:nvSpPr>
            <p:cNvPr id="17" name="Text Box 3"/>
            <p:cNvSpPr txBox="1">
              <a:spLocks noChangeArrowheads="1"/>
            </p:cNvSpPr>
            <p:nvPr/>
          </p:nvSpPr>
          <p:spPr bwMode="auto">
            <a:xfrm>
              <a:off x="1149371" y="5089570"/>
              <a:ext cx="129540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eaLnBrk="1" hangingPunct="1"/>
              <a:r>
                <a:rPr kumimoji="1" lang="ja-JP" altLang="en-US" b="1" i="1" dirty="0">
                  <a:solidFill>
                    <a:schemeClr val="bg1"/>
                  </a:solidFill>
                  <a:ea typeface="Osaka" charset="0"/>
                  <a:cs typeface="Osaka" charset="0"/>
                </a:rPr>
                <a:t>1 </a:t>
              </a:r>
              <a:r>
                <a:rPr kumimoji="1" lang="en-US" altLang="ja-JP" b="1" i="1" dirty="0">
                  <a:solidFill>
                    <a:schemeClr val="bg1"/>
                  </a:solidFill>
                  <a:ea typeface="Osaka" charset="0"/>
                  <a:cs typeface="Osaka" charset="0"/>
                </a:rPr>
                <a:t>month</a:t>
              </a:r>
            </a:p>
          </p:txBody>
        </p:sp>
        <p:pic>
          <p:nvPicPr>
            <p:cNvPr id="1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9508" y="2528951"/>
              <a:ext cx="1905000" cy="1893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39474990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62993" y="387621"/>
            <a:ext cx="8574087" cy="967840"/>
          </a:xfrm>
          <a:noFill/>
        </p:spPr>
        <p:txBody>
          <a:bodyPr>
            <a:normAutofit/>
          </a:bodyPr>
          <a:lstStyle/>
          <a:p>
            <a:pPr algn="ctr">
              <a:lnSpc>
                <a:spcPct val="130000"/>
              </a:lnSpc>
            </a:pPr>
            <a:r>
              <a:rPr lang="en-US" altLang="ja-JP" sz="3200" b="1" dirty="0">
                <a:solidFill>
                  <a:srgbClr val="FFFFFF"/>
                </a:solidFill>
                <a:latin typeface="+mj-ea"/>
                <a:cs typeface="平成明朝" charset="0"/>
              </a:rPr>
              <a:t>3</a:t>
            </a:r>
            <a:r>
              <a:rPr lang="ja-JP" altLang="en-US" sz="3200" b="1" dirty="0">
                <a:solidFill>
                  <a:srgbClr val="FFFFFF"/>
                </a:solidFill>
                <a:latin typeface="+mj-ea"/>
                <a:cs typeface="平成明朝" charset="0"/>
              </a:rPr>
              <a:t>歳児</a:t>
            </a:r>
            <a:r>
              <a:rPr lang="ja-JP" altLang="en-US" sz="3200" b="1" dirty="0" smtClean="0">
                <a:solidFill>
                  <a:srgbClr val="FFFFFF"/>
                </a:solidFill>
                <a:latin typeface="+mj-ea"/>
                <a:cs typeface="平成明朝" charset="0"/>
              </a:rPr>
              <a:t>神話を脳</a:t>
            </a:r>
            <a:r>
              <a:rPr lang="ja-JP" altLang="en-US" sz="3200" b="1" dirty="0">
                <a:solidFill>
                  <a:srgbClr val="FFFFFF"/>
                </a:solidFill>
                <a:latin typeface="+mj-ea"/>
                <a:cs typeface="平成明朝" charset="0"/>
              </a:rPr>
              <a:t>の</a:t>
            </a:r>
            <a:r>
              <a:rPr lang="ja-JP" altLang="en-US" sz="3200" b="1" dirty="0" smtClean="0">
                <a:solidFill>
                  <a:srgbClr val="FFFFFF"/>
                </a:solidFill>
                <a:latin typeface="+mj-ea"/>
                <a:cs typeface="平成明朝" charset="0"/>
              </a:rPr>
              <a:t>発達からみると</a:t>
            </a:r>
            <a:endParaRPr lang="en-US" altLang="ja-JP" sz="3200" b="1" dirty="0">
              <a:solidFill>
                <a:srgbClr val="FFFFFF"/>
              </a:solidFill>
              <a:latin typeface="+mj-ea"/>
              <a:cs typeface="平成明朝" charset="0"/>
            </a:endParaRPr>
          </a:p>
        </p:txBody>
      </p:sp>
      <p:graphicFrame>
        <p:nvGraphicFramePr>
          <p:cNvPr id="6" name="グラフ 5"/>
          <p:cNvGraphicFramePr/>
          <p:nvPr>
            <p:extLst>
              <p:ext uri="{D42A27DB-BD31-4B8C-83A1-F6EECF244321}">
                <p14:modId xmlns:p14="http://schemas.microsoft.com/office/powerpoint/2010/main" val="4205218608"/>
              </p:ext>
            </p:extLst>
          </p:nvPr>
        </p:nvGraphicFramePr>
        <p:xfrm>
          <a:off x="1675631" y="2401158"/>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正方形/長方形 6"/>
          <p:cNvSpPr/>
          <p:nvPr/>
        </p:nvSpPr>
        <p:spPr>
          <a:xfrm>
            <a:off x="2507762" y="3920654"/>
            <a:ext cx="415498" cy="369332"/>
          </a:xfrm>
          <a:prstGeom prst="rect">
            <a:avLst/>
          </a:prstGeom>
        </p:spPr>
        <p:txBody>
          <a:bodyPr wrap="none">
            <a:spAutoFit/>
          </a:bodyPr>
          <a:lstStyle/>
          <a:p>
            <a:r>
              <a:rPr lang="en-US" altLang="ja-JP" dirty="0">
                <a:solidFill>
                  <a:srgbClr val="572314"/>
                </a:solidFill>
              </a:rPr>
              <a:t>➀</a:t>
            </a:r>
            <a:endParaRPr lang="ja-JP" altLang="en-US" dirty="0">
              <a:solidFill>
                <a:srgbClr val="572314"/>
              </a:solidFill>
            </a:endParaRPr>
          </a:p>
        </p:txBody>
      </p:sp>
      <p:sp>
        <p:nvSpPr>
          <p:cNvPr id="8" name="正方形/長方形 7"/>
          <p:cNvSpPr/>
          <p:nvPr/>
        </p:nvSpPr>
        <p:spPr>
          <a:xfrm>
            <a:off x="3190618" y="3124100"/>
            <a:ext cx="415498" cy="369332"/>
          </a:xfrm>
          <a:prstGeom prst="rect">
            <a:avLst/>
          </a:prstGeom>
        </p:spPr>
        <p:txBody>
          <a:bodyPr wrap="none">
            <a:spAutoFit/>
          </a:bodyPr>
          <a:lstStyle/>
          <a:p>
            <a:r>
              <a:rPr lang="en-US" altLang="ja-JP" dirty="0">
                <a:solidFill>
                  <a:srgbClr val="572314"/>
                </a:solidFill>
              </a:rPr>
              <a:t>➁</a:t>
            </a:r>
            <a:endParaRPr lang="ja-JP" altLang="en-US" dirty="0">
              <a:solidFill>
                <a:srgbClr val="572314"/>
              </a:solidFill>
            </a:endParaRPr>
          </a:p>
        </p:txBody>
      </p:sp>
      <p:sp>
        <p:nvSpPr>
          <p:cNvPr id="9" name="正方形/長方形 8"/>
          <p:cNvSpPr/>
          <p:nvPr/>
        </p:nvSpPr>
        <p:spPr>
          <a:xfrm>
            <a:off x="4066098" y="2754768"/>
            <a:ext cx="415498" cy="369332"/>
          </a:xfrm>
          <a:prstGeom prst="rect">
            <a:avLst/>
          </a:prstGeom>
        </p:spPr>
        <p:txBody>
          <a:bodyPr wrap="none">
            <a:spAutoFit/>
          </a:bodyPr>
          <a:lstStyle/>
          <a:p>
            <a:r>
              <a:rPr lang="en-US" altLang="ja-JP" dirty="0">
                <a:solidFill>
                  <a:srgbClr val="572314"/>
                </a:solidFill>
              </a:rPr>
              <a:t>➂</a:t>
            </a:r>
            <a:endParaRPr lang="ja-JP" altLang="en-US" dirty="0">
              <a:solidFill>
                <a:srgbClr val="572314"/>
              </a:solidFill>
            </a:endParaRPr>
          </a:p>
        </p:txBody>
      </p:sp>
      <p:sp>
        <p:nvSpPr>
          <p:cNvPr id="10" name="テキスト ボックス 9"/>
          <p:cNvSpPr txBox="1"/>
          <p:nvPr/>
        </p:nvSpPr>
        <p:spPr>
          <a:xfrm>
            <a:off x="527380" y="2617035"/>
            <a:ext cx="954107" cy="400110"/>
          </a:xfrm>
          <a:prstGeom prst="rect">
            <a:avLst/>
          </a:prstGeom>
          <a:noFill/>
        </p:spPr>
        <p:txBody>
          <a:bodyPr wrap="none" rtlCol="0">
            <a:spAutoFit/>
          </a:bodyPr>
          <a:lstStyle/>
          <a:p>
            <a:r>
              <a:rPr kumimoji="1" lang="ja-JP" altLang="en-US" sz="2000" dirty="0" smtClean="0">
                <a:solidFill>
                  <a:srgbClr val="572314"/>
                </a:solidFill>
              </a:rPr>
              <a:t>成熟度</a:t>
            </a:r>
            <a:endParaRPr kumimoji="1" lang="ja-JP" altLang="en-US" sz="2000" dirty="0">
              <a:solidFill>
                <a:srgbClr val="572314"/>
              </a:solidFill>
            </a:endParaRPr>
          </a:p>
        </p:txBody>
      </p:sp>
      <p:sp>
        <p:nvSpPr>
          <p:cNvPr id="11" name="テキスト ボックス 10"/>
          <p:cNvSpPr txBox="1"/>
          <p:nvPr/>
        </p:nvSpPr>
        <p:spPr>
          <a:xfrm flipH="1">
            <a:off x="7122124" y="5874163"/>
            <a:ext cx="744099" cy="369332"/>
          </a:xfrm>
          <a:prstGeom prst="rect">
            <a:avLst/>
          </a:prstGeom>
          <a:noFill/>
        </p:spPr>
        <p:txBody>
          <a:bodyPr wrap="square" rtlCol="0">
            <a:spAutoFit/>
          </a:bodyPr>
          <a:lstStyle/>
          <a:p>
            <a:r>
              <a:rPr kumimoji="1" lang="ja-JP" altLang="en-US" dirty="0" smtClean="0">
                <a:solidFill>
                  <a:srgbClr val="572314"/>
                </a:solidFill>
              </a:rPr>
              <a:t>年齢</a:t>
            </a:r>
            <a:endParaRPr kumimoji="1" lang="ja-JP" altLang="en-US" dirty="0">
              <a:solidFill>
                <a:srgbClr val="572314"/>
              </a:solidFill>
            </a:endParaRPr>
          </a:p>
        </p:txBody>
      </p:sp>
      <p:sp>
        <p:nvSpPr>
          <p:cNvPr id="12" name="テキスト ボックス 11"/>
          <p:cNvSpPr txBox="1"/>
          <p:nvPr/>
        </p:nvSpPr>
        <p:spPr>
          <a:xfrm>
            <a:off x="1675631" y="1859085"/>
            <a:ext cx="5976166" cy="461665"/>
          </a:xfrm>
          <a:prstGeom prst="rect">
            <a:avLst/>
          </a:prstGeom>
          <a:noFill/>
        </p:spPr>
        <p:txBody>
          <a:bodyPr wrap="square" rtlCol="0">
            <a:spAutoFit/>
          </a:bodyPr>
          <a:lstStyle/>
          <a:p>
            <a:r>
              <a:rPr kumimoji="1" lang="ja-JP" altLang="en-US" sz="2400" dirty="0" smtClean="0">
                <a:solidFill>
                  <a:srgbClr val="FF0000"/>
                </a:solidFill>
                <a:latin typeface="+mj-ea"/>
                <a:ea typeface="+mj-ea"/>
              </a:rPr>
              <a:t>大脳辺縁系は０</a:t>
            </a:r>
            <a:r>
              <a:rPr kumimoji="1" lang="en-US" altLang="ja-JP" sz="2400" dirty="0" smtClean="0">
                <a:solidFill>
                  <a:srgbClr val="FF0000"/>
                </a:solidFill>
                <a:latin typeface="+mj-ea"/>
                <a:ea typeface="+mj-ea"/>
              </a:rPr>
              <a:t>〜</a:t>
            </a:r>
            <a:r>
              <a:rPr kumimoji="1" lang="ja-JP" altLang="en-US" sz="2400" dirty="0" smtClean="0">
                <a:solidFill>
                  <a:srgbClr val="FF0000"/>
                </a:solidFill>
                <a:latin typeface="+mj-ea"/>
                <a:ea typeface="+mj-ea"/>
              </a:rPr>
              <a:t>３歳で急速に発達する</a:t>
            </a:r>
            <a:endParaRPr kumimoji="1" lang="ja-JP" altLang="en-US" sz="2400" dirty="0">
              <a:solidFill>
                <a:srgbClr val="FF0000"/>
              </a:solidFill>
              <a:latin typeface="+mj-ea"/>
              <a:ea typeface="+mj-ea"/>
            </a:endParaRPr>
          </a:p>
        </p:txBody>
      </p:sp>
    </p:spTree>
    <p:extLst>
      <p:ext uri="{BB962C8B-B14F-4D97-AF65-F5344CB8AC3E}">
        <p14:creationId xmlns:p14="http://schemas.microsoft.com/office/powerpoint/2010/main" val="2920438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84163" y="519371"/>
            <a:ext cx="8574087" cy="967840"/>
          </a:xfrm>
          <a:noFill/>
        </p:spPr>
        <p:txBody>
          <a:bodyPr anchor="ctr">
            <a:normAutofit/>
          </a:bodyPr>
          <a:lstStyle/>
          <a:p>
            <a:pPr algn="ctr"/>
            <a:r>
              <a:rPr lang="ja-JP" altLang="en-US" sz="3200" b="1" dirty="0" smtClean="0">
                <a:solidFill>
                  <a:srgbClr val="FFFFFF"/>
                </a:solidFill>
                <a:effectLst>
                  <a:outerShdw blurRad="38100" dist="38100" dir="2700000" algn="tl">
                    <a:srgbClr val="000000">
                      <a:alpha val="43137"/>
                    </a:srgbClr>
                  </a:outerShdw>
                </a:effectLst>
                <a:latin typeface="+mj-ea"/>
                <a:cs typeface="平成明朝" charset="0"/>
              </a:rPr>
              <a:t>幼少期</a:t>
            </a:r>
            <a:r>
              <a:rPr lang="ja-JP" altLang="en-US" sz="3200" b="1" dirty="0">
                <a:solidFill>
                  <a:srgbClr val="FFFFFF"/>
                </a:solidFill>
                <a:effectLst>
                  <a:outerShdw blurRad="38100" dist="38100" dir="2700000" algn="tl">
                    <a:srgbClr val="000000">
                      <a:alpha val="43137"/>
                    </a:srgbClr>
                  </a:outerShdw>
                </a:effectLst>
                <a:latin typeface="+mj-ea"/>
                <a:cs typeface="平成明朝" charset="0"/>
              </a:rPr>
              <a:t>に感性豊かな心の</a:t>
            </a:r>
            <a:r>
              <a:rPr lang="ja-JP" altLang="en-US" sz="3200" b="1" dirty="0" smtClean="0">
                <a:solidFill>
                  <a:srgbClr val="FFFFFF"/>
                </a:solidFill>
                <a:effectLst>
                  <a:outerShdw blurRad="38100" dist="38100" dir="2700000" algn="tl">
                    <a:srgbClr val="000000">
                      <a:alpha val="43137"/>
                    </a:srgbClr>
                  </a:outerShdw>
                </a:effectLst>
                <a:latin typeface="+mj-ea"/>
                <a:cs typeface="平成明朝" charset="0"/>
              </a:rPr>
              <a:t>育成　１</a:t>
            </a:r>
            <a:endParaRPr lang="ja-JP" altLang="en-US" sz="3200" b="1" dirty="0">
              <a:solidFill>
                <a:srgbClr val="FFFFFF"/>
              </a:solidFill>
              <a:effectLst>
                <a:outerShdw blurRad="38100" dist="38100" dir="2700000" algn="tl">
                  <a:srgbClr val="000000">
                    <a:alpha val="43137"/>
                  </a:srgbClr>
                </a:outerShdw>
              </a:effectLst>
              <a:latin typeface="+mj-ea"/>
              <a:cs typeface="平成明朝" charset="0"/>
            </a:endParaRPr>
          </a:p>
        </p:txBody>
      </p:sp>
      <p:sp>
        <p:nvSpPr>
          <p:cNvPr id="2" name="テキスト ボックス 1"/>
          <p:cNvSpPr txBox="1"/>
          <p:nvPr/>
        </p:nvSpPr>
        <p:spPr>
          <a:xfrm>
            <a:off x="560264" y="2072805"/>
            <a:ext cx="7769016" cy="4580741"/>
          </a:xfrm>
          <a:prstGeom prst="rect">
            <a:avLst/>
          </a:prstGeom>
          <a:noFill/>
        </p:spPr>
        <p:txBody>
          <a:bodyPr wrap="square" rtlCol="0">
            <a:spAutoFit/>
          </a:bodyPr>
          <a:lstStyle/>
          <a:p>
            <a:pPr marL="457200" indent="-457200">
              <a:lnSpc>
                <a:spcPct val="150000"/>
              </a:lnSpc>
              <a:buFont typeface="+mj-lt"/>
              <a:buAutoNum type="arabicParenR"/>
            </a:pPr>
            <a:r>
              <a:rPr lang="ja-JP" altLang="en-US" sz="2400" dirty="0" smtClean="0">
                <a:solidFill>
                  <a:srgbClr val="800000"/>
                </a:solidFill>
              </a:rPr>
              <a:t>乳幼児期</a:t>
            </a:r>
            <a:r>
              <a:rPr lang="ja-JP" altLang="en-US" sz="2400" dirty="0">
                <a:solidFill>
                  <a:srgbClr val="800000"/>
                </a:solidFill>
              </a:rPr>
              <a:t>には、光や音その他の感覚刺激が周囲から流れ込み</a:t>
            </a:r>
            <a:r>
              <a:rPr lang="ja-JP" altLang="en-US" sz="2400" dirty="0" smtClean="0">
                <a:solidFill>
                  <a:srgbClr val="800000"/>
                </a:solidFill>
              </a:rPr>
              <a:t>、脳</a:t>
            </a:r>
            <a:r>
              <a:rPr lang="ja-JP" altLang="en-US" sz="2400" dirty="0">
                <a:solidFill>
                  <a:srgbClr val="800000"/>
                </a:solidFill>
              </a:rPr>
              <a:t>のネットワーク形成がはじまる。その中心が大脳辺縁系</a:t>
            </a:r>
            <a:r>
              <a:rPr lang="ja-JP" altLang="en-US" sz="2400" dirty="0" smtClean="0">
                <a:solidFill>
                  <a:srgbClr val="800000"/>
                </a:solidFill>
              </a:rPr>
              <a:t>。</a:t>
            </a:r>
            <a:endParaRPr lang="ja-JP" altLang="en-US" sz="2400" dirty="0">
              <a:solidFill>
                <a:srgbClr val="800000"/>
              </a:solidFill>
            </a:endParaRPr>
          </a:p>
          <a:p>
            <a:pPr marL="457200" indent="-457200">
              <a:lnSpc>
                <a:spcPct val="150000"/>
              </a:lnSpc>
              <a:buFont typeface="+mj-lt"/>
              <a:buAutoNum type="arabicParenR"/>
            </a:pPr>
            <a:r>
              <a:rPr lang="ja-JP" altLang="en-US" sz="2400" dirty="0">
                <a:solidFill>
                  <a:srgbClr val="800000"/>
                </a:solidFill>
              </a:rPr>
              <a:t>大脳辺縁</a:t>
            </a:r>
            <a:r>
              <a:rPr lang="ja-JP" altLang="en-US" sz="2400" dirty="0" smtClean="0">
                <a:solidFill>
                  <a:srgbClr val="800000"/>
                </a:solidFill>
              </a:rPr>
              <a:t>系が関与する感性</a:t>
            </a:r>
            <a:r>
              <a:rPr lang="ja-JP" altLang="en-US" sz="2400" dirty="0">
                <a:solidFill>
                  <a:srgbClr val="800000"/>
                </a:solidFill>
              </a:rPr>
              <a:t>豊かな心（非認知能力）を伸ばすことが、子育て、幼児教育の原点</a:t>
            </a:r>
            <a:r>
              <a:rPr lang="ja-JP" altLang="en-US" sz="2400" dirty="0" smtClean="0">
                <a:solidFill>
                  <a:srgbClr val="800000"/>
                </a:solidFill>
              </a:rPr>
              <a:t>。</a:t>
            </a:r>
            <a:endParaRPr lang="en-US" altLang="ja-JP" sz="2400" dirty="0" smtClean="0">
              <a:solidFill>
                <a:srgbClr val="800000"/>
              </a:solidFill>
            </a:endParaRPr>
          </a:p>
          <a:p>
            <a:pPr marL="457200" indent="-457200">
              <a:lnSpc>
                <a:spcPct val="150000"/>
              </a:lnSpc>
              <a:buFont typeface="+mj-lt"/>
              <a:buAutoNum type="arabicParenR"/>
            </a:pPr>
            <a:r>
              <a:rPr lang="ja-JP" altLang="en-US" sz="2400" dirty="0">
                <a:solidFill>
                  <a:srgbClr val="800000"/>
                </a:solidFill>
              </a:rPr>
              <a:t>計算や文字、</a:t>
            </a:r>
            <a:r>
              <a:rPr lang="ja-JP" altLang="en-US" sz="2400" dirty="0" smtClean="0">
                <a:solidFill>
                  <a:srgbClr val="800000"/>
                </a:solidFill>
              </a:rPr>
              <a:t>知識、思考（</a:t>
            </a:r>
            <a:r>
              <a:rPr lang="ja-JP" altLang="en-US" sz="2400" dirty="0">
                <a:solidFill>
                  <a:srgbClr val="800000"/>
                </a:solidFill>
              </a:rPr>
              <a:t>認知能力</a:t>
            </a:r>
            <a:r>
              <a:rPr lang="ja-JP" altLang="en-US" sz="2400" dirty="0" smtClean="0">
                <a:solidFill>
                  <a:srgbClr val="800000"/>
                </a:solidFill>
              </a:rPr>
              <a:t>）は、遅れて発達する前頭前野でできる。</a:t>
            </a:r>
            <a:endParaRPr lang="ja-JP" altLang="en-US" sz="2400" dirty="0">
              <a:solidFill>
                <a:srgbClr val="800000"/>
              </a:solidFill>
            </a:endParaRPr>
          </a:p>
          <a:p>
            <a:pPr marL="457200" indent="-457200">
              <a:lnSpc>
                <a:spcPct val="150000"/>
              </a:lnSpc>
              <a:buFont typeface="+mj-lt"/>
              <a:buAutoNum type="arabicParenR"/>
            </a:pPr>
            <a:endParaRPr lang="ja-JP" altLang="en-US" sz="2800" dirty="0">
              <a:solidFill>
                <a:srgbClr val="800000"/>
              </a:solidFill>
            </a:endParaRPr>
          </a:p>
        </p:txBody>
      </p:sp>
    </p:spTree>
    <p:extLst>
      <p:ext uri="{BB962C8B-B14F-4D97-AF65-F5344CB8AC3E}">
        <p14:creationId xmlns:p14="http://schemas.microsoft.com/office/powerpoint/2010/main" val="3540713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84163" y="556719"/>
            <a:ext cx="8574087" cy="967840"/>
          </a:xfrm>
          <a:noFill/>
        </p:spPr>
        <p:txBody>
          <a:bodyPr>
            <a:normAutofit/>
          </a:bodyPr>
          <a:lstStyle/>
          <a:p>
            <a:pPr lvl="0"/>
            <a:r>
              <a:rPr lang="ja-JP" altLang="en-US" sz="3200" b="1" dirty="0">
                <a:solidFill>
                  <a:srgbClr val="FFFFFF"/>
                </a:solidFill>
                <a:effectLst>
                  <a:outerShdw blurRad="38100" dist="38100" dir="2700000" algn="tl">
                    <a:srgbClr val="000000">
                      <a:alpha val="43137"/>
                    </a:srgbClr>
                  </a:outerShdw>
                </a:effectLst>
                <a:latin typeface="+mj-ea"/>
                <a:cs typeface="平成明朝" charset="0"/>
              </a:rPr>
              <a:t>幼少期に感性豊かな心の育成　</a:t>
            </a:r>
            <a:r>
              <a:rPr lang="en-US" altLang="ja-JP" sz="3200" b="1" dirty="0" smtClean="0">
                <a:solidFill>
                  <a:srgbClr val="FFFFFF"/>
                </a:solidFill>
                <a:effectLst>
                  <a:outerShdw blurRad="38100" dist="38100" dir="2700000" algn="tl">
                    <a:srgbClr val="000000">
                      <a:alpha val="43137"/>
                    </a:srgbClr>
                  </a:outerShdw>
                </a:effectLst>
                <a:latin typeface="+mj-ea"/>
                <a:cs typeface="平成明朝" charset="0"/>
              </a:rPr>
              <a:t>2</a:t>
            </a:r>
            <a:endParaRPr lang="en-US" altLang="ja-JP" sz="3600" b="1" dirty="0">
              <a:effectLst/>
            </a:endParaRPr>
          </a:p>
        </p:txBody>
      </p:sp>
      <p:sp>
        <p:nvSpPr>
          <p:cNvPr id="3" name="正方形/長方形 2"/>
          <p:cNvSpPr/>
          <p:nvPr/>
        </p:nvSpPr>
        <p:spPr>
          <a:xfrm>
            <a:off x="1033684" y="2249944"/>
            <a:ext cx="7094401" cy="2696123"/>
          </a:xfrm>
          <a:prstGeom prst="rect">
            <a:avLst/>
          </a:prstGeom>
        </p:spPr>
        <p:txBody>
          <a:bodyPr wrap="square">
            <a:spAutoFit/>
          </a:bodyPr>
          <a:lstStyle/>
          <a:p>
            <a:pPr marL="457200" lvl="0" indent="-457200">
              <a:lnSpc>
                <a:spcPct val="150000"/>
              </a:lnSpc>
              <a:buFont typeface="+mj-lt"/>
              <a:buAutoNum type="arabicParenR" startAt="4"/>
            </a:pPr>
            <a:r>
              <a:rPr lang="ja-JP" altLang="ja-JP" sz="2400" dirty="0" smtClean="0">
                <a:solidFill>
                  <a:srgbClr val="800000"/>
                </a:solidFill>
              </a:rPr>
              <a:t>認知</a:t>
            </a:r>
            <a:r>
              <a:rPr lang="ja-JP" altLang="en-US" sz="2400" dirty="0" smtClean="0">
                <a:solidFill>
                  <a:srgbClr val="800000"/>
                </a:solidFill>
              </a:rPr>
              <a:t>能力</a:t>
            </a:r>
            <a:r>
              <a:rPr lang="ja-JP" altLang="ja-JP" sz="2400" dirty="0" smtClean="0">
                <a:solidFill>
                  <a:srgbClr val="800000"/>
                </a:solidFill>
              </a:rPr>
              <a:t>は</a:t>
            </a:r>
            <a:r>
              <a:rPr lang="ja-JP" altLang="ja-JP" sz="2400" dirty="0">
                <a:solidFill>
                  <a:srgbClr val="800000"/>
                </a:solidFill>
              </a:rPr>
              <a:t>教えることができるが、非認知能力の教科書はない</a:t>
            </a:r>
            <a:r>
              <a:rPr lang="ja-JP" altLang="ja-JP" sz="2400" dirty="0" smtClean="0">
                <a:solidFill>
                  <a:srgbClr val="800000"/>
                </a:solidFill>
              </a:rPr>
              <a:t>。</a:t>
            </a:r>
            <a:endParaRPr lang="en-US" altLang="ja-JP" sz="2400" dirty="0" smtClean="0">
              <a:solidFill>
                <a:srgbClr val="800000"/>
              </a:solidFill>
            </a:endParaRPr>
          </a:p>
          <a:p>
            <a:pPr marL="457200" lvl="0" indent="-457200">
              <a:lnSpc>
                <a:spcPct val="150000"/>
              </a:lnSpc>
              <a:buFont typeface="+mj-lt"/>
              <a:buAutoNum type="arabicParenR" startAt="4"/>
            </a:pPr>
            <a:endParaRPr lang="ja-JP" altLang="ja-JP" sz="2400" dirty="0">
              <a:solidFill>
                <a:srgbClr val="800000"/>
              </a:solidFill>
            </a:endParaRPr>
          </a:p>
          <a:p>
            <a:pPr marL="457200" lvl="0" indent="-457200">
              <a:lnSpc>
                <a:spcPct val="130000"/>
              </a:lnSpc>
              <a:buFont typeface="+mj-lt"/>
              <a:buAutoNum type="arabicParenR" startAt="4"/>
            </a:pPr>
            <a:r>
              <a:rPr lang="ja-JP" altLang="ja-JP" sz="2400" dirty="0">
                <a:solidFill>
                  <a:srgbClr val="800000"/>
                </a:solidFill>
              </a:rPr>
              <a:t>教えることではなく、子どもを取り巻く</a:t>
            </a:r>
            <a:r>
              <a:rPr lang="ja-JP" altLang="ja-JP" sz="2400" dirty="0" smtClean="0">
                <a:solidFill>
                  <a:srgbClr val="800000"/>
                </a:solidFill>
              </a:rPr>
              <a:t>環境</a:t>
            </a:r>
            <a:r>
              <a:rPr lang="ja-JP" altLang="en-US" sz="2400" dirty="0" smtClean="0">
                <a:solidFill>
                  <a:srgbClr val="800000"/>
                </a:solidFill>
              </a:rPr>
              <a:t>（母親、</a:t>
            </a:r>
            <a:r>
              <a:rPr lang="ja-JP" altLang="ja-JP" sz="2400" dirty="0" smtClean="0">
                <a:solidFill>
                  <a:srgbClr val="800000"/>
                </a:solidFill>
              </a:rPr>
              <a:t>家族、</a:t>
            </a:r>
            <a:r>
              <a:rPr lang="ja-JP" altLang="en-US" sz="2400" dirty="0">
                <a:solidFill>
                  <a:srgbClr val="800000"/>
                </a:solidFill>
              </a:rPr>
              <a:t>近所の</a:t>
            </a:r>
            <a:r>
              <a:rPr lang="ja-JP" altLang="ja-JP" sz="2400" dirty="0" smtClean="0">
                <a:solidFill>
                  <a:srgbClr val="800000"/>
                </a:solidFill>
              </a:rPr>
              <a:t>お友だち</a:t>
            </a:r>
            <a:r>
              <a:rPr lang="ja-JP" altLang="en-US" sz="2400" dirty="0" smtClean="0">
                <a:solidFill>
                  <a:srgbClr val="800000"/>
                </a:solidFill>
              </a:rPr>
              <a:t>・大人など）</a:t>
            </a:r>
            <a:endParaRPr lang="en-US" altLang="ja-JP" sz="2400" dirty="0" smtClean="0">
              <a:solidFill>
                <a:srgbClr val="800000"/>
              </a:solidFill>
            </a:endParaRPr>
          </a:p>
        </p:txBody>
      </p:sp>
    </p:spTree>
    <p:extLst>
      <p:ext uri="{BB962C8B-B14F-4D97-AF65-F5344CB8AC3E}">
        <p14:creationId xmlns:p14="http://schemas.microsoft.com/office/powerpoint/2010/main" val="1582852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noAutofit/>
          </a:bodyPr>
          <a:lstStyle/>
          <a:p>
            <a:pPr algn="ctr">
              <a:lnSpc>
                <a:spcPct val="100000"/>
              </a:lnSpc>
              <a:tabLst>
                <a:tab pos="3055938" algn="l"/>
              </a:tabLst>
            </a:pPr>
            <a:r>
              <a:rPr lang="ja-JP" altLang="en-US" sz="3200" dirty="0">
                <a:latin typeface="+mj-ea"/>
                <a:cs typeface="ＤＦＰ勘亭流" charset="2"/>
              </a:rPr>
              <a:t>児童相談所における</a:t>
            </a:r>
            <a:r>
              <a:rPr lang="en-US" altLang="ja-JP" sz="3200" dirty="0">
                <a:latin typeface="+mj-ea"/>
                <a:cs typeface="ＤＦＰ勘亭流" charset="2"/>
              </a:rPr>
              <a:t/>
            </a:r>
            <a:br>
              <a:rPr lang="en-US" altLang="ja-JP" sz="3200" dirty="0">
                <a:latin typeface="+mj-ea"/>
                <a:cs typeface="ＤＦＰ勘亭流" charset="2"/>
              </a:rPr>
            </a:br>
            <a:r>
              <a:rPr lang="ja-JP" altLang="en-US" sz="3200" dirty="0">
                <a:latin typeface="+mj-ea"/>
                <a:cs typeface="ＤＦＰ勘亭流" charset="2"/>
              </a:rPr>
              <a:t>虐待相談対応件数の推移</a:t>
            </a:r>
            <a:endParaRPr lang="ja-JP" altLang="en-US" sz="3200" dirty="0">
              <a:latin typeface="+mj-ea"/>
            </a:endParaRPr>
          </a:p>
        </p:txBody>
      </p:sp>
      <p:sp>
        <p:nvSpPr>
          <p:cNvPr id="22" name="正方形/長方形 21"/>
          <p:cNvSpPr/>
          <p:nvPr/>
        </p:nvSpPr>
        <p:spPr>
          <a:xfrm>
            <a:off x="1499378" y="6451678"/>
            <a:ext cx="6826579" cy="369332"/>
          </a:xfrm>
          <a:prstGeom prst="rect">
            <a:avLst/>
          </a:prstGeom>
        </p:spPr>
        <p:txBody>
          <a:bodyPr wrap="square">
            <a:spAutoFit/>
          </a:bodyPr>
          <a:lstStyle/>
          <a:p>
            <a:pPr algn="r"/>
            <a:r>
              <a:rPr lang="ja-JP" altLang="en-US" dirty="0">
                <a:solidFill>
                  <a:srgbClr val="572314"/>
                </a:solidFill>
              </a:rPr>
              <a:t>厚生労働省</a:t>
            </a:r>
            <a:r>
              <a:rPr lang="en-US" altLang="ja-JP" dirty="0">
                <a:solidFill>
                  <a:srgbClr val="572314"/>
                </a:solidFill>
              </a:rPr>
              <a:t>HP</a:t>
            </a:r>
            <a:r>
              <a:rPr lang="ja-JP" altLang="en-US" dirty="0">
                <a:solidFill>
                  <a:srgbClr val="572314"/>
                </a:solidFill>
              </a:rPr>
              <a:t>より、</a:t>
            </a:r>
            <a:r>
              <a:rPr lang="en-US" altLang="ja-JP" dirty="0">
                <a:solidFill>
                  <a:srgbClr val="572314"/>
                </a:solidFill>
              </a:rPr>
              <a:t>H29</a:t>
            </a:r>
            <a:endParaRPr lang="ja-JP" altLang="en-US" dirty="0">
              <a:solidFill>
                <a:srgbClr val="572314"/>
              </a:solidFill>
            </a:endParaRPr>
          </a:p>
        </p:txBody>
      </p:sp>
      <p:graphicFrame>
        <p:nvGraphicFramePr>
          <p:cNvPr id="23" name="グラフ 22"/>
          <p:cNvGraphicFramePr/>
          <p:nvPr>
            <p:extLst>
              <p:ext uri="{D42A27DB-BD31-4B8C-83A1-F6EECF244321}">
                <p14:modId xmlns:p14="http://schemas.microsoft.com/office/powerpoint/2010/main" val="1817880934"/>
              </p:ext>
            </p:extLst>
          </p:nvPr>
        </p:nvGraphicFramePr>
        <p:xfrm>
          <a:off x="1210383" y="2281348"/>
          <a:ext cx="6692220" cy="3918316"/>
        </p:xfrm>
        <a:graphic>
          <a:graphicData uri="http://schemas.openxmlformats.org/drawingml/2006/chart">
            <c:chart xmlns:c="http://schemas.openxmlformats.org/drawingml/2006/chart" xmlns:r="http://schemas.openxmlformats.org/officeDocument/2006/relationships" r:id="rId2"/>
          </a:graphicData>
        </a:graphic>
      </p:graphicFrame>
      <p:sp>
        <p:nvSpPr>
          <p:cNvPr id="24" name="正方形/長方形 23"/>
          <p:cNvSpPr/>
          <p:nvPr/>
        </p:nvSpPr>
        <p:spPr>
          <a:xfrm>
            <a:off x="6062371" y="2097301"/>
            <a:ext cx="2098097" cy="461665"/>
          </a:xfrm>
          <a:prstGeom prst="rect">
            <a:avLst/>
          </a:prstGeom>
        </p:spPr>
        <p:txBody>
          <a:bodyPr wrap="none">
            <a:spAutoFit/>
          </a:bodyPr>
          <a:lstStyle/>
          <a:p>
            <a:r>
              <a:rPr lang="en-US" altLang="ja-JP" sz="2400" dirty="0" smtClean="0">
                <a:solidFill>
                  <a:srgbClr val="572314"/>
                </a:solidFill>
                <a:latin typeface="ＤＦＰ勘亭流" charset="2"/>
                <a:ea typeface="ＤＦＰ勘亭流" charset="2"/>
                <a:cs typeface="ＤＦＰ勘亭流" charset="2"/>
              </a:rPr>
              <a:t>122,575</a:t>
            </a:r>
            <a:r>
              <a:rPr lang="ja-JP" altLang="en-US" sz="2400" dirty="0" smtClean="0">
                <a:solidFill>
                  <a:srgbClr val="572314"/>
                </a:solidFill>
                <a:latin typeface="ＤＦＰ勘亭流" charset="2"/>
                <a:ea typeface="ＤＦＰ勘亭流" charset="2"/>
                <a:cs typeface="ＤＦＰ勘亭流" charset="2"/>
              </a:rPr>
              <a:t>件</a:t>
            </a:r>
            <a:endParaRPr lang="ja-JP" altLang="en-US" sz="2400" dirty="0">
              <a:solidFill>
                <a:srgbClr val="572314"/>
              </a:solidFill>
              <a:latin typeface="ＤＦＰ勘亭流" charset="2"/>
              <a:ea typeface="ＤＦＰ勘亭流" charset="2"/>
              <a:cs typeface="ＤＦＰ勘亭流" charset="2"/>
            </a:endParaRPr>
          </a:p>
        </p:txBody>
      </p:sp>
      <p:sp>
        <p:nvSpPr>
          <p:cNvPr id="25" name="テキスト ボックス 24"/>
          <p:cNvSpPr txBox="1"/>
          <p:nvPr/>
        </p:nvSpPr>
        <p:spPr>
          <a:xfrm>
            <a:off x="1621461" y="2096682"/>
            <a:ext cx="646331" cy="369332"/>
          </a:xfrm>
          <a:prstGeom prst="rect">
            <a:avLst/>
          </a:prstGeom>
          <a:noFill/>
        </p:spPr>
        <p:txBody>
          <a:bodyPr wrap="none" rtlCol="0">
            <a:spAutoFit/>
          </a:bodyPr>
          <a:lstStyle/>
          <a:p>
            <a:r>
              <a:rPr kumimoji="1" lang="ja-JP" altLang="en-US" dirty="0" smtClean="0">
                <a:solidFill>
                  <a:srgbClr val="572314"/>
                </a:solidFill>
              </a:rPr>
              <a:t>件数</a:t>
            </a:r>
            <a:endParaRPr kumimoji="1" lang="ja-JP" altLang="en-US" dirty="0">
              <a:solidFill>
                <a:srgbClr val="572314"/>
              </a:solidFill>
            </a:endParaRPr>
          </a:p>
        </p:txBody>
      </p:sp>
      <p:sp>
        <p:nvSpPr>
          <p:cNvPr id="26" name="正方形/長方形 25"/>
          <p:cNvSpPr/>
          <p:nvPr/>
        </p:nvSpPr>
        <p:spPr>
          <a:xfrm>
            <a:off x="7902603" y="5830332"/>
            <a:ext cx="415498" cy="369332"/>
          </a:xfrm>
          <a:prstGeom prst="rect">
            <a:avLst/>
          </a:prstGeom>
        </p:spPr>
        <p:txBody>
          <a:bodyPr wrap="none">
            <a:spAutoFit/>
          </a:bodyPr>
          <a:lstStyle/>
          <a:p>
            <a:r>
              <a:rPr lang="ja-JP" altLang="en-US" dirty="0" smtClean="0">
                <a:solidFill>
                  <a:srgbClr val="572314"/>
                </a:solidFill>
              </a:rPr>
              <a:t>年</a:t>
            </a:r>
            <a:endParaRPr lang="ja-JP" altLang="en-US" dirty="0">
              <a:solidFill>
                <a:srgbClr val="572314"/>
              </a:solidFill>
            </a:endParaRPr>
          </a:p>
        </p:txBody>
      </p:sp>
      <p:sp>
        <p:nvSpPr>
          <p:cNvPr id="27" name="正方形/長方形 26"/>
          <p:cNvSpPr/>
          <p:nvPr/>
        </p:nvSpPr>
        <p:spPr>
          <a:xfrm>
            <a:off x="2750213" y="3659832"/>
            <a:ext cx="2839239" cy="369332"/>
          </a:xfrm>
          <a:prstGeom prst="rect">
            <a:avLst/>
          </a:prstGeom>
        </p:spPr>
        <p:txBody>
          <a:bodyPr wrap="none">
            <a:spAutoFit/>
          </a:bodyPr>
          <a:lstStyle/>
          <a:p>
            <a:r>
              <a:rPr lang="en-US" altLang="ja-JP" dirty="0">
                <a:solidFill>
                  <a:srgbClr val="FF0000"/>
                </a:solidFill>
                <a:latin typeface="+mn-ea"/>
              </a:rPr>
              <a:t>H12</a:t>
            </a:r>
            <a:r>
              <a:rPr lang="ja-JP" altLang="en-US" dirty="0">
                <a:solidFill>
                  <a:srgbClr val="FF0000"/>
                </a:solidFill>
                <a:latin typeface="+mn-ea"/>
              </a:rPr>
              <a:t>児童虐待防止法の制定</a:t>
            </a:r>
          </a:p>
        </p:txBody>
      </p:sp>
      <p:cxnSp>
        <p:nvCxnSpPr>
          <p:cNvPr id="28" name="直線矢印コネクタ 27"/>
          <p:cNvCxnSpPr/>
          <p:nvPr/>
        </p:nvCxnSpPr>
        <p:spPr>
          <a:xfrm>
            <a:off x="4169833" y="3936831"/>
            <a:ext cx="0" cy="1089168"/>
          </a:xfrm>
          <a:prstGeom prst="straightConnector1">
            <a:avLst/>
          </a:prstGeom>
          <a:ln>
            <a:solidFill>
              <a:srgbClr val="572314"/>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473842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34862" y="457783"/>
            <a:ext cx="8574087" cy="967840"/>
          </a:xfrm>
          <a:noFill/>
        </p:spPr>
        <p:txBody>
          <a:bodyPr>
            <a:normAutofit/>
          </a:bodyPr>
          <a:lstStyle/>
          <a:p>
            <a:pPr lvl="0" algn="ctr"/>
            <a:r>
              <a:rPr lang="ja-JP" altLang="ja-JP" sz="2800" b="1" dirty="0">
                <a:solidFill>
                  <a:srgbClr val="FFFFFF"/>
                </a:solidFill>
              </a:rPr>
              <a:t>感性豊かな心（非認知能力）を伸ばすに</a:t>
            </a:r>
            <a:r>
              <a:rPr lang="ja-JP" altLang="ja-JP" sz="2800" b="1" dirty="0" smtClean="0">
                <a:solidFill>
                  <a:srgbClr val="FFFFFF"/>
                </a:solidFill>
              </a:rPr>
              <a:t>は</a:t>
            </a:r>
            <a:endParaRPr lang="en-US" altLang="ja-JP" sz="2800" b="1" dirty="0">
              <a:solidFill>
                <a:srgbClr val="FFFFFF"/>
              </a:solidFill>
              <a:effectLst/>
            </a:endParaRPr>
          </a:p>
        </p:txBody>
      </p:sp>
      <p:sp>
        <p:nvSpPr>
          <p:cNvPr id="3" name="正方形/長方形 2"/>
          <p:cNvSpPr/>
          <p:nvPr/>
        </p:nvSpPr>
        <p:spPr>
          <a:xfrm>
            <a:off x="2901097" y="4868674"/>
            <a:ext cx="2682743" cy="1723549"/>
          </a:xfrm>
          <a:prstGeom prst="rect">
            <a:avLst/>
          </a:prstGeom>
        </p:spPr>
        <p:txBody>
          <a:bodyPr wrap="square">
            <a:spAutoFit/>
          </a:bodyPr>
          <a:lstStyle/>
          <a:p>
            <a:pPr lvl="0" algn="ctr">
              <a:lnSpc>
                <a:spcPct val="150000"/>
              </a:lnSpc>
            </a:pPr>
            <a:r>
              <a:rPr lang="ja-JP" altLang="en-US" sz="2400" dirty="0" smtClean="0">
                <a:solidFill>
                  <a:srgbClr val="800000"/>
                </a:solidFill>
              </a:rPr>
              <a:t>肯定する。ほめる。</a:t>
            </a:r>
            <a:endParaRPr lang="en-US" altLang="ja-JP" sz="2400" dirty="0" smtClean="0">
              <a:solidFill>
                <a:srgbClr val="800000"/>
              </a:solidFill>
            </a:endParaRPr>
          </a:p>
          <a:p>
            <a:pPr lvl="0" algn="ctr">
              <a:lnSpc>
                <a:spcPct val="150000"/>
              </a:lnSpc>
            </a:pPr>
            <a:endParaRPr lang="ja-JP" altLang="en-US" sz="2400" dirty="0">
              <a:solidFill>
                <a:srgbClr val="800000"/>
              </a:solidFill>
            </a:endParaRPr>
          </a:p>
          <a:p>
            <a:pPr lvl="0" algn="ctr">
              <a:lnSpc>
                <a:spcPct val="150000"/>
              </a:lnSpc>
            </a:pPr>
            <a:r>
              <a:rPr lang="ja-JP" altLang="en-US" sz="2400" dirty="0" smtClean="0">
                <a:solidFill>
                  <a:srgbClr val="800000"/>
                </a:solidFill>
              </a:rPr>
              <a:t>自信</a:t>
            </a:r>
            <a:r>
              <a:rPr lang="ja-JP" altLang="en-US" sz="2400" dirty="0">
                <a:solidFill>
                  <a:srgbClr val="800000"/>
                </a:solidFill>
              </a:rPr>
              <a:t>を与える。</a:t>
            </a:r>
          </a:p>
        </p:txBody>
      </p:sp>
      <p:sp>
        <p:nvSpPr>
          <p:cNvPr id="2" name="正方形/長方形 1"/>
          <p:cNvSpPr/>
          <p:nvPr/>
        </p:nvSpPr>
        <p:spPr>
          <a:xfrm>
            <a:off x="5583840" y="2852046"/>
            <a:ext cx="1107996" cy="1569660"/>
          </a:xfrm>
          <a:prstGeom prst="rect">
            <a:avLst/>
          </a:prstGeom>
        </p:spPr>
        <p:txBody>
          <a:bodyPr wrap="none">
            <a:spAutoFit/>
          </a:bodyPr>
          <a:lstStyle/>
          <a:p>
            <a:pPr algn="ctr"/>
            <a:r>
              <a:rPr lang="ja-JP" altLang="en-US" sz="2400" dirty="0" smtClean="0">
                <a:solidFill>
                  <a:srgbClr val="800000"/>
                </a:solidFill>
              </a:rPr>
              <a:t>聞く</a:t>
            </a:r>
            <a:endParaRPr lang="en-US" altLang="ja-JP" sz="2400" dirty="0" smtClean="0">
              <a:solidFill>
                <a:srgbClr val="800000"/>
              </a:solidFill>
            </a:endParaRPr>
          </a:p>
          <a:p>
            <a:pPr algn="ctr"/>
            <a:endParaRPr lang="en-US" altLang="ja-JP" sz="2400" dirty="0" smtClean="0">
              <a:solidFill>
                <a:srgbClr val="800000"/>
              </a:solidFill>
            </a:endParaRPr>
          </a:p>
          <a:p>
            <a:pPr algn="ctr"/>
            <a:endParaRPr lang="en-US" altLang="ja-JP" sz="2400" dirty="0" smtClean="0">
              <a:solidFill>
                <a:srgbClr val="800000"/>
              </a:solidFill>
            </a:endParaRPr>
          </a:p>
          <a:p>
            <a:pPr algn="ctr"/>
            <a:r>
              <a:rPr lang="ja-JP" altLang="en-US" sz="2400" dirty="0" smtClean="0">
                <a:solidFill>
                  <a:srgbClr val="800000"/>
                </a:solidFill>
              </a:rPr>
              <a:t>応える</a:t>
            </a:r>
            <a:endParaRPr lang="ja-JP" altLang="en-US" sz="2400" dirty="0">
              <a:solidFill>
                <a:srgbClr val="800000"/>
              </a:solidFill>
            </a:endParaRPr>
          </a:p>
        </p:txBody>
      </p:sp>
      <p:sp>
        <p:nvSpPr>
          <p:cNvPr id="5" name="正方形/長方形 4"/>
          <p:cNvSpPr/>
          <p:nvPr/>
        </p:nvSpPr>
        <p:spPr>
          <a:xfrm>
            <a:off x="1269935" y="2852046"/>
            <a:ext cx="3174838" cy="1569660"/>
          </a:xfrm>
          <a:prstGeom prst="rect">
            <a:avLst/>
          </a:prstGeom>
        </p:spPr>
        <p:txBody>
          <a:bodyPr wrap="square" anchor="t">
            <a:spAutoFit/>
          </a:bodyPr>
          <a:lstStyle/>
          <a:p>
            <a:pPr lvl="0" algn="ctr"/>
            <a:r>
              <a:rPr lang="ja-JP" altLang="en-US" sz="2400" dirty="0">
                <a:solidFill>
                  <a:srgbClr val="800000"/>
                </a:solidFill>
              </a:rPr>
              <a:t>まな</a:t>
            </a:r>
            <a:r>
              <a:rPr lang="ja-JP" altLang="en-US" sz="2400" dirty="0" smtClean="0">
                <a:solidFill>
                  <a:srgbClr val="800000"/>
                </a:solidFill>
              </a:rPr>
              <a:t>かい（眼交）</a:t>
            </a:r>
            <a:endParaRPr lang="en-US" altLang="ja-JP" sz="2400" dirty="0">
              <a:solidFill>
                <a:srgbClr val="800000"/>
              </a:solidFill>
            </a:endParaRPr>
          </a:p>
          <a:p>
            <a:pPr lvl="0" algn="ctr"/>
            <a:endParaRPr lang="en-US" altLang="ja-JP" sz="2400" dirty="0" smtClean="0">
              <a:solidFill>
                <a:srgbClr val="800000"/>
              </a:solidFill>
            </a:endParaRPr>
          </a:p>
          <a:p>
            <a:pPr lvl="0" algn="ctr"/>
            <a:endParaRPr lang="en-US" altLang="ja-JP" sz="2400" dirty="0" smtClean="0">
              <a:solidFill>
                <a:srgbClr val="800000"/>
              </a:solidFill>
            </a:endParaRPr>
          </a:p>
          <a:p>
            <a:pPr lvl="0" algn="ctr"/>
            <a:r>
              <a:rPr lang="ja-JP" altLang="en-US" sz="2400" dirty="0" smtClean="0">
                <a:solidFill>
                  <a:srgbClr val="800000"/>
                </a:solidFill>
              </a:rPr>
              <a:t>微笑み</a:t>
            </a:r>
            <a:endParaRPr lang="ja-JP" altLang="en-US" sz="2400" dirty="0">
              <a:solidFill>
                <a:srgbClr val="800000"/>
              </a:solidFill>
            </a:endParaRPr>
          </a:p>
        </p:txBody>
      </p:sp>
      <p:sp>
        <p:nvSpPr>
          <p:cNvPr id="6" name="正方形/長方形 5"/>
          <p:cNvSpPr/>
          <p:nvPr/>
        </p:nvSpPr>
        <p:spPr>
          <a:xfrm>
            <a:off x="2588407" y="1720711"/>
            <a:ext cx="3877985" cy="553998"/>
          </a:xfrm>
          <a:prstGeom prst="rect">
            <a:avLst/>
          </a:prstGeom>
        </p:spPr>
        <p:txBody>
          <a:bodyPr wrap="none">
            <a:spAutoFit/>
          </a:bodyPr>
          <a:lstStyle/>
          <a:p>
            <a:pPr>
              <a:lnSpc>
                <a:spcPct val="130000"/>
              </a:lnSpc>
            </a:pPr>
            <a:r>
              <a:rPr lang="ja-JP" altLang="en-US" sz="2400" dirty="0">
                <a:solidFill>
                  <a:srgbClr val="800000"/>
                </a:solidFill>
              </a:rPr>
              <a:t>子どもからの問いかけ</a:t>
            </a:r>
            <a:r>
              <a:rPr lang="ja-JP" altLang="en-US" sz="2400" dirty="0" smtClean="0">
                <a:solidFill>
                  <a:srgbClr val="800000"/>
                </a:solidFill>
              </a:rPr>
              <a:t>に、</a:t>
            </a:r>
            <a:endParaRPr lang="en-US" altLang="ja-JP" sz="2400" dirty="0">
              <a:solidFill>
                <a:srgbClr val="800000"/>
              </a:solidFill>
            </a:endParaRPr>
          </a:p>
        </p:txBody>
      </p:sp>
      <p:cxnSp>
        <p:nvCxnSpPr>
          <p:cNvPr id="9" name="直線矢印コネクタ 8"/>
          <p:cNvCxnSpPr/>
          <p:nvPr/>
        </p:nvCxnSpPr>
        <p:spPr>
          <a:xfrm flipH="1">
            <a:off x="3064122" y="2461848"/>
            <a:ext cx="541590" cy="390198"/>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2" name="直線矢印コネクタ 11"/>
          <p:cNvCxnSpPr/>
          <p:nvPr/>
        </p:nvCxnSpPr>
        <p:spPr>
          <a:xfrm>
            <a:off x="5313045" y="2419149"/>
            <a:ext cx="541590" cy="390198"/>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3" name="直線矢印コネクタ 12"/>
          <p:cNvCxnSpPr/>
          <p:nvPr/>
        </p:nvCxnSpPr>
        <p:spPr>
          <a:xfrm flipH="1">
            <a:off x="5042250" y="4478476"/>
            <a:ext cx="541590" cy="390198"/>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4" name="直線矢印コネクタ 13"/>
          <p:cNvCxnSpPr/>
          <p:nvPr/>
        </p:nvCxnSpPr>
        <p:spPr>
          <a:xfrm>
            <a:off x="3252138" y="4478476"/>
            <a:ext cx="541590" cy="390198"/>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5" name="直線矢印コネクタ 14"/>
          <p:cNvCxnSpPr/>
          <p:nvPr/>
        </p:nvCxnSpPr>
        <p:spPr>
          <a:xfrm>
            <a:off x="6165777" y="3379722"/>
            <a:ext cx="0" cy="541802"/>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6" name="直線矢印コネクタ 15"/>
          <p:cNvCxnSpPr/>
          <p:nvPr/>
        </p:nvCxnSpPr>
        <p:spPr>
          <a:xfrm>
            <a:off x="2901097" y="3379722"/>
            <a:ext cx="0" cy="541802"/>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cxnSp>
        <p:nvCxnSpPr>
          <p:cNvPr id="17" name="直線矢印コネクタ 16"/>
          <p:cNvCxnSpPr/>
          <p:nvPr/>
        </p:nvCxnSpPr>
        <p:spPr>
          <a:xfrm>
            <a:off x="4304757" y="5586254"/>
            <a:ext cx="0" cy="541802"/>
          </a:xfrm>
          <a:prstGeom prst="straightConnector1">
            <a:avLst/>
          </a:prstGeom>
          <a:ln w="76200" cmpd="sng">
            <a:solidFill>
              <a:srgbClr val="572314"/>
            </a:solidFill>
            <a:headEnd type="none"/>
            <a:tailEnd type="arrow" w="sm" len="s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3397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284163" y="420437"/>
            <a:ext cx="8574087" cy="967840"/>
          </a:xfrm>
          <a:noFill/>
        </p:spPr>
        <p:txBody>
          <a:bodyPr>
            <a:normAutofit/>
          </a:bodyPr>
          <a:lstStyle/>
          <a:p>
            <a:pPr algn="ctr"/>
            <a:r>
              <a:rPr lang="ja-JP" altLang="en-US" sz="3600" b="1" dirty="0"/>
              <a:t>あたたかい心を</a:t>
            </a:r>
            <a:r>
              <a:rPr lang="ja-JP" altLang="en-US" sz="3600" b="1" dirty="0" smtClean="0"/>
              <a:t>育む</a:t>
            </a:r>
            <a:endParaRPr lang="ja-JP" altLang="en-US" sz="3600" dirty="0">
              <a:effectLst/>
            </a:endParaRPr>
          </a:p>
        </p:txBody>
      </p:sp>
      <p:sp>
        <p:nvSpPr>
          <p:cNvPr id="3" name="正方形/長方形 2"/>
          <p:cNvSpPr/>
          <p:nvPr/>
        </p:nvSpPr>
        <p:spPr>
          <a:xfrm>
            <a:off x="1832498" y="4701426"/>
            <a:ext cx="5133470" cy="553998"/>
          </a:xfrm>
          <a:prstGeom prst="rect">
            <a:avLst/>
          </a:prstGeom>
        </p:spPr>
        <p:txBody>
          <a:bodyPr wrap="square">
            <a:spAutoFit/>
          </a:bodyPr>
          <a:lstStyle/>
          <a:p>
            <a:pPr>
              <a:lnSpc>
                <a:spcPct val="130000"/>
              </a:lnSpc>
            </a:pPr>
            <a:r>
              <a:rPr lang="en-US" altLang="ja-JP" sz="2400" b="1" dirty="0" smtClean="0">
                <a:solidFill>
                  <a:srgbClr val="800000"/>
                </a:solidFill>
                <a:latin typeface="+mn-ea"/>
              </a:rPr>
              <a:t>“</a:t>
            </a:r>
            <a:r>
              <a:rPr lang="ja-JP" altLang="en-US" sz="2400" b="1" dirty="0" smtClean="0">
                <a:solidFill>
                  <a:srgbClr val="800000"/>
                </a:solidFill>
                <a:latin typeface="+mn-ea"/>
              </a:rPr>
              <a:t>心情を分かち合える</a:t>
            </a:r>
            <a:r>
              <a:rPr lang="en-US" altLang="ja-JP" sz="2400" b="1" dirty="0" smtClean="0">
                <a:solidFill>
                  <a:srgbClr val="800000"/>
                </a:solidFill>
                <a:latin typeface="+mn-ea"/>
              </a:rPr>
              <a:t>” </a:t>
            </a:r>
            <a:r>
              <a:rPr lang="ja-JP" altLang="en-US" sz="2400" b="1" dirty="0" smtClean="0">
                <a:solidFill>
                  <a:srgbClr val="800000"/>
                </a:solidFill>
                <a:latin typeface="+mn-ea"/>
              </a:rPr>
              <a:t>大人に</a:t>
            </a:r>
            <a:endParaRPr lang="ja-JP" altLang="en-US" sz="2400" b="1" dirty="0">
              <a:solidFill>
                <a:srgbClr val="800000"/>
              </a:solidFill>
              <a:latin typeface="+mn-ea"/>
            </a:endParaRPr>
          </a:p>
        </p:txBody>
      </p:sp>
      <p:sp>
        <p:nvSpPr>
          <p:cNvPr id="5" name="正方形/長方形 4"/>
          <p:cNvSpPr/>
          <p:nvPr/>
        </p:nvSpPr>
        <p:spPr>
          <a:xfrm>
            <a:off x="3108291" y="2213278"/>
            <a:ext cx="2031325" cy="461665"/>
          </a:xfrm>
          <a:prstGeom prst="rect">
            <a:avLst/>
          </a:prstGeom>
        </p:spPr>
        <p:txBody>
          <a:bodyPr wrap="none">
            <a:spAutoFit/>
          </a:bodyPr>
          <a:lstStyle/>
          <a:p>
            <a:r>
              <a:rPr lang="ja-JP" altLang="ja-JP" sz="2400" b="1" dirty="0">
                <a:solidFill>
                  <a:srgbClr val="800000"/>
                </a:solidFill>
                <a:latin typeface="+mn-ea"/>
              </a:rPr>
              <a:t>感性豊かな</a:t>
            </a:r>
            <a:r>
              <a:rPr lang="ja-JP" altLang="ja-JP" sz="2400" b="1" dirty="0" smtClean="0">
                <a:solidFill>
                  <a:srgbClr val="800000"/>
                </a:solidFill>
                <a:latin typeface="+mn-ea"/>
              </a:rPr>
              <a:t>心</a:t>
            </a:r>
            <a:endParaRPr lang="ja-JP" altLang="en-US" sz="2400" b="1" dirty="0">
              <a:solidFill>
                <a:srgbClr val="800000"/>
              </a:solidFill>
              <a:latin typeface="+mn-ea"/>
            </a:endParaRPr>
          </a:p>
        </p:txBody>
      </p:sp>
      <p:sp>
        <p:nvSpPr>
          <p:cNvPr id="12" name="正方形/長方形 11"/>
          <p:cNvSpPr/>
          <p:nvPr/>
        </p:nvSpPr>
        <p:spPr>
          <a:xfrm>
            <a:off x="2403845" y="4065494"/>
            <a:ext cx="3262432" cy="461665"/>
          </a:xfrm>
          <a:prstGeom prst="rect">
            <a:avLst/>
          </a:prstGeom>
        </p:spPr>
        <p:txBody>
          <a:bodyPr wrap="none">
            <a:spAutoFit/>
          </a:bodyPr>
          <a:lstStyle/>
          <a:p>
            <a:r>
              <a:rPr lang="ja-JP" altLang="en-US" sz="2400" b="1" dirty="0">
                <a:solidFill>
                  <a:srgbClr val="800000"/>
                </a:solidFill>
              </a:rPr>
              <a:t>あたたかい心を</a:t>
            </a:r>
            <a:r>
              <a:rPr lang="ja-JP" altLang="en-US" sz="2400" b="1" dirty="0" smtClean="0">
                <a:solidFill>
                  <a:srgbClr val="800000"/>
                </a:solidFill>
              </a:rPr>
              <a:t>育み、</a:t>
            </a:r>
            <a:endParaRPr lang="ja-JP" altLang="en-US" sz="2400" dirty="0">
              <a:solidFill>
                <a:srgbClr val="800000"/>
              </a:solidFill>
            </a:endParaRPr>
          </a:p>
        </p:txBody>
      </p:sp>
      <p:sp>
        <p:nvSpPr>
          <p:cNvPr id="13" name="下矢印 12"/>
          <p:cNvSpPr/>
          <p:nvPr/>
        </p:nvSpPr>
        <p:spPr>
          <a:xfrm>
            <a:off x="3847156" y="3194078"/>
            <a:ext cx="354834" cy="429500"/>
          </a:xfrm>
          <a:prstGeom prst="downArrow">
            <a:avLst/>
          </a:prstGeom>
          <a:solidFill>
            <a:srgbClr val="E7DEC9"/>
          </a:solidFill>
          <a:ln>
            <a:solidFill>
              <a:srgbClr val="57231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800000"/>
              </a:solidFill>
            </a:endParaRPr>
          </a:p>
        </p:txBody>
      </p:sp>
    </p:spTree>
    <p:extLst>
      <p:ext uri="{BB962C8B-B14F-4D97-AF65-F5344CB8AC3E}">
        <p14:creationId xmlns:p14="http://schemas.microsoft.com/office/powerpoint/2010/main" val="2102348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idx="1"/>
          </p:nvPr>
        </p:nvSpPr>
        <p:spPr>
          <a:xfrm>
            <a:off x="284163" y="1926270"/>
            <a:ext cx="5187763" cy="3992563"/>
          </a:xfrm>
        </p:spPr>
        <p:txBody>
          <a:bodyPr>
            <a:normAutofit/>
          </a:bodyPr>
          <a:lstStyle/>
          <a:p>
            <a:pPr marL="0" indent="0">
              <a:lnSpc>
                <a:spcPct val="140000"/>
              </a:lnSpc>
              <a:buFont typeface="Monotype Sorts" charset="0"/>
              <a:buNone/>
            </a:pPr>
            <a:r>
              <a:rPr lang="ja-JP" altLang="en-US" sz="2000" dirty="0">
                <a:solidFill>
                  <a:srgbClr val="800000"/>
                </a:solidFill>
                <a:latin typeface="+mn-ea"/>
                <a:cs typeface="ＭＳ 明朝" charset="0"/>
              </a:rPr>
              <a:t>生まれた直後の赤ちゃんでも、やさしい気持ちで見つめてくれる人には視線を合わせます</a:t>
            </a:r>
            <a:r>
              <a:rPr lang="ja-JP" altLang="en-US" sz="2000" dirty="0" smtClean="0">
                <a:solidFill>
                  <a:srgbClr val="800000"/>
                </a:solidFill>
                <a:latin typeface="+mn-ea"/>
                <a:cs typeface="ＭＳ 明朝" charset="0"/>
              </a:rPr>
              <a:t>。</a:t>
            </a:r>
            <a:endParaRPr lang="en-US" altLang="ja-JP" sz="2000" dirty="0" smtClean="0">
              <a:solidFill>
                <a:srgbClr val="800000"/>
              </a:solidFill>
              <a:latin typeface="+mn-ea"/>
              <a:cs typeface="ＭＳ 明朝" charset="0"/>
            </a:endParaRPr>
          </a:p>
          <a:p>
            <a:pPr marL="0" indent="0">
              <a:lnSpc>
                <a:spcPct val="140000"/>
              </a:lnSpc>
              <a:buFont typeface="Monotype Sorts" charset="0"/>
              <a:buNone/>
            </a:pPr>
            <a:r>
              <a:rPr lang="ja-JP" altLang="en-US" sz="2000" dirty="0" smtClean="0">
                <a:solidFill>
                  <a:srgbClr val="800000"/>
                </a:solidFill>
                <a:latin typeface="+mn-ea"/>
                <a:cs typeface="ＭＳ 明朝" charset="0"/>
              </a:rPr>
              <a:t>これ</a:t>
            </a:r>
            <a:r>
              <a:rPr lang="ja-JP" altLang="en-US" sz="2000" dirty="0">
                <a:solidFill>
                  <a:srgbClr val="800000"/>
                </a:solidFill>
                <a:latin typeface="+mn-ea"/>
                <a:cs typeface="ＭＳ 明朝" charset="0"/>
              </a:rPr>
              <a:t>が、「まなかい </a:t>
            </a:r>
            <a:r>
              <a:rPr lang="en-US" altLang="ja-JP" sz="2000" dirty="0">
                <a:solidFill>
                  <a:srgbClr val="800000"/>
                </a:solidFill>
                <a:latin typeface="+mn-ea"/>
                <a:cs typeface="ＭＳ 明朝" charset="0"/>
              </a:rPr>
              <a:t>(</a:t>
            </a:r>
            <a:r>
              <a:rPr lang="ja-JP" altLang="en-US" sz="2000" dirty="0">
                <a:solidFill>
                  <a:srgbClr val="800000"/>
                </a:solidFill>
                <a:latin typeface="+mn-ea"/>
                <a:cs typeface="ＭＳ 明朝" charset="0"/>
              </a:rPr>
              <a:t>眼交い</a:t>
            </a:r>
            <a:r>
              <a:rPr lang="en-US" altLang="ja-JP" sz="2000" dirty="0">
                <a:solidFill>
                  <a:srgbClr val="800000"/>
                </a:solidFill>
                <a:latin typeface="+mn-ea"/>
                <a:cs typeface="ＭＳ 明朝" charset="0"/>
              </a:rPr>
              <a:t>)</a:t>
            </a:r>
            <a:r>
              <a:rPr lang="ja-JP" altLang="en-US" sz="2000" dirty="0">
                <a:solidFill>
                  <a:srgbClr val="800000"/>
                </a:solidFill>
                <a:latin typeface="+mn-ea"/>
                <a:cs typeface="ＭＳ 明朝" charset="0"/>
              </a:rPr>
              <a:t>」なのです</a:t>
            </a:r>
            <a:r>
              <a:rPr lang="ja-JP" altLang="en-US" sz="2000" dirty="0" smtClean="0">
                <a:solidFill>
                  <a:srgbClr val="800000"/>
                </a:solidFill>
                <a:latin typeface="+mn-ea"/>
                <a:cs typeface="ＭＳ 明朝" charset="0"/>
              </a:rPr>
              <a:t>。</a:t>
            </a:r>
            <a:endParaRPr lang="en-US" altLang="ja-JP" sz="2000" dirty="0" smtClean="0">
              <a:solidFill>
                <a:srgbClr val="800000"/>
              </a:solidFill>
              <a:latin typeface="+mn-ea"/>
              <a:cs typeface="ＭＳ 明朝" charset="0"/>
            </a:endParaRPr>
          </a:p>
          <a:p>
            <a:pPr marL="0" indent="0">
              <a:lnSpc>
                <a:spcPct val="140000"/>
              </a:lnSpc>
              <a:buFont typeface="Monotype Sorts" charset="0"/>
              <a:buNone/>
            </a:pPr>
            <a:r>
              <a:rPr lang="ja-JP" altLang="en-US" sz="2000" dirty="0" smtClean="0">
                <a:solidFill>
                  <a:srgbClr val="800000"/>
                </a:solidFill>
                <a:latin typeface="+mn-ea"/>
                <a:cs typeface="ＭＳ 明朝" charset="0"/>
              </a:rPr>
              <a:t>育児</a:t>
            </a:r>
            <a:r>
              <a:rPr lang="ja-JP" altLang="en-US" sz="2000" dirty="0">
                <a:solidFill>
                  <a:srgbClr val="800000"/>
                </a:solidFill>
                <a:latin typeface="+mn-ea"/>
                <a:cs typeface="ＭＳ 明朝" charset="0"/>
              </a:rPr>
              <a:t>の基本は、赤ちゃんの目をみることにあります。</a:t>
            </a:r>
          </a:p>
          <a:p>
            <a:pPr marL="0" indent="0">
              <a:lnSpc>
                <a:spcPct val="140000"/>
              </a:lnSpc>
              <a:buFont typeface="Monotype Sorts" charset="0"/>
              <a:buNone/>
            </a:pPr>
            <a:endParaRPr lang="ja-JP" altLang="en-US" sz="2000" dirty="0">
              <a:solidFill>
                <a:srgbClr val="800000"/>
              </a:solidFill>
              <a:latin typeface="+mn-ea"/>
              <a:cs typeface="ＭＳ 明朝" charset="0"/>
            </a:endParaRPr>
          </a:p>
        </p:txBody>
      </p:sp>
      <p:sp>
        <p:nvSpPr>
          <p:cNvPr id="60420" name="Text Box 4"/>
          <p:cNvSpPr txBox="1">
            <a:spLocks noChangeArrowheads="1"/>
          </p:cNvSpPr>
          <p:nvPr/>
        </p:nvSpPr>
        <p:spPr bwMode="auto">
          <a:xfrm>
            <a:off x="859073" y="5532644"/>
            <a:ext cx="46128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ja-JP" altLang="en-US" sz="2000" dirty="0">
                <a:solidFill>
                  <a:srgbClr val="800000"/>
                </a:solidFill>
                <a:latin typeface="+mj-ea"/>
                <a:ea typeface="+mj-ea"/>
                <a:cs typeface="ＭＳ 明朝" charset="0"/>
              </a:rPr>
              <a:t>内藤壽七郎著「育児の原理」より</a:t>
            </a:r>
            <a:endParaRPr lang="en-US" altLang="ja-JP" sz="2000" dirty="0">
              <a:solidFill>
                <a:srgbClr val="800000"/>
              </a:solidFill>
              <a:latin typeface="+mj-ea"/>
              <a:ea typeface="+mj-ea"/>
              <a:cs typeface="ＭＳ 明朝"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6038" y="4403333"/>
            <a:ext cx="1669055" cy="2258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2356" y="2635879"/>
            <a:ext cx="1752403" cy="2184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3" name="タイトル 2"/>
          <p:cNvSpPr>
            <a:spLocks noGrp="1"/>
          </p:cNvSpPr>
          <p:nvPr>
            <p:ph type="title"/>
          </p:nvPr>
        </p:nvSpPr>
        <p:spPr/>
        <p:txBody>
          <a:bodyPr>
            <a:normAutofit/>
          </a:bodyPr>
          <a:lstStyle/>
          <a:p>
            <a:r>
              <a:rPr kumimoji="1" lang="ja-JP" altLang="en-US" sz="3200" dirty="0" smtClean="0"/>
              <a:t>育児の基本は</a:t>
            </a:r>
            <a:r>
              <a:rPr kumimoji="1" lang="en-US" altLang="ja-JP" sz="3200" dirty="0" smtClean="0"/>
              <a:t>  ’</a:t>
            </a:r>
            <a:r>
              <a:rPr kumimoji="1" lang="ja-JP" altLang="en-US" sz="3200" dirty="0" smtClean="0"/>
              <a:t>まなかい</a:t>
            </a:r>
            <a:r>
              <a:rPr kumimoji="1" lang="en-US" altLang="ja-JP" sz="3200" dirty="0" smtClean="0"/>
              <a:t>’  </a:t>
            </a:r>
            <a:r>
              <a:rPr kumimoji="1" lang="ja-JP" altLang="en-US" sz="3200" dirty="0" smtClean="0"/>
              <a:t>に</a:t>
            </a:r>
            <a:endParaRPr kumimoji="1" lang="ja-JP" altLang="en-US" sz="3200" dirty="0"/>
          </a:p>
        </p:txBody>
      </p:sp>
    </p:spTree>
    <p:extLst>
      <p:ext uri="{BB962C8B-B14F-4D97-AF65-F5344CB8AC3E}">
        <p14:creationId xmlns:p14="http://schemas.microsoft.com/office/powerpoint/2010/main" val="2033689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53261" y="641623"/>
            <a:ext cx="8132046" cy="1088136"/>
          </a:xfrm>
          <a:noFill/>
        </p:spPr>
        <p:txBody>
          <a:bodyPr anchor="ctr">
            <a:noAutofit/>
          </a:bodyPr>
          <a:lstStyle/>
          <a:p>
            <a:pPr algn="ctr"/>
            <a:r>
              <a:rPr lang="en-US" altLang="ja-JP" sz="3200" b="1" dirty="0" smtClean="0">
                <a:latin typeface="+mj-ea"/>
              </a:rPr>
              <a:t>IV.</a:t>
            </a:r>
            <a:r>
              <a:rPr lang="ja-JP" altLang="en-US" sz="3200" b="1" dirty="0" smtClean="0">
                <a:latin typeface="+mj-ea"/>
              </a:rPr>
              <a:t> こども虐待未然防止と</a:t>
            </a:r>
            <a:r>
              <a:rPr lang="en-US" altLang="ja-JP" sz="3200" b="1" dirty="0" smtClean="0">
                <a:latin typeface="+mj-ea"/>
              </a:rPr>
              <a:t/>
            </a:r>
            <a:br>
              <a:rPr lang="en-US" altLang="ja-JP" sz="3200" b="1" dirty="0" smtClean="0">
                <a:latin typeface="+mj-ea"/>
              </a:rPr>
            </a:br>
            <a:r>
              <a:rPr lang="ja-JP" altLang="en-US" sz="3200" b="1" dirty="0" smtClean="0">
                <a:latin typeface="+mj-ea"/>
              </a:rPr>
              <a:t>地域</a:t>
            </a:r>
            <a:r>
              <a:rPr lang="ja-JP" altLang="en-US" sz="3200" b="1" dirty="0">
                <a:latin typeface="+mj-ea"/>
              </a:rPr>
              <a:t>子育て応援活動</a:t>
            </a:r>
            <a:endParaRPr kumimoji="1" lang="ja-JP" altLang="en-US" sz="3200" b="1" dirty="0">
              <a:latin typeface="+mj-ea"/>
            </a:endParaRPr>
          </a:p>
        </p:txBody>
      </p:sp>
      <p:sp>
        <p:nvSpPr>
          <p:cNvPr id="3" name="正方形/長方形 2"/>
          <p:cNvSpPr/>
          <p:nvPr/>
        </p:nvSpPr>
        <p:spPr>
          <a:xfrm>
            <a:off x="1157883" y="2751892"/>
            <a:ext cx="6797887" cy="2554545"/>
          </a:xfrm>
          <a:prstGeom prst="rect">
            <a:avLst/>
          </a:prstGeom>
        </p:spPr>
        <p:txBody>
          <a:bodyPr wrap="square">
            <a:spAutoFit/>
          </a:bodyPr>
          <a:lstStyle/>
          <a:p>
            <a:pPr algn="ctr">
              <a:lnSpc>
                <a:spcPct val="200000"/>
              </a:lnSpc>
              <a:spcAft>
                <a:spcPts val="1200"/>
              </a:spcAft>
            </a:pPr>
            <a:r>
              <a:rPr lang="ja-JP" altLang="en-US" sz="2400" dirty="0">
                <a:solidFill>
                  <a:srgbClr val="800000"/>
                </a:solidFill>
                <a:latin typeface="+mn-ea"/>
              </a:rPr>
              <a:t>健やかに妊娠期を送り安心して子どもを産み、</a:t>
            </a:r>
            <a:endParaRPr lang="en-US" altLang="ja-JP" sz="2400" dirty="0">
              <a:solidFill>
                <a:srgbClr val="800000"/>
              </a:solidFill>
              <a:latin typeface="+mn-ea"/>
            </a:endParaRPr>
          </a:p>
          <a:p>
            <a:pPr algn="ctr">
              <a:lnSpc>
                <a:spcPct val="200000"/>
              </a:lnSpc>
              <a:spcAft>
                <a:spcPts val="1200"/>
              </a:spcAft>
            </a:pPr>
            <a:r>
              <a:rPr lang="ja-JP" altLang="en-US" sz="2400" dirty="0">
                <a:solidFill>
                  <a:srgbClr val="800000"/>
                </a:solidFill>
                <a:latin typeface="+mn-ea"/>
              </a:rPr>
              <a:t>ゆとりを持ってよりよい育児ができるため</a:t>
            </a:r>
            <a:r>
              <a:rPr lang="ja-JP" altLang="en-US" sz="2400" dirty="0" smtClean="0">
                <a:solidFill>
                  <a:srgbClr val="800000"/>
                </a:solidFill>
                <a:latin typeface="+mn-ea"/>
              </a:rPr>
              <a:t>の</a:t>
            </a:r>
            <a:endParaRPr lang="en-US" altLang="ja-JP" sz="2400" dirty="0" smtClean="0">
              <a:solidFill>
                <a:srgbClr val="800000"/>
              </a:solidFill>
              <a:latin typeface="+mn-ea"/>
            </a:endParaRPr>
          </a:p>
          <a:p>
            <a:pPr algn="ctr">
              <a:lnSpc>
                <a:spcPct val="200000"/>
              </a:lnSpc>
              <a:spcAft>
                <a:spcPts val="1200"/>
              </a:spcAft>
            </a:pPr>
            <a:r>
              <a:rPr lang="ja-JP" altLang="en-US" sz="2400" dirty="0" smtClean="0">
                <a:solidFill>
                  <a:srgbClr val="800000"/>
                </a:solidFill>
                <a:latin typeface="+mn-ea"/>
              </a:rPr>
              <a:t>地域での支援</a:t>
            </a:r>
            <a:endParaRPr lang="ja-JP" altLang="en-US" sz="2400" dirty="0">
              <a:solidFill>
                <a:srgbClr val="800000"/>
              </a:solidFill>
              <a:latin typeface="+mn-ea"/>
            </a:endParaRPr>
          </a:p>
        </p:txBody>
      </p:sp>
    </p:spTree>
    <p:extLst>
      <p:ext uri="{BB962C8B-B14F-4D97-AF65-F5344CB8AC3E}">
        <p14:creationId xmlns:p14="http://schemas.microsoft.com/office/powerpoint/2010/main" val="167525874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62316"/>
            <a:ext cx="8574087" cy="967840"/>
          </a:xfrm>
          <a:noFill/>
        </p:spPr>
        <p:txBody>
          <a:bodyPr anchor="ctr">
            <a:normAutofit/>
          </a:bodyPr>
          <a:lstStyle/>
          <a:p>
            <a:r>
              <a:rPr lang="en-US" altLang="ja-JP" sz="3200" b="1" dirty="0" smtClean="0">
                <a:latin typeface="+mj-ea"/>
              </a:rPr>
              <a:t>IV.</a:t>
            </a:r>
            <a:r>
              <a:rPr lang="ja-JP" altLang="en-US" sz="3200" b="1" dirty="0" smtClean="0">
                <a:latin typeface="+mj-ea"/>
              </a:rPr>
              <a:t> こども</a:t>
            </a:r>
            <a:r>
              <a:rPr lang="ja-JP" altLang="en-US" sz="3200" b="1" dirty="0">
                <a:latin typeface="+mj-ea"/>
              </a:rPr>
              <a:t>虐待防止と地域子育て応援活動</a:t>
            </a:r>
            <a:endParaRPr kumimoji="1" lang="ja-JP" altLang="en-US" sz="3200" b="1" dirty="0">
              <a:latin typeface="+mj-ea"/>
            </a:endParaRPr>
          </a:p>
        </p:txBody>
      </p:sp>
      <p:grpSp>
        <p:nvGrpSpPr>
          <p:cNvPr id="26" name="図形グループ 25"/>
          <p:cNvGrpSpPr/>
          <p:nvPr/>
        </p:nvGrpSpPr>
        <p:grpSpPr>
          <a:xfrm>
            <a:off x="1933813" y="2254764"/>
            <a:ext cx="3483192" cy="4263578"/>
            <a:chOff x="4695372" y="1404282"/>
            <a:chExt cx="2485572" cy="4263578"/>
          </a:xfrm>
        </p:grpSpPr>
        <p:grpSp>
          <p:nvGrpSpPr>
            <p:cNvPr id="25" name="図形グループ 24"/>
            <p:cNvGrpSpPr/>
            <p:nvPr/>
          </p:nvGrpSpPr>
          <p:grpSpPr>
            <a:xfrm>
              <a:off x="4695372" y="1438173"/>
              <a:ext cx="2485572" cy="4229687"/>
              <a:chOff x="7404975" y="1438173"/>
              <a:chExt cx="2485572" cy="4229687"/>
            </a:xfrm>
          </p:grpSpPr>
          <p:sp>
            <p:nvSpPr>
              <p:cNvPr id="14" name="二等辺三角形 13"/>
              <p:cNvSpPr/>
              <p:nvPr/>
            </p:nvSpPr>
            <p:spPr>
              <a:xfrm>
                <a:off x="7404975" y="1438173"/>
                <a:ext cx="2485572" cy="4229687"/>
              </a:xfrm>
              <a:prstGeom prst="triangle">
                <a:avLst/>
              </a:prstGeom>
              <a:solidFill>
                <a:srgbClr val="FFF1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800000"/>
                  </a:solidFill>
                </a:endParaRPr>
              </a:p>
            </p:txBody>
          </p:sp>
          <p:sp>
            <p:nvSpPr>
              <p:cNvPr id="17" name="二等辺三角形 16"/>
              <p:cNvSpPr/>
              <p:nvPr/>
            </p:nvSpPr>
            <p:spPr>
              <a:xfrm>
                <a:off x="7749690" y="1438173"/>
                <a:ext cx="1796143" cy="3060077"/>
              </a:xfrm>
              <a:prstGeom prst="triangle">
                <a:avLst/>
              </a:prstGeom>
              <a:solidFill>
                <a:schemeClr val="accent2">
                  <a:lumMod val="20000"/>
                  <a:lumOff val="80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800000"/>
                  </a:solidFill>
                </a:endParaRPr>
              </a:p>
            </p:txBody>
          </p:sp>
          <p:sp>
            <p:nvSpPr>
              <p:cNvPr id="15" name="二等辺三角形 14"/>
              <p:cNvSpPr/>
              <p:nvPr/>
            </p:nvSpPr>
            <p:spPr>
              <a:xfrm>
                <a:off x="8081704" y="1438173"/>
                <a:ext cx="1132115" cy="1890467"/>
              </a:xfrm>
              <a:prstGeom prst="triangle">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800000"/>
                  </a:solidFill>
                </a:endParaRPr>
              </a:p>
            </p:txBody>
          </p:sp>
          <p:sp>
            <p:nvSpPr>
              <p:cNvPr id="16" name="二等辺三角形 15"/>
              <p:cNvSpPr/>
              <p:nvPr/>
            </p:nvSpPr>
            <p:spPr>
              <a:xfrm>
                <a:off x="8342961" y="1438173"/>
                <a:ext cx="609601" cy="891426"/>
              </a:xfrm>
              <a:prstGeom prst="triangl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rgbClr val="800000"/>
                  </a:solidFill>
                </a:endParaRPr>
              </a:p>
            </p:txBody>
          </p:sp>
        </p:grpSp>
        <p:sp>
          <p:nvSpPr>
            <p:cNvPr id="24" name="二等辺三角形 23"/>
            <p:cNvSpPr/>
            <p:nvPr/>
          </p:nvSpPr>
          <p:spPr>
            <a:xfrm>
              <a:off x="4695372" y="1404282"/>
              <a:ext cx="2485572" cy="4229687"/>
            </a:xfrm>
            <a:prstGeom prst="triangle">
              <a:avLst/>
            </a:prstGeom>
            <a:noFill/>
            <a:ln w="38100" cmpd="sng">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800000"/>
                </a:solidFill>
              </a:endParaRPr>
            </a:p>
          </p:txBody>
        </p:sp>
      </p:grpSp>
      <p:sp>
        <p:nvSpPr>
          <p:cNvPr id="27" name="テキスト ボックス 26"/>
          <p:cNvSpPr txBox="1"/>
          <p:nvPr/>
        </p:nvSpPr>
        <p:spPr>
          <a:xfrm>
            <a:off x="3122275" y="3516469"/>
            <a:ext cx="1696475" cy="400110"/>
          </a:xfrm>
          <a:prstGeom prst="rect">
            <a:avLst/>
          </a:prstGeom>
          <a:noFill/>
        </p:spPr>
        <p:txBody>
          <a:bodyPr wrap="square" rtlCol="0">
            <a:spAutoFit/>
          </a:bodyPr>
          <a:lstStyle/>
          <a:p>
            <a:r>
              <a:rPr kumimoji="1" lang="ja-JP" altLang="en-US" sz="2000" dirty="0" smtClean="0">
                <a:solidFill>
                  <a:srgbClr val="800000"/>
                </a:solidFill>
              </a:rPr>
              <a:t>早期発見</a:t>
            </a:r>
            <a:endParaRPr kumimoji="1" lang="ja-JP" altLang="en-US" sz="2000" dirty="0">
              <a:solidFill>
                <a:srgbClr val="800000"/>
              </a:solidFill>
            </a:endParaRPr>
          </a:p>
        </p:txBody>
      </p:sp>
      <p:sp>
        <p:nvSpPr>
          <p:cNvPr id="33" name="正方形/長方形 32"/>
          <p:cNvSpPr/>
          <p:nvPr/>
        </p:nvSpPr>
        <p:spPr>
          <a:xfrm>
            <a:off x="2199702" y="4483161"/>
            <a:ext cx="3134165" cy="707886"/>
          </a:xfrm>
          <a:prstGeom prst="rect">
            <a:avLst/>
          </a:prstGeom>
        </p:spPr>
        <p:txBody>
          <a:bodyPr wrap="square">
            <a:spAutoFit/>
          </a:bodyPr>
          <a:lstStyle/>
          <a:p>
            <a:pPr algn="ctr"/>
            <a:r>
              <a:rPr lang="ja-JP" altLang="en-US" sz="2000" dirty="0" smtClean="0">
                <a:solidFill>
                  <a:srgbClr val="800000"/>
                </a:solidFill>
              </a:rPr>
              <a:t>ハイリスク家庭の</a:t>
            </a:r>
            <a:endParaRPr lang="en-US" altLang="ja-JP" sz="2000" dirty="0" smtClean="0">
              <a:solidFill>
                <a:srgbClr val="800000"/>
              </a:solidFill>
            </a:endParaRPr>
          </a:p>
          <a:p>
            <a:pPr algn="ctr"/>
            <a:r>
              <a:rPr lang="ja-JP" altLang="en-US" sz="2000" dirty="0" smtClean="0">
                <a:solidFill>
                  <a:srgbClr val="800000"/>
                </a:solidFill>
              </a:rPr>
              <a:t>把握と援助</a:t>
            </a:r>
            <a:endParaRPr lang="ja-JP" altLang="en-US" sz="2000" dirty="0">
              <a:solidFill>
                <a:srgbClr val="800000"/>
              </a:solidFill>
            </a:endParaRPr>
          </a:p>
        </p:txBody>
      </p:sp>
      <p:sp>
        <p:nvSpPr>
          <p:cNvPr id="35" name="正方形/長方形 34"/>
          <p:cNvSpPr/>
          <p:nvPr/>
        </p:nvSpPr>
        <p:spPr>
          <a:xfrm>
            <a:off x="3146394" y="2606291"/>
            <a:ext cx="1696475" cy="400110"/>
          </a:xfrm>
          <a:prstGeom prst="rect">
            <a:avLst/>
          </a:prstGeom>
        </p:spPr>
        <p:txBody>
          <a:bodyPr wrap="square">
            <a:spAutoFit/>
          </a:bodyPr>
          <a:lstStyle/>
          <a:p>
            <a:r>
              <a:rPr lang="ja-JP" altLang="en-US" sz="2000" dirty="0" smtClean="0">
                <a:solidFill>
                  <a:srgbClr val="800000"/>
                </a:solidFill>
              </a:rPr>
              <a:t>再発防止</a:t>
            </a:r>
            <a:endParaRPr lang="ja-JP" altLang="en-US" sz="2000" dirty="0">
              <a:solidFill>
                <a:srgbClr val="800000"/>
              </a:solidFill>
            </a:endParaRPr>
          </a:p>
        </p:txBody>
      </p:sp>
      <p:sp>
        <p:nvSpPr>
          <p:cNvPr id="36" name="正方形/長方形 35"/>
          <p:cNvSpPr/>
          <p:nvPr/>
        </p:nvSpPr>
        <p:spPr>
          <a:xfrm>
            <a:off x="2477086" y="5797482"/>
            <a:ext cx="2456849" cy="400110"/>
          </a:xfrm>
          <a:prstGeom prst="rect">
            <a:avLst/>
          </a:prstGeom>
        </p:spPr>
        <p:txBody>
          <a:bodyPr wrap="square">
            <a:spAutoFit/>
          </a:bodyPr>
          <a:lstStyle/>
          <a:p>
            <a:pPr algn="ctr"/>
            <a:r>
              <a:rPr lang="ja-JP" altLang="en-US" sz="2000" dirty="0" smtClean="0">
                <a:solidFill>
                  <a:srgbClr val="800000"/>
                </a:solidFill>
              </a:rPr>
              <a:t>健全育成の確認</a:t>
            </a:r>
            <a:endParaRPr lang="ja-JP" altLang="en-US" sz="2000" dirty="0">
              <a:solidFill>
                <a:srgbClr val="800000"/>
              </a:solidFill>
            </a:endParaRPr>
          </a:p>
        </p:txBody>
      </p:sp>
      <p:sp>
        <p:nvSpPr>
          <p:cNvPr id="37" name="テキスト ボックス 36"/>
          <p:cNvSpPr txBox="1"/>
          <p:nvPr/>
        </p:nvSpPr>
        <p:spPr>
          <a:xfrm>
            <a:off x="4833854" y="4535504"/>
            <a:ext cx="1696475" cy="400110"/>
          </a:xfrm>
          <a:prstGeom prst="rect">
            <a:avLst/>
          </a:prstGeom>
          <a:noFill/>
        </p:spPr>
        <p:txBody>
          <a:bodyPr wrap="square" rtlCol="0">
            <a:spAutoFit/>
          </a:bodyPr>
          <a:lstStyle/>
          <a:p>
            <a:pPr algn="ctr"/>
            <a:r>
              <a:rPr kumimoji="1" lang="ja-JP" altLang="en-US" sz="2000" dirty="0" smtClean="0">
                <a:solidFill>
                  <a:srgbClr val="800000"/>
                </a:solidFill>
              </a:rPr>
              <a:t>１次予防</a:t>
            </a:r>
            <a:endParaRPr kumimoji="1" lang="ja-JP" altLang="en-US" sz="2000" dirty="0">
              <a:solidFill>
                <a:srgbClr val="800000"/>
              </a:solidFill>
            </a:endParaRPr>
          </a:p>
        </p:txBody>
      </p:sp>
      <p:sp>
        <p:nvSpPr>
          <p:cNvPr id="39" name="テキスト ボックス 38"/>
          <p:cNvSpPr txBox="1"/>
          <p:nvPr/>
        </p:nvSpPr>
        <p:spPr>
          <a:xfrm>
            <a:off x="4833854" y="2621352"/>
            <a:ext cx="1696475" cy="400110"/>
          </a:xfrm>
          <a:prstGeom prst="rect">
            <a:avLst/>
          </a:prstGeom>
          <a:noFill/>
        </p:spPr>
        <p:txBody>
          <a:bodyPr wrap="square" rtlCol="0">
            <a:spAutoFit/>
          </a:bodyPr>
          <a:lstStyle/>
          <a:p>
            <a:pPr algn="ctr"/>
            <a:r>
              <a:rPr kumimoji="1" lang="ja-JP" altLang="en-US" sz="2000" dirty="0" smtClean="0">
                <a:solidFill>
                  <a:srgbClr val="800000"/>
                </a:solidFill>
              </a:rPr>
              <a:t>３次予防</a:t>
            </a:r>
            <a:endParaRPr kumimoji="1" lang="ja-JP" altLang="en-US" sz="2000" dirty="0">
              <a:solidFill>
                <a:srgbClr val="800000"/>
              </a:solidFill>
            </a:endParaRPr>
          </a:p>
        </p:txBody>
      </p:sp>
      <p:sp>
        <p:nvSpPr>
          <p:cNvPr id="40" name="テキスト ボックス 39"/>
          <p:cNvSpPr txBox="1"/>
          <p:nvPr/>
        </p:nvSpPr>
        <p:spPr>
          <a:xfrm>
            <a:off x="4833854" y="3516469"/>
            <a:ext cx="1696475" cy="400110"/>
          </a:xfrm>
          <a:prstGeom prst="rect">
            <a:avLst/>
          </a:prstGeom>
          <a:noFill/>
        </p:spPr>
        <p:txBody>
          <a:bodyPr wrap="square" rtlCol="0">
            <a:spAutoFit/>
          </a:bodyPr>
          <a:lstStyle/>
          <a:p>
            <a:pPr algn="ctr"/>
            <a:r>
              <a:rPr kumimoji="1" lang="ja-JP" altLang="en-US" sz="2000" dirty="0" smtClean="0">
                <a:solidFill>
                  <a:srgbClr val="800000"/>
                </a:solidFill>
              </a:rPr>
              <a:t>２次予防</a:t>
            </a:r>
            <a:endParaRPr kumimoji="1" lang="ja-JP" altLang="en-US" sz="2000" dirty="0">
              <a:solidFill>
                <a:srgbClr val="800000"/>
              </a:solidFill>
            </a:endParaRPr>
          </a:p>
        </p:txBody>
      </p:sp>
      <p:sp>
        <p:nvSpPr>
          <p:cNvPr id="10" name="円/楕円 9"/>
          <p:cNvSpPr/>
          <p:nvPr/>
        </p:nvSpPr>
        <p:spPr>
          <a:xfrm>
            <a:off x="284163" y="4935614"/>
            <a:ext cx="6737831" cy="1768326"/>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965113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p:spPr>
        <p:txBody>
          <a:bodyPr anchor="t">
            <a:normAutofit/>
          </a:bodyPr>
          <a:lstStyle/>
          <a:p>
            <a:pPr marL="800100" indent="-346075">
              <a:lnSpc>
                <a:spcPct val="120000"/>
              </a:lnSpc>
              <a:spcAft>
                <a:spcPts val="600"/>
              </a:spcAft>
            </a:pPr>
            <a:r>
              <a:rPr lang="ja-JP" altLang="en-US" sz="3200" dirty="0">
                <a:latin typeface="+mj-ea"/>
              </a:rPr>
              <a:t>こども虐待防止は妊娠時からはじまる</a:t>
            </a:r>
            <a:endParaRPr lang="en-US" altLang="ja-JP" sz="3200" dirty="0">
              <a:latin typeface="+mj-ea"/>
            </a:endParaRPr>
          </a:p>
        </p:txBody>
      </p:sp>
      <p:sp>
        <p:nvSpPr>
          <p:cNvPr id="3" name="正方形/長方形 2"/>
          <p:cNvSpPr/>
          <p:nvPr/>
        </p:nvSpPr>
        <p:spPr>
          <a:xfrm>
            <a:off x="616292" y="3721407"/>
            <a:ext cx="8378492" cy="1908215"/>
          </a:xfrm>
          <a:prstGeom prst="rect">
            <a:avLst/>
          </a:prstGeom>
        </p:spPr>
        <p:txBody>
          <a:bodyPr wrap="square">
            <a:spAutoFit/>
          </a:bodyPr>
          <a:lstStyle/>
          <a:p>
            <a:pPr marL="457200" indent="-457200">
              <a:lnSpc>
                <a:spcPct val="130000"/>
              </a:lnSpc>
              <a:spcAft>
                <a:spcPts val="600"/>
              </a:spcAft>
              <a:buFont typeface="+mj-lt"/>
              <a:buAutoNum type="arabicParenR"/>
            </a:pPr>
            <a:r>
              <a:rPr lang="ja-JP" altLang="en-US" sz="2000" dirty="0" smtClean="0">
                <a:solidFill>
                  <a:srgbClr val="800000"/>
                </a:solidFill>
                <a:latin typeface="+mj-ea"/>
              </a:rPr>
              <a:t>子ども時代に大人から愛情を受けていなかった親。</a:t>
            </a:r>
            <a:endParaRPr lang="en-US" altLang="ja-JP" sz="2000" dirty="0" smtClean="0">
              <a:solidFill>
                <a:srgbClr val="800000"/>
              </a:solidFill>
              <a:latin typeface="+mj-ea"/>
            </a:endParaRPr>
          </a:p>
          <a:p>
            <a:pPr marL="457200" indent="-457200">
              <a:lnSpc>
                <a:spcPct val="130000"/>
              </a:lnSpc>
              <a:spcAft>
                <a:spcPts val="600"/>
              </a:spcAft>
              <a:buFont typeface="+mj-lt"/>
              <a:buAutoNum type="arabicParenR"/>
            </a:pPr>
            <a:r>
              <a:rPr lang="ja-JP" altLang="en-US" sz="2000" dirty="0" smtClean="0">
                <a:solidFill>
                  <a:srgbClr val="800000"/>
                </a:solidFill>
                <a:latin typeface="+mj-ea"/>
              </a:rPr>
              <a:t>生活のストレス（経済不安や夫婦不和、育児負担など）</a:t>
            </a:r>
            <a:endParaRPr lang="en-US" altLang="ja-JP" sz="2000" dirty="0" smtClean="0">
              <a:solidFill>
                <a:srgbClr val="800000"/>
              </a:solidFill>
              <a:latin typeface="+mj-ea"/>
            </a:endParaRPr>
          </a:p>
          <a:p>
            <a:pPr marL="457200" indent="-457200">
              <a:lnSpc>
                <a:spcPct val="130000"/>
              </a:lnSpc>
              <a:spcAft>
                <a:spcPts val="600"/>
              </a:spcAft>
              <a:buFont typeface="+mj-lt"/>
              <a:buAutoNum type="arabicParenR"/>
            </a:pPr>
            <a:r>
              <a:rPr lang="ja-JP" altLang="en-US" sz="2000" dirty="0" smtClean="0">
                <a:solidFill>
                  <a:srgbClr val="800000"/>
                </a:solidFill>
                <a:latin typeface="+mj-ea"/>
              </a:rPr>
              <a:t>社会的に孤立し、援助者がいない。</a:t>
            </a:r>
            <a:endParaRPr lang="en-US" altLang="ja-JP" sz="2000" dirty="0" smtClean="0">
              <a:solidFill>
                <a:srgbClr val="800000"/>
              </a:solidFill>
              <a:latin typeface="+mj-ea"/>
            </a:endParaRPr>
          </a:p>
          <a:p>
            <a:pPr marL="457200" indent="-457200">
              <a:lnSpc>
                <a:spcPct val="130000"/>
              </a:lnSpc>
              <a:spcAft>
                <a:spcPts val="600"/>
              </a:spcAft>
              <a:buFont typeface="+mj-lt"/>
              <a:buAutoNum type="arabicParenR"/>
            </a:pPr>
            <a:r>
              <a:rPr lang="ja-JP" altLang="en-US" sz="2000" dirty="0">
                <a:solidFill>
                  <a:srgbClr val="800000"/>
                </a:solidFill>
              </a:rPr>
              <a:t>望まない妊娠、愛着形成障害、育てにくい</a:t>
            </a:r>
            <a:r>
              <a:rPr lang="ja-JP" altLang="en-US" sz="2000" dirty="0" smtClean="0">
                <a:solidFill>
                  <a:srgbClr val="800000"/>
                </a:solidFill>
              </a:rPr>
              <a:t>子</a:t>
            </a:r>
            <a:r>
              <a:rPr lang="ja-JP" altLang="en-US" sz="2000" dirty="0" smtClean="0">
                <a:solidFill>
                  <a:srgbClr val="800000"/>
                </a:solidFill>
                <a:latin typeface="+mj-ea"/>
              </a:rPr>
              <a:t>。</a:t>
            </a:r>
            <a:endParaRPr lang="ja-JP" altLang="en-US" sz="2000" dirty="0">
              <a:solidFill>
                <a:srgbClr val="800000"/>
              </a:solidFill>
            </a:endParaRPr>
          </a:p>
        </p:txBody>
      </p:sp>
      <p:sp>
        <p:nvSpPr>
          <p:cNvPr id="4" name="テキスト ボックス 3"/>
          <p:cNvSpPr txBox="1"/>
          <p:nvPr/>
        </p:nvSpPr>
        <p:spPr>
          <a:xfrm>
            <a:off x="616292" y="1930894"/>
            <a:ext cx="7395504" cy="1034129"/>
          </a:xfrm>
          <a:prstGeom prst="rect">
            <a:avLst/>
          </a:prstGeom>
          <a:noFill/>
        </p:spPr>
        <p:txBody>
          <a:bodyPr wrap="square" rtlCol="0">
            <a:spAutoFit/>
          </a:bodyPr>
          <a:lstStyle/>
          <a:p>
            <a:pPr>
              <a:lnSpc>
                <a:spcPct val="130000"/>
              </a:lnSpc>
            </a:pPr>
            <a:r>
              <a:rPr kumimoji="1" lang="ja-JP" altLang="en-US" sz="2400" dirty="0" smtClean="0">
                <a:solidFill>
                  <a:srgbClr val="800000"/>
                </a:solidFill>
              </a:rPr>
              <a:t>出産前から支援を行うことがとくに必要と認められる妊婦（</a:t>
            </a:r>
            <a:r>
              <a:rPr lang="ja-JP" altLang="en-US" sz="2400" dirty="0" smtClean="0">
                <a:solidFill>
                  <a:srgbClr val="800000"/>
                </a:solidFill>
                <a:latin typeface="+mj-ea"/>
              </a:rPr>
              <a:t>特定妊婦）への支援</a:t>
            </a:r>
            <a:endParaRPr kumimoji="1" lang="ja-JP" altLang="en-US" sz="2400" dirty="0">
              <a:solidFill>
                <a:srgbClr val="800000"/>
              </a:solidFill>
            </a:endParaRPr>
          </a:p>
        </p:txBody>
      </p:sp>
      <p:sp>
        <p:nvSpPr>
          <p:cNvPr id="5" name="正方形/長方形 4"/>
          <p:cNvSpPr/>
          <p:nvPr/>
        </p:nvSpPr>
        <p:spPr>
          <a:xfrm>
            <a:off x="284163" y="3184419"/>
            <a:ext cx="2031325" cy="461665"/>
          </a:xfrm>
          <a:prstGeom prst="rect">
            <a:avLst/>
          </a:prstGeom>
        </p:spPr>
        <p:txBody>
          <a:bodyPr wrap="none">
            <a:spAutoFit/>
          </a:bodyPr>
          <a:lstStyle/>
          <a:p>
            <a:r>
              <a:rPr lang="ja-JP" altLang="en-US" sz="2400" dirty="0">
                <a:solidFill>
                  <a:srgbClr val="800000"/>
                </a:solidFill>
                <a:latin typeface="+mj-ea"/>
              </a:rPr>
              <a:t>特定</a:t>
            </a:r>
            <a:r>
              <a:rPr lang="ja-JP" altLang="en-US" sz="2400" dirty="0" smtClean="0">
                <a:solidFill>
                  <a:srgbClr val="800000"/>
                </a:solidFill>
                <a:latin typeface="+mj-ea"/>
              </a:rPr>
              <a:t>妊婦とは</a:t>
            </a:r>
            <a:endParaRPr lang="ja-JP" altLang="en-US" sz="2400" dirty="0"/>
          </a:p>
        </p:txBody>
      </p:sp>
    </p:spTree>
    <p:extLst>
      <p:ext uri="{BB962C8B-B14F-4D97-AF65-F5344CB8AC3E}">
        <p14:creationId xmlns:p14="http://schemas.microsoft.com/office/powerpoint/2010/main" val="6640867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62317"/>
            <a:ext cx="8574087" cy="967840"/>
          </a:xfrm>
          <a:noFill/>
        </p:spPr>
        <p:txBody>
          <a:bodyPr>
            <a:normAutofit/>
          </a:bodyPr>
          <a:lstStyle/>
          <a:p>
            <a:r>
              <a:rPr kumimoji="1" lang="ja-JP" altLang="en-US" sz="3200" dirty="0" smtClean="0"/>
              <a:t>乳幼児虐待の</a:t>
            </a:r>
            <a:r>
              <a:rPr lang="ja-JP" altLang="en-US" sz="3200" dirty="0" smtClean="0"/>
              <a:t>出産前チェックポイント　１</a:t>
            </a:r>
            <a:endParaRPr kumimoji="1" lang="ja-JP" altLang="en-US" sz="3200" dirty="0"/>
          </a:p>
        </p:txBody>
      </p:sp>
      <p:sp>
        <p:nvSpPr>
          <p:cNvPr id="4" name="テキスト ボックス 3"/>
          <p:cNvSpPr txBox="1"/>
          <p:nvPr/>
        </p:nvSpPr>
        <p:spPr>
          <a:xfrm>
            <a:off x="1103348" y="2760619"/>
            <a:ext cx="6945661" cy="3170099"/>
          </a:xfrm>
          <a:prstGeom prst="rect">
            <a:avLst/>
          </a:prstGeom>
          <a:noFill/>
        </p:spPr>
        <p:txBody>
          <a:bodyPr wrap="square" rtlCol="0">
            <a:spAutoFit/>
          </a:bodyPr>
          <a:lstStyle/>
          <a:p>
            <a:pPr>
              <a:spcAft>
                <a:spcPts val="1200"/>
              </a:spcAft>
            </a:pPr>
            <a:r>
              <a:rPr lang="en-US" altLang="ja-JP" sz="2000" dirty="0" smtClean="0">
                <a:solidFill>
                  <a:srgbClr val="800000"/>
                </a:solidFill>
              </a:rPr>
              <a:t>□ </a:t>
            </a:r>
            <a:r>
              <a:rPr lang="en-US" altLang="ja-JP" sz="2000" dirty="0">
                <a:solidFill>
                  <a:srgbClr val="800000"/>
                </a:solidFill>
              </a:rPr>
              <a:t>10</a:t>
            </a:r>
            <a:r>
              <a:rPr lang="ja-JP" altLang="en-US" sz="2000" dirty="0">
                <a:solidFill>
                  <a:srgbClr val="800000"/>
                </a:solidFill>
              </a:rPr>
              <a:t>代の妊娠・望まない妊娠 </a:t>
            </a:r>
            <a:endParaRPr lang="en-US" altLang="ja-JP" sz="2000" dirty="0" smtClean="0">
              <a:solidFill>
                <a:srgbClr val="800000"/>
              </a:solidFill>
            </a:endParaRPr>
          </a:p>
          <a:p>
            <a:pPr>
              <a:spcAft>
                <a:spcPts val="1200"/>
              </a:spcAft>
            </a:pPr>
            <a:r>
              <a:rPr lang="en-US" altLang="ja-JP" sz="2000" dirty="0" smtClean="0">
                <a:solidFill>
                  <a:srgbClr val="800000"/>
                </a:solidFill>
              </a:rPr>
              <a:t>□ </a:t>
            </a:r>
            <a:r>
              <a:rPr lang="ja-JP" altLang="en-US" sz="2000" dirty="0">
                <a:solidFill>
                  <a:srgbClr val="800000"/>
                </a:solidFill>
              </a:rPr>
              <a:t>妊娠出産歴</a:t>
            </a:r>
            <a:r>
              <a:rPr lang="en-US" altLang="ja-JP" sz="2000" dirty="0">
                <a:solidFill>
                  <a:srgbClr val="800000"/>
                </a:solidFill>
              </a:rPr>
              <a:t>(</a:t>
            </a:r>
            <a:r>
              <a:rPr lang="ja-JP" altLang="en-US" sz="2000" dirty="0">
                <a:solidFill>
                  <a:srgbClr val="800000"/>
                </a:solidFill>
              </a:rPr>
              <a:t>回数が多い</a:t>
            </a:r>
            <a:r>
              <a:rPr lang="en-US" altLang="ja-JP" sz="2000" dirty="0">
                <a:solidFill>
                  <a:srgbClr val="800000"/>
                </a:solidFill>
              </a:rPr>
              <a:t>)</a:t>
            </a:r>
            <a:r>
              <a:rPr lang="ja-JP" altLang="en-US" sz="2000" dirty="0">
                <a:solidFill>
                  <a:srgbClr val="800000"/>
                </a:solidFill>
              </a:rPr>
              <a:t>、妊娠届出</a:t>
            </a:r>
            <a:r>
              <a:rPr lang="ja-JP" altLang="en-US" sz="2000" dirty="0" smtClean="0">
                <a:solidFill>
                  <a:srgbClr val="800000"/>
                </a:solidFill>
              </a:rPr>
              <a:t>週数</a:t>
            </a:r>
            <a:r>
              <a:rPr lang="ja-JP" altLang="en-US" sz="2000" dirty="0">
                <a:solidFill>
                  <a:srgbClr val="800000"/>
                </a:solidFill>
              </a:rPr>
              <a:t>が</a:t>
            </a:r>
            <a:r>
              <a:rPr lang="en-US" altLang="ja-JP" sz="2000" dirty="0">
                <a:solidFill>
                  <a:srgbClr val="800000"/>
                </a:solidFill>
              </a:rPr>
              <a:t>23</a:t>
            </a:r>
            <a:r>
              <a:rPr lang="ja-JP" altLang="en-US" sz="2000" dirty="0">
                <a:solidFill>
                  <a:srgbClr val="800000"/>
                </a:solidFill>
              </a:rPr>
              <a:t>週</a:t>
            </a:r>
            <a:r>
              <a:rPr lang="ja-JP" altLang="en-US" sz="2000" dirty="0" smtClean="0">
                <a:solidFill>
                  <a:srgbClr val="800000"/>
                </a:solidFill>
              </a:rPr>
              <a:t>以降</a:t>
            </a:r>
            <a:endParaRPr lang="en-US" altLang="ja-JP" sz="2000" dirty="0" smtClean="0">
              <a:solidFill>
                <a:srgbClr val="800000"/>
              </a:solidFill>
            </a:endParaRPr>
          </a:p>
          <a:p>
            <a:pPr>
              <a:spcAft>
                <a:spcPts val="1200"/>
              </a:spcAft>
            </a:pPr>
            <a:r>
              <a:rPr lang="en-US" altLang="ja-JP" sz="2000" dirty="0" smtClean="0">
                <a:solidFill>
                  <a:srgbClr val="800000"/>
                </a:solidFill>
              </a:rPr>
              <a:t>□ </a:t>
            </a:r>
            <a:r>
              <a:rPr lang="ja-JP" altLang="en-US" sz="2000" dirty="0">
                <a:solidFill>
                  <a:srgbClr val="800000"/>
                </a:solidFill>
              </a:rPr>
              <a:t>過去に虐待歴や死因のはっきりしない</a:t>
            </a:r>
            <a:r>
              <a:rPr lang="ja-JP" altLang="en-US" sz="2000" dirty="0" smtClean="0">
                <a:solidFill>
                  <a:srgbClr val="800000"/>
                </a:solidFill>
              </a:rPr>
              <a:t>死亡例</a:t>
            </a:r>
            <a:r>
              <a:rPr lang="ja-JP" altLang="en-US" sz="2000" dirty="0">
                <a:solidFill>
                  <a:srgbClr val="800000"/>
                </a:solidFill>
              </a:rPr>
              <a:t>がある </a:t>
            </a:r>
            <a:endParaRPr lang="en-US" altLang="ja-JP" sz="2000" dirty="0" smtClean="0">
              <a:solidFill>
                <a:srgbClr val="800000"/>
              </a:solidFill>
            </a:endParaRPr>
          </a:p>
          <a:p>
            <a:pPr>
              <a:spcAft>
                <a:spcPts val="1200"/>
              </a:spcAft>
            </a:pPr>
            <a:r>
              <a:rPr lang="en-US" altLang="ja-JP" sz="2000" dirty="0" smtClean="0">
                <a:solidFill>
                  <a:srgbClr val="800000"/>
                </a:solidFill>
              </a:rPr>
              <a:t>□ </a:t>
            </a:r>
            <a:r>
              <a:rPr lang="ja-JP" altLang="en-US" sz="2000" dirty="0">
                <a:solidFill>
                  <a:srgbClr val="800000"/>
                </a:solidFill>
              </a:rPr>
              <a:t>妊婦または夫が被虐待経験をもって</a:t>
            </a:r>
            <a:r>
              <a:rPr lang="ja-JP" altLang="en-US" sz="2000" dirty="0" smtClean="0">
                <a:solidFill>
                  <a:srgbClr val="800000"/>
                </a:solidFill>
              </a:rPr>
              <a:t>いる</a:t>
            </a:r>
            <a:endParaRPr lang="en-US" altLang="ja-JP" sz="2000" dirty="0" smtClean="0">
              <a:solidFill>
                <a:srgbClr val="800000"/>
              </a:solidFill>
            </a:endParaRPr>
          </a:p>
          <a:p>
            <a:pPr>
              <a:spcAft>
                <a:spcPts val="1200"/>
              </a:spcAft>
            </a:pPr>
            <a:r>
              <a:rPr lang="en-US" altLang="ja-JP" sz="2000" dirty="0">
                <a:solidFill>
                  <a:srgbClr val="800000"/>
                </a:solidFill>
              </a:rPr>
              <a:t>□ </a:t>
            </a:r>
            <a:r>
              <a:rPr lang="ja-JP" altLang="en-US" sz="2000" dirty="0">
                <a:solidFill>
                  <a:srgbClr val="800000"/>
                </a:solidFill>
              </a:rPr>
              <a:t>精神状態・性格上の問題 </a:t>
            </a:r>
            <a:endParaRPr lang="en-US" altLang="ja-JP" sz="2000" dirty="0" smtClean="0">
              <a:solidFill>
                <a:srgbClr val="800000"/>
              </a:solidFill>
            </a:endParaRPr>
          </a:p>
          <a:p>
            <a:pPr>
              <a:spcAft>
                <a:spcPts val="1200"/>
              </a:spcAft>
            </a:pPr>
            <a:r>
              <a:rPr lang="en-US" altLang="ja-JP" sz="2000" dirty="0" smtClean="0">
                <a:solidFill>
                  <a:srgbClr val="800000"/>
                </a:solidFill>
              </a:rPr>
              <a:t>□ </a:t>
            </a:r>
            <a:r>
              <a:rPr lang="ja-JP" altLang="en-US" sz="2000" dirty="0">
                <a:solidFill>
                  <a:srgbClr val="800000"/>
                </a:solidFill>
              </a:rPr>
              <a:t>アルコール・薬物等の嗜癖問題 </a:t>
            </a:r>
            <a:endParaRPr lang="en-US" altLang="ja-JP" sz="2000" dirty="0" smtClean="0">
              <a:solidFill>
                <a:srgbClr val="800000"/>
              </a:solidFill>
            </a:endParaRPr>
          </a:p>
          <a:p>
            <a:pPr>
              <a:spcAft>
                <a:spcPts val="1200"/>
              </a:spcAft>
            </a:pPr>
            <a:r>
              <a:rPr lang="en-US" altLang="ja-JP" sz="2000" dirty="0" smtClean="0">
                <a:solidFill>
                  <a:srgbClr val="800000"/>
                </a:solidFill>
              </a:rPr>
              <a:t>□ </a:t>
            </a:r>
            <a:r>
              <a:rPr lang="ja-JP" altLang="en-US" sz="2000" dirty="0">
                <a:solidFill>
                  <a:srgbClr val="800000"/>
                </a:solidFill>
              </a:rPr>
              <a:t>婚姻状況</a:t>
            </a:r>
            <a:r>
              <a:rPr lang="en-US" altLang="ja-JP" sz="2000" dirty="0">
                <a:solidFill>
                  <a:srgbClr val="800000"/>
                </a:solidFill>
              </a:rPr>
              <a:t>(</a:t>
            </a:r>
            <a:r>
              <a:rPr lang="ja-JP" altLang="en-US" sz="2000" dirty="0">
                <a:solidFill>
                  <a:srgbClr val="800000"/>
                </a:solidFill>
              </a:rPr>
              <a:t>再婚・未婚・離婚等</a:t>
            </a:r>
            <a:r>
              <a:rPr lang="en-US" altLang="ja-JP" sz="2000" dirty="0" smtClean="0">
                <a:solidFill>
                  <a:srgbClr val="800000"/>
                </a:solidFill>
              </a:rPr>
              <a:t>)</a:t>
            </a:r>
            <a:endParaRPr lang="en-US" altLang="ja-JP" sz="2000" dirty="0">
              <a:solidFill>
                <a:srgbClr val="800000"/>
              </a:solidFill>
            </a:endParaRPr>
          </a:p>
        </p:txBody>
      </p:sp>
      <p:sp>
        <p:nvSpPr>
          <p:cNvPr id="3" name="テキスト ボックス 2"/>
          <p:cNvSpPr txBox="1"/>
          <p:nvPr/>
        </p:nvSpPr>
        <p:spPr>
          <a:xfrm>
            <a:off x="765696" y="2039605"/>
            <a:ext cx="1415772" cy="461665"/>
          </a:xfrm>
          <a:prstGeom prst="rect">
            <a:avLst/>
          </a:prstGeom>
          <a:noFill/>
        </p:spPr>
        <p:txBody>
          <a:bodyPr wrap="none" rtlCol="0">
            <a:spAutoFit/>
          </a:bodyPr>
          <a:lstStyle/>
          <a:p>
            <a:r>
              <a:rPr kumimoji="1" lang="ja-JP" altLang="en-US" sz="2400" dirty="0" smtClean="0">
                <a:solidFill>
                  <a:srgbClr val="800000"/>
                </a:solidFill>
              </a:rPr>
              <a:t>医療者用</a:t>
            </a:r>
            <a:endParaRPr kumimoji="1" lang="ja-JP" altLang="en-US" sz="2400" dirty="0">
              <a:solidFill>
                <a:srgbClr val="800000"/>
              </a:solidFill>
            </a:endParaRPr>
          </a:p>
        </p:txBody>
      </p:sp>
    </p:spTree>
    <p:extLst>
      <p:ext uri="{BB962C8B-B14F-4D97-AF65-F5344CB8AC3E}">
        <p14:creationId xmlns:p14="http://schemas.microsoft.com/office/powerpoint/2010/main" val="302256046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62317"/>
            <a:ext cx="8574087" cy="967840"/>
          </a:xfrm>
          <a:noFill/>
        </p:spPr>
        <p:txBody>
          <a:bodyPr>
            <a:normAutofit/>
          </a:bodyPr>
          <a:lstStyle/>
          <a:p>
            <a:r>
              <a:rPr kumimoji="1" lang="ja-JP" altLang="en-US" sz="3200" dirty="0" smtClean="0"/>
              <a:t>乳幼児虐待の</a:t>
            </a:r>
            <a:r>
              <a:rPr lang="ja-JP" altLang="en-US" sz="3200" dirty="0" smtClean="0"/>
              <a:t>出産前チェックポイント　２</a:t>
            </a:r>
            <a:endParaRPr kumimoji="1" lang="ja-JP" altLang="en-US" sz="3200" dirty="0"/>
          </a:p>
        </p:txBody>
      </p:sp>
      <p:sp>
        <p:nvSpPr>
          <p:cNvPr id="4" name="テキスト ボックス 3"/>
          <p:cNvSpPr txBox="1"/>
          <p:nvPr/>
        </p:nvSpPr>
        <p:spPr>
          <a:xfrm>
            <a:off x="1612926" y="2557656"/>
            <a:ext cx="6945661" cy="2708434"/>
          </a:xfrm>
          <a:prstGeom prst="rect">
            <a:avLst/>
          </a:prstGeom>
          <a:noFill/>
        </p:spPr>
        <p:txBody>
          <a:bodyPr wrap="square" rtlCol="0">
            <a:spAutoFit/>
          </a:bodyPr>
          <a:lstStyle/>
          <a:p>
            <a:pPr>
              <a:spcAft>
                <a:spcPts val="1200"/>
              </a:spcAft>
            </a:pPr>
            <a:r>
              <a:rPr lang="en-US" altLang="ja-JP" sz="2000" dirty="0" smtClean="0">
                <a:solidFill>
                  <a:srgbClr val="800000"/>
                </a:solidFill>
              </a:rPr>
              <a:t>□ </a:t>
            </a:r>
            <a:r>
              <a:rPr lang="ja-JP" altLang="en-US" sz="2000" dirty="0">
                <a:solidFill>
                  <a:srgbClr val="800000"/>
                </a:solidFill>
              </a:rPr>
              <a:t>経済的困難 </a:t>
            </a:r>
            <a:endParaRPr lang="en-US" altLang="ja-JP" sz="2000" dirty="0" smtClean="0">
              <a:solidFill>
                <a:srgbClr val="800000"/>
              </a:solidFill>
            </a:endParaRPr>
          </a:p>
          <a:p>
            <a:pPr>
              <a:spcAft>
                <a:spcPts val="1200"/>
              </a:spcAft>
            </a:pPr>
            <a:r>
              <a:rPr lang="en-US" altLang="ja-JP" sz="2000" dirty="0" smtClean="0">
                <a:solidFill>
                  <a:srgbClr val="800000"/>
                </a:solidFill>
              </a:rPr>
              <a:t>□ </a:t>
            </a:r>
            <a:r>
              <a:rPr lang="ja-JP" altLang="en-US" sz="2000" dirty="0">
                <a:solidFill>
                  <a:srgbClr val="800000"/>
                </a:solidFill>
              </a:rPr>
              <a:t>地域や社会から孤立している </a:t>
            </a:r>
            <a:endParaRPr lang="en-US" altLang="ja-JP" sz="2000" dirty="0" smtClean="0">
              <a:solidFill>
                <a:srgbClr val="800000"/>
              </a:solidFill>
            </a:endParaRPr>
          </a:p>
          <a:p>
            <a:pPr>
              <a:spcAft>
                <a:spcPts val="1200"/>
              </a:spcAft>
            </a:pPr>
            <a:r>
              <a:rPr lang="en-US" altLang="ja-JP" sz="2000" dirty="0" smtClean="0">
                <a:solidFill>
                  <a:srgbClr val="800000"/>
                </a:solidFill>
              </a:rPr>
              <a:t>□ </a:t>
            </a:r>
            <a:r>
              <a:rPr lang="ja-JP" altLang="en-US" sz="2000" dirty="0">
                <a:solidFill>
                  <a:srgbClr val="800000"/>
                </a:solidFill>
              </a:rPr>
              <a:t>家庭内不和・舅姑との関係が悪い等 </a:t>
            </a:r>
            <a:endParaRPr lang="en-US" altLang="ja-JP" sz="2000" dirty="0" smtClean="0">
              <a:solidFill>
                <a:srgbClr val="800000"/>
              </a:solidFill>
            </a:endParaRPr>
          </a:p>
          <a:p>
            <a:pPr>
              <a:spcAft>
                <a:spcPts val="1200"/>
              </a:spcAft>
            </a:pPr>
            <a:r>
              <a:rPr lang="en-US" altLang="ja-JP" sz="2000" dirty="0" smtClean="0">
                <a:solidFill>
                  <a:srgbClr val="800000"/>
                </a:solidFill>
              </a:rPr>
              <a:t>□ </a:t>
            </a:r>
            <a:r>
              <a:rPr lang="ja-JP" altLang="en-US" sz="2000" dirty="0">
                <a:solidFill>
                  <a:srgbClr val="800000"/>
                </a:solidFill>
              </a:rPr>
              <a:t>転居を繰り返している </a:t>
            </a:r>
            <a:endParaRPr lang="en-US" altLang="ja-JP" sz="2000" dirty="0" smtClean="0">
              <a:solidFill>
                <a:srgbClr val="800000"/>
              </a:solidFill>
            </a:endParaRPr>
          </a:p>
          <a:p>
            <a:pPr>
              <a:spcAft>
                <a:spcPts val="1200"/>
              </a:spcAft>
            </a:pPr>
            <a:r>
              <a:rPr lang="en-US" altLang="ja-JP" sz="2000" dirty="0" smtClean="0">
                <a:solidFill>
                  <a:srgbClr val="800000"/>
                </a:solidFill>
              </a:rPr>
              <a:t>□ </a:t>
            </a:r>
            <a:r>
              <a:rPr lang="ja-JP" altLang="en-US" sz="2000" dirty="0">
                <a:solidFill>
                  <a:srgbClr val="800000"/>
                </a:solidFill>
              </a:rPr>
              <a:t>妊娠・出産にあたって協力してくれる</a:t>
            </a:r>
            <a:r>
              <a:rPr lang="ja-JP" altLang="en-US" sz="2000" dirty="0" smtClean="0">
                <a:solidFill>
                  <a:srgbClr val="800000"/>
                </a:solidFill>
              </a:rPr>
              <a:t>人か</a:t>
            </a:r>
            <a:r>
              <a:rPr lang="ja-JP" altLang="en-US" sz="2000" dirty="0">
                <a:solidFill>
                  <a:srgbClr val="800000"/>
                </a:solidFill>
              </a:rPr>
              <a:t>゙</a:t>
            </a:r>
            <a:r>
              <a:rPr lang="ja-JP" altLang="en-US" sz="2000" dirty="0" smtClean="0">
                <a:solidFill>
                  <a:srgbClr val="800000"/>
                </a:solidFill>
              </a:rPr>
              <a:t>いない</a:t>
            </a:r>
            <a:endParaRPr lang="en-US" altLang="ja-JP" sz="2000" dirty="0">
              <a:solidFill>
                <a:srgbClr val="800000"/>
              </a:solidFill>
            </a:endParaRPr>
          </a:p>
          <a:p>
            <a:pPr>
              <a:spcAft>
                <a:spcPts val="1200"/>
              </a:spcAft>
            </a:pPr>
            <a:r>
              <a:rPr lang="en-US" altLang="ja-JP" sz="2000" dirty="0">
                <a:solidFill>
                  <a:srgbClr val="800000"/>
                </a:solidFill>
              </a:rPr>
              <a:t>□ </a:t>
            </a:r>
            <a:r>
              <a:rPr lang="ja-JP" altLang="en-US" sz="2000" dirty="0">
                <a:solidFill>
                  <a:srgbClr val="800000"/>
                </a:solidFill>
              </a:rPr>
              <a:t>こだわりが強い</a:t>
            </a:r>
            <a:r>
              <a:rPr lang="en-US" altLang="ja-JP" sz="2000" dirty="0">
                <a:solidFill>
                  <a:srgbClr val="800000"/>
                </a:solidFill>
              </a:rPr>
              <a:t>(</a:t>
            </a:r>
            <a:r>
              <a:rPr lang="ja-JP" altLang="en-US" sz="2000" dirty="0">
                <a:solidFill>
                  <a:srgbClr val="800000"/>
                </a:solidFill>
              </a:rPr>
              <a:t>育児書・自然食など</a:t>
            </a:r>
            <a:r>
              <a:rPr lang="en-US" altLang="ja-JP" sz="2000" dirty="0" smtClean="0">
                <a:solidFill>
                  <a:srgbClr val="800000"/>
                </a:solidFill>
              </a:rPr>
              <a:t>)</a:t>
            </a:r>
            <a:endParaRPr lang="en-US" altLang="ja-JP" sz="2000" dirty="0">
              <a:solidFill>
                <a:srgbClr val="800000"/>
              </a:solidFill>
            </a:endParaRPr>
          </a:p>
        </p:txBody>
      </p:sp>
      <p:grpSp>
        <p:nvGrpSpPr>
          <p:cNvPr id="5" name="図形グループ 4"/>
          <p:cNvGrpSpPr/>
          <p:nvPr/>
        </p:nvGrpSpPr>
        <p:grpSpPr>
          <a:xfrm>
            <a:off x="1557577" y="2557656"/>
            <a:ext cx="443341" cy="2677766"/>
            <a:chOff x="1142079" y="2539318"/>
            <a:chExt cx="443341" cy="2487129"/>
          </a:xfrm>
        </p:grpSpPr>
        <p:sp>
          <p:nvSpPr>
            <p:cNvPr id="6" name="テキスト ボックス 5"/>
            <p:cNvSpPr txBox="1"/>
            <p:nvPr/>
          </p:nvSpPr>
          <p:spPr>
            <a:xfrm>
              <a:off x="1144274" y="2539318"/>
              <a:ext cx="441146" cy="371625"/>
            </a:xfrm>
            <a:prstGeom prst="rect">
              <a:avLst/>
            </a:prstGeom>
            <a:noFill/>
          </p:spPr>
          <p:txBody>
            <a:bodyPr wrap="none" rtlCol="0">
              <a:spAutoFit/>
            </a:bodyPr>
            <a:lstStyle/>
            <a:p>
              <a:r>
                <a:rPr kumimoji="1" lang="en-US" altLang="ja-JP" sz="2000" dirty="0" smtClean="0">
                  <a:solidFill>
                    <a:srgbClr val="800000"/>
                  </a:solidFill>
                </a:rPr>
                <a:t>✔️</a:t>
              </a:r>
              <a:endParaRPr kumimoji="1" lang="ja-JP" altLang="en-US" sz="2000" dirty="0">
                <a:solidFill>
                  <a:srgbClr val="800000"/>
                </a:solidFill>
              </a:endParaRPr>
            </a:p>
          </p:txBody>
        </p:sp>
        <p:sp>
          <p:nvSpPr>
            <p:cNvPr id="7" name="テキスト ボックス 6"/>
            <p:cNvSpPr txBox="1"/>
            <p:nvPr/>
          </p:nvSpPr>
          <p:spPr>
            <a:xfrm>
              <a:off x="1142079" y="3034869"/>
              <a:ext cx="441146" cy="371625"/>
            </a:xfrm>
            <a:prstGeom prst="rect">
              <a:avLst/>
            </a:prstGeom>
            <a:noFill/>
          </p:spPr>
          <p:txBody>
            <a:bodyPr wrap="none" rtlCol="0">
              <a:spAutoFit/>
            </a:bodyPr>
            <a:lstStyle/>
            <a:p>
              <a:r>
                <a:rPr kumimoji="1" lang="en-US" altLang="ja-JP" sz="2000" dirty="0" smtClean="0">
                  <a:solidFill>
                    <a:srgbClr val="800000"/>
                  </a:solidFill>
                </a:rPr>
                <a:t>✔️</a:t>
              </a:r>
              <a:endParaRPr kumimoji="1" lang="ja-JP" altLang="en-US" sz="2000" dirty="0">
                <a:solidFill>
                  <a:srgbClr val="800000"/>
                </a:solidFill>
              </a:endParaRPr>
            </a:p>
          </p:txBody>
        </p:sp>
        <p:sp>
          <p:nvSpPr>
            <p:cNvPr id="8" name="テキスト ボックス 7"/>
            <p:cNvSpPr txBox="1"/>
            <p:nvPr/>
          </p:nvSpPr>
          <p:spPr>
            <a:xfrm>
              <a:off x="1142079" y="3417704"/>
              <a:ext cx="441146" cy="371625"/>
            </a:xfrm>
            <a:prstGeom prst="rect">
              <a:avLst/>
            </a:prstGeom>
            <a:noFill/>
          </p:spPr>
          <p:txBody>
            <a:bodyPr wrap="none" rtlCol="0">
              <a:spAutoFit/>
            </a:bodyPr>
            <a:lstStyle/>
            <a:p>
              <a:r>
                <a:rPr kumimoji="1" lang="en-US" altLang="ja-JP" sz="2000" dirty="0" smtClean="0">
                  <a:solidFill>
                    <a:srgbClr val="800000"/>
                  </a:solidFill>
                </a:rPr>
                <a:t>✔️</a:t>
              </a:r>
              <a:endParaRPr kumimoji="1" lang="ja-JP" altLang="en-US" sz="2000" dirty="0">
                <a:solidFill>
                  <a:srgbClr val="800000"/>
                </a:solidFill>
              </a:endParaRPr>
            </a:p>
          </p:txBody>
        </p:sp>
        <p:sp>
          <p:nvSpPr>
            <p:cNvPr id="9" name="テキスト ボックス 8"/>
            <p:cNvSpPr txBox="1"/>
            <p:nvPr/>
          </p:nvSpPr>
          <p:spPr>
            <a:xfrm>
              <a:off x="1142079" y="3851283"/>
              <a:ext cx="441146" cy="371625"/>
            </a:xfrm>
            <a:prstGeom prst="rect">
              <a:avLst/>
            </a:prstGeom>
            <a:noFill/>
          </p:spPr>
          <p:txBody>
            <a:bodyPr wrap="none" rtlCol="0">
              <a:spAutoFit/>
            </a:bodyPr>
            <a:lstStyle/>
            <a:p>
              <a:r>
                <a:rPr kumimoji="1" lang="en-US" altLang="ja-JP" sz="2000" dirty="0" smtClean="0">
                  <a:solidFill>
                    <a:srgbClr val="800000"/>
                  </a:solidFill>
                </a:rPr>
                <a:t>✔️</a:t>
              </a:r>
              <a:endParaRPr kumimoji="1" lang="ja-JP" altLang="en-US" sz="2000" dirty="0">
                <a:solidFill>
                  <a:srgbClr val="800000"/>
                </a:solidFill>
              </a:endParaRPr>
            </a:p>
          </p:txBody>
        </p:sp>
        <p:sp>
          <p:nvSpPr>
            <p:cNvPr id="10" name="テキスト ボックス 9"/>
            <p:cNvSpPr txBox="1"/>
            <p:nvPr/>
          </p:nvSpPr>
          <p:spPr>
            <a:xfrm>
              <a:off x="1144274" y="4317756"/>
              <a:ext cx="441146" cy="371625"/>
            </a:xfrm>
            <a:prstGeom prst="rect">
              <a:avLst/>
            </a:prstGeom>
            <a:noFill/>
          </p:spPr>
          <p:txBody>
            <a:bodyPr wrap="none" rtlCol="0">
              <a:spAutoFit/>
            </a:bodyPr>
            <a:lstStyle/>
            <a:p>
              <a:r>
                <a:rPr kumimoji="1" lang="en-US" altLang="ja-JP" sz="2000" dirty="0" smtClean="0">
                  <a:solidFill>
                    <a:srgbClr val="800000"/>
                  </a:solidFill>
                </a:rPr>
                <a:t>✔️</a:t>
              </a:r>
              <a:endParaRPr kumimoji="1" lang="ja-JP" altLang="en-US" sz="2000" dirty="0">
                <a:solidFill>
                  <a:srgbClr val="800000"/>
                </a:solidFill>
              </a:endParaRPr>
            </a:p>
          </p:txBody>
        </p:sp>
        <p:sp>
          <p:nvSpPr>
            <p:cNvPr id="11" name="テキスト ボックス 10"/>
            <p:cNvSpPr txBox="1"/>
            <p:nvPr/>
          </p:nvSpPr>
          <p:spPr>
            <a:xfrm>
              <a:off x="1142079" y="4654822"/>
              <a:ext cx="441146" cy="371625"/>
            </a:xfrm>
            <a:prstGeom prst="rect">
              <a:avLst/>
            </a:prstGeom>
            <a:noFill/>
          </p:spPr>
          <p:txBody>
            <a:bodyPr wrap="none" rtlCol="0">
              <a:spAutoFit/>
            </a:bodyPr>
            <a:lstStyle/>
            <a:p>
              <a:r>
                <a:rPr kumimoji="1" lang="en-US" altLang="ja-JP" sz="2000" dirty="0" smtClean="0">
                  <a:solidFill>
                    <a:srgbClr val="800000"/>
                  </a:solidFill>
                </a:rPr>
                <a:t>✔️</a:t>
              </a:r>
              <a:endParaRPr kumimoji="1" lang="ja-JP" altLang="en-US" sz="2000" dirty="0">
                <a:solidFill>
                  <a:srgbClr val="800000"/>
                </a:solidFill>
              </a:endParaRPr>
            </a:p>
          </p:txBody>
        </p:sp>
      </p:grpSp>
      <p:sp>
        <p:nvSpPr>
          <p:cNvPr id="12" name="テキスト ボックス 11"/>
          <p:cNvSpPr txBox="1"/>
          <p:nvPr/>
        </p:nvSpPr>
        <p:spPr>
          <a:xfrm>
            <a:off x="765696" y="2039605"/>
            <a:ext cx="1415772" cy="461665"/>
          </a:xfrm>
          <a:prstGeom prst="rect">
            <a:avLst/>
          </a:prstGeom>
          <a:noFill/>
        </p:spPr>
        <p:txBody>
          <a:bodyPr wrap="none" rtlCol="0">
            <a:spAutoFit/>
          </a:bodyPr>
          <a:lstStyle/>
          <a:p>
            <a:r>
              <a:rPr kumimoji="1" lang="ja-JP" altLang="en-US" sz="2400" dirty="0" smtClean="0">
                <a:solidFill>
                  <a:srgbClr val="800000"/>
                </a:solidFill>
              </a:rPr>
              <a:t>医療者用</a:t>
            </a:r>
            <a:endParaRPr kumimoji="1" lang="ja-JP" altLang="en-US" sz="2400" dirty="0">
              <a:solidFill>
                <a:srgbClr val="800000"/>
              </a:solidFill>
            </a:endParaRPr>
          </a:p>
        </p:txBody>
      </p:sp>
    </p:spTree>
    <p:extLst>
      <p:ext uri="{BB962C8B-B14F-4D97-AF65-F5344CB8AC3E}">
        <p14:creationId xmlns:p14="http://schemas.microsoft.com/office/powerpoint/2010/main" val="331673914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593033"/>
            <a:ext cx="8574087" cy="967840"/>
          </a:xfrm>
          <a:noFill/>
        </p:spPr>
        <p:txBody>
          <a:bodyPr anchor="ctr">
            <a:normAutofit fontScale="90000"/>
          </a:bodyPr>
          <a:lstStyle/>
          <a:p>
            <a:pPr>
              <a:tabLst>
                <a:tab pos="3055938" algn="l"/>
              </a:tabLst>
            </a:pPr>
            <a:r>
              <a:rPr lang="ja-JP" altLang="en-US" sz="3200" dirty="0">
                <a:latin typeface="+mj-ea"/>
              </a:rPr>
              <a:t>健全育成の</a:t>
            </a:r>
            <a:r>
              <a:rPr lang="ja-JP" altLang="en-US" sz="3200" dirty="0" smtClean="0">
                <a:latin typeface="+mj-ea"/>
              </a:rPr>
              <a:t>確認と</a:t>
            </a:r>
            <a:r>
              <a:rPr lang="en-US" altLang="ja-JP" sz="3200" dirty="0" smtClean="0">
                <a:latin typeface="+mj-ea"/>
              </a:rPr>
              <a:t/>
            </a:r>
            <a:br>
              <a:rPr lang="en-US" altLang="ja-JP" sz="3200" dirty="0" smtClean="0">
                <a:latin typeface="+mj-ea"/>
              </a:rPr>
            </a:br>
            <a:r>
              <a:rPr lang="ja-JP" altLang="en-US" sz="3200" dirty="0" smtClean="0">
                <a:latin typeface="+mj-ea"/>
              </a:rPr>
              <a:t>ハイリスク</a:t>
            </a:r>
            <a:r>
              <a:rPr lang="ja-JP" altLang="en-US" sz="3200" dirty="0">
                <a:latin typeface="+mj-ea"/>
              </a:rPr>
              <a:t>家庭の早期発見と援助</a:t>
            </a:r>
          </a:p>
        </p:txBody>
      </p:sp>
      <p:sp>
        <p:nvSpPr>
          <p:cNvPr id="3" name="正方形/長方形 2"/>
          <p:cNvSpPr/>
          <p:nvPr/>
        </p:nvSpPr>
        <p:spPr>
          <a:xfrm>
            <a:off x="741215" y="1912263"/>
            <a:ext cx="7681443" cy="2970044"/>
          </a:xfrm>
          <a:prstGeom prst="rect">
            <a:avLst/>
          </a:prstGeom>
        </p:spPr>
        <p:txBody>
          <a:bodyPr wrap="square">
            <a:spAutoFit/>
          </a:bodyPr>
          <a:lstStyle/>
          <a:p>
            <a:pPr marL="454025">
              <a:lnSpc>
                <a:spcPct val="150000"/>
              </a:lnSpc>
              <a:spcAft>
                <a:spcPts val="1800"/>
              </a:spcAft>
            </a:pPr>
            <a:r>
              <a:rPr lang="ja-JP" altLang="ja-JP" sz="2400" dirty="0" smtClean="0">
                <a:solidFill>
                  <a:srgbClr val="800000"/>
                </a:solidFill>
                <a:latin typeface="+mj-ea"/>
              </a:rPr>
              <a:t>地域</a:t>
            </a:r>
            <a:r>
              <a:rPr lang="ja-JP" altLang="ja-JP" sz="2400" dirty="0">
                <a:solidFill>
                  <a:srgbClr val="800000"/>
                </a:solidFill>
                <a:latin typeface="+mj-ea"/>
              </a:rPr>
              <a:t>での子育て家庭</a:t>
            </a:r>
            <a:r>
              <a:rPr lang="ja-JP" altLang="ja-JP" sz="2400" dirty="0" smtClean="0">
                <a:solidFill>
                  <a:srgbClr val="800000"/>
                </a:solidFill>
                <a:latin typeface="+mj-ea"/>
              </a:rPr>
              <a:t>応援隊</a:t>
            </a:r>
            <a:endParaRPr lang="en-US" altLang="ja-JP" sz="2400" dirty="0">
              <a:solidFill>
                <a:srgbClr val="800000"/>
              </a:solidFill>
              <a:latin typeface="+mj-ea"/>
            </a:endParaRPr>
          </a:p>
          <a:p>
            <a:pPr marL="454025">
              <a:lnSpc>
                <a:spcPct val="150000"/>
              </a:lnSpc>
              <a:spcAft>
                <a:spcPts val="1800"/>
              </a:spcAft>
            </a:pPr>
            <a:endParaRPr lang="en-US" altLang="ja-JP" sz="2400" dirty="0" smtClean="0">
              <a:solidFill>
                <a:srgbClr val="800000"/>
              </a:solidFill>
              <a:latin typeface="+mj-ea"/>
            </a:endParaRPr>
          </a:p>
          <a:p>
            <a:pPr marL="454025">
              <a:lnSpc>
                <a:spcPct val="150000"/>
              </a:lnSpc>
              <a:spcAft>
                <a:spcPts val="1800"/>
              </a:spcAft>
            </a:pPr>
            <a:r>
              <a:rPr lang="ja-JP" altLang="en-US" sz="2400" dirty="0" smtClean="0">
                <a:solidFill>
                  <a:srgbClr val="800000"/>
                </a:solidFill>
                <a:latin typeface="+mj-ea"/>
              </a:rPr>
              <a:t>新生児</a:t>
            </a:r>
            <a:r>
              <a:rPr lang="ja-JP" altLang="en-US" sz="2400" dirty="0">
                <a:solidFill>
                  <a:srgbClr val="800000"/>
                </a:solidFill>
                <a:latin typeface="+mj-ea"/>
              </a:rPr>
              <a:t>訪問</a:t>
            </a:r>
            <a:r>
              <a:rPr lang="ja-JP" altLang="en-US" sz="2400" dirty="0" smtClean="0">
                <a:solidFill>
                  <a:srgbClr val="800000"/>
                </a:solidFill>
                <a:latin typeface="+mj-ea"/>
              </a:rPr>
              <a:t>指導</a:t>
            </a:r>
            <a:endParaRPr lang="en-US" altLang="ja-JP" sz="2400" dirty="0" smtClean="0">
              <a:solidFill>
                <a:srgbClr val="800000"/>
              </a:solidFill>
              <a:latin typeface="+mj-ea"/>
            </a:endParaRPr>
          </a:p>
          <a:p>
            <a:pPr marL="454025">
              <a:lnSpc>
                <a:spcPct val="150000"/>
              </a:lnSpc>
              <a:spcAft>
                <a:spcPts val="1800"/>
              </a:spcAft>
            </a:pPr>
            <a:r>
              <a:rPr lang="ja-JP" altLang="en-US" sz="2400" dirty="0" smtClean="0">
                <a:solidFill>
                  <a:srgbClr val="800000"/>
                </a:solidFill>
                <a:latin typeface="+mj-ea"/>
              </a:rPr>
              <a:t>乳児</a:t>
            </a:r>
            <a:r>
              <a:rPr lang="ja-JP" altLang="en-US" sz="2400" dirty="0">
                <a:solidFill>
                  <a:srgbClr val="800000"/>
                </a:solidFill>
                <a:latin typeface="+mj-ea"/>
              </a:rPr>
              <a:t>家庭全戸訪問事業（こんにちは赤ちゃん事業</a:t>
            </a:r>
            <a:r>
              <a:rPr lang="ja-JP" altLang="en-US" sz="2400" dirty="0" smtClean="0">
                <a:solidFill>
                  <a:srgbClr val="800000"/>
                </a:solidFill>
                <a:latin typeface="+mj-ea"/>
              </a:rPr>
              <a:t>）</a:t>
            </a:r>
            <a:endParaRPr lang="en-US" altLang="ja-JP" sz="2400" dirty="0" smtClean="0">
              <a:solidFill>
                <a:srgbClr val="800000"/>
              </a:solidFill>
              <a:latin typeface="+mj-ea"/>
              <a:ea typeface="+mj-ea"/>
            </a:endParaRPr>
          </a:p>
        </p:txBody>
      </p:sp>
      <p:sp>
        <p:nvSpPr>
          <p:cNvPr id="5" name="テキスト ボックス 4"/>
          <p:cNvSpPr txBox="1"/>
          <p:nvPr/>
        </p:nvSpPr>
        <p:spPr>
          <a:xfrm>
            <a:off x="2110334" y="5512955"/>
            <a:ext cx="4493538" cy="461665"/>
          </a:xfrm>
          <a:prstGeom prst="rect">
            <a:avLst/>
          </a:prstGeom>
          <a:noFill/>
        </p:spPr>
        <p:txBody>
          <a:bodyPr wrap="none" rtlCol="0">
            <a:spAutoFit/>
          </a:bodyPr>
          <a:lstStyle/>
          <a:p>
            <a:r>
              <a:rPr kumimoji="1" lang="ja-JP" altLang="en-US" sz="2400" dirty="0" smtClean="0">
                <a:solidFill>
                  <a:srgbClr val="FF0000"/>
                </a:solidFill>
              </a:rPr>
              <a:t>情報の共有と個人情報の守秘を</a:t>
            </a:r>
            <a:endParaRPr kumimoji="1" lang="ja-JP" altLang="en-US" sz="2400" dirty="0">
              <a:solidFill>
                <a:srgbClr val="FF0000"/>
              </a:solidFill>
            </a:endParaRPr>
          </a:p>
        </p:txBody>
      </p:sp>
    </p:spTree>
    <p:extLst>
      <p:ext uri="{BB962C8B-B14F-4D97-AF65-F5344CB8AC3E}">
        <p14:creationId xmlns:p14="http://schemas.microsoft.com/office/powerpoint/2010/main" val="24730192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80990"/>
            <a:ext cx="8574087" cy="1162316"/>
          </a:xfrm>
          <a:noFill/>
        </p:spPr>
        <p:txBody>
          <a:bodyPr anchor="t">
            <a:normAutofit/>
          </a:bodyPr>
          <a:lstStyle/>
          <a:p>
            <a:pPr algn="ctr">
              <a:tabLst>
                <a:tab pos="3055938" algn="l"/>
              </a:tabLst>
            </a:pPr>
            <a:r>
              <a:rPr kumimoji="1" lang="ja-JP" altLang="en-US" sz="3200" b="1" dirty="0" smtClean="0">
                <a:solidFill>
                  <a:srgbClr val="FFFFFF"/>
                </a:solidFill>
                <a:latin typeface="+mj-ea"/>
              </a:rPr>
              <a:t>乳幼児虐待を見逃さないための</a:t>
            </a:r>
            <a:r>
              <a:rPr kumimoji="1" lang="en-US" altLang="ja-JP" sz="3200" b="1" dirty="0" smtClean="0">
                <a:solidFill>
                  <a:srgbClr val="FFFFFF"/>
                </a:solidFill>
                <a:latin typeface="+mj-ea"/>
              </a:rPr>
              <a:t/>
            </a:r>
            <a:br>
              <a:rPr kumimoji="1" lang="en-US" altLang="ja-JP" sz="3200" b="1" dirty="0" smtClean="0">
                <a:solidFill>
                  <a:srgbClr val="FFFFFF"/>
                </a:solidFill>
                <a:latin typeface="+mj-ea"/>
              </a:rPr>
            </a:br>
            <a:r>
              <a:rPr lang="ja-JP" altLang="en-US" sz="3200" b="1" dirty="0" smtClean="0">
                <a:solidFill>
                  <a:srgbClr val="FFFFFF"/>
                </a:solidFill>
                <a:latin typeface="+mj-ea"/>
              </a:rPr>
              <a:t>チェックポイント</a:t>
            </a:r>
            <a:endParaRPr kumimoji="1" lang="ja-JP" altLang="en-US" sz="3200" b="1" dirty="0">
              <a:solidFill>
                <a:srgbClr val="FFFFFF"/>
              </a:solidFill>
              <a:latin typeface="+mj-ea"/>
            </a:endParaRPr>
          </a:p>
        </p:txBody>
      </p:sp>
      <p:sp>
        <p:nvSpPr>
          <p:cNvPr id="3" name="テキスト ボックス 2"/>
          <p:cNvSpPr txBox="1"/>
          <p:nvPr/>
        </p:nvSpPr>
        <p:spPr>
          <a:xfrm>
            <a:off x="2801327" y="2664770"/>
            <a:ext cx="3057247" cy="1487587"/>
          </a:xfrm>
          <a:prstGeom prst="rect">
            <a:avLst/>
          </a:prstGeom>
          <a:noFill/>
        </p:spPr>
        <p:txBody>
          <a:bodyPr wrap="none" rtlCol="0" anchor="ctr">
            <a:spAutoFit/>
          </a:bodyPr>
          <a:lstStyle/>
          <a:p>
            <a:r>
              <a:rPr kumimoji="1" lang="ja-JP" altLang="en-US" sz="3200" dirty="0" smtClean="0">
                <a:solidFill>
                  <a:srgbClr val="800000"/>
                </a:solidFill>
              </a:rPr>
              <a:t>親が示すサイン</a:t>
            </a:r>
            <a:endParaRPr kumimoji="1" lang="en-US" altLang="ja-JP" sz="3200" dirty="0" smtClean="0">
              <a:solidFill>
                <a:srgbClr val="800000"/>
              </a:solidFill>
            </a:endParaRPr>
          </a:p>
          <a:p>
            <a:pPr>
              <a:lnSpc>
                <a:spcPct val="200000"/>
              </a:lnSpc>
            </a:pPr>
            <a:r>
              <a:rPr lang="ja-JP" altLang="en-US" sz="3200" dirty="0" smtClean="0">
                <a:solidFill>
                  <a:srgbClr val="800000"/>
                </a:solidFill>
              </a:rPr>
              <a:t>子が示すサイン</a:t>
            </a:r>
            <a:endParaRPr kumimoji="1" lang="ja-JP" altLang="en-US" sz="3200" dirty="0">
              <a:solidFill>
                <a:srgbClr val="800000"/>
              </a:solidFill>
            </a:endParaRPr>
          </a:p>
        </p:txBody>
      </p:sp>
    </p:spTree>
    <p:extLst>
      <p:ext uri="{BB962C8B-B14F-4D97-AF65-F5344CB8AC3E}">
        <p14:creationId xmlns:p14="http://schemas.microsoft.com/office/powerpoint/2010/main" val="24955293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chor="ctr">
            <a:noAutofit/>
          </a:bodyPr>
          <a:lstStyle/>
          <a:p>
            <a:pPr algn="ctr">
              <a:lnSpc>
                <a:spcPct val="100000"/>
              </a:lnSpc>
              <a:tabLst>
                <a:tab pos="3055938" algn="l"/>
              </a:tabLst>
            </a:pPr>
            <a:r>
              <a:rPr lang="ja-JP" altLang="en-US" sz="3200" dirty="0">
                <a:latin typeface="+mj-ea"/>
                <a:cs typeface="ＤＦＰ勘亭流" charset="2"/>
              </a:rPr>
              <a:t>児童相談所における</a:t>
            </a:r>
            <a:r>
              <a:rPr lang="en-US" altLang="ja-JP" sz="3200" dirty="0">
                <a:latin typeface="+mj-ea"/>
                <a:cs typeface="ＤＦＰ勘亭流" charset="2"/>
              </a:rPr>
              <a:t/>
            </a:r>
            <a:br>
              <a:rPr lang="en-US" altLang="ja-JP" sz="3200" dirty="0">
                <a:latin typeface="+mj-ea"/>
                <a:cs typeface="ＤＦＰ勘亭流" charset="2"/>
              </a:rPr>
            </a:br>
            <a:r>
              <a:rPr lang="ja-JP" altLang="en-US" sz="3200" dirty="0">
                <a:latin typeface="+mj-ea"/>
                <a:cs typeface="ＤＦＰ勘亭流" charset="2"/>
              </a:rPr>
              <a:t>虐待相談対応件数の推移</a:t>
            </a:r>
            <a:r>
              <a:rPr lang="en-US" altLang="ja-JP" sz="3200" dirty="0">
                <a:latin typeface="+mj-ea"/>
                <a:cs typeface="ＤＦＰ勘亭流" charset="2"/>
              </a:rPr>
              <a:t>   </a:t>
            </a:r>
            <a:r>
              <a:rPr lang="ja-JP" altLang="en-US" sz="3200" dirty="0">
                <a:latin typeface="+mj-ea"/>
                <a:cs typeface="ＤＦＰ勘亭流" charset="2"/>
              </a:rPr>
              <a:t>兵庫県</a:t>
            </a:r>
            <a:endParaRPr lang="ja-JP" altLang="en-US" sz="3200" dirty="0">
              <a:latin typeface="+mj-ea"/>
            </a:endParaRPr>
          </a:p>
        </p:txBody>
      </p:sp>
      <p:sp>
        <p:nvSpPr>
          <p:cNvPr id="10" name="正方形/長方形 9"/>
          <p:cNvSpPr/>
          <p:nvPr/>
        </p:nvSpPr>
        <p:spPr>
          <a:xfrm>
            <a:off x="1995881" y="6335217"/>
            <a:ext cx="6826579" cy="369332"/>
          </a:xfrm>
          <a:prstGeom prst="rect">
            <a:avLst/>
          </a:prstGeom>
        </p:spPr>
        <p:txBody>
          <a:bodyPr wrap="square">
            <a:spAutoFit/>
          </a:bodyPr>
          <a:lstStyle/>
          <a:p>
            <a:pPr algn="ctr"/>
            <a:r>
              <a:rPr lang="ja-JP" altLang="en-US" dirty="0">
                <a:solidFill>
                  <a:srgbClr val="572314"/>
                </a:solidFill>
              </a:rPr>
              <a:t>兵庫県こども家庭センター業務概要、</a:t>
            </a:r>
            <a:r>
              <a:rPr lang="en-US" altLang="ja-JP" dirty="0">
                <a:solidFill>
                  <a:srgbClr val="572314"/>
                </a:solidFill>
              </a:rPr>
              <a:t>2017.7.</a:t>
            </a:r>
            <a:endParaRPr lang="ja-JP" altLang="en-US" dirty="0">
              <a:solidFill>
                <a:srgbClr val="572314"/>
              </a:solidFill>
            </a:endParaRPr>
          </a:p>
        </p:txBody>
      </p:sp>
      <p:graphicFrame>
        <p:nvGraphicFramePr>
          <p:cNvPr id="11" name="グラフ 10"/>
          <p:cNvGraphicFramePr/>
          <p:nvPr>
            <p:extLst>
              <p:ext uri="{D42A27DB-BD31-4B8C-83A1-F6EECF244321}">
                <p14:modId xmlns:p14="http://schemas.microsoft.com/office/powerpoint/2010/main" val="2642242965"/>
              </p:ext>
            </p:extLst>
          </p:nvPr>
        </p:nvGraphicFramePr>
        <p:xfrm>
          <a:off x="1080307" y="2186925"/>
          <a:ext cx="7403265" cy="3918316"/>
        </p:xfrm>
        <a:graphic>
          <a:graphicData uri="http://schemas.openxmlformats.org/drawingml/2006/chart">
            <c:chart xmlns:c="http://schemas.openxmlformats.org/drawingml/2006/chart" xmlns:r="http://schemas.openxmlformats.org/officeDocument/2006/relationships" r:id="rId2"/>
          </a:graphicData>
        </a:graphic>
      </p:graphicFrame>
      <p:sp>
        <p:nvSpPr>
          <p:cNvPr id="12" name="正方形/長方形 11"/>
          <p:cNvSpPr/>
          <p:nvPr/>
        </p:nvSpPr>
        <p:spPr>
          <a:xfrm>
            <a:off x="6898226" y="1956092"/>
            <a:ext cx="1585346" cy="461665"/>
          </a:xfrm>
          <a:prstGeom prst="rect">
            <a:avLst/>
          </a:prstGeom>
        </p:spPr>
        <p:txBody>
          <a:bodyPr wrap="none">
            <a:spAutoFit/>
          </a:bodyPr>
          <a:lstStyle/>
          <a:p>
            <a:r>
              <a:rPr lang="en-US" altLang="ja-JP" sz="2400" dirty="0" smtClean="0">
                <a:solidFill>
                  <a:srgbClr val="572314"/>
                </a:solidFill>
                <a:latin typeface="ＤＦＰ勘亭流" charset="2"/>
                <a:ea typeface="ＤＦＰ勘亭流" charset="2"/>
                <a:cs typeface="ＤＦＰ勘亭流" charset="2"/>
              </a:rPr>
              <a:t>4,104</a:t>
            </a:r>
            <a:r>
              <a:rPr lang="ja-JP" altLang="en-US" sz="2400" dirty="0" smtClean="0">
                <a:solidFill>
                  <a:srgbClr val="572314"/>
                </a:solidFill>
                <a:latin typeface="ＤＦＰ勘亭流" charset="2"/>
                <a:ea typeface="ＤＦＰ勘亭流" charset="2"/>
                <a:cs typeface="ＤＦＰ勘亭流" charset="2"/>
              </a:rPr>
              <a:t>件</a:t>
            </a:r>
            <a:endParaRPr lang="ja-JP" altLang="en-US" sz="2400" dirty="0">
              <a:solidFill>
                <a:srgbClr val="572314"/>
              </a:solidFill>
              <a:latin typeface="ＤＦＰ勘亭流" charset="2"/>
              <a:ea typeface="ＤＦＰ勘亭流" charset="2"/>
              <a:cs typeface="ＤＦＰ勘亭流" charset="2"/>
            </a:endParaRPr>
          </a:p>
        </p:txBody>
      </p:sp>
      <p:sp>
        <p:nvSpPr>
          <p:cNvPr id="13" name="テキスト ボックス 12"/>
          <p:cNvSpPr txBox="1"/>
          <p:nvPr/>
        </p:nvSpPr>
        <p:spPr>
          <a:xfrm>
            <a:off x="1813134" y="2017648"/>
            <a:ext cx="697627" cy="400110"/>
          </a:xfrm>
          <a:prstGeom prst="rect">
            <a:avLst/>
          </a:prstGeom>
          <a:noFill/>
        </p:spPr>
        <p:txBody>
          <a:bodyPr wrap="none" rtlCol="0">
            <a:spAutoFit/>
          </a:bodyPr>
          <a:lstStyle/>
          <a:p>
            <a:r>
              <a:rPr kumimoji="1" lang="ja-JP" altLang="en-US" sz="2000" dirty="0" smtClean="0">
                <a:solidFill>
                  <a:srgbClr val="572314"/>
                </a:solidFill>
              </a:rPr>
              <a:t>件数</a:t>
            </a:r>
            <a:endParaRPr kumimoji="1" lang="ja-JP" altLang="en-US" sz="2000" dirty="0">
              <a:solidFill>
                <a:srgbClr val="572314"/>
              </a:solidFill>
            </a:endParaRPr>
          </a:p>
        </p:txBody>
      </p:sp>
      <p:sp>
        <p:nvSpPr>
          <p:cNvPr id="14" name="正方形/長方形 13"/>
          <p:cNvSpPr/>
          <p:nvPr/>
        </p:nvSpPr>
        <p:spPr>
          <a:xfrm>
            <a:off x="7384446" y="5700284"/>
            <a:ext cx="492443" cy="461665"/>
          </a:xfrm>
          <a:prstGeom prst="rect">
            <a:avLst/>
          </a:prstGeom>
        </p:spPr>
        <p:txBody>
          <a:bodyPr wrap="none">
            <a:spAutoFit/>
          </a:bodyPr>
          <a:lstStyle/>
          <a:p>
            <a:r>
              <a:rPr lang="ja-JP" altLang="en-US" sz="2400" dirty="0" smtClean="0">
                <a:solidFill>
                  <a:srgbClr val="572314"/>
                </a:solidFill>
              </a:rPr>
              <a:t>年</a:t>
            </a:r>
            <a:endParaRPr lang="ja-JP" altLang="en-US" sz="2400" dirty="0">
              <a:solidFill>
                <a:srgbClr val="572314"/>
              </a:solidFill>
            </a:endParaRPr>
          </a:p>
        </p:txBody>
      </p:sp>
    </p:spTree>
    <p:extLst>
      <p:ext uri="{BB962C8B-B14F-4D97-AF65-F5344CB8AC3E}">
        <p14:creationId xmlns:p14="http://schemas.microsoft.com/office/powerpoint/2010/main" val="181777661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29500"/>
            <a:ext cx="8574087" cy="1298259"/>
          </a:xfrm>
          <a:noFill/>
        </p:spPr>
        <p:txBody>
          <a:bodyPr anchor="ctr">
            <a:normAutofit/>
          </a:bodyPr>
          <a:lstStyle/>
          <a:p>
            <a:r>
              <a:rPr lang="ja-JP" altLang="en-US" sz="3200" b="1" dirty="0" smtClean="0">
                <a:latin typeface="+mj-ea"/>
              </a:rPr>
              <a:t>乳幼児虐待</a:t>
            </a:r>
            <a:r>
              <a:rPr lang="ja-JP" altLang="en-US" sz="3200" b="1" dirty="0">
                <a:latin typeface="+mj-ea"/>
              </a:rPr>
              <a:t>の</a:t>
            </a:r>
            <a:r>
              <a:rPr lang="ja-JP" altLang="en-US" sz="3200" b="1" dirty="0" smtClean="0">
                <a:latin typeface="+mj-ea"/>
              </a:rPr>
              <a:t>チェックポイント</a:t>
            </a:r>
            <a:r>
              <a:rPr lang="en-US" altLang="ja-JP" sz="3200" b="1" dirty="0" smtClean="0">
                <a:latin typeface="+mj-ea"/>
              </a:rPr>
              <a:t/>
            </a:r>
            <a:br>
              <a:rPr lang="en-US" altLang="ja-JP" sz="3200" b="1" dirty="0" smtClean="0">
                <a:latin typeface="+mj-ea"/>
              </a:rPr>
            </a:br>
            <a:r>
              <a:rPr lang="ja-JP" altLang="en-US" sz="3200" b="1" dirty="0" smtClean="0">
                <a:latin typeface="+mj-ea"/>
              </a:rPr>
              <a:t>親</a:t>
            </a:r>
            <a:r>
              <a:rPr lang="ja-JP" altLang="en-US" sz="3200" b="1" dirty="0">
                <a:latin typeface="+mj-ea"/>
              </a:rPr>
              <a:t>が示す</a:t>
            </a:r>
            <a:r>
              <a:rPr lang="ja-JP" altLang="en-US" sz="3200" b="1" dirty="0" smtClean="0">
                <a:latin typeface="+mj-ea"/>
              </a:rPr>
              <a:t>サイン</a:t>
            </a:r>
            <a:endParaRPr kumimoji="1" lang="ja-JP" altLang="en-US" sz="3200" b="1" dirty="0">
              <a:latin typeface="+mj-ea"/>
            </a:endParaRPr>
          </a:p>
        </p:txBody>
      </p:sp>
      <p:sp>
        <p:nvSpPr>
          <p:cNvPr id="4" name="テキスト ボックス 3"/>
          <p:cNvSpPr txBox="1"/>
          <p:nvPr/>
        </p:nvSpPr>
        <p:spPr>
          <a:xfrm>
            <a:off x="578942" y="2067266"/>
            <a:ext cx="7766772" cy="4478149"/>
          </a:xfrm>
          <a:prstGeom prst="rect">
            <a:avLst/>
          </a:prstGeom>
          <a:noFill/>
        </p:spPr>
        <p:txBody>
          <a:bodyPr wrap="square" rtlCol="0">
            <a:spAutoFit/>
          </a:bodyPr>
          <a:lstStyle/>
          <a:p>
            <a:pPr marL="271463" indent="-271463">
              <a:spcAft>
                <a:spcPts val="1800"/>
              </a:spcAft>
            </a:pPr>
            <a:r>
              <a:rPr lang="en-US" altLang="ja-JP" sz="2000" dirty="0">
                <a:solidFill>
                  <a:srgbClr val="800000"/>
                </a:solidFill>
              </a:rPr>
              <a:t>□ </a:t>
            </a:r>
            <a:r>
              <a:rPr lang="ja-JP" altLang="en-US" sz="2000" dirty="0">
                <a:solidFill>
                  <a:srgbClr val="800000"/>
                </a:solidFill>
              </a:rPr>
              <a:t>子供に対して視線を合わせない、あやそうとしない、関心を示さない </a:t>
            </a:r>
            <a:endParaRPr lang="en-US" altLang="ja-JP" sz="2000" dirty="0" smtClean="0">
              <a:solidFill>
                <a:srgbClr val="800000"/>
              </a:solidFill>
            </a:endParaRPr>
          </a:p>
          <a:p>
            <a:pPr marL="271463" indent="-271463">
              <a:spcAft>
                <a:spcPts val="1800"/>
              </a:spcAft>
            </a:pPr>
            <a:r>
              <a:rPr lang="en-US" altLang="ja-JP" sz="2000" dirty="0" smtClean="0">
                <a:solidFill>
                  <a:srgbClr val="800000"/>
                </a:solidFill>
              </a:rPr>
              <a:t>□ </a:t>
            </a:r>
            <a:r>
              <a:rPr lang="ja-JP" altLang="en-US" sz="2000" dirty="0">
                <a:solidFill>
                  <a:srgbClr val="800000"/>
                </a:solidFill>
              </a:rPr>
              <a:t>子供と一緒にいても楽しそうで</a:t>
            </a:r>
            <a:r>
              <a:rPr lang="ja-JP" altLang="en-US" sz="2000" dirty="0" smtClean="0">
                <a:solidFill>
                  <a:srgbClr val="800000"/>
                </a:solidFill>
              </a:rPr>
              <a:t>ない</a:t>
            </a:r>
            <a:endParaRPr lang="en-US" altLang="ja-JP" sz="2000" dirty="0" smtClean="0">
              <a:solidFill>
                <a:srgbClr val="800000"/>
              </a:solidFill>
            </a:endParaRPr>
          </a:p>
          <a:p>
            <a:pPr marL="271463" indent="-271463">
              <a:spcAft>
                <a:spcPts val="1800"/>
              </a:spcAft>
            </a:pPr>
            <a:r>
              <a:rPr lang="en-US" altLang="ja-JP" sz="2000" dirty="0" smtClean="0">
                <a:solidFill>
                  <a:srgbClr val="800000"/>
                </a:solidFill>
              </a:rPr>
              <a:t>□ </a:t>
            </a:r>
            <a:r>
              <a:rPr lang="ja-JP" altLang="en-US" sz="2000" dirty="0">
                <a:solidFill>
                  <a:srgbClr val="800000"/>
                </a:solidFill>
              </a:rPr>
              <a:t>健診や予防接種をほとんど受けて</a:t>
            </a:r>
            <a:r>
              <a:rPr lang="ja-JP" altLang="en-US" sz="2000" dirty="0" smtClean="0">
                <a:solidFill>
                  <a:srgbClr val="800000"/>
                </a:solidFill>
              </a:rPr>
              <a:t>いない</a:t>
            </a:r>
            <a:endParaRPr lang="en-US" altLang="ja-JP" sz="2000" dirty="0" smtClean="0">
              <a:solidFill>
                <a:srgbClr val="800000"/>
              </a:solidFill>
            </a:endParaRPr>
          </a:p>
          <a:p>
            <a:pPr marL="271463" indent="-271463">
              <a:spcAft>
                <a:spcPts val="1800"/>
              </a:spcAft>
            </a:pPr>
            <a:r>
              <a:rPr lang="en-US" altLang="ja-JP" sz="2000" dirty="0" smtClean="0">
                <a:solidFill>
                  <a:srgbClr val="800000"/>
                </a:solidFill>
              </a:rPr>
              <a:t>□ </a:t>
            </a:r>
            <a:r>
              <a:rPr lang="ja-JP" altLang="en-US" sz="2000" dirty="0">
                <a:solidFill>
                  <a:srgbClr val="800000"/>
                </a:solidFill>
              </a:rPr>
              <a:t>発達に応じた食事が与えられて</a:t>
            </a:r>
            <a:r>
              <a:rPr lang="ja-JP" altLang="en-US" sz="2000" dirty="0" smtClean="0">
                <a:solidFill>
                  <a:srgbClr val="800000"/>
                </a:solidFill>
              </a:rPr>
              <a:t>いない</a:t>
            </a:r>
            <a:endParaRPr lang="en-US" altLang="ja-JP" sz="2000" dirty="0" smtClean="0">
              <a:solidFill>
                <a:srgbClr val="800000"/>
              </a:solidFill>
            </a:endParaRPr>
          </a:p>
          <a:p>
            <a:pPr marL="271463" indent="-271463">
              <a:spcAft>
                <a:spcPts val="1800"/>
              </a:spcAft>
            </a:pPr>
            <a:r>
              <a:rPr lang="en-US" altLang="ja-JP" sz="2000" dirty="0" smtClean="0">
                <a:solidFill>
                  <a:srgbClr val="800000"/>
                </a:solidFill>
              </a:rPr>
              <a:t>□ </a:t>
            </a:r>
            <a:r>
              <a:rPr lang="ja-JP" altLang="en-US" sz="2000" dirty="0">
                <a:solidFill>
                  <a:srgbClr val="800000"/>
                </a:solidFill>
              </a:rPr>
              <a:t>過度の育児不安の訴えや子供を拒否するような発言が</a:t>
            </a:r>
            <a:r>
              <a:rPr lang="ja-JP" altLang="en-US" sz="2000" dirty="0" smtClean="0">
                <a:solidFill>
                  <a:srgbClr val="800000"/>
                </a:solidFill>
              </a:rPr>
              <a:t>ある</a:t>
            </a:r>
            <a:endParaRPr lang="en-US" altLang="ja-JP" sz="2000" dirty="0" smtClean="0">
              <a:solidFill>
                <a:srgbClr val="800000"/>
              </a:solidFill>
            </a:endParaRPr>
          </a:p>
          <a:p>
            <a:pPr marL="271463" indent="-271463">
              <a:spcAft>
                <a:spcPts val="1800"/>
              </a:spcAft>
            </a:pPr>
            <a:r>
              <a:rPr lang="en-US" altLang="ja-JP" sz="2000" dirty="0" smtClean="0">
                <a:solidFill>
                  <a:srgbClr val="800000"/>
                </a:solidFill>
              </a:rPr>
              <a:t>□ </a:t>
            </a:r>
            <a:r>
              <a:rPr lang="ja-JP" altLang="en-US" sz="2000" dirty="0">
                <a:solidFill>
                  <a:srgbClr val="800000"/>
                </a:solidFill>
              </a:rPr>
              <a:t>子供の日常の様子を聞いても</a:t>
            </a:r>
            <a:r>
              <a:rPr lang="ja-JP" altLang="en-US" sz="2000" dirty="0" smtClean="0">
                <a:solidFill>
                  <a:srgbClr val="800000"/>
                </a:solidFill>
              </a:rPr>
              <a:t>答えられない</a:t>
            </a:r>
            <a:endParaRPr lang="en-US" altLang="ja-JP" sz="2000" dirty="0" smtClean="0">
              <a:solidFill>
                <a:srgbClr val="800000"/>
              </a:solidFill>
            </a:endParaRPr>
          </a:p>
          <a:p>
            <a:pPr marL="271463" indent="-271463">
              <a:spcAft>
                <a:spcPts val="1800"/>
              </a:spcAft>
            </a:pPr>
            <a:r>
              <a:rPr lang="en-US" altLang="ja-JP" sz="2000" dirty="0" smtClean="0">
                <a:solidFill>
                  <a:srgbClr val="800000"/>
                </a:solidFill>
              </a:rPr>
              <a:t>□ </a:t>
            </a:r>
            <a:r>
              <a:rPr lang="ja-JP" altLang="en-US" sz="2000" dirty="0">
                <a:solidFill>
                  <a:srgbClr val="800000"/>
                </a:solidFill>
              </a:rPr>
              <a:t>健診やスタッフ、他の来所者に対する被害者・攻撃的な</a:t>
            </a:r>
            <a:r>
              <a:rPr lang="ja-JP" altLang="en-US" sz="2000" dirty="0" smtClean="0">
                <a:solidFill>
                  <a:srgbClr val="800000"/>
                </a:solidFill>
              </a:rPr>
              <a:t>発言</a:t>
            </a:r>
            <a:endParaRPr lang="en-US" altLang="ja-JP" sz="2000" dirty="0" smtClean="0">
              <a:solidFill>
                <a:srgbClr val="800000"/>
              </a:solidFill>
            </a:endParaRPr>
          </a:p>
          <a:p>
            <a:pPr marL="271463" indent="-271463">
              <a:spcAft>
                <a:spcPts val="1800"/>
              </a:spcAft>
            </a:pPr>
            <a:r>
              <a:rPr lang="en-US" altLang="ja-JP" sz="2000" dirty="0">
                <a:solidFill>
                  <a:srgbClr val="800000"/>
                </a:solidFill>
              </a:rPr>
              <a:t>□ </a:t>
            </a:r>
            <a:r>
              <a:rPr lang="en-US" altLang="ja-JP" sz="2000" dirty="0" smtClean="0">
                <a:solidFill>
                  <a:srgbClr val="800000"/>
                </a:solidFill>
              </a:rPr>
              <a:t>DV</a:t>
            </a:r>
            <a:r>
              <a:rPr lang="ja-JP" altLang="en-US" sz="2000" dirty="0" smtClean="0">
                <a:solidFill>
                  <a:srgbClr val="800000"/>
                </a:solidFill>
              </a:rPr>
              <a:t>が疑われる</a:t>
            </a:r>
            <a:endParaRPr lang="en-US" altLang="ja-JP" sz="2000" dirty="0" smtClean="0">
              <a:solidFill>
                <a:srgbClr val="800000"/>
              </a:solidFill>
            </a:endParaRPr>
          </a:p>
        </p:txBody>
      </p:sp>
      <p:sp>
        <p:nvSpPr>
          <p:cNvPr id="6" name="テキスト ボックス 5"/>
          <p:cNvSpPr txBox="1"/>
          <p:nvPr/>
        </p:nvSpPr>
        <p:spPr>
          <a:xfrm>
            <a:off x="540956" y="6113075"/>
            <a:ext cx="415498" cy="369332"/>
          </a:xfrm>
          <a:prstGeom prst="rect">
            <a:avLst/>
          </a:prstGeom>
          <a:noFill/>
        </p:spPr>
        <p:txBody>
          <a:bodyPr wrap="none" rtlCol="0">
            <a:spAutoFit/>
          </a:bodyPr>
          <a:lstStyle/>
          <a:p>
            <a:r>
              <a:rPr kumimoji="1" lang="en-US" altLang="ja-JP" dirty="0" smtClean="0">
                <a:solidFill>
                  <a:srgbClr val="800000"/>
                </a:solidFill>
              </a:rPr>
              <a:t>✔️</a:t>
            </a:r>
            <a:endParaRPr kumimoji="1" lang="ja-JP" altLang="en-US" dirty="0">
              <a:solidFill>
                <a:srgbClr val="800000"/>
              </a:solidFill>
            </a:endParaRPr>
          </a:p>
        </p:txBody>
      </p:sp>
      <p:sp>
        <p:nvSpPr>
          <p:cNvPr id="7" name="テキスト ボックス 6"/>
          <p:cNvSpPr txBox="1"/>
          <p:nvPr/>
        </p:nvSpPr>
        <p:spPr>
          <a:xfrm>
            <a:off x="542080" y="2877135"/>
            <a:ext cx="415498" cy="369332"/>
          </a:xfrm>
          <a:prstGeom prst="rect">
            <a:avLst/>
          </a:prstGeom>
          <a:noFill/>
        </p:spPr>
        <p:txBody>
          <a:bodyPr wrap="none" rtlCol="0">
            <a:spAutoFit/>
          </a:bodyPr>
          <a:lstStyle/>
          <a:p>
            <a:r>
              <a:rPr kumimoji="1" lang="en-US" altLang="ja-JP" dirty="0" smtClean="0">
                <a:solidFill>
                  <a:srgbClr val="800000"/>
                </a:solidFill>
              </a:rPr>
              <a:t>✔️</a:t>
            </a:r>
            <a:endParaRPr kumimoji="1" lang="ja-JP" altLang="en-US" dirty="0">
              <a:solidFill>
                <a:srgbClr val="800000"/>
              </a:solidFill>
            </a:endParaRPr>
          </a:p>
        </p:txBody>
      </p:sp>
      <p:sp>
        <p:nvSpPr>
          <p:cNvPr id="8" name="テキスト ボックス 7"/>
          <p:cNvSpPr txBox="1"/>
          <p:nvPr/>
        </p:nvSpPr>
        <p:spPr>
          <a:xfrm>
            <a:off x="511584" y="2100612"/>
            <a:ext cx="415498" cy="369332"/>
          </a:xfrm>
          <a:prstGeom prst="rect">
            <a:avLst/>
          </a:prstGeom>
          <a:noFill/>
        </p:spPr>
        <p:txBody>
          <a:bodyPr wrap="none" rtlCol="0">
            <a:spAutoFit/>
          </a:bodyPr>
          <a:lstStyle/>
          <a:p>
            <a:r>
              <a:rPr kumimoji="1" lang="en-US" altLang="ja-JP" dirty="0" smtClean="0">
                <a:solidFill>
                  <a:srgbClr val="800000"/>
                </a:solidFill>
              </a:rPr>
              <a:t>✔️</a:t>
            </a:r>
            <a:endParaRPr kumimoji="1" lang="ja-JP" altLang="en-US" dirty="0">
              <a:solidFill>
                <a:srgbClr val="800000"/>
              </a:solidFill>
            </a:endParaRPr>
          </a:p>
        </p:txBody>
      </p:sp>
      <p:sp>
        <p:nvSpPr>
          <p:cNvPr id="9" name="テキスト ボックス 8"/>
          <p:cNvSpPr txBox="1"/>
          <p:nvPr/>
        </p:nvSpPr>
        <p:spPr>
          <a:xfrm>
            <a:off x="511584" y="5005079"/>
            <a:ext cx="415498" cy="369332"/>
          </a:xfrm>
          <a:prstGeom prst="rect">
            <a:avLst/>
          </a:prstGeom>
          <a:noFill/>
        </p:spPr>
        <p:txBody>
          <a:bodyPr wrap="none" rtlCol="0">
            <a:spAutoFit/>
          </a:bodyPr>
          <a:lstStyle/>
          <a:p>
            <a:r>
              <a:rPr kumimoji="1" lang="en-US" altLang="ja-JP" dirty="0" smtClean="0">
                <a:solidFill>
                  <a:srgbClr val="800000"/>
                </a:solidFill>
              </a:rPr>
              <a:t>✔️</a:t>
            </a:r>
            <a:endParaRPr kumimoji="1" lang="ja-JP" altLang="en-US" dirty="0">
              <a:solidFill>
                <a:srgbClr val="800000"/>
              </a:solidFill>
            </a:endParaRPr>
          </a:p>
        </p:txBody>
      </p:sp>
      <p:sp>
        <p:nvSpPr>
          <p:cNvPr id="10" name="テキスト ボックス 9"/>
          <p:cNvSpPr txBox="1"/>
          <p:nvPr/>
        </p:nvSpPr>
        <p:spPr>
          <a:xfrm>
            <a:off x="555512" y="5559077"/>
            <a:ext cx="415498" cy="369332"/>
          </a:xfrm>
          <a:prstGeom prst="rect">
            <a:avLst/>
          </a:prstGeom>
          <a:noFill/>
        </p:spPr>
        <p:txBody>
          <a:bodyPr wrap="none" rtlCol="0">
            <a:spAutoFit/>
          </a:bodyPr>
          <a:lstStyle/>
          <a:p>
            <a:r>
              <a:rPr kumimoji="1" lang="en-US" altLang="ja-JP" dirty="0" smtClean="0">
                <a:solidFill>
                  <a:srgbClr val="800000"/>
                </a:solidFill>
              </a:rPr>
              <a:t>✔️</a:t>
            </a:r>
            <a:endParaRPr kumimoji="1" lang="ja-JP" altLang="en-US" dirty="0">
              <a:solidFill>
                <a:srgbClr val="800000"/>
              </a:solidFill>
            </a:endParaRPr>
          </a:p>
        </p:txBody>
      </p:sp>
    </p:spTree>
    <p:extLst>
      <p:ext uri="{BB962C8B-B14F-4D97-AF65-F5344CB8AC3E}">
        <p14:creationId xmlns:p14="http://schemas.microsoft.com/office/powerpoint/2010/main" val="135799174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48174"/>
            <a:ext cx="8574087" cy="1150048"/>
          </a:xfrm>
          <a:noFill/>
        </p:spPr>
        <p:txBody>
          <a:bodyPr>
            <a:normAutofit/>
          </a:bodyPr>
          <a:lstStyle/>
          <a:p>
            <a:r>
              <a:rPr lang="ja-JP" altLang="en-US" sz="3200" dirty="0"/>
              <a:t>乳幼児虐待の</a:t>
            </a:r>
            <a:r>
              <a:rPr lang="ja-JP" altLang="en-US" sz="3200" dirty="0" smtClean="0"/>
              <a:t>チェックポイント</a:t>
            </a:r>
            <a:r>
              <a:rPr lang="en-US" altLang="ja-JP" sz="3200" dirty="0" smtClean="0"/>
              <a:t/>
            </a:r>
            <a:br>
              <a:rPr lang="en-US" altLang="ja-JP" sz="3200" dirty="0" smtClean="0"/>
            </a:br>
            <a:r>
              <a:rPr lang="ja-JP" altLang="en-US" sz="3200" dirty="0" smtClean="0"/>
              <a:t>子</a:t>
            </a:r>
            <a:r>
              <a:rPr lang="ja-JP" altLang="en-US" sz="3200" dirty="0"/>
              <a:t>が示す</a:t>
            </a:r>
            <a:r>
              <a:rPr lang="ja-JP" altLang="en-US" sz="3200" dirty="0" smtClean="0"/>
              <a:t>サイン</a:t>
            </a:r>
            <a:endParaRPr kumimoji="1" lang="ja-JP" altLang="en-US" sz="3200" dirty="0"/>
          </a:p>
        </p:txBody>
      </p:sp>
      <p:sp>
        <p:nvSpPr>
          <p:cNvPr id="4" name="テキスト ボックス 3"/>
          <p:cNvSpPr txBox="1"/>
          <p:nvPr/>
        </p:nvSpPr>
        <p:spPr>
          <a:xfrm>
            <a:off x="1121492" y="2335214"/>
            <a:ext cx="7319842" cy="3862596"/>
          </a:xfrm>
          <a:prstGeom prst="rect">
            <a:avLst/>
          </a:prstGeom>
          <a:noFill/>
        </p:spPr>
        <p:txBody>
          <a:bodyPr wrap="square" rtlCol="0">
            <a:spAutoFit/>
          </a:bodyPr>
          <a:lstStyle/>
          <a:p>
            <a:pPr marL="271463" indent="-271463">
              <a:spcAft>
                <a:spcPts val="3000"/>
              </a:spcAft>
            </a:pPr>
            <a:r>
              <a:rPr lang="en-US" altLang="ja-JP" sz="2000" dirty="0" smtClean="0">
                <a:solidFill>
                  <a:srgbClr val="800000"/>
                </a:solidFill>
              </a:rPr>
              <a:t>□ </a:t>
            </a:r>
            <a:r>
              <a:rPr lang="ja-JP" altLang="en-US" sz="2000" dirty="0" smtClean="0">
                <a:solidFill>
                  <a:srgbClr val="800000"/>
                </a:solidFill>
              </a:rPr>
              <a:t>おむつ、下着、肌着が不潔</a:t>
            </a:r>
          </a:p>
          <a:p>
            <a:pPr marL="271463" indent="-271463">
              <a:spcAft>
                <a:spcPts val="3000"/>
              </a:spcAft>
            </a:pPr>
            <a:r>
              <a:rPr lang="en-US" altLang="ja-JP" sz="2000" dirty="0" smtClean="0">
                <a:solidFill>
                  <a:srgbClr val="800000"/>
                </a:solidFill>
              </a:rPr>
              <a:t>□ </a:t>
            </a:r>
            <a:r>
              <a:rPr lang="ja-JP" altLang="en-US" sz="2000" dirty="0" smtClean="0">
                <a:solidFill>
                  <a:srgbClr val="800000"/>
                </a:solidFill>
              </a:rPr>
              <a:t>ひどいおむつかぶれや湿疹</a:t>
            </a:r>
          </a:p>
          <a:p>
            <a:pPr marL="271463" indent="-271463">
              <a:spcAft>
                <a:spcPts val="3000"/>
              </a:spcAft>
            </a:pPr>
            <a:r>
              <a:rPr lang="en-US" altLang="ja-JP" sz="2000" dirty="0" smtClean="0">
                <a:solidFill>
                  <a:srgbClr val="800000"/>
                </a:solidFill>
              </a:rPr>
              <a:t>□</a:t>
            </a:r>
            <a:r>
              <a:rPr lang="ja-JP" altLang="en-US" sz="2000" dirty="0" smtClean="0">
                <a:solidFill>
                  <a:srgbClr val="800000"/>
                </a:solidFill>
              </a:rPr>
              <a:t> 体重</a:t>
            </a:r>
            <a:r>
              <a:rPr lang="ja-JP" altLang="en-US" sz="2000" dirty="0">
                <a:solidFill>
                  <a:srgbClr val="800000"/>
                </a:solidFill>
              </a:rPr>
              <a:t>増加不良、発達の</a:t>
            </a:r>
            <a:r>
              <a:rPr lang="ja-JP" altLang="en-US" sz="2000" dirty="0" smtClean="0">
                <a:solidFill>
                  <a:srgbClr val="800000"/>
                </a:solidFill>
              </a:rPr>
              <a:t>遅れ</a:t>
            </a:r>
            <a:endParaRPr lang="en-US" altLang="ja-JP" sz="2000" dirty="0" smtClean="0">
              <a:solidFill>
                <a:srgbClr val="800000"/>
              </a:solidFill>
            </a:endParaRPr>
          </a:p>
          <a:p>
            <a:pPr marL="271463" indent="-271463">
              <a:spcAft>
                <a:spcPts val="3000"/>
              </a:spcAft>
            </a:pPr>
            <a:r>
              <a:rPr lang="en-US" altLang="ja-JP" sz="2000" dirty="0" smtClean="0">
                <a:solidFill>
                  <a:srgbClr val="800000"/>
                </a:solidFill>
              </a:rPr>
              <a:t>□ </a:t>
            </a:r>
            <a:r>
              <a:rPr lang="ja-JP" altLang="en-US" sz="2000" dirty="0" smtClean="0">
                <a:solidFill>
                  <a:srgbClr val="800000"/>
                </a:solidFill>
              </a:rPr>
              <a:t>説明のつかない傷、けが、あざなど</a:t>
            </a:r>
          </a:p>
          <a:p>
            <a:pPr marL="271463" indent="-271463">
              <a:spcAft>
                <a:spcPts val="3000"/>
              </a:spcAft>
            </a:pPr>
            <a:r>
              <a:rPr lang="en-US" altLang="ja-JP" sz="2000" dirty="0" smtClean="0">
                <a:solidFill>
                  <a:srgbClr val="800000"/>
                </a:solidFill>
              </a:rPr>
              <a:t>□ </a:t>
            </a:r>
            <a:r>
              <a:rPr lang="ja-JP" altLang="en-US" sz="2000" dirty="0" smtClean="0">
                <a:solidFill>
                  <a:srgbClr val="800000"/>
                </a:solidFill>
              </a:rPr>
              <a:t>あやしても泣き止まない、あまり笑わない、表情が乏しい</a:t>
            </a:r>
            <a:endParaRPr lang="en-US" altLang="ja-JP" sz="2000" dirty="0">
              <a:solidFill>
                <a:srgbClr val="800000"/>
              </a:solidFill>
            </a:endParaRPr>
          </a:p>
          <a:p>
            <a:pPr marL="271463" indent="-271463">
              <a:spcAft>
                <a:spcPts val="3000"/>
              </a:spcAft>
            </a:pPr>
            <a:r>
              <a:rPr lang="en-US" altLang="ja-JP" sz="2000" dirty="0">
                <a:solidFill>
                  <a:srgbClr val="800000"/>
                </a:solidFill>
              </a:rPr>
              <a:t>□ </a:t>
            </a:r>
            <a:r>
              <a:rPr lang="ja-JP" altLang="en-US" sz="2000" dirty="0">
                <a:solidFill>
                  <a:srgbClr val="800000"/>
                </a:solidFill>
              </a:rPr>
              <a:t>既往歴がある</a:t>
            </a:r>
            <a:r>
              <a:rPr lang="en-US" altLang="ja-JP" sz="2000" dirty="0">
                <a:solidFill>
                  <a:srgbClr val="800000"/>
                </a:solidFill>
              </a:rPr>
              <a:t>(</a:t>
            </a:r>
            <a:r>
              <a:rPr lang="ja-JP" altLang="en-US" sz="2000" dirty="0">
                <a:solidFill>
                  <a:srgbClr val="800000"/>
                </a:solidFill>
              </a:rPr>
              <a:t>硬膜下血腫、頭蓋骨骨折など</a:t>
            </a:r>
            <a:r>
              <a:rPr lang="en-US" altLang="ja-JP" sz="2000" dirty="0" smtClean="0">
                <a:solidFill>
                  <a:srgbClr val="800000"/>
                </a:solidFill>
              </a:rPr>
              <a:t>)</a:t>
            </a:r>
            <a:endParaRPr lang="en-US" altLang="ja-JP" sz="2000" dirty="0">
              <a:solidFill>
                <a:srgbClr val="800000"/>
              </a:solidFill>
            </a:endParaRPr>
          </a:p>
        </p:txBody>
      </p:sp>
      <p:sp>
        <p:nvSpPr>
          <p:cNvPr id="6" name="テキスト ボックス 5"/>
          <p:cNvSpPr txBox="1"/>
          <p:nvPr/>
        </p:nvSpPr>
        <p:spPr>
          <a:xfrm>
            <a:off x="1114560" y="4393113"/>
            <a:ext cx="415498" cy="369332"/>
          </a:xfrm>
          <a:prstGeom prst="rect">
            <a:avLst/>
          </a:prstGeom>
          <a:noFill/>
        </p:spPr>
        <p:txBody>
          <a:bodyPr wrap="none" rtlCol="0">
            <a:spAutoFit/>
          </a:bodyPr>
          <a:lstStyle/>
          <a:p>
            <a:r>
              <a:rPr kumimoji="1" lang="en-US" altLang="ja-JP" dirty="0" smtClean="0">
                <a:solidFill>
                  <a:srgbClr val="800000"/>
                </a:solidFill>
              </a:rPr>
              <a:t>✔️</a:t>
            </a:r>
            <a:endParaRPr kumimoji="1" lang="ja-JP" altLang="en-US" dirty="0">
              <a:solidFill>
                <a:srgbClr val="800000"/>
              </a:solidFill>
            </a:endParaRPr>
          </a:p>
        </p:txBody>
      </p:sp>
      <p:sp>
        <p:nvSpPr>
          <p:cNvPr id="7" name="テキスト ボックス 6"/>
          <p:cNvSpPr txBox="1"/>
          <p:nvPr/>
        </p:nvSpPr>
        <p:spPr>
          <a:xfrm>
            <a:off x="1137356" y="3801062"/>
            <a:ext cx="415498" cy="369332"/>
          </a:xfrm>
          <a:prstGeom prst="rect">
            <a:avLst/>
          </a:prstGeom>
          <a:noFill/>
        </p:spPr>
        <p:txBody>
          <a:bodyPr wrap="none" rtlCol="0">
            <a:spAutoFit/>
          </a:bodyPr>
          <a:lstStyle/>
          <a:p>
            <a:r>
              <a:rPr kumimoji="1" lang="en-US" altLang="ja-JP" dirty="0" smtClean="0">
                <a:solidFill>
                  <a:srgbClr val="800000"/>
                </a:solidFill>
              </a:rPr>
              <a:t>✔️</a:t>
            </a:r>
            <a:endParaRPr kumimoji="1" lang="ja-JP" altLang="en-US" dirty="0">
              <a:solidFill>
                <a:srgbClr val="800000"/>
              </a:solidFill>
            </a:endParaRPr>
          </a:p>
        </p:txBody>
      </p:sp>
      <p:sp>
        <p:nvSpPr>
          <p:cNvPr id="8" name="テキスト ボックス 7"/>
          <p:cNvSpPr txBox="1"/>
          <p:nvPr/>
        </p:nvSpPr>
        <p:spPr>
          <a:xfrm>
            <a:off x="1137356" y="2327478"/>
            <a:ext cx="415498" cy="369332"/>
          </a:xfrm>
          <a:prstGeom prst="rect">
            <a:avLst/>
          </a:prstGeom>
          <a:noFill/>
        </p:spPr>
        <p:txBody>
          <a:bodyPr wrap="none" rtlCol="0">
            <a:spAutoFit/>
          </a:bodyPr>
          <a:lstStyle/>
          <a:p>
            <a:r>
              <a:rPr kumimoji="1" lang="en-US" altLang="ja-JP" dirty="0" smtClean="0">
                <a:solidFill>
                  <a:srgbClr val="800000"/>
                </a:solidFill>
              </a:rPr>
              <a:t>✔️</a:t>
            </a:r>
            <a:endParaRPr kumimoji="1" lang="ja-JP" altLang="en-US" dirty="0">
              <a:solidFill>
                <a:srgbClr val="800000"/>
              </a:solidFill>
            </a:endParaRPr>
          </a:p>
        </p:txBody>
      </p:sp>
      <p:sp>
        <p:nvSpPr>
          <p:cNvPr id="9" name="テキスト ボックス 8"/>
          <p:cNvSpPr txBox="1"/>
          <p:nvPr/>
        </p:nvSpPr>
        <p:spPr>
          <a:xfrm>
            <a:off x="1114560" y="3062398"/>
            <a:ext cx="415498" cy="369332"/>
          </a:xfrm>
          <a:prstGeom prst="rect">
            <a:avLst/>
          </a:prstGeom>
          <a:noFill/>
        </p:spPr>
        <p:txBody>
          <a:bodyPr wrap="none" rtlCol="0">
            <a:spAutoFit/>
          </a:bodyPr>
          <a:lstStyle/>
          <a:p>
            <a:r>
              <a:rPr kumimoji="1" lang="en-US" altLang="ja-JP" dirty="0" smtClean="0">
                <a:solidFill>
                  <a:srgbClr val="800000"/>
                </a:solidFill>
              </a:rPr>
              <a:t>✔️</a:t>
            </a:r>
            <a:endParaRPr kumimoji="1" lang="ja-JP" altLang="en-US" dirty="0">
              <a:solidFill>
                <a:srgbClr val="800000"/>
              </a:solidFill>
            </a:endParaRPr>
          </a:p>
        </p:txBody>
      </p:sp>
    </p:spTree>
    <p:extLst>
      <p:ext uri="{BB962C8B-B14F-4D97-AF65-F5344CB8AC3E}">
        <p14:creationId xmlns:p14="http://schemas.microsoft.com/office/powerpoint/2010/main" val="379185734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p:cNvPicPr>
            <a:picLocks noChangeAspect="1"/>
          </p:cNvPicPr>
          <p:nvPr/>
        </p:nvPicPr>
        <p:blipFill>
          <a:blip r:embed="rId3"/>
          <a:stretch>
            <a:fillRect/>
          </a:stretch>
        </p:blipFill>
        <p:spPr>
          <a:xfrm>
            <a:off x="3759199" y="3092545"/>
            <a:ext cx="1910393" cy="1910393"/>
          </a:xfrm>
          <a:prstGeom prst="rect">
            <a:avLst/>
          </a:prstGeom>
        </p:spPr>
      </p:pic>
      <p:sp>
        <p:nvSpPr>
          <p:cNvPr id="14" name="円/楕円 13"/>
          <p:cNvSpPr/>
          <p:nvPr/>
        </p:nvSpPr>
        <p:spPr>
          <a:xfrm>
            <a:off x="2217480" y="2334241"/>
            <a:ext cx="5196700" cy="3697438"/>
          </a:xfrm>
          <a:prstGeom prst="ellipse">
            <a:avLst/>
          </a:prstGeom>
          <a:noFill/>
          <a:ln w="76200" cmpd="sng">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900492" y="1161976"/>
            <a:ext cx="7879080" cy="461665"/>
          </a:xfrm>
          <a:prstGeom prst="rect">
            <a:avLst/>
          </a:prstGeom>
          <a:noFill/>
        </p:spPr>
        <p:txBody>
          <a:bodyPr wrap="none" rtlCol="0">
            <a:spAutoFit/>
          </a:bodyPr>
          <a:lstStyle/>
          <a:p>
            <a:r>
              <a:rPr kumimoji="1" lang="ja-JP" altLang="en-US" sz="2400" dirty="0" smtClean="0">
                <a:solidFill>
                  <a:srgbClr val="FFFFFF"/>
                </a:solidFill>
              </a:rPr>
              <a:t>妊娠期から子育て期にわたる切れ目のない支援のために</a:t>
            </a:r>
            <a:endParaRPr kumimoji="1" lang="ja-JP" altLang="en-US" sz="2400" dirty="0">
              <a:solidFill>
                <a:srgbClr val="FFFFFF"/>
              </a:solidFill>
            </a:endParaRPr>
          </a:p>
        </p:txBody>
      </p:sp>
      <p:sp>
        <p:nvSpPr>
          <p:cNvPr id="2" name="タイトル 1"/>
          <p:cNvSpPr>
            <a:spLocks noGrp="1"/>
          </p:cNvSpPr>
          <p:nvPr>
            <p:ph type="title"/>
          </p:nvPr>
        </p:nvSpPr>
        <p:spPr>
          <a:xfrm>
            <a:off x="219254" y="245626"/>
            <a:ext cx="8574087" cy="967840"/>
          </a:xfrm>
          <a:noFill/>
        </p:spPr>
        <p:txBody>
          <a:bodyPr anchor="ctr">
            <a:normAutofit/>
          </a:bodyPr>
          <a:lstStyle/>
          <a:p>
            <a:pPr algn="ctr">
              <a:lnSpc>
                <a:spcPct val="120000"/>
              </a:lnSpc>
              <a:spcAft>
                <a:spcPts val="600"/>
              </a:spcAft>
            </a:pPr>
            <a:r>
              <a:rPr lang="ja-JP" altLang="en-US" sz="3200" dirty="0" smtClean="0">
                <a:solidFill>
                  <a:srgbClr val="FFFFFF"/>
                </a:solidFill>
                <a:latin typeface="+mj-ea"/>
              </a:rPr>
              <a:t>子育て世代包括支援センターの全国展開</a:t>
            </a:r>
            <a:endParaRPr lang="en-US" altLang="ja-JP" sz="3200" dirty="0">
              <a:solidFill>
                <a:srgbClr val="FFFFFF"/>
              </a:solidFill>
              <a:latin typeface="+mj-ea"/>
            </a:endParaRPr>
          </a:p>
        </p:txBody>
      </p:sp>
      <p:sp>
        <p:nvSpPr>
          <p:cNvPr id="3" name="正方形/長方形 2"/>
          <p:cNvSpPr/>
          <p:nvPr/>
        </p:nvSpPr>
        <p:spPr>
          <a:xfrm>
            <a:off x="1157883" y="3715490"/>
            <a:ext cx="1976685" cy="672262"/>
          </a:xfrm>
          <a:prstGeom prst="rect">
            <a:avLst/>
          </a:prstGeom>
          <a:solidFill>
            <a:srgbClr val="E7DEC9"/>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572314"/>
                </a:solidFill>
              </a:rPr>
              <a:t>医療機関</a:t>
            </a:r>
            <a:r>
              <a:rPr kumimoji="1" lang="en-US" altLang="ja-JP" dirty="0" smtClean="0">
                <a:solidFill>
                  <a:srgbClr val="572314"/>
                </a:solidFill>
              </a:rPr>
              <a:t>(</a:t>
            </a:r>
            <a:r>
              <a:rPr kumimoji="1" lang="ja-JP" altLang="en-US" dirty="0" smtClean="0">
                <a:solidFill>
                  <a:srgbClr val="572314"/>
                </a:solidFill>
              </a:rPr>
              <a:t>産科医・小児科医等</a:t>
            </a:r>
            <a:r>
              <a:rPr kumimoji="1" lang="en-US" altLang="ja-JP" dirty="0" smtClean="0">
                <a:solidFill>
                  <a:srgbClr val="572314"/>
                </a:solidFill>
              </a:rPr>
              <a:t>)</a:t>
            </a:r>
            <a:endParaRPr kumimoji="1" lang="ja-JP" altLang="en-US" dirty="0">
              <a:solidFill>
                <a:srgbClr val="572314"/>
              </a:solidFill>
            </a:endParaRPr>
          </a:p>
        </p:txBody>
      </p:sp>
      <p:sp>
        <p:nvSpPr>
          <p:cNvPr id="7" name="正方形/長方形 6"/>
          <p:cNvSpPr/>
          <p:nvPr/>
        </p:nvSpPr>
        <p:spPr>
          <a:xfrm>
            <a:off x="3850155" y="2041773"/>
            <a:ext cx="1509720" cy="518323"/>
          </a:xfrm>
          <a:prstGeom prst="rect">
            <a:avLst/>
          </a:prstGeom>
          <a:solidFill>
            <a:srgbClr val="E7DEC9"/>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572314"/>
                </a:solidFill>
              </a:rPr>
              <a:t>児童相談所</a:t>
            </a:r>
            <a:endParaRPr kumimoji="1" lang="ja-JP" altLang="en-US" dirty="0">
              <a:solidFill>
                <a:srgbClr val="572314"/>
              </a:solidFill>
            </a:endParaRPr>
          </a:p>
        </p:txBody>
      </p:sp>
      <p:sp>
        <p:nvSpPr>
          <p:cNvPr id="8" name="正方形/長方形 7"/>
          <p:cNvSpPr/>
          <p:nvPr/>
        </p:nvSpPr>
        <p:spPr>
          <a:xfrm>
            <a:off x="1839539" y="2574223"/>
            <a:ext cx="1295029" cy="518323"/>
          </a:xfrm>
          <a:prstGeom prst="rect">
            <a:avLst/>
          </a:prstGeom>
          <a:solidFill>
            <a:srgbClr val="E7DEC9"/>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572314"/>
                </a:solidFill>
              </a:rPr>
              <a:t>保健所</a:t>
            </a:r>
            <a:endParaRPr kumimoji="1" lang="ja-JP" altLang="en-US" dirty="0">
              <a:solidFill>
                <a:srgbClr val="572314"/>
              </a:solidFill>
            </a:endParaRPr>
          </a:p>
        </p:txBody>
      </p:sp>
      <p:sp>
        <p:nvSpPr>
          <p:cNvPr id="9" name="正方形/長方形 8"/>
          <p:cNvSpPr/>
          <p:nvPr/>
        </p:nvSpPr>
        <p:spPr>
          <a:xfrm>
            <a:off x="6444063" y="3738860"/>
            <a:ext cx="2147684" cy="504817"/>
          </a:xfrm>
          <a:prstGeom prst="rect">
            <a:avLst/>
          </a:prstGeom>
          <a:solidFill>
            <a:srgbClr val="E7DEC9"/>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572314"/>
                </a:solidFill>
              </a:rPr>
              <a:t>地域の関係団体</a:t>
            </a:r>
            <a:endParaRPr kumimoji="1" lang="ja-JP" altLang="en-US" dirty="0">
              <a:solidFill>
                <a:srgbClr val="572314"/>
              </a:solidFill>
            </a:endParaRPr>
          </a:p>
        </p:txBody>
      </p:sp>
      <p:sp>
        <p:nvSpPr>
          <p:cNvPr id="10" name="正方形/長方形 9"/>
          <p:cNvSpPr/>
          <p:nvPr/>
        </p:nvSpPr>
        <p:spPr>
          <a:xfrm>
            <a:off x="6340338" y="2819257"/>
            <a:ext cx="2147684" cy="518323"/>
          </a:xfrm>
          <a:prstGeom prst="rect">
            <a:avLst/>
          </a:prstGeom>
          <a:solidFill>
            <a:srgbClr val="E7DEC9"/>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572314"/>
                </a:solidFill>
              </a:rPr>
              <a:t>子育て支援機関</a:t>
            </a:r>
            <a:endParaRPr kumimoji="1" lang="ja-JP" altLang="en-US" dirty="0">
              <a:solidFill>
                <a:srgbClr val="572314"/>
              </a:solidFill>
            </a:endParaRPr>
          </a:p>
        </p:txBody>
      </p:sp>
      <p:sp>
        <p:nvSpPr>
          <p:cNvPr id="12" name="正方形/長方形 11"/>
          <p:cNvSpPr/>
          <p:nvPr/>
        </p:nvSpPr>
        <p:spPr>
          <a:xfrm>
            <a:off x="6340338" y="4711223"/>
            <a:ext cx="2147684" cy="517477"/>
          </a:xfrm>
          <a:prstGeom prst="rect">
            <a:avLst/>
          </a:prstGeom>
          <a:solidFill>
            <a:srgbClr val="E7DEC9"/>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dirty="0" smtClean="0">
                <a:solidFill>
                  <a:srgbClr val="572314"/>
                </a:solidFill>
              </a:rPr>
              <a:t>民間機関</a:t>
            </a:r>
            <a:endParaRPr kumimoji="1" lang="ja-JP" altLang="en-US" dirty="0">
              <a:solidFill>
                <a:srgbClr val="572314"/>
              </a:solidFill>
            </a:endParaRPr>
          </a:p>
        </p:txBody>
      </p:sp>
      <p:sp>
        <p:nvSpPr>
          <p:cNvPr id="13" name="正方形/長方形 12"/>
          <p:cNvSpPr/>
          <p:nvPr/>
        </p:nvSpPr>
        <p:spPr>
          <a:xfrm>
            <a:off x="3242631" y="5587439"/>
            <a:ext cx="3061790" cy="899357"/>
          </a:xfrm>
          <a:prstGeom prst="rect">
            <a:avLst/>
          </a:prstGeom>
          <a:solidFill>
            <a:srgbClr val="572314"/>
          </a:solidFill>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2400" dirty="0" smtClean="0">
                <a:solidFill>
                  <a:schemeClr val="bg1"/>
                </a:solidFill>
              </a:rPr>
              <a:t>子育て世代包括支援センター</a:t>
            </a:r>
            <a:endParaRPr kumimoji="1" lang="ja-JP" altLang="en-US" sz="2400" dirty="0">
              <a:solidFill>
                <a:schemeClr val="bg1"/>
              </a:solidFill>
            </a:endParaRPr>
          </a:p>
        </p:txBody>
      </p:sp>
      <p:cxnSp>
        <p:nvCxnSpPr>
          <p:cNvPr id="17" name="直線矢印コネクタ 16"/>
          <p:cNvCxnSpPr/>
          <p:nvPr/>
        </p:nvCxnSpPr>
        <p:spPr>
          <a:xfrm>
            <a:off x="3268295" y="3991269"/>
            <a:ext cx="581860" cy="0"/>
          </a:xfrm>
          <a:prstGeom prst="straightConnector1">
            <a:avLst/>
          </a:prstGeom>
          <a:ln w="38100" cmpd="sng">
            <a:solidFill>
              <a:srgbClr val="57231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0" name="直線矢印コネクタ 19"/>
          <p:cNvCxnSpPr/>
          <p:nvPr/>
        </p:nvCxnSpPr>
        <p:spPr>
          <a:xfrm>
            <a:off x="4687632" y="2574223"/>
            <a:ext cx="0" cy="597958"/>
          </a:xfrm>
          <a:prstGeom prst="straightConnector1">
            <a:avLst/>
          </a:prstGeom>
          <a:ln w="38100" cmpd="sng">
            <a:solidFill>
              <a:srgbClr val="57231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直線矢印コネクタ 21"/>
          <p:cNvCxnSpPr/>
          <p:nvPr/>
        </p:nvCxnSpPr>
        <p:spPr>
          <a:xfrm>
            <a:off x="4709381" y="5002938"/>
            <a:ext cx="0" cy="597958"/>
          </a:xfrm>
          <a:prstGeom prst="straightConnector1">
            <a:avLst/>
          </a:prstGeom>
          <a:ln w="57150" cmpd="sng">
            <a:solidFill>
              <a:srgbClr val="572314"/>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3" name="正方形/長方形 22"/>
          <p:cNvSpPr/>
          <p:nvPr/>
        </p:nvSpPr>
        <p:spPr>
          <a:xfrm>
            <a:off x="6304421" y="1704859"/>
            <a:ext cx="2031325" cy="369332"/>
          </a:xfrm>
          <a:prstGeom prst="rect">
            <a:avLst/>
          </a:prstGeom>
        </p:spPr>
        <p:txBody>
          <a:bodyPr wrap="none">
            <a:spAutoFit/>
          </a:bodyPr>
          <a:lstStyle/>
          <a:p>
            <a:r>
              <a:rPr lang="en-US" altLang="ja-JP" dirty="0">
                <a:solidFill>
                  <a:srgbClr val="572314"/>
                </a:solidFill>
                <a:latin typeface="+mj-ea"/>
              </a:rPr>
              <a:t>2020</a:t>
            </a:r>
            <a:r>
              <a:rPr lang="ja-JP" altLang="en-US" dirty="0">
                <a:solidFill>
                  <a:srgbClr val="572314"/>
                </a:solidFill>
                <a:latin typeface="+mj-ea"/>
              </a:rPr>
              <a:t>年度末を目標</a:t>
            </a:r>
            <a:endParaRPr lang="ja-JP" altLang="en-US" dirty="0"/>
          </a:p>
        </p:txBody>
      </p:sp>
      <p:cxnSp>
        <p:nvCxnSpPr>
          <p:cNvPr id="21" name="直線矢印コネクタ 20"/>
          <p:cNvCxnSpPr/>
          <p:nvPr/>
        </p:nvCxnSpPr>
        <p:spPr>
          <a:xfrm flipV="1">
            <a:off x="5669592" y="3224373"/>
            <a:ext cx="581860" cy="250244"/>
          </a:xfrm>
          <a:prstGeom prst="straightConnector1">
            <a:avLst/>
          </a:prstGeom>
          <a:ln w="38100" cmpd="sng">
            <a:solidFill>
              <a:srgbClr val="57231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直線矢印コネクタ 23"/>
          <p:cNvCxnSpPr>
            <a:endCxn id="9" idx="1"/>
          </p:cNvCxnSpPr>
          <p:nvPr/>
        </p:nvCxnSpPr>
        <p:spPr>
          <a:xfrm>
            <a:off x="5722561" y="3896663"/>
            <a:ext cx="721502" cy="94606"/>
          </a:xfrm>
          <a:prstGeom prst="straightConnector1">
            <a:avLst/>
          </a:prstGeom>
          <a:ln w="38100" cmpd="sng">
            <a:solidFill>
              <a:srgbClr val="57231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5" name="直線矢印コネクタ 24"/>
          <p:cNvCxnSpPr/>
          <p:nvPr/>
        </p:nvCxnSpPr>
        <p:spPr>
          <a:xfrm>
            <a:off x="5631544" y="4676660"/>
            <a:ext cx="581860" cy="361951"/>
          </a:xfrm>
          <a:prstGeom prst="straightConnector1">
            <a:avLst/>
          </a:prstGeom>
          <a:ln w="38100" cmpd="sng">
            <a:solidFill>
              <a:srgbClr val="572314"/>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直線矢印コネクタ 25"/>
          <p:cNvCxnSpPr/>
          <p:nvPr/>
        </p:nvCxnSpPr>
        <p:spPr>
          <a:xfrm>
            <a:off x="3177339" y="3172181"/>
            <a:ext cx="445711" cy="338517"/>
          </a:xfrm>
          <a:prstGeom prst="straightConnector1">
            <a:avLst/>
          </a:prstGeom>
          <a:ln w="38100" cmpd="sng">
            <a:solidFill>
              <a:srgbClr val="572314"/>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316192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406294"/>
            <a:ext cx="8574087" cy="1311706"/>
          </a:xfrm>
          <a:noFill/>
        </p:spPr>
        <p:txBody>
          <a:bodyPr anchor="ctr">
            <a:normAutofit/>
          </a:bodyPr>
          <a:lstStyle/>
          <a:p>
            <a:r>
              <a:rPr lang="en-US" altLang="ja-JP" sz="3100" dirty="0"/>
              <a:t>Q. </a:t>
            </a:r>
            <a:r>
              <a:rPr lang="ja-JP" altLang="en-US" sz="3100" dirty="0"/>
              <a:t>子育てする人に</a:t>
            </a:r>
            <a:r>
              <a:rPr lang="ja-JP" altLang="en-US" sz="3100" dirty="0" smtClean="0"/>
              <a:t>とって地域</a:t>
            </a:r>
            <a:r>
              <a:rPr lang="ja-JP" altLang="en-US" sz="3100" dirty="0"/>
              <a:t>の</a:t>
            </a:r>
            <a:r>
              <a:rPr lang="ja-JP" altLang="en-US" sz="3100" dirty="0" smtClean="0"/>
              <a:t>支えが</a:t>
            </a:r>
            <a:r>
              <a:rPr lang="en-US" altLang="ja-JP" sz="3100" dirty="0" smtClean="0"/>
              <a:t/>
            </a:r>
            <a:br>
              <a:rPr lang="en-US" altLang="ja-JP" sz="3100" dirty="0" smtClean="0"/>
            </a:br>
            <a:r>
              <a:rPr lang="ja-JP" altLang="en-US" sz="3100" dirty="0" smtClean="0"/>
              <a:t>重要性ですか？</a:t>
            </a:r>
            <a:endParaRPr kumimoji="1" lang="ja-JP" altLang="en-US" sz="3100" dirty="0"/>
          </a:p>
        </p:txBody>
      </p:sp>
      <p:sp>
        <p:nvSpPr>
          <p:cNvPr id="4" name="テキスト ボックス 3"/>
          <p:cNvSpPr txBox="1"/>
          <p:nvPr/>
        </p:nvSpPr>
        <p:spPr>
          <a:xfrm>
            <a:off x="735975" y="1883225"/>
            <a:ext cx="7766820" cy="2954655"/>
          </a:xfrm>
          <a:prstGeom prst="rect">
            <a:avLst/>
          </a:prstGeom>
          <a:noFill/>
        </p:spPr>
        <p:txBody>
          <a:bodyPr wrap="square" rtlCol="0">
            <a:spAutoFit/>
          </a:bodyPr>
          <a:lstStyle/>
          <a:p>
            <a:pPr>
              <a:lnSpc>
                <a:spcPct val="130000"/>
              </a:lnSpc>
            </a:pPr>
            <a:r>
              <a:rPr lang="en-US" altLang="ja-JP" sz="2400" dirty="0" smtClean="0">
                <a:solidFill>
                  <a:srgbClr val="800000"/>
                </a:solidFill>
              </a:rPr>
              <a:t>A.</a:t>
            </a:r>
            <a:r>
              <a:rPr lang="ja-JP" altLang="en-US" sz="2400" dirty="0" smtClean="0">
                <a:solidFill>
                  <a:srgbClr val="800000"/>
                </a:solidFill>
              </a:rPr>
              <a:t> 「</a:t>
            </a:r>
            <a:r>
              <a:rPr lang="ja-JP" altLang="en-US" sz="2400" dirty="0">
                <a:solidFill>
                  <a:srgbClr val="800000"/>
                </a:solidFill>
              </a:rPr>
              <a:t>とても重要</a:t>
            </a:r>
            <a:r>
              <a:rPr lang="en-US" altLang="ja-JP" sz="2400" dirty="0">
                <a:solidFill>
                  <a:srgbClr val="800000"/>
                </a:solidFill>
              </a:rPr>
              <a:t>(62.9%)</a:t>
            </a:r>
            <a:r>
              <a:rPr lang="ja-JP" altLang="en-US" sz="2400" dirty="0">
                <a:solidFill>
                  <a:srgbClr val="800000"/>
                </a:solidFill>
              </a:rPr>
              <a:t>」が最も高く、次に「やや重要</a:t>
            </a:r>
            <a:r>
              <a:rPr lang="en-US" altLang="ja-JP" sz="2400" dirty="0">
                <a:solidFill>
                  <a:srgbClr val="800000"/>
                </a:solidFill>
              </a:rPr>
              <a:t>(25.4%)</a:t>
            </a:r>
            <a:r>
              <a:rPr lang="ja-JP" altLang="en-US" sz="2400" dirty="0">
                <a:solidFill>
                  <a:srgbClr val="800000"/>
                </a:solidFill>
              </a:rPr>
              <a:t>」が高くなってお り、約</a:t>
            </a:r>
            <a:r>
              <a:rPr lang="en-US" altLang="ja-JP" sz="2400" dirty="0">
                <a:solidFill>
                  <a:srgbClr val="800000"/>
                </a:solidFill>
              </a:rPr>
              <a:t>9</a:t>
            </a:r>
            <a:r>
              <a:rPr lang="ja-JP" altLang="en-US" sz="2400" dirty="0">
                <a:solidFill>
                  <a:srgbClr val="800000"/>
                </a:solidFill>
              </a:rPr>
              <a:t>割の人が子育てに地域の支えが重要であると考えている</a:t>
            </a:r>
            <a:r>
              <a:rPr lang="ja-JP" altLang="en-US" sz="2400" dirty="0" smtClean="0">
                <a:solidFill>
                  <a:srgbClr val="800000"/>
                </a:solidFill>
              </a:rPr>
              <a:t>。</a:t>
            </a:r>
            <a:endParaRPr lang="en-US" altLang="ja-JP" sz="2400" dirty="0" smtClean="0">
              <a:solidFill>
                <a:srgbClr val="800000"/>
              </a:solidFill>
            </a:endParaRPr>
          </a:p>
          <a:p>
            <a:pPr>
              <a:lnSpc>
                <a:spcPct val="130000"/>
              </a:lnSpc>
            </a:pPr>
            <a:r>
              <a:rPr lang="ja-JP" altLang="en-US" sz="2400" dirty="0" smtClean="0">
                <a:solidFill>
                  <a:srgbClr val="800000"/>
                </a:solidFill>
              </a:rPr>
              <a:t> </a:t>
            </a:r>
            <a:endParaRPr lang="ja-JP" altLang="en-US" sz="2400" dirty="0">
              <a:solidFill>
                <a:srgbClr val="800000"/>
              </a:solidFill>
            </a:endParaRPr>
          </a:p>
          <a:p>
            <a:pPr>
              <a:lnSpc>
                <a:spcPct val="130000"/>
              </a:lnSpc>
            </a:pPr>
            <a:r>
              <a:rPr lang="en-US" altLang="ja-JP" sz="2400" dirty="0" smtClean="0">
                <a:solidFill>
                  <a:srgbClr val="800000"/>
                </a:solidFill>
              </a:rPr>
              <a:t>A. </a:t>
            </a:r>
            <a:r>
              <a:rPr lang="ja-JP" altLang="en-US" sz="2400" dirty="0" smtClean="0">
                <a:solidFill>
                  <a:srgbClr val="800000"/>
                </a:solidFill>
              </a:rPr>
              <a:t>「</a:t>
            </a:r>
            <a:r>
              <a:rPr lang="ja-JP" altLang="en-US" sz="2400" dirty="0">
                <a:solidFill>
                  <a:srgbClr val="800000"/>
                </a:solidFill>
              </a:rPr>
              <a:t>とても重要」と考える世代は</a:t>
            </a:r>
            <a:r>
              <a:rPr lang="en-US" altLang="ja-JP" sz="2400" dirty="0">
                <a:solidFill>
                  <a:srgbClr val="800000"/>
                </a:solidFill>
              </a:rPr>
              <a:t>20</a:t>
            </a:r>
            <a:r>
              <a:rPr lang="ja-JP" altLang="en-US" sz="2400" dirty="0">
                <a:solidFill>
                  <a:srgbClr val="800000"/>
                </a:solidFill>
              </a:rPr>
              <a:t>代が最も高く</a:t>
            </a:r>
            <a:r>
              <a:rPr lang="en-US" altLang="ja-JP" sz="2400" dirty="0">
                <a:solidFill>
                  <a:srgbClr val="800000"/>
                </a:solidFill>
              </a:rPr>
              <a:t>(73.0%)</a:t>
            </a:r>
            <a:r>
              <a:rPr lang="ja-JP" altLang="en-US" sz="2400" dirty="0">
                <a:solidFill>
                  <a:srgbClr val="800000"/>
                </a:solidFill>
              </a:rPr>
              <a:t>、次に</a:t>
            </a:r>
            <a:r>
              <a:rPr lang="en-US" altLang="ja-JP" sz="2400" dirty="0">
                <a:solidFill>
                  <a:srgbClr val="800000"/>
                </a:solidFill>
              </a:rPr>
              <a:t>30</a:t>
            </a:r>
            <a:r>
              <a:rPr lang="ja-JP" altLang="en-US" sz="2400" dirty="0">
                <a:solidFill>
                  <a:srgbClr val="800000"/>
                </a:solidFill>
              </a:rPr>
              <a:t>代が高い </a:t>
            </a:r>
            <a:r>
              <a:rPr lang="en-US" altLang="ja-JP" sz="2400" dirty="0">
                <a:solidFill>
                  <a:srgbClr val="800000"/>
                </a:solidFill>
              </a:rPr>
              <a:t>(70.8%)</a:t>
            </a:r>
            <a:r>
              <a:rPr lang="ja-JP" altLang="en-US" sz="2400" dirty="0">
                <a:solidFill>
                  <a:srgbClr val="800000"/>
                </a:solidFill>
              </a:rPr>
              <a:t>。 </a:t>
            </a:r>
          </a:p>
        </p:txBody>
      </p:sp>
      <p:sp>
        <p:nvSpPr>
          <p:cNvPr id="3" name="正方形/長方形 2"/>
          <p:cNvSpPr/>
          <p:nvPr/>
        </p:nvSpPr>
        <p:spPr>
          <a:xfrm>
            <a:off x="2248648" y="5227797"/>
            <a:ext cx="6416791" cy="707886"/>
          </a:xfrm>
          <a:prstGeom prst="rect">
            <a:avLst/>
          </a:prstGeom>
        </p:spPr>
        <p:txBody>
          <a:bodyPr wrap="square">
            <a:spAutoFit/>
          </a:bodyPr>
          <a:lstStyle/>
          <a:p>
            <a:r>
              <a:rPr lang="ja-JP" altLang="en-US" sz="2000" dirty="0">
                <a:solidFill>
                  <a:srgbClr val="800000"/>
                </a:solidFill>
              </a:rPr>
              <a:t>平成 </a:t>
            </a:r>
            <a:r>
              <a:rPr lang="en-US" altLang="ja-JP" sz="2000" dirty="0">
                <a:solidFill>
                  <a:srgbClr val="800000"/>
                </a:solidFill>
              </a:rPr>
              <a:t>28 </a:t>
            </a:r>
            <a:r>
              <a:rPr lang="ja-JP" altLang="en-US" sz="2000" dirty="0">
                <a:solidFill>
                  <a:srgbClr val="800000"/>
                </a:solidFill>
              </a:rPr>
              <a:t>年度県民意識調査</a:t>
            </a:r>
            <a:br>
              <a:rPr lang="ja-JP" altLang="en-US" sz="2000" dirty="0">
                <a:solidFill>
                  <a:srgbClr val="800000"/>
                </a:solidFill>
              </a:rPr>
            </a:br>
            <a:r>
              <a:rPr lang="ja-JP" altLang="en-US" sz="2000" dirty="0">
                <a:solidFill>
                  <a:srgbClr val="800000"/>
                </a:solidFill>
              </a:rPr>
              <a:t>「ひょうごの少子対策・子育て支援」の調査結果</a:t>
            </a:r>
          </a:p>
        </p:txBody>
      </p:sp>
    </p:spTree>
    <p:extLst>
      <p:ext uri="{BB962C8B-B14F-4D97-AF65-F5344CB8AC3E}">
        <p14:creationId xmlns:p14="http://schemas.microsoft.com/office/powerpoint/2010/main" val="119170145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678668"/>
            <a:ext cx="8574087" cy="967840"/>
          </a:xfrm>
          <a:noFill/>
        </p:spPr>
        <p:txBody>
          <a:bodyPr anchor="t">
            <a:noAutofit/>
          </a:bodyPr>
          <a:lstStyle/>
          <a:p>
            <a:pPr>
              <a:lnSpc>
                <a:spcPct val="130000"/>
              </a:lnSpc>
            </a:pPr>
            <a:r>
              <a:rPr lang="ja-JP" altLang="en-US" sz="3200" b="1" dirty="0" smtClean="0"/>
              <a:t>地域</a:t>
            </a:r>
            <a:r>
              <a:rPr lang="ja-JP" altLang="en-US" sz="3200" b="1" dirty="0"/>
              <a:t>子育て家庭</a:t>
            </a:r>
            <a:r>
              <a:rPr lang="ja-JP" altLang="en-US" sz="3200" b="1" dirty="0" smtClean="0"/>
              <a:t>応援隊のみなさんへ</a:t>
            </a:r>
            <a:r>
              <a:rPr lang="ja-JP" altLang="en-US" sz="3200" b="1" dirty="0"/>
              <a:t/>
            </a:r>
            <a:br>
              <a:rPr lang="ja-JP" altLang="en-US" sz="3200" b="1" dirty="0"/>
            </a:br>
            <a:endParaRPr kumimoji="1" lang="ja-JP" altLang="en-US" sz="3200" b="1" dirty="0"/>
          </a:p>
        </p:txBody>
      </p:sp>
      <p:sp>
        <p:nvSpPr>
          <p:cNvPr id="5" name="正方形/長方形 4"/>
          <p:cNvSpPr/>
          <p:nvPr/>
        </p:nvSpPr>
        <p:spPr>
          <a:xfrm>
            <a:off x="1761043" y="2334918"/>
            <a:ext cx="5367460" cy="2831544"/>
          </a:xfrm>
          <a:prstGeom prst="rect">
            <a:avLst/>
          </a:prstGeom>
        </p:spPr>
        <p:txBody>
          <a:bodyPr wrap="square">
            <a:spAutoFit/>
          </a:bodyPr>
          <a:lstStyle/>
          <a:p>
            <a:pPr algn="ctr">
              <a:lnSpc>
                <a:spcPct val="150000"/>
              </a:lnSpc>
            </a:pPr>
            <a:r>
              <a:rPr lang="ja-JP" altLang="en-US" sz="2400" b="1" i="1" dirty="0">
                <a:solidFill>
                  <a:srgbClr val="800000"/>
                </a:solidFill>
                <a:latin typeface="+mj-ea"/>
                <a:cs typeface="ＭＳ 明朝" charset="0"/>
              </a:rPr>
              <a:t>こども虐待を防止し、</a:t>
            </a:r>
          </a:p>
          <a:p>
            <a:pPr algn="ctr">
              <a:lnSpc>
                <a:spcPct val="150000"/>
              </a:lnSpc>
            </a:pPr>
            <a:r>
              <a:rPr lang="ja-JP" altLang="en-US" sz="2400" b="1" i="1" dirty="0" smtClean="0">
                <a:solidFill>
                  <a:srgbClr val="800000"/>
                </a:solidFill>
                <a:latin typeface="+mj-ea"/>
                <a:cs typeface="ＭＳ 明朝" charset="0"/>
              </a:rPr>
              <a:t>子ども</a:t>
            </a:r>
            <a:r>
              <a:rPr lang="ja-JP" altLang="en-US" sz="2400" b="1" i="1" dirty="0">
                <a:solidFill>
                  <a:srgbClr val="800000"/>
                </a:solidFill>
                <a:latin typeface="+mj-ea"/>
                <a:cs typeface="ＭＳ 明朝" charset="0"/>
              </a:rPr>
              <a:t>たちが健やかに発育し、</a:t>
            </a:r>
            <a:endParaRPr lang="en-US" altLang="ja-JP" sz="2400" b="1" i="1" dirty="0">
              <a:solidFill>
                <a:srgbClr val="800000"/>
              </a:solidFill>
              <a:latin typeface="+mj-ea"/>
              <a:cs typeface="ＭＳ 明朝" charset="0"/>
            </a:endParaRPr>
          </a:p>
          <a:p>
            <a:pPr algn="ctr">
              <a:lnSpc>
                <a:spcPct val="150000"/>
              </a:lnSpc>
            </a:pPr>
            <a:r>
              <a:rPr lang="ja-JP" altLang="en-US" sz="2400" b="1" i="1" dirty="0">
                <a:solidFill>
                  <a:srgbClr val="800000"/>
                </a:solidFill>
                <a:latin typeface="+mj-ea"/>
                <a:cs typeface="ＭＳ 明朝" charset="0"/>
              </a:rPr>
              <a:t>子どもたちが幸せな大人になるため</a:t>
            </a:r>
            <a:r>
              <a:rPr lang="ja-JP" altLang="en-US" sz="2400" b="1" i="1" dirty="0" smtClean="0">
                <a:solidFill>
                  <a:srgbClr val="800000"/>
                </a:solidFill>
                <a:latin typeface="+mj-ea"/>
                <a:cs typeface="ＭＳ 明朝" charset="0"/>
              </a:rPr>
              <a:t>に、</a:t>
            </a:r>
            <a:endParaRPr lang="en-US" altLang="ja-JP" sz="2400" b="1" i="1" dirty="0" smtClean="0">
              <a:solidFill>
                <a:srgbClr val="800000"/>
              </a:solidFill>
              <a:latin typeface="+mj-ea"/>
              <a:cs typeface="ＭＳ 明朝" charset="0"/>
            </a:endParaRPr>
          </a:p>
          <a:p>
            <a:pPr algn="ctr">
              <a:lnSpc>
                <a:spcPct val="150000"/>
              </a:lnSpc>
            </a:pPr>
            <a:r>
              <a:rPr lang="ja-JP" altLang="en-US" sz="2400" b="1" i="1" dirty="0" smtClean="0">
                <a:solidFill>
                  <a:srgbClr val="800000"/>
                </a:solidFill>
                <a:latin typeface="+mj-ea"/>
                <a:cs typeface="ＭＳ 明朝" charset="0"/>
              </a:rPr>
              <a:t>地域のみんなで支えあいましょう。</a:t>
            </a:r>
            <a:endParaRPr lang="en-US" altLang="ja-JP" sz="2400" b="1" i="1" dirty="0">
              <a:solidFill>
                <a:srgbClr val="800000"/>
              </a:solidFill>
              <a:latin typeface="+mj-ea"/>
              <a:cs typeface="ＭＳ 明朝" charset="0"/>
            </a:endParaRPr>
          </a:p>
          <a:p>
            <a:pPr algn="ctr">
              <a:lnSpc>
                <a:spcPct val="150000"/>
              </a:lnSpc>
            </a:pPr>
            <a:endParaRPr lang="ja-JP" altLang="en-US" sz="2400" b="1" i="1" dirty="0">
              <a:solidFill>
                <a:srgbClr val="800000"/>
              </a:solidFill>
              <a:latin typeface="+mj-ea"/>
              <a:cs typeface="ＭＳ 明朝" charset="0"/>
            </a:endParaRPr>
          </a:p>
        </p:txBody>
      </p:sp>
    </p:spTree>
    <p:extLst>
      <p:ext uri="{BB962C8B-B14F-4D97-AF65-F5344CB8AC3E}">
        <p14:creationId xmlns:p14="http://schemas.microsoft.com/office/powerpoint/2010/main" val="207900295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1821857" y="3292436"/>
            <a:ext cx="2149670" cy="2976037"/>
          </a:xfrm>
          <a:prstGeom prst="rect">
            <a:avLst/>
          </a:prstGeom>
        </p:spPr>
      </p:pic>
      <p:sp>
        <p:nvSpPr>
          <p:cNvPr id="5" name="タイトル 1"/>
          <p:cNvSpPr>
            <a:spLocks noGrp="1"/>
          </p:cNvSpPr>
          <p:nvPr>
            <p:ph type="title"/>
          </p:nvPr>
        </p:nvSpPr>
        <p:spPr>
          <a:xfrm>
            <a:off x="284163" y="448174"/>
            <a:ext cx="8574087" cy="1213806"/>
          </a:xfrm>
          <a:noFill/>
        </p:spPr>
        <p:txBody>
          <a:bodyPr anchor="t">
            <a:noAutofit/>
          </a:bodyPr>
          <a:lstStyle/>
          <a:p>
            <a:pPr>
              <a:lnSpc>
                <a:spcPct val="130000"/>
              </a:lnSpc>
            </a:pPr>
            <a:r>
              <a:rPr kumimoji="1" lang="ja-JP" altLang="en-US" sz="2800" b="1" i="1" dirty="0" smtClean="0"/>
              <a:t>若いお母さんが自信をもって</a:t>
            </a:r>
            <a:r>
              <a:rPr kumimoji="1" lang="en-US" altLang="ja-JP" sz="2800" b="1" i="1" dirty="0" smtClean="0"/>
              <a:t/>
            </a:r>
            <a:br>
              <a:rPr kumimoji="1" lang="en-US" altLang="ja-JP" sz="2800" b="1" i="1" dirty="0" smtClean="0"/>
            </a:br>
            <a:r>
              <a:rPr kumimoji="1" lang="ja-JP" altLang="en-US" sz="2800" b="1" i="1" dirty="0" smtClean="0"/>
              <a:t>育児ができるように</a:t>
            </a:r>
            <a:endParaRPr kumimoji="1" lang="ja-JP" altLang="en-US" sz="2800" b="1" i="1" dirty="0"/>
          </a:p>
        </p:txBody>
      </p:sp>
      <p:sp>
        <p:nvSpPr>
          <p:cNvPr id="2" name="テキスト ボックス 1"/>
          <p:cNvSpPr txBox="1"/>
          <p:nvPr/>
        </p:nvSpPr>
        <p:spPr>
          <a:xfrm>
            <a:off x="1124601" y="2219715"/>
            <a:ext cx="6289579" cy="784830"/>
          </a:xfrm>
          <a:prstGeom prst="rect">
            <a:avLst/>
          </a:prstGeom>
          <a:noFill/>
        </p:spPr>
        <p:txBody>
          <a:bodyPr wrap="square" rtlCol="0">
            <a:spAutoFit/>
          </a:bodyPr>
          <a:lstStyle/>
          <a:p>
            <a:pPr>
              <a:spcAft>
                <a:spcPts val="600"/>
              </a:spcAft>
            </a:pPr>
            <a:r>
              <a:rPr lang="ja-JP" altLang="en-US" sz="2000" i="1" dirty="0" smtClean="0">
                <a:solidFill>
                  <a:srgbClr val="800000"/>
                </a:solidFill>
              </a:rPr>
              <a:t>兵庫県</a:t>
            </a:r>
            <a:r>
              <a:rPr lang="ja-JP" altLang="ja-JP" sz="2000" i="1" dirty="0" smtClean="0">
                <a:solidFill>
                  <a:srgbClr val="800000"/>
                </a:solidFill>
              </a:rPr>
              <a:t>「</a:t>
            </a:r>
            <a:r>
              <a:rPr lang="ja-JP" altLang="ja-JP" sz="2000" i="1" dirty="0">
                <a:solidFill>
                  <a:srgbClr val="800000"/>
                </a:solidFill>
              </a:rPr>
              <a:t>地域子育てネットワークだより」</a:t>
            </a:r>
            <a:r>
              <a:rPr lang="ja-JP" altLang="ja-JP" sz="2000" i="1" dirty="0" smtClean="0">
                <a:solidFill>
                  <a:srgbClr val="800000"/>
                </a:solidFill>
              </a:rPr>
              <a:t>コラムを</a:t>
            </a:r>
            <a:endParaRPr lang="en-US" altLang="ja-JP" sz="2000" i="1" dirty="0" smtClean="0">
              <a:solidFill>
                <a:srgbClr val="800000"/>
              </a:solidFill>
            </a:endParaRPr>
          </a:p>
          <a:p>
            <a:pPr>
              <a:spcAft>
                <a:spcPts val="600"/>
              </a:spcAft>
            </a:pPr>
            <a:r>
              <a:rPr lang="en-US" altLang="ja-JP" sz="2000" i="1" dirty="0" smtClean="0">
                <a:solidFill>
                  <a:srgbClr val="800000"/>
                </a:solidFill>
              </a:rPr>
              <a:t>2005</a:t>
            </a:r>
            <a:r>
              <a:rPr lang="ja-JP" altLang="en-US" sz="2000" i="1" dirty="0" smtClean="0">
                <a:solidFill>
                  <a:srgbClr val="800000"/>
                </a:solidFill>
              </a:rPr>
              <a:t>年の</a:t>
            </a:r>
            <a:r>
              <a:rPr lang="ja-JP" altLang="ja-JP" sz="2000" i="1" dirty="0" smtClean="0">
                <a:solidFill>
                  <a:srgbClr val="800000"/>
                </a:solidFill>
              </a:rPr>
              <a:t>創刊号</a:t>
            </a:r>
            <a:r>
              <a:rPr lang="ja-JP" altLang="ja-JP" sz="2000" i="1" dirty="0">
                <a:solidFill>
                  <a:srgbClr val="800000"/>
                </a:solidFill>
              </a:rPr>
              <a:t>から今日まで</a:t>
            </a:r>
            <a:r>
              <a:rPr lang="en-US" altLang="ja-JP" sz="2000" i="1" dirty="0">
                <a:solidFill>
                  <a:srgbClr val="800000"/>
                </a:solidFill>
              </a:rPr>
              <a:t>13</a:t>
            </a:r>
            <a:r>
              <a:rPr lang="ja-JP" altLang="ja-JP" sz="2000" i="1" dirty="0">
                <a:solidFill>
                  <a:srgbClr val="800000"/>
                </a:solidFill>
              </a:rPr>
              <a:t>年間</a:t>
            </a:r>
            <a:r>
              <a:rPr lang="ja-JP" altLang="ja-JP" sz="2000" i="1" dirty="0" smtClean="0">
                <a:solidFill>
                  <a:srgbClr val="800000"/>
                </a:solidFill>
              </a:rPr>
              <a:t>連載</a:t>
            </a:r>
            <a:r>
              <a:rPr lang="ja-JP" altLang="en-US" sz="2000" i="1" dirty="0" smtClean="0">
                <a:solidFill>
                  <a:srgbClr val="800000"/>
                </a:solidFill>
              </a:rPr>
              <a:t>中</a:t>
            </a:r>
            <a:endParaRPr lang="en-US" altLang="ja-JP" sz="2000" i="1" dirty="0" smtClean="0">
              <a:solidFill>
                <a:srgbClr val="800000"/>
              </a:solidFill>
            </a:endParaRPr>
          </a:p>
        </p:txBody>
      </p:sp>
      <p:sp>
        <p:nvSpPr>
          <p:cNvPr id="3" name="正方形/長方形 2"/>
          <p:cNvSpPr/>
          <p:nvPr/>
        </p:nvSpPr>
        <p:spPr>
          <a:xfrm>
            <a:off x="4105112" y="5328032"/>
            <a:ext cx="4572000" cy="646331"/>
          </a:xfrm>
          <a:prstGeom prst="rect">
            <a:avLst/>
          </a:prstGeom>
        </p:spPr>
        <p:txBody>
          <a:bodyPr>
            <a:spAutoFit/>
          </a:bodyPr>
          <a:lstStyle/>
          <a:p>
            <a:r>
              <a:rPr lang="ja-JP" altLang="en-US" i="1" dirty="0">
                <a:solidFill>
                  <a:srgbClr val="800000"/>
                </a:solidFill>
              </a:rPr>
              <a:t>神戸新聞総合出版センターより、</a:t>
            </a:r>
            <a:endParaRPr lang="en-US" altLang="ja-JP" i="1" dirty="0">
              <a:solidFill>
                <a:srgbClr val="800000"/>
              </a:solidFill>
            </a:endParaRPr>
          </a:p>
          <a:p>
            <a:r>
              <a:rPr lang="en-US" altLang="ja-JP" i="1" dirty="0">
                <a:solidFill>
                  <a:srgbClr val="800000"/>
                </a:solidFill>
              </a:rPr>
              <a:t>2017</a:t>
            </a:r>
            <a:r>
              <a:rPr lang="ja-JP" altLang="en-US" i="1" dirty="0">
                <a:solidFill>
                  <a:srgbClr val="800000"/>
                </a:solidFill>
              </a:rPr>
              <a:t>年</a:t>
            </a:r>
            <a:r>
              <a:rPr lang="en-US" altLang="ja-JP" i="1" dirty="0">
                <a:solidFill>
                  <a:srgbClr val="800000"/>
                </a:solidFill>
              </a:rPr>
              <a:t>11</a:t>
            </a:r>
            <a:r>
              <a:rPr lang="ja-JP" altLang="en-US" i="1" dirty="0">
                <a:solidFill>
                  <a:srgbClr val="800000"/>
                </a:solidFill>
              </a:rPr>
              <a:t>月刊行</a:t>
            </a:r>
            <a:r>
              <a:rPr lang="ja-JP" altLang="ja-JP" i="1" dirty="0">
                <a:solidFill>
                  <a:srgbClr val="800000"/>
                </a:solidFill>
              </a:rPr>
              <a:t> </a:t>
            </a:r>
            <a:endParaRPr lang="ja-JP" altLang="en-US" i="1" dirty="0">
              <a:solidFill>
                <a:srgbClr val="800000"/>
              </a:solidFill>
            </a:endParaRPr>
          </a:p>
        </p:txBody>
      </p:sp>
    </p:spTree>
    <p:extLst>
      <p:ext uri="{BB962C8B-B14F-4D97-AF65-F5344CB8AC3E}">
        <p14:creationId xmlns:p14="http://schemas.microsoft.com/office/powerpoint/2010/main" val="231037318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79172" y="5075561"/>
            <a:ext cx="7772400" cy="1051560"/>
          </a:xfrm>
          <a:noFill/>
        </p:spPr>
        <p:txBody>
          <a:bodyPr anchor="ctr">
            <a:normAutofit/>
          </a:bodyPr>
          <a:lstStyle/>
          <a:p>
            <a:pPr algn="ctr">
              <a:tabLst>
                <a:tab pos="3055938" algn="l"/>
              </a:tabLst>
            </a:pPr>
            <a:r>
              <a:rPr kumimoji="1" lang="ja-JP" altLang="en-US" sz="3600" b="1" i="1" dirty="0" smtClean="0"/>
              <a:t>ご静聴ありがとうございました</a:t>
            </a:r>
            <a:endParaRPr kumimoji="1" lang="ja-JP" altLang="en-US" sz="3600" b="1" i="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2647" y="326270"/>
            <a:ext cx="6563184" cy="4174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19" name="図形グループ 18"/>
          <p:cNvGrpSpPr/>
          <p:nvPr/>
        </p:nvGrpSpPr>
        <p:grpSpPr>
          <a:xfrm>
            <a:off x="2019614" y="1789266"/>
            <a:ext cx="4389801" cy="2572935"/>
            <a:chOff x="2043305" y="2765741"/>
            <a:chExt cx="3630310" cy="1633864"/>
          </a:xfrm>
        </p:grpSpPr>
        <p:sp>
          <p:nvSpPr>
            <p:cNvPr id="6" name="Text Box 4"/>
            <p:cNvSpPr txBox="1">
              <a:spLocks noChangeArrowheads="1"/>
            </p:cNvSpPr>
            <p:nvPr/>
          </p:nvSpPr>
          <p:spPr bwMode="auto">
            <a:xfrm>
              <a:off x="2352907" y="3040942"/>
              <a:ext cx="477361" cy="21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800" dirty="0">
                  <a:solidFill>
                    <a:srgbClr val="E30B12"/>
                  </a:solidFill>
                </a:rPr>
                <a:t>医療</a:t>
              </a:r>
              <a:endParaRPr lang="ja-JP" altLang="en-US" dirty="0">
                <a:solidFill>
                  <a:srgbClr val="E30B12"/>
                </a:solidFill>
              </a:endParaRPr>
            </a:p>
          </p:txBody>
        </p:sp>
        <p:sp>
          <p:nvSpPr>
            <p:cNvPr id="7" name="Text Box 5"/>
            <p:cNvSpPr txBox="1">
              <a:spLocks noChangeArrowheads="1"/>
            </p:cNvSpPr>
            <p:nvPr/>
          </p:nvSpPr>
          <p:spPr bwMode="auto">
            <a:xfrm>
              <a:off x="2980766" y="2819787"/>
              <a:ext cx="477361" cy="21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800" dirty="0">
                  <a:solidFill>
                    <a:srgbClr val="E30B12"/>
                  </a:solidFill>
                </a:rPr>
                <a:t>保健</a:t>
              </a:r>
              <a:endParaRPr lang="ja-JP" altLang="en-US" dirty="0">
                <a:solidFill>
                  <a:srgbClr val="E30B12"/>
                </a:solidFill>
              </a:endParaRPr>
            </a:p>
          </p:txBody>
        </p:sp>
        <p:sp>
          <p:nvSpPr>
            <p:cNvPr id="8" name="Text Box 6"/>
            <p:cNvSpPr txBox="1">
              <a:spLocks noChangeArrowheads="1"/>
            </p:cNvSpPr>
            <p:nvPr/>
          </p:nvSpPr>
          <p:spPr bwMode="auto">
            <a:xfrm>
              <a:off x="3707390" y="2765741"/>
              <a:ext cx="694961" cy="21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a:r>
                <a:rPr lang="ja-JP" altLang="en-US" sz="1800" dirty="0">
                  <a:solidFill>
                    <a:srgbClr val="E30B12"/>
                  </a:solidFill>
                </a:rPr>
                <a:t>福祉</a:t>
              </a:r>
              <a:endParaRPr lang="ja-JP" altLang="en-US" dirty="0">
                <a:solidFill>
                  <a:srgbClr val="E30B12"/>
                </a:solidFill>
              </a:endParaRPr>
            </a:p>
          </p:txBody>
        </p:sp>
        <p:sp>
          <p:nvSpPr>
            <p:cNvPr id="9" name="Text Box 7"/>
            <p:cNvSpPr txBox="1">
              <a:spLocks noChangeArrowheads="1"/>
            </p:cNvSpPr>
            <p:nvPr/>
          </p:nvSpPr>
          <p:spPr bwMode="auto">
            <a:xfrm>
              <a:off x="4566875" y="2819787"/>
              <a:ext cx="477361" cy="21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800" dirty="0">
                  <a:solidFill>
                    <a:srgbClr val="E30B12"/>
                  </a:solidFill>
                </a:rPr>
                <a:t>教育</a:t>
              </a:r>
              <a:endParaRPr lang="ja-JP" altLang="en-US" dirty="0">
                <a:solidFill>
                  <a:srgbClr val="E30B12"/>
                </a:solidFill>
              </a:endParaRPr>
            </a:p>
          </p:txBody>
        </p:sp>
        <p:sp>
          <p:nvSpPr>
            <p:cNvPr id="10" name="Text Box 8"/>
            <p:cNvSpPr txBox="1">
              <a:spLocks noChangeArrowheads="1"/>
            </p:cNvSpPr>
            <p:nvPr/>
          </p:nvSpPr>
          <p:spPr bwMode="auto">
            <a:xfrm>
              <a:off x="5196254" y="2979155"/>
              <a:ext cx="477361" cy="21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800" dirty="0">
                  <a:solidFill>
                    <a:srgbClr val="E30B12"/>
                  </a:solidFill>
                </a:rPr>
                <a:t>研究</a:t>
              </a:r>
              <a:endParaRPr lang="ja-JP" altLang="en-US" dirty="0">
                <a:solidFill>
                  <a:srgbClr val="E30B12"/>
                </a:solidFill>
              </a:endParaRPr>
            </a:p>
          </p:txBody>
        </p:sp>
        <p:sp>
          <p:nvSpPr>
            <p:cNvPr id="11" name="Text Box 9"/>
            <p:cNvSpPr txBox="1">
              <a:spLocks noChangeArrowheads="1"/>
            </p:cNvSpPr>
            <p:nvPr/>
          </p:nvSpPr>
          <p:spPr bwMode="auto">
            <a:xfrm>
              <a:off x="2043305" y="3936276"/>
              <a:ext cx="988820" cy="21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800" dirty="0">
                  <a:solidFill>
                    <a:srgbClr val="E30B12"/>
                  </a:solidFill>
                </a:rPr>
                <a:t>政府・行政</a:t>
              </a:r>
              <a:endParaRPr lang="ja-JP" altLang="en-US" dirty="0">
                <a:solidFill>
                  <a:srgbClr val="E30B12"/>
                </a:solidFill>
              </a:endParaRPr>
            </a:p>
          </p:txBody>
        </p:sp>
        <p:sp>
          <p:nvSpPr>
            <p:cNvPr id="12" name="Text Box 10"/>
            <p:cNvSpPr txBox="1">
              <a:spLocks noChangeArrowheads="1"/>
            </p:cNvSpPr>
            <p:nvPr/>
          </p:nvSpPr>
          <p:spPr bwMode="auto">
            <a:xfrm>
              <a:off x="3707390" y="4186191"/>
              <a:ext cx="503228" cy="21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ja-JP" sz="1800" dirty="0">
                  <a:solidFill>
                    <a:srgbClr val="E30B12"/>
                  </a:solidFill>
                </a:rPr>
                <a:t>NPO</a:t>
              </a:r>
              <a:endParaRPr lang="en-US" altLang="ja-JP" dirty="0">
                <a:solidFill>
                  <a:srgbClr val="E30B12"/>
                </a:solidFill>
              </a:endParaRPr>
            </a:p>
          </p:txBody>
        </p:sp>
        <p:sp>
          <p:nvSpPr>
            <p:cNvPr id="13" name="Text Box 12"/>
            <p:cNvSpPr txBox="1">
              <a:spLocks noChangeArrowheads="1"/>
            </p:cNvSpPr>
            <p:nvPr/>
          </p:nvSpPr>
          <p:spPr bwMode="auto">
            <a:xfrm>
              <a:off x="4957574" y="4008910"/>
              <a:ext cx="477361" cy="213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ja-JP" altLang="en-US" sz="1800" dirty="0">
                  <a:solidFill>
                    <a:srgbClr val="E30B12"/>
                  </a:solidFill>
                </a:rPr>
                <a:t>企業</a:t>
              </a:r>
              <a:endParaRPr lang="ja-JP" altLang="en-US" dirty="0">
                <a:solidFill>
                  <a:srgbClr val="E30B12"/>
                </a:solidFill>
              </a:endParaRPr>
            </a:p>
          </p:txBody>
        </p:sp>
      </p:grpSp>
      <p:sp>
        <p:nvSpPr>
          <p:cNvPr id="15" name="円/楕円 14"/>
          <p:cNvSpPr/>
          <p:nvPr/>
        </p:nvSpPr>
        <p:spPr>
          <a:xfrm>
            <a:off x="3013489" y="2303021"/>
            <a:ext cx="3107311" cy="1329550"/>
          </a:xfrm>
          <a:prstGeom prst="ellipse">
            <a:avLst/>
          </a:prstGeom>
          <a:solidFill>
            <a:srgbClr val="008000">
              <a:alpha val="45000"/>
            </a:srgbClr>
          </a:solidFill>
          <a:effectLst>
            <a:outerShdw blurRad="63500" dist="25400" dir="5400000" rotWithShape="0">
              <a:schemeClr val="bg1">
                <a:alpha val="43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nvGrpSpPr>
          <p:cNvPr id="22" name="図形グループ 21"/>
          <p:cNvGrpSpPr/>
          <p:nvPr/>
        </p:nvGrpSpPr>
        <p:grpSpPr>
          <a:xfrm>
            <a:off x="3996773" y="2282508"/>
            <a:ext cx="1287145" cy="1136709"/>
            <a:chOff x="-3696287" y="1873365"/>
            <a:chExt cx="1940788" cy="1598374"/>
          </a:xfrm>
        </p:grpSpPr>
        <p:sp>
          <p:nvSpPr>
            <p:cNvPr id="21" name="円/楕円 20"/>
            <p:cNvSpPr/>
            <p:nvPr/>
          </p:nvSpPr>
          <p:spPr>
            <a:xfrm>
              <a:off x="-3696287" y="1873365"/>
              <a:ext cx="1940788" cy="1598374"/>
            </a:xfrm>
            <a:prstGeom prst="ellipse">
              <a:avLst/>
            </a:prstGeom>
            <a:solidFill>
              <a:srgbClr val="FF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20" name="図 19"/>
            <p:cNvPicPr>
              <a:picLocks noChangeAspect="1"/>
            </p:cNvPicPr>
            <p:nvPr/>
          </p:nvPicPr>
          <p:blipFill>
            <a:blip r:embed="rId3"/>
            <a:stretch>
              <a:fillRect/>
            </a:stretch>
          </p:blipFill>
          <p:spPr>
            <a:xfrm>
              <a:off x="-3397478" y="2125341"/>
              <a:ext cx="1311937" cy="1122525"/>
            </a:xfrm>
            <a:prstGeom prst="rect">
              <a:avLst/>
            </a:prstGeom>
          </p:spPr>
        </p:pic>
      </p:grpSp>
      <p:sp>
        <p:nvSpPr>
          <p:cNvPr id="17" name="Text Box 11"/>
          <p:cNvSpPr txBox="1">
            <a:spLocks noChangeArrowheads="1"/>
          </p:cNvSpPr>
          <p:nvPr/>
        </p:nvSpPr>
        <p:spPr bwMode="auto">
          <a:xfrm>
            <a:off x="3138483" y="3010074"/>
            <a:ext cx="31495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r>
              <a:rPr lang="ja-JP" altLang="en-US" sz="2400" dirty="0">
                <a:solidFill>
                  <a:srgbClr val="E30B12"/>
                </a:solidFill>
              </a:rPr>
              <a:t>地域・コミュニティ</a:t>
            </a:r>
          </a:p>
        </p:txBody>
      </p:sp>
    </p:spTree>
    <p:extLst>
      <p:ext uri="{BB962C8B-B14F-4D97-AF65-F5344CB8AC3E}">
        <p14:creationId xmlns:p14="http://schemas.microsoft.com/office/powerpoint/2010/main" val="10705157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387620"/>
            <a:ext cx="8574087" cy="967840"/>
          </a:xfrm>
          <a:noFill/>
        </p:spPr>
        <p:txBody>
          <a:bodyPr>
            <a:noAutofit/>
          </a:bodyPr>
          <a:lstStyle/>
          <a:p>
            <a:pPr algn="ctr">
              <a:lnSpc>
                <a:spcPct val="120000"/>
              </a:lnSpc>
              <a:spcAft>
                <a:spcPts val="1800"/>
              </a:spcAft>
            </a:pPr>
            <a:r>
              <a:rPr lang="ja-JP" altLang="en-US" sz="2800" dirty="0">
                <a:effectLst/>
                <a:latin typeface="+mj-ea"/>
                <a:cs typeface="ＤＦＰ勘亭流" charset="2"/>
              </a:rPr>
              <a:t>児童虐待</a:t>
            </a:r>
            <a:r>
              <a:rPr lang="ja-JP" altLang="en-US" sz="2800" dirty="0" smtClean="0">
                <a:effectLst/>
                <a:latin typeface="+mj-ea"/>
                <a:cs typeface="ＤＦＰ勘亭流" charset="2"/>
              </a:rPr>
              <a:t>の対応件数</a:t>
            </a:r>
            <a:r>
              <a:rPr lang="en-US" altLang="ja-JP" sz="2800" dirty="0" smtClean="0">
                <a:effectLst/>
                <a:latin typeface="+mj-ea"/>
                <a:cs typeface="ＤＦＰ勘亭流" charset="2"/>
              </a:rPr>
              <a:t/>
            </a:r>
            <a:br>
              <a:rPr lang="en-US" altLang="ja-JP" sz="2800" dirty="0" smtClean="0">
                <a:effectLst/>
                <a:latin typeface="+mj-ea"/>
                <a:cs typeface="ＤＦＰ勘亭流" charset="2"/>
              </a:rPr>
            </a:br>
            <a:r>
              <a:rPr lang="ja-JP" altLang="en-US" sz="2800" dirty="0" smtClean="0">
                <a:effectLst/>
                <a:latin typeface="+mj-ea"/>
                <a:cs typeface="ＤＦＰ勘亭流" charset="2"/>
              </a:rPr>
              <a:t>兵庫県こども家庭センター別、平成</a:t>
            </a:r>
            <a:r>
              <a:rPr lang="en-US" altLang="ja-JP" sz="2800" dirty="0" smtClean="0">
                <a:effectLst/>
                <a:latin typeface="+mj-ea"/>
                <a:cs typeface="ＤＦＰ勘亭流" charset="2"/>
              </a:rPr>
              <a:t>28</a:t>
            </a:r>
            <a:r>
              <a:rPr lang="ja-JP" altLang="en-US" sz="2800" dirty="0" smtClean="0">
                <a:effectLst/>
                <a:latin typeface="+mj-ea"/>
                <a:cs typeface="ＤＦＰ勘亭流" charset="2"/>
              </a:rPr>
              <a:t>年度 </a:t>
            </a:r>
            <a:endParaRPr lang="ja-JP" altLang="en-US" sz="2800" dirty="0">
              <a:effectLst/>
              <a:latin typeface="+mj-ea"/>
              <a:cs typeface="ＤＦＰ勘亭流" charset="2"/>
            </a:endParaRPr>
          </a:p>
        </p:txBody>
      </p:sp>
      <p:graphicFrame>
        <p:nvGraphicFramePr>
          <p:cNvPr id="8" name="グラフ 7"/>
          <p:cNvGraphicFramePr/>
          <p:nvPr>
            <p:extLst>
              <p:ext uri="{D42A27DB-BD31-4B8C-83A1-F6EECF244321}">
                <p14:modId xmlns:p14="http://schemas.microsoft.com/office/powerpoint/2010/main" val="3256755797"/>
              </p:ext>
            </p:extLst>
          </p:nvPr>
        </p:nvGraphicFramePr>
        <p:xfrm>
          <a:off x="1619672" y="1608666"/>
          <a:ext cx="6274054" cy="4696883"/>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6526619" y="2089495"/>
            <a:ext cx="1764778" cy="461665"/>
          </a:xfrm>
          <a:prstGeom prst="rect">
            <a:avLst/>
          </a:prstGeom>
        </p:spPr>
        <p:txBody>
          <a:bodyPr wrap="none">
            <a:spAutoFit/>
          </a:bodyPr>
          <a:lstStyle/>
          <a:p>
            <a:r>
              <a:rPr lang="en-US" altLang="ja-JP" sz="2400" i="1" dirty="0" smtClean="0">
                <a:solidFill>
                  <a:srgbClr val="572314"/>
                </a:solidFill>
                <a:latin typeface="ＤＦＰ勘亭流" charset="2"/>
                <a:ea typeface="ＤＦＰ勘亭流" charset="2"/>
                <a:cs typeface="ＤＦＰ勘亭流" charset="2"/>
              </a:rPr>
              <a:t>4,104 </a:t>
            </a:r>
            <a:r>
              <a:rPr lang="ja-JP" altLang="en-US" sz="2400" i="1" dirty="0">
                <a:solidFill>
                  <a:srgbClr val="572314"/>
                </a:solidFill>
                <a:latin typeface="ＤＦＰ勘亭流" charset="2"/>
                <a:ea typeface="ＤＦＰ勘亭流" charset="2"/>
                <a:cs typeface="ＤＦＰ勘亭流" charset="2"/>
              </a:rPr>
              <a:t>件</a:t>
            </a:r>
          </a:p>
        </p:txBody>
      </p:sp>
      <p:sp>
        <p:nvSpPr>
          <p:cNvPr id="6" name="正方形/長方形 5"/>
          <p:cNvSpPr/>
          <p:nvPr/>
        </p:nvSpPr>
        <p:spPr>
          <a:xfrm>
            <a:off x="1619672" y="6099677"/>
            <a:ext cx="7270328" cy="400110"/>
          </a:xfrm>
          <a:prstGeom prst="rect">
            <a:avLst/>
          </a:prstGeom>
        </p:spPr>
        <p:txBody>
          <a:bodyPr wrap="square">
            <a:spAutoFit/>
          </a:bodyPr>
          <a:lstStyle/>
          <a:p>
            <a:pPr algn="ctr"/>
            <a:r>
              <a:rPr lang="ja-JP" altLang="en-US" sz="2000" dirty="0" smtClean="0">
                <a:solidFill>
                  <a:srgbClr val="572314"/>
                </a:solidFill>
              </a:rPr>
              <a:t>兵庫県こども家庭センター業務概要、</a:t>
            </a:r>
            <a:r>
              <a:rPr lang="en-US" altLang="ja-JP" sz="2000" dirty="0" smtClean="0">
                <a:solidFill>
                  <a:srgbClr val="572314"/>
                </a:solidFill>
              </a:rPr>
              <a:t>2017.7.</a:t>
            </a:r>
            <a:endParaRPr lang="ja-JP" altLang="en-US" sz="2000" dirty="0">
              <a:solidFill>
                <a:srgbClr val="572314"/>
              </a:solidFill>
            </a:endParaRPr>
          </a:p>
        </p:txBody>
      </p:sp>
    </p:spTree>
    <p:extLst>
      <p:ext uri="{BB962C8B-B14F-4D97-AF65-F5344CB8AC3E}">
        <p14:creationId xmlns:p14="http://schemas.microsoft.com/office/powerpoint/2010/main" val="35961223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336131"/>
            <a:ext cx="8574087" cy="1158816"/>
          </a:xfrm>
          <a:noFill/>
        </p:spPr>
        <p:txBody>
          <a:bodyPr>
            <a:noAutofit/>
          </a:bodyPr>
          <a:lstStyle/>
          <a:p>
            <a:pPr algn="ctr">
              <a:lnSpc>
                <a:spcPct val="120000"/>
              </a:lnSpc>
              <a:spcAft>
                <a:spcPts val="1800"/>
              </a:spcAft>
            </a:pPr>
            <a:r>
              <a:rPr lang="ja-JP" altLang="en-US" sz="3200" dirty="0">
                <a:effectLst/>
                <a:latin typeface="+mj-ea"/>
                <a:cs typeface="ＤＦＰ勘亭流" charset="2"/>
              </a:rPr>
              <a:t>児童虐待</a:t>
            </a:r>
            <a:r>
              <a:rPr lang="ja-JP" altLang="en-US" sz="3200" dirty="0" smtClean="0">
                <a:effectLst/>
                <a:latin typeface="+mj-ea"/>
                <a:cs typeface="ＤＦＰ勘亭流" charset="2"/>
              </a:rPr>
              <a:t>の対応件数、種類別</a:t>
            </a:r>
            <a:r>
              <a:rPr lang="en-US" altLang="ja-JP" sz="3200" dirty="0" smtClean="0">
                <a:effectLst/>
                <a:latin typeface="+mj-ea"/>
                <a:cs typeface="ＤＦＰ勘亭流" charset="2"/>
              </a:rPr>
              <a:t/>
            </a:r>
            <a:br>
              <a:rPr lang="en-US" altLang="ja-JP" sz="3200" dirty="0" smtClean="0">
                <a:effectLst/>
                <a:latin typeface="+mj-ea"/>
                <a:cs typeface="ＤＦＰ勘亭流" charset="2"/>
              </a:rPr>
            </a:br>
            <a:r>
              <a:rPr lang="ja-JP" altLang="en-US" sz="3200" dirty="0" smtClean="0">
                <a:effectLst/>
                <a:latin typeface="+mj-ea"/>
                <a:cs typeface="ＤＦＰ勘亭流" charset="2"/>
              </a:rPr>
              <a:t>平成</a:t>
            </a:r>
            <a:r>
              <a:rPr lang="en-US" altLang="ja-JP" sz="3200" dirty="0" smtClean="0">
                <a:effectLst/>
                <a:latin typeface="+mj-ea"/>
                <a:cs typeface="ＤＦＰ勘亭流" charset="2"/>
              </a:rPr>
              <a:t>27</a:t>
            </a:r>
            <a:r>
              <a:rPr lang="ja-JP" altLang="en-US" sz="3200" dirty="0" smtClean="0">
                <a:effectLst/>
                <a:latin typeface="+mj-ea"/>
                <a:cs typeface="ＤＦＰ勘亭流" charset="2"/>
              </a:rPr>
              <a:t>年度 </a:t>
            </a:r>
            <a:endParaRPr lang="ja-JP" altLang="en-US" sz="3200" dirty="0">
              <a:effectLst/>
              <a:latin typeface="+mj-ea"/>
              <a:cs typeface="ＤＦＰ勘亭流" charset="2"/>
            </a:endParaRPr>
          </a:p>
        </p:txBody>
      </p:sp>
      <p:graphicFrame>
        <p:nvGraphicFramePr>
          <p:cNvPr id="8" name="グラフ 7"/>
          <p:cNvGraphicFramePr/>
          <p:nvPr>
            <p:extLst>
              <p:ext uri="{D42A27DB-BD31-4B8C-83A1-F6EECF244321}">
                <p14:modId xmlns:p14="http://schemas.microsoft.com/office/powerpoint/2010/main" val="1356992667"/>
              </p:ext>
            </p:extLst>
          </p:nvPr>
        </p:nvGraphicFramePr>
        <p:xfrm>
          <a:off x="-391332" y="1996815"/>
          <a:ext cx="6037289" cy="4319536"/>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5645957" y="1765982"/>
            <a:ext cx="1800493" cy="461665"/>
          </a:xfrm>
          <a:prstGeom prst="rect">
            <a:avLst/>
          </a:prstGeom>
        </p:spPr>
        <p:txBody>
          <a:bodyPr wrap="none">
            <a:spAutoFit/>
          </a:bodyPr>
          <a:lstStyle/>
          <a:p>
            <a:r>
              <a:rPr lang="en-US" altLang="ja-JP" sz="2400" i="1" dirty="0" smtClean="0">
                <a:latin typeface="+mn-ea"/>
                <a:cs typeface="ＤＦＰ勘亭流" charset="2"/>
              </a:rPr>
              <a:t>103,286 </a:t>
            </a:r>
            <a:r>
              <a:rPr lang="ja-JP" altLang="en-US" sz="2400" i="1" dirty="0">
                <a:latin typeface="+mn-ea"/>
                <a:cs typeface="ＤＦＰ勘亭流" charset="2"/>
              </a:rPr>
              <a:t>件</a:t>
            </a:r>
          </a:p>
        </p:txBody>
      </p:sp>
      <p:sp>
        <p:nvSpPr>
          <p:cNvPr id="6" name="正方形/長方形 5"/>
          <p:cNvSpPr/>
          <p:nvPr/>
        </p:nvSpPr>
        <p:spPr>
          <a:xfrm>
            <a:off x="1619672" y="6320483"/>
            <a:ext cx="7270328" cy="369332"/>
          </a:xfrm>
          <a:prstGeom prst="rect">
            <a:avLst/>
          </a:prstGeom>
        </p:spPr>
        <p:txBody>
          <a:bodyPr wrap="square">
            <a:spAutoFit/>
          </a:bodyPr>
          <a:lstStyle/>
          <a:p>
            <a:r>
              <a:rPr lang="ja-JP" altLang="en-US" dirty="0" smtClean="0">
                <a:solidFill>
                  <a:srgbClr val="572314"/>
                </a:solidFill>
              </a:rPr>
              <a:t>大臣官房統計情報部人口</a:t>
            </a:r>
            <a:r>
              <a:rPr lang="ja-JP" altLang="en-US" sz="1800" dirty="0" smtClean="0">
                <a:solidFill>
                  <a:srgbClr val="572314"/>
                </a:solidFill>
              </a:rPr>
              <a:t>動態</a:t>
            </a:r>
            <a:r>
              <a:rPr lang="ja-JP" altLang="en-US" dirty="0" smtClean="0">
                <a:solidFill>
                  <a:srgbClr val="572314"/>
                </a:solidFill>
              </a:rPr>
              <a:t>・保健社会統計課行政報告統計室</a:t>
            </a:r>
            <a:endParaRPr lang="ja-JP" altLang="en-US" dirty="0">
              <a:solidFill>
                <a:srgbClr val="572314"/>
              </a:solidFill>
            </a:endParaRPr>
          </a:p>
        </p:txBody>
      </p:sp>
    </p:spTree>
    <p:extLst>
      <p:ext uri="{BB962C8B-B14F-4D97-AF65-F5344CB8AC3E}">
        <p14:creationId xmlns:p14="http://schemas.microsoft.com/office/powerpoint/2010/main" val="24695412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336131"/>
            <a:ext cx="8574087" cy="1158816"/>
          </a:xfrm>
          <a:noFill/>
        </p:spPr>
        <p:txBody>
          <a:bodyPr>
            <a:noAutofit/>
          </a:bodyPr>
          <a:lstStyle/>
          <a:p>
            <a:pPr algn="ctr">
              <a:lnSpc>
                <a:spcPct val="120000"/>
              </a:lnSpc>
              <a:spcAft>
                <a:spcPts val="1800"/>
              </a:spcAft>
            </a:pPr>
            <a:r>
              <a:rPr lang="ja-JP" altLang="en-US" sz="3200" dirty="0">
                <a:effectLst/>
                <a:latin typeface="+mj-ea"/>
                <a:cs typeface="ＤＦＰ勘亭流" charset="2"/>
              </a:rPr>
              <a:t>児童虐待</a:t>
            </a:r>
            <a:r>
              <a:rPr lang="ja-JP" altLang="en-US" sz="3200" dirty="0" smtClean="0">
                <a:effectLst/>
                <a:latin typeface="+mj-ea"/>
                <a:cs typeface="ＤＦＰ勘亭流" charset="2"/>
              </a:rPr>
              <a:t>の対応件数、種類別</a:t>
            </a:r>
            <a:r>
              <a:rPr lang="en-US" altLang="ja-JP" sz="3200" dirty="0" smtClean="0">
                <a:effectLst/>
                <a:latin typeface="+mj-ea"/>
                <a:cs typeface="ＤＦＰ勘亭流" charset="2"/>
              </a:rPr>
              <a:t/>
            </a:r>
            <a:br>
              <a:rPr lang="en-US" altLang="ja-JP" sz="3200" dirty="0" smtClean="0">
                <a:effectLst/>
                <a:latin typeface="+mj-ea"/>
                <a:cs typeface="ＤＦＰ勘亭流" charset="2"/>
              </a:rPr>
            </a:br>
            <a:r>
              <a:rPr lang="ja-JP" altLang="en-US" sz="3200" dirty="0" smtClean="0">
                <a:effectLst/>
                <a:latin typeface="+mj-ea"/>
                <a:cs typeface="ＤＦＰ勘亭流" charset="2"/>
              </a:rPr>
              <a:t>平成</a:t>
            </a:r>
            <a:r>
              <a:rPr lang="en-US" altLang="ja-JP" sz="3200" dirty="0" smtClean="0">
                <a:effectLst/>
                <a:latin typeface="+mj-ea"/>
                <a:cs typeface="ＤＦＰ勘亭流" charset="2"/>
              </a:rPr>
              <a:t>27</a:t>
            </a:r>
            <a:r>
              <a:rPr lang="ja-JP" altLang="en-US" sz="3200" dirty="0" smtClean="0">
                <a:effectLst/>
                <a:latin typeface="+mj-ea"/>
                <a:cs typeface="ＤＦＰ勘亭流" charset="2"/>
              </a:rPr>
              <a:t>年度 </a:t>
            </a:r>
            <a:endParaRPr lang="ja-JP" altLang="en-US" sz="3200" dirty="0">
              <a:effectLst/>
              <a:latin typeface="+mj-ea"/>
              <a:cs typeface="ＤＦＰ勘亭流" charset="2"/>
            </a:endParaRPr>
          </a:p>
        </p:txBody>
      </p:sp>
      <p:graphicFrame>
        <p:nvGraphicFramePr>
          <p:cNvPr id="8" name="グラフ 7"/>
          <p:cNvGraphicFramePr/>
          <p:nvPr>
            <p:extLst>
              <p:ext uri="{D42A27DB-BD31-4B8C-83A1-F6EECF244321}">
                <p14:modId xmlns:p14="http://schemas.microsoft.com/office/powerpoint/2010/main" val="3128217631"/>
              </p:ext>
            </p:extLst>
          </p:nvPr>
        </p:nvGraphicFramePr>
        <p:xfrm>
          <a:off x="-391332" y="1996815"/>
          <a:ext cx="6037289" cy="4319536"/>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5645957" y="1765982"/>
            <a:ext cx="1800493" cy="461665"/>
          </a:xfrm>
          <a:prstGeom prst="rect">
            <a:avLst/>
          </a:prstGeom>
        </p:spPr>
        <p:txBody>
          <a:bodyPr wrap="none">
            <a:spAutoFit/>
          </a:bodyPr>
          <a:lstStyle/>
          <a:p>
            <a:r>
              <a:rPr lang="en-US" altLang="ja-JP" sz="2400" i="1" dirty="0" smtClean="0">
                <a:latin typeface="+mn-ea"/>
                <a:cs typeface="ＤＦＰ勘亭流" charset="2"/>
              </a:rPr>
              <a:t>103,286 </a:t>
            </a:r>
            <a:r>
              <a:rPr lang="ja-JP" altLang="en-US" sz="2400" i="1" dirty="0">
                <a:latin typeface="+mn-ea"/>
                <a:cs typeface="ＤＦＰ勘亭流" charset="2"/>
              </a:rPr>
              <a:t>件</a:t>
            </a:r>
          </a:p>
        </p:txBody>
      </p:sp>
      <p:sp>
        <p:nvSpPr>
          <p:cNvPr id="6" name="正方形/長方形 5"/>
          <p:cNvSpPr/>
          <p:nvPr/>
        </p:nvSpPr>
        <p:spPr>
          <a:xfrm>
            <a:off x="1619672" y="6320483"/>
            <a:ext cx="7270328" cy="369332"/>
          </a:xfrm>
          <a:prstGeom prst="rect">
            <a:avLst/>
          </a:prstGeom>
        </p:spPr>
        <p:txBody>
          <a:bodyPr wrap="square">
            <a:spAutoFit/>
          </a:bodyPr>
          <a:lstStyle/>
          <a:p>
            <a:r>
              <a:rPr lang="ja-JP" altLang="en-US" dirty="0" smtClean="0">
                <a:solidFill>
                  <a:srgbClr val="572314"/>
                </a:solidFill>
              </a:rPr>
              <a:t>大臣官房統計情報部人口</a:t>
            </a:r>
            <a:r>
              <a:rPr lang="ja-JP" altLang="en-US" sz="1800" dirty="0" smtClean="0">
                <a:solidFill>
                  <a:srgbClr val="572314"/>
                </a:solidFill>
              </a:rPr>
              <a:t>動態</a:t>
            </a:r>
            <a:r>
              <a:rPr lang="ja-JP" altLang="en-US" dirty="0" smtClean="0">
                <a:solidFill>
                  <a:srgbClr val="572314"/>
                </a:solidFill>
              </a:rPr>
              <a:t>・保健社会統計課行政報告統計室</a:t>
            </a:r>
            <a:endParaRPr lang="ja-JP" altLang="en-US" dirty="0">
              <a:solidFill>
                <a:srgbClr val="572314"/>
              </a:solidFill>
            </a:endParaRPr>
          </a:p>
        </p:txBody>
      </p:sp>
      <p:sp>
        <p:nvSpPr>
          <p:cNvPr id="13" name="角丸四角形吹き出し 12"/>
          <p:cNvSpPr/>
          <p:nvPr/>
        </p:nvSpPr>
        <p:spPr>
          <a:xfrm>
            <a:off x="5134819" y="2392455"/>
            <a:ext cx="3723431" cy="2326879"/>
          </a:xfrm>
          <a:prstGeom prst="wedgeRoundRectCallout">
            <a:avLst>
              <a:gd name="adj1" fmla="val -85096"/>
              <a:gd name="adj2" fmla="val -21127"/>
              <a:gd name="adj3" fmla="val 16667"/>
            </a:avLst>
          </a:prstGeom>
          <a:solidFill>
            <a:srgbClr val="E7DEC9"/>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a:buChar char="•"/>
            </a:pPr>
            <a:r>
              <a:rPr lang="ja-JP" altLang="en-US" dirty="0" smtClean="0">
                <a:solidFill>
                  <a:srgbClr val="572314"/>
                </a:solidFill>
              </a:rPr>
              <a:t>殴る、蹴る、叩く</a:t>
            </a:r>
            <a:endParaRPr lang="en-US" altLang="ja-JP" dirty="0" smtClean="0">
              <a:solidFill>
                <a:srgbClr val="572314"/>
              </a:solidFill>
            </a:endParaRPr>
          </a:p>
          <a:p>
            <a:pPr marL="285750" indent="-285750">
              <a:buFont typeface="Arial"/>
              <a:buChar char="•"/>
            </a:pPr>
            <a:r>
              <a:rPr lang="ja-JP" altLang="en-US" dirty="0" smtClean="0">
                <a:solidFill>
                  <a:srgbClr val="572314"/>
                </a:solidFill>
              </a:rPr>
              <a:t>投げ落とす</a:t>
            </a:r>
            <a:endParaRPr lang="en-US" altLang="ja-JP" dirty="0">
              <a:solidFill>
                <a:srgbClr val="572314"/>
              </a:solidFill>
            </a:endParaRPr>
          </a:p>
          <a:p>
            <a:pPr marL="285750" indent="-285750">
              <a:buFont typeface="Arial"/>
              <a:buChar char="•"/>
            </a:pPr>
            <a:r>
              <a:rPr lang="ja-JP" altLang="en-US" dirty="0" smtClean="0">
                <a:solidFill>
                  <a:srgbClr val="572314"/>
                </a:solidFill>
              </a:rPr>
              <a:t>激しく揺さぶる</a:t>
            </a:r>
            <a:endParaRPr lang="en-US" altLang="ja-JP" dirty="0" smtClean="0">
              <a:solidFill>
                <a:srgbClr val="572314"/>
              </a:solidFill>
            </a:endParaRPr>
          </a:p>
          <a:p>
            <a:pPr marL="285750" indent="-285750">
              <a:buFont typeface="Arial"/>
              <a:buChar char="•"/>
            </a:pPr>
            <a:r>
              <a:rPr lang="ja-JP" altLang="en-US" dirty="0" smtClean="0">
                <a:solidFill>
                  <a:srgbClr val="572314"/>
                </a:solidFill>
              </a:rPr>
              <a:t>やけどを負わせる</a:t>
            </a:r>
            <a:endParaRPr lang="en-US" altLang="ja-JP" dirty="0" smtClean="0">
              <a:solidFill>
                <a:srgbClr val="572314"/>
              </a:solidFill>
            </a:endParaRPr>
          </a:p>
          <a:p>
            <a:pPr marL="285750" indent="-285750">
              <a:buFont typeface="Arial"/>
              <a:buChar char="•"/>
            </a:pPr>
            <a:r>
              <a:rPr lang="ja-JP" altLang="en-US" dirty="0" smtClean="0">
                <a:solidFill>
                  <a:srgbClr val="572314"/>
                </a:solidFill>
              </a:rPr>
              <a:t>溺れさせる</a:t>
            </a:r>
            <a:endParaRPr lang="en-US" altLang="ja-JP" dirty="0">
              <a:solidFill>
                <a:srgbClr val="572314"/>
              </a:solidFill>
            </a:endParaRPr>
          </a:p>
          <a:p>
            <a:pPr marL="285750" indent="-285750">
              <a:buFont typeface="Arial"/>
              <a:buChar char="•"/>
            </a:pPr>
            <a:r>
              <a:rPr lang="ja-JP" altLang="en-US" dirty="0" smtClean="0">
                <a:solidFill>
                  <a:srgbClr val="572314"/>
                </a:solidFill>
              </a:rPr>
              <a:t>首を絞める</a:t>
            </a:r>
            <a:endParaRPr lang="en-US" altLang="ja-JP" dirty="0" smtClean="0">
              <a:solidFill>
                <a:srgbClr val="572314"/>
              </a:solidFill>
            </a:endParaRPr>
          </a:p>
          <a:p>
            <a:pPr marL="285750" indent="-285750">
              <a:buFont typeface="Arial"/>
              <a:buChar char="•"/>
            </a:pPr>
            <a:r>
              <a:rPr lang="ja-JP" altLang="en-US" dirty="0" smtClean="0">
                <a:solidFill>
                  <a:srgbClr val="572314"/>
                </a:solidFill>
              </a:rPr>
              <a:t>縄などにより一室に拘束する　など</a:t>
            </a:r>
            <a:endParaRPr lang="ja-JP" altLang="en-US" dirty="0">
              <a:solidFill>
                <a:srgbClr val="572314"/>
              </a:solidFill>
            </a:endParaRPr>
          </a:p>
        </p:txBody>
      </p:sp>
    </p:spTree>
    <p:extLst>
      <p:ext uri="{BB962C8B-B14F-4D97-AF65-F5344CB8AC3E}">
        <p14:creationId xmlns:p14="http://schemas.microsoft.com/office/powerpoint/2010/main" val="35719040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P spid="5" grpId="0"/>
      <p:bldP spid="6"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163" y="336131"/>
            <a:ext cx="8574087" cy="1158816"/>
          </a:xfrm>
          <a:noFill/>
        </p:spPr>
        <p:txBody>
          <a:bodyPr>
            <a:noAutofit/>
          </a:bodyPr>
          <a:lstStyle/>
          <a:p>
            <a:pPr algn="ctr">
              <a:lnSpc>
                <a:spcPct val="120000"/>
              </a:lnSpc>
              <a:spcAft>
                <a:spcPts val="1800"/>
              </a:spcAft>
            </a:pPr>
            <a:r>
              <a:rPr lang="ja-JP" altLang="en-US" sz="3200" dirty="0">
                <a:effectLst/>
                <a:latin typeface="+mj-ea"/>
                <a:cs typeface="ＤＦＰ勘亭流" charset="2"/>
              </a:rPr>
              <a:t>児童虐待</a:t>
            </a:r>
            <a:r>
              <a:rPr lang="ja-JP" altLang="en-US" sz="3200" dirty="0" smtClean="0">
                <a:effectLst/>
                <a:latin typeface="+mj-ea"/>
                <a:cs typeface="ＤＦＰ勘亭流" charset="2"/>
              </a:rPr>
              <a:t>の対応件数、種類別</a:t>
            </a:r>
            <a:r>
              <a:rPr lang="en-US" altLang="ja-JP" sz="3200" dirty="0" smtClean="0">
                <a:effectLst/>
                <a:latin typeface="+mj-ea"/>
                <a:cs typeface="ＤＦＰ勘亭流" charset="2"/>
              </a:rPr>
              <a:t/>
            </a:r>
            <a:br>
              <a:rPr lang="en-US" altLang="ja-JP" sz="3200" dirty="0" smtClean="0">
                <a:effectLst/>
                <a:latin typeface="+mj-ea"/>
                <a:cs typeface="ＤＦＰ勘亭流" charset="2"/>
              </a:rPr>
            </a:br>
            <a:r>
              <a:rPr lang="ja-JP" altLang="en-US" sz="3200" dirty="0" smtClean="0">
                <a:effectLst/>
                <a:latin typeface="+mj-ea"/>
                <a:cs typeface="ＤＦＰ勘亭流" charset="2"/>
              </a:rPr>
              <a:t>平成</a:t>
            </a:r>
            <a:r>
              <a:rPr lang="en-US" altLang="ja-JP" sz="3200" dirty="0" smtClean="0">
                <a:effectLst/>
                <a:latin typeface="+mj-ea"/>
                <a:cs typeface="ＤＦＰ勘亭流" charset="2"/>
              </a:rPr>
              <a:t>27</a:t>
            </a:r>
            <a:r>
              <a:rPr lang="ja-JP" altLang="en-US" sz="3200" dirty="0" smtClean="0">
                <a:effectLst/>
                <a:latin typeface="+mj-ea"/>
                <a:cs typeface="ＤＦＰ勘亭流" charset="2"/>
              </a:rPr>
              <a:t>年度 </a:t>
            </a:r>
            <a:endParaRPr lang="ja-JP" altLang="en-US" sz="3200" dirty="0">
              <a:effectLst/>
              <a:latin typeface="+mj-ea"/>
              <a:cs typeface="ＤＦＰ勘亭流" charset="2"/>
            </a:endParaRPr>
          </a:p>
        </p:txBody>
      </p:sp>
      <p:graphicFrame>
        <p:nvGraphicFramePr>
          <p:cNvPr id="8" name="グラフ 7"/>
          <p:cNvGraphicFramePr/>
          <p:nvPr>
            <p:extLst>
              <p:ext uri="{D42A27DB-BD31-4B8C-83A1-F6EECF244321}">
                <p14:modId xmlns:p14="http://schemas.microsoft.com/office/powerpoint/2010/main" val="2065294714"/>
              </p:ext>
            </p:extLst>
          </p:nvPr>
        </p:nvGraphicFramePr>
        <p:xfrm>
          <a:off x="-391332" y="1996815"/>
          <a:ext cx="6037289" cy="4319536"/>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p:cNvSpPr/>
          <p:nvPr/>
        </p:nvSpPr>
        <p:spPr>
          <a:xfrm>
            <a:off x="5645957" y="1765982"/>
            <a:ext cx="1800493" cy="461665"/>
          </a:xfrm>
          <a:prstGeom prst="rect">
            <a:avLst/>
          </a:prstGeom>
        </p:spPr>
        <p:txBody>
          <a:bodyPr wrap="none">
            <a:spAutoFit/>
          </a:bodyPr>
          <a:lstStyle/>
          <a:p>
            <a:r>
              <a:rPr lang="en-US" altLang="ja-JP" sz="2400" i="1" dirty="0" smtClean="0">
                <a:latin typeface="+mn-ea"/>
                <a:cs typeface="ＤＦＰ勘亭流" charset="2"/>
              </a:rPr>
              <a:t>103,286 </a:t>
            </a:r>
            <a:r>
              <a:rPr lang="ja-JP" altLang="en-US" sz="2400" i="1" dirty="0">
                <a:latin typeface="+mn-ea"/>
                <a:cs typeface="ＤＦＰ勘亭流" charset="2"/>
              </a:rPr>
              <a:t>件</a:t>
            </a:r>
          </a:p>
        </p:txBody>
      </p:sp>
      <p:sp>
        <p:nvSpPr>
          <p:cNvPr id="6" name="正方形/長方形 5"/>
          <p:cNvSpPr/>
          <p:nvPr/>
        </p:nvSpPr>
        <p:spPr>
          <a:xfrm>
            <a:off x="1619672" y="6320483"/>
            <a:ext cx="7270328" cy="369332"/>
          </a:xfrm>
          <a:prstGeom prst="rect">
            <a:avLst/>
          </a:prstGeom>
        </p:spPr>
        <p:txBody>
          <a:bodyPr wrap="square">
            <a:spAutoFit/>
          </a:bodyPr>
          <a:lstStyle/>
          <a:p>
            <a:r>
              <a:rPr lang="ja-JP" altLang="en-US" dirty="0" smtClean="0">
                <a:solidFill>
                  <a:srgbClr val="572314"/>
                </a:solidFill>
              </a:rPr>
              <a:t>大臣官房統計情報部人口</a:t>
            </a:r>
            <a:r>
              <a:rPr lang="ja-JP" altLang="en-US" sz="1800" dirty="0" smtClean="0">
                <a:solidFill>
                  <a:srgbClr val="572314"/>
                </a:solidFill>
              </a:rPr>
              <a:t>動態</a:t>
            </a:r>
            <a:r>
              <a:rPr lang="ja-JP" altLang="en-US" dirty="0" smtClean="0">
                <a:solidFill>
                  <a:srgbClr val="572314"/>
                </a:solidFill>
              </a:rPr>
              <a:t>・保健社会統計課行政報告統計室</a:t>
            </a:r>
            <a:endParaRPr lang="ja-JP" altLang="en-US" dirty="0">
              <a:solidFill>
                <a:srgbClr val="572314"/>
              </a:solidFill>
            </a:endParaRPr>
          </a:p>
        </p:txBody>
      </p:sp>
      <p:sp>
        <p:nvSpPr>
          <p:cNvPr id="15" name="角丸四角形吹き出し 14"/>
          <p:cNvSpPr/>
          <p:nvPr/>
        </p:nvSpPr>
        <p:spPr>
          <a:xfrm>
            <a:off x="5596560" y="2392455"/>
            <a:ext cx="3293440" cy="2192996"/>
          </a:xfrm>
          <a:prstGeom prst="wedgeRoundRectCallout">
            <a:avLst>
              <a:gd name="adj1" fmla="val -90224"/>
              <a:gd name="adj2" fmla="val 45505"/>
              <a:gd name="adj3" fmla="val 16667"/>
            </a:avLst>
          </a:prstGeom>
          <a:solidFill>
            <a:srgbClr val="E7DEC9"/>
          </a:solidFill>
          <a:ln>
            <a:solidFill>
              <a:srgbClr val="FF6600"/>
            </a:solidFill>
          </a:ln>
        </p:spPr>
        <p:style>
          <a:lnRef idx="1">
            <a:schemeClr val="accent1"/>
          </a:lnRef>
          <a:fillRef idx="3">
            <a:schemeClr val="accent1"/>
          </a:fillRef>
          <a:effectRef idx="2">
            <a:schemeClr val="accent1"/>
          </a:effectRef>
          <a:fontRef idx="minor">
            <a:schemeClr val="lt1"/>
          </a:fontRef>
        </p:style>
        <p:txBody>
          <a:bodyPr rtlCol="0" anchor="t"/>
          <a:lstStyle/>
          <a:p>
            <a:pPr marL="285750" indent="-285750">
              <a:lnSpc>
                <a:spcPct val="120000"/>
              </a:lnSpc>
              <a:buFont typeface="Arial"/>
              <a:buChar char="•"/>
            </a:pPr>
            <a:r>
              <a:rPr lang="ja-JP" altLang="en-US" dirty="0">
                <a:solidFill>
                  <a:srgbClr val="572314"/>
                </a:solidFill>
              </a:rPr>
              <a:t>子どもへの性的</a:t>
            </a:r>
            <a:r>
              <a:rPr lang="ja-JP" altLang="en-US" dirty="0" smtClean="0">
                <a:solidFill>
                  <a:srgbClr val="572314"/>
                </a:solidFill>
              </a:rPr>
              <a:t>行為</a:t>
            </a:r>
            <a:endParaRPr lang="en-US" altLang="ja-JP" dirty="0" smtClean="0">
              <a:solidFill>
                <a:srgbClr val="572314"/>
              </a:solidFill>
            </a:endParaRPr>
          </a:p>
          <a:p>
            <a:pPr marL="285750" indent="-285750">
              <a:lnSpc>
                <a:spcPct val="120000"/>
              </a:lnSpc>
              <a:buFont typeface="Arial"/>
              <a:buChar char="•"/>
            </a:pPr>
            <a:r>
              <a:rPr lang="ja-JP" altLang="en-US" dirty="0" smtClean="0">
                <a:solidFill>
                  <a:srgbClr val="572314"/>
                </a:solidFill>
              </a:rPr>
              <a:t>性的</a:t>
            </a:r>
            <a:r>
              <a:rPr lang="ja-JP" altLang="en-US" dirty="0">
                <a:solidFill>
                  <a:srgbClr val="572314"/>
                </a:solidFill>
              </a:rPr>
              <a:t>行為を</a:t>
            </a:r>
            <a:r>
              <a:rPr lang="ja-JP" altLang="en-US" dirty="0" smtClean="0">
                <a:solidFill>
                  <a:srgbClr val="572314"/>
                </a:solidFill>
              </a:rPr>
              <a:t>見せる</a:t>
            </a:r>
            <a:endParaRPr lang="en-US" altLang="ja-JP" dirty="0" smtClean="0">
              <a:solidFill>
                <a:srgbClr val="572314"/>
              </a:solidFill>
            </a:endParaRPr>
          </a:p>
          <a:p>
            <a:pPr marL="285750" indent="-285750">
              <a:lnSpc>
                <a:spcPct val="120000"/>
              </a:lnSpc>
              <a:buFont typeface="Arial"/>
              <a:buChar char="•"/>
            </a:pPr>
            <a:r>
              <a:rPr lang="ja-JP" altLang="en-US" dirty="0" smtClean="0">
                <a:solidFill>
                  <a:srgbClr val="572314"/>
                </a:solidFill>
              </a:rPr>
              <a:t>性器</a:t>
            </a:r>
            <a:r>
              <a:rPr lang="ja-JP" altLang="en-US" dirty="0">
                <a:solidFill>
                  <a:srgbClr val="572314"/>
                </a:solidFill>
              </a:rPr>
              <a:t>を触る又は</a:t>
            </a:r>
            <a:r>
              <a:rPr lang="ja-JP" altLang="en-US" dirty="0" smtClean="0">
                <a:solidFill>
                  <a:srgbClr val="572314"/>
                </a:solidFill>
              </a:rPr>
              <a:t>触らせる</a:t>
            </a:r>
            <a:endParaRPr lang="en-US" altLang="ja-JP" dirty="0" smtClean="0">
              <a:solidFill>
                <a:srgbClr val="572314"/>
              </a:solidFill>
            </a:endParaRPr>
          </a:p>
          <a:p>
            <a:pPr marL="285750" indent="-285750">
              <a:lnSpc>
                <a:spcPct val="120000"/>
              </a:lnSpc>
              <a:buFont typeface="Arial"/>
              <a:buChar char="•"/>
            </a:pPr>
            <a:r>
              <a:rPr lang="ja-JP" altLang="en-US" dirty="0" smtClean="0">
                <a:solidFill>
                  <a:srgbClr val="572314"/>
                </a:solidFill>
              </a:rPr>
              <a:t>ポルノグラフィ</a:t>
            </a:r>
            <a:r>
              <a:rPr lang="ja-JP" altLang="en-US" dirty="0">
                <a:solidFill>
                  <a:srgbClr val="572314"/>
                </a:solidFill>
              </a:rPr>
              <a:t>の被写体に</a:t>
            </a:r>
            <a:r>
              <a:rPr lang="ja-JP" altLang="en-US" dirty="0" smtClean="0">
                <a:solidFill>
                  <a:srgbClr val="572314"/>
                </a:solidFill>
              </a:rPr>
              <a:t>する</a:t>
            </a:r>
            <a:endParaRPr lang="en-US" altLang="ja-JP" dirty="0" smtClean="0">
              <a:solidFill>
                <a:srgbClr val="572314"/>
              </a:solidFill>
            </a:endParaRPr>
          </a:p>
          <a:p>
            <a:pPr>
              <a:lnSpc>
                <a:spcPct val="120000"/>
              </a:lnSpc>
            </a:pPr>
            <a:r>
              <a:rPr lang="ja-JP" altLang="en-US" dirty="0" smtClean="0">
                <a:solidFill>
                  <a:srgbClr val="572314"/>
                </a:solidFill>
              </a:rPr>
              <a:t>など</a:t>
            </a:r>
            <a:endParaRPr lang="ja-JP" altLang="en-US" dirty="0">
              <a:solidFill>
                <a:srgbClr val="572314"/>
              </a:solidFill>
            </a:endParaRPr>
          </a:p>
        </p:txBody>
      </p:sp>
    </p:spTree>
    <p:extLst>
      <p:ext uri="{BB962C8B-B14F-4D97-AF65-F5344CB8AC3E}">
        <p14:creationId xmlns:p14="http://schemas.microsoft.com/office/powerpoint/2010/main" val="5786754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AsOne/>
      </p:bldGraphic>
      <p:bldP spid="5" grpId="0"/>
      <p:bldP spid="6" grpId="0"/>
      <p:bldP spid="15" grpId="0" animBg="1"/>
    </p:bld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0.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11.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8.xml.rels><?xml version="1.0" encoding="UTF-8" standalone="yes"?>
<Relationships xmlns="http://schemas.openxmlformats.org/package/2006/relationships"><Relationship Id="rId1" Type="http://schemas.openxmlformats.org/officeDocument/2006/relationships/image" Target="../media/image2.jpeg"/></Relationships>
</file>

<file path=ppt/theme/_rels/themeOverride9.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スペクトル">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スペクトル">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スペクトル">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10.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11.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2.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3.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4.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5.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6.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7.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8.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ppt/theme/themeOverride9.xml><?xml version="1.0" encoding="utf-8"?>
<a:themeOverride xmlns:a="http://schemas.openxmlformats.org/drawingml/2006/main">
  <a:clrScheme name="フレッシュ">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フレッシュ">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フレッシュ">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9783</TotalTime>
  <Words>3701</Words>
  <Application>Microsoft Macintosh PowerPoint</Application>
  <PresentationFormat>画面に合わせる (4:3)</PresentationFormat>
  <Paragraphs>559</Paragraphs>
  <Slides>56</Slides>
  <Notes>41</Notes>
  <HiddenSlides>0</HiddenSlides>
  <MMClips>0</MMClips>
  <ScaleCrop>false</ScaleCrop>
  <HeadingPairs>
    <vt:vector size="4" baseType="variant">
      <vt:variant>
        <vt:lpstr>テーマ</vt:lpstr>
      </vt:variant>
      <vt:variant>
        <vt:i4>1</vt:i4>
      </vt:variant>
      <vt:variant>
        <vt:lpstr>スライド タイトル</vt:lpstr>
      </vt:variant>
      <vt:variant>
        <vt:i4>56</vt:i4>
      </vt:variant>
    </vt:vector>
  </HeadingPairs>
  <TitlesOfParts>
    <vt:vector size="57" baseType="lpstr">
      <vt:lpstr>スペクトル</vt:lpstr>
      <vt:lpstr>乳幼児虐待の未然防止には 地域子育て家庭応援活動がいかに大切か</vt:lpstr>
      <vt:lpstr>本日の話</vt:lpstr>
      <vt:lpstr>I. 子ども虐待の実態</vt:lpstr>
      <vt:lpstr>児童相談所における 虐待相談対応件数の推移</vt:lpstr>
      <vt:lpstr>児童相談所における 虐待相談対応件数の推移   兵庫県</vt:lpstr>
      <vt:lpstr>児童虐待の対応件数 兵庫県こども家庭センター別、平成28年度 </vt:lpstr>
      <vt:lpstr>児童虐待の対応件数、種類別 平成27年度 </vt:lpstr>
      <vt:lpstr>児童虐待の対応件数、種類別 平成27年度 </vt:lpstr>
      <vt:lpstr>児童虐待の対応件数、種類別 平成27年度 </vt:lpstr>
      <vt:lpstr>児童虐待の対応件数、種類別 平成27年度 </vt:lpstr>
      <vt:lpstr>児童虐待の対応件数、種類別 平成27年度 </vt:lpstr>
      <vt:lpstr>DV（ドメスティック・バイオレンス） に対する子どもの反応</vt:lpstr>
      <vt:lpstr>児童虐待の対応件数、虐待者別 平成27年度 </vt:lpstr>
      <vt:lpstr>児童虐待の対応件数、虐待者別 平成27年度 </vt:lpstr>
      <vt:lpstr>児童虐待死亡事例の年齢</vt:lpstr>
      <vt:lpstr>揺さぶられ子症候群</vt:lpstr>
      <vt:lpstr>揺さぶられ子症候群</vt:lpstr>
      <vt:lpstr>育児室からの亡霊、暴力の根源を訪ねて</vt:lpstr>
      <vt:lpstr>負のスパイラルを断つ</vt:lpstr>
      <vt:lpstr>II.なぜ、子ども虐待が増えて いるのか？</vt:lpstr>
      <vt:lpstr>なぜ、乳幼児虐待が増えているのか？</vt:lpstr>
      <vt:lpstr>周産期メンタルヘルス</vt:lpstr>
      <vt:lpstr>産後うつ、マタニティ・ブルーの原因</vt:lpstr>
      <vt:lpstr>エストロジェンの変化</vt:lpstr>
      <vt:lpstr>オキシトシン</vt:lpstr>
      <vt:lpstr>産後うつ、マタニティ・ブルーが及ぼす影響</vt:lpstr>
      <vt:lpstr>妊娠中うつ病の予防から</vt:lpstr>
      <vt:lpstr>2) 理解できない子どもの行動</vt:lpstr>
      <vt:lpstr>III.発達期の脳のもつ不思議</vt:lpstr>
      <vt:lpstr>人間の脳のしくみと進化</vt:lpstr>
      <vt:lpstr>大脳辺縁系の働き</vt:lpstr>
      <vt:lpstr>PowerPoint プレゼンテーション</vt:lpstr>
      <vt:lpstr>人間の脳の発達パターン</vt:lpstr>
      <vt:lpstr>反抗期と思春期の悩み</vt:lpstr>
      <vt:lpstr>３歳児神話</vt:lpstr>
      <vt:lpstr>発達期の脳のMRI</vt:lpstr>
      <vt:lpstr>3歳児神話を脳の発達からみると</vt:lpstr>
      <vt:lpstr>幼少期に感性豊かな心の育成　１</vt:lpstr>
      <vt:lpstr>幼少期に感性豊かな心の育成　2</vt:lpstr>
      <vt:lpstr>感性豊かな心（非認知能力）を伸ばすには</vt:lpstr>
      <vt:lpstr>あたたかい心を育む</vt:lpstr>
      <vt:lpstr>育児の基本は  ’まなかい’  に</vt:lpstr>
      <vt:lpstr>IV. こども虐待未然防止と 地域子育て応援活動</vt:lpstr>
      <vt:lpstr>IV. こども虐待防止と地域子育て応援活動</vt:lpstr>
      <vt:lpstr>こども虐待防止は妊娠時からはじまる</vt:lpstr>
      <vt:lpstr>乳幼児虐待の出産前チェックポイント　１</vt:lpstr>
      <vt:lpstr>乳幼児虐待の出産前チェックポイント　２</vt:lpstr>
      <vt:lpstr>健全育成の確認と ハイリスク家庭の早期発見と援助</vt:lpstr>
      <vt:lpstr>乳幼児虐待を見逃さないための チェックポイント</vt:lpstr>
      <vt:lpstr>乳幼児虐待のチェックポイント 親が示すサイン</vt:lpstr>
      <vt:lpstr>乳幼児虐待のチェックポイント 子が示すサイン</vt:lpstr>
      <vt:lpstr>子育て世代包括支援センターの全国展開</vt:lpstr>
      <vt:lpstr>Q. 子育てする人にとって地域の支えが 重要性ですか？</vt:lpstr>
      <vt:lpstr>地域子育て家庭応援隊のみなさんへ </vt:lpstr>
      <vt:lpstr>若いお母さんが自信をもって 育児ができるように</vt:lpstr>
      <vt:lpstr>ご静聴ありがとうございました</vt:lpstr>
    </vt:vector>
  </TitlesOfParts>
  <Company>親族</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乳幼児虐待のサイン</dc:title>
  <dc:creator>中村 肇</dc:creator>
  <cp:lastModifiedBy>中村 肇</cp:lastModifiedBy>
  <cp:revision>307</cp:revision>
  <cp:lastPrinted>2018-02-07T12:59:41Z</cp:lastPrinted>
  <dcterms:created xsi:type="dcterms:W3CDTF">2017-12-02T13:34:06Z</dcterms:created>
  <dcterms:modified xsi:type="dcterms:W3CDTF">2018-02-22T10:35:59Z</dcterms:modified>
</cp:coreProperties>
</file>