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4300" r:id="rId2"/>
  </p:sldMasterIdLst>
  <p:notesMasterIdLst>
    <p:notesMasterId r:id="rId43"/>
  </p:notesMasterIdLst>
  <p:handoutMasterIdLst>
    <p:handoutMasterId r:id="rId44"/>
  </p:handoutMasterIdLst>
  <p:sldIdLst>
    <p:sldId id="438" r:id="rId3"/>
    <p:sldId id="634" r:id="rId4"/>
    <p:sldId id="632" r:id="rId5"/>
    <p:sldId id="631" r:id="rId6"/>
    <p:sldId id="630" r:id="rId7"/>
    <p:sldId id="633" r:id="rId8"/>
    <p:sldId id="645" r:id="rId9"/>
    <p:sldId id="648" r:id="rId10"/>
    <p:sldId id="647" r:id="rId11"/>
    <p:sldId id="649" r:id="rId12"/>
    <p:sldId id="638" r:id="rId13"/>
    <p:sldId id="639" r:id="rId14"/>
    <p:sldId id="640" r:id="rId15"/>
    <p:sldId id="641" r:id="rId16"/>
    <p:sldId id="642" r:id="rId17"/>
    <p:sldId id="643" r:id="rId18"/>
    <p:sldId id="554" r:id="rId19"/>
    <p:sldId id="636" r:id="rId20"/>
    <p:sldId id="646" r:id="rId21"/>
    <p:sldId id="607" r:id="rId22"/>
    <p:sldId id="610" r:id="rId23"/>
    <p:sldId id="614" r:id="rId24"/>
    <p:sldId id="597" r:id="rId25"/>
    <p:sldId id="598" r:id="rId26"/>
    <p:sldId id="599" r:id="rId27"/>
    <p:sldId id="600" r:id="rId28"/>
    <p:sldId id="594" r:id="rId29"/>
    <p:sldId id="604" r:id="rId30"/>
    <p:sldId id="602" r:id="rId31"/>
    <p:sldId id="603" r:id="rId32"/>
    <p:sldId id="615" r:id="rId33"/>
    <p:sldId id="666" r:id="rId34"/>
    <p:sldId id="654" r:id="rId35"/>
    <p:sldId id="652" r:id="rId36"/>
    <p:sldId id="658" r:id="rId37"/>
    <p:sldId id="659" r:id="rId38"/>
    <p:sldId id="660" r:id="rId39"/>
    <p:sldId id="664" r:id="rId40"/>
    <p:sldId id="661" r:id="rId41"/>
    <p:sldId id="665" r:id="rId42"/>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平成明朝" charset="-128"/>
        <a:ea typeface="平成明朝" charset="-128"/>
        <a:cs typeface="+mn-cs"/>
      </a:defRPr>
    </a:lvl1pPr>
    <a:lvl2pPr marL="457200"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平成明朝" charset="-128"/>
        <a:ea typeface="平成明朝" charset="-128"/>
        <a:cs typeface="+mn-cs"/>
      </a:defRPr>
    </a:lvl2pPr>
    <a:lvl3pPr marL="914400"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平成明朝" charset="-128"/>
        <a:ea typeface="平成明朝" charset="-128"/>
        <a:cs typeface="+mn-cs"/>
      </a:defRPr>
    </a:lvl3pPr>
    <a:lvl4pPr marL="1371600"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平成明朝" charset="-128"/>
        <a:ea typeface="平成明朝" charset="-128"/>
        <a:cs typeface="+mn-cs"/>
      </a:defRPr>
    </a:lvl4pPr>
    <a:lvl5pPr marL="1828800" algn="l" rtl="0" fontAlgn="base">
      <a:spcBef>
        <a:spcPct val="0"/>
      </a:spcBef>
      <a:spcAft>
        <a:spcPct val="0"/>
      </a:spcAft>
      <a:defRPr kumimoji="1" sz="2400" kern="1200">
        <a:solidFill>
          <a:schemeClr val="tx1"/>
        </a:solidFill>
        <a:effectLst>
          <a:outerShdw blurRad="38100" dist="38100" dir="2700000" algn="tl">
            <a:srgbClr val="000000">
              <a:alpha val="43137"/>
            </a:srgbClr>
          </a:outerShdw>
        </a:effectLst>
        <a:latin typeface="平成明朝" charset="-128"/>
        <a:ea typeface="平成明朝" charset="-128"/>
        <a:cs typeface="+mn-cs"/>
      </a:defRPr>
    </a:lvl5pPr>
    <a:lvl6pPr marL="22860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平成明朝" charset="-128"/>
        <a:ea typeface="平成明朝" charset="-128"/>
        <a:cs typeface="+mn-cs"/>
      </a:defRPr>
    </a:lvl6pPr>
    <a:lvl7pPr marL="27432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平成明朝" charset="-128"/>
        <a:ea typeface="平成明朝" charset="-128"/>
        <a:cs typeface="+mn-cs"/>
      </a:defRPr>
    </a:lvl7pPr>
    <a:lvl8pPr marL="32004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平成明朝" charset="-128"/>
        <a:ea typeface="平成明朝" charset="-128"/>
        <a:cs typeface="+mn-cs"/>
      </a:defRPr>
    </a:lvl8pPr>
    <a:lvl9pPr marL="36576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平成明朝" charset="-128"/>
        <a:ea typeface="平成明朝"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CCFFCC"/>
    <a:srgbClr val="FFCEE7"/>
    <a:srgbClr val="F9DFF5"/>
    <a:srgbClr val="F517C5"/>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496" autoAdjust="0"/>
    <p:restoredTop sz="75693" autoAdjust="0"/>
  </p:normalViewPr>
  <p:slideViewPr>
    <p:cSldViewPr>
      <p:cViewPr varScale="1">
        <p:scale>
          <a:sx n="67" d="100"/>
          <a:sy n="67" d="100"/>
        </p:scale>
        <p:origin x="-1976" y="-96"/>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sorterViewPr>
    <p:cViewPr>
      <p:scale>
        <a:sx n="115" d="100"/>
        <a:sy n="115"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500-999g生存率</c:v>
                </c:pt>
              </c:strCache>
            </c:strRef>
          </c:tx>
          <c:invertIfNegative val="0"/>
          <c:cat>
            <c:strRef>
              <c:f>Sheet1!$A$2:$A$7</c:f>
              <c:strCache>
                <c:ptCount val="6"/>
                <c:pt idx="0">
                  <c:v>1970</c:v>
                </c:pt>
                <c:pt idx="1">
                  <c:v>1980</c:v>
                </c:pt>
                <c:pt idx="2">
                  <c:v>1990</c:v>
                </c:pt>
                <c:pt idx="3">
                  <c:v>2000</c:v>
                </c:pt>
                <c:pt idx="4">
                  <c:v>2010</c:v>
                </c:pt>
                <c:pt idx="5">
                  <c:v>2014</c:v>
                </c:pt>
              </c:strCache>
            </c:strRef>
          </c:cat>
          <c:val>
            <c:numRef>
              <c:f>Sheet1!$B$2:$B$7</c:f>
              <c:numCache>
                <c:formatCode>General</c:formatCode>
                <c:ptCount val="6"/>
                <c:pt idx="0">
                  <c:v>1.43</c:v>
                </c:pt>
                <c:pt idx="1">
                  <c:v>4.21</c:v>
                </c:pt>
                <c:pt idx="2">
                  <c:v>7.79</c:v>
                </c:pt>
                <c:pt idx="3">
                  <c:v>8.82</c:v>
                </c:pt>
                <c:pt idx="4">
                  <c:v>9.43</c:v>
                </c:pt>
                <c:pt idx="5">
                  <c:v>9.49</c:v>
                </c:pt>
              </c:numCache>
            </c:numRef>
          </c:val>
          <c:extLst xmlns:c16r2="http://schemas.microsoft.com/office/drawing/2015/06/chart">
            <c:ext xmlns:c16="http://schemas.microsoft.com/office/drawing/2014/chart" uri="{C3380CC4-5D6E-409C-BE32-E72D297353CC}">
              <c16:uniqueId val="{00000000-28A4-42C3-BE77-1D159B52E597}"/>
            </c:ext>
          </c:extLst>
        </c:ser>
        <c:dLbls>
          <c:showLegendKey val="0"/>
          <c:showVal val="0"/>
          <c:showCatName val="0"/>
          <c:showSerName val="0"/>
          <c:showPercent val="0"/>
          <c:showBubbleSize val="0"/>
        </c:dLbls>
        <c:gapWidth val="150"/>
        <c:axId val="2144843672"/>
        <c:axId val="2068286072"/>
      </c:barChart>
      <c:lineChart>
        <c:grouping val="standard"/>
        <c:varyColors val="0"/>
        <c:ser>
          <c:idx val="1"/>
          <c:order val="1"/>
          <c:tx>
            <c:strRef>
              <c:f>Sheet1!$C$1</c:f>
              <c:strCache>
                <c:ptCount val="1"/>
                <c:pt idx="0">
                  <c:v>早期新生児死亡率</c:v>
                </c:pt>
              </c:strCache>
            </c:strRef>
          </c:tx>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1970</c:v>
                </c:pt>
                <c:pt idx="1">
                  <c:v>1980</c:v>
                </c:pt>
                <c:pt idx="2">
                  <c:v>1990</c:v>
                </c:pt>
                <c:pt idx="3">
                  <c:v>2000</c:v>
                </c:pt>
                <c:pt idx="4">
                  <c:v>2010</c:v>
                </c:pt>
                <c:pt idx="5">
                  <c:v>2014</c:v>
                </c:pt>
              </c:strCache>
            </c:strRef>
          </c:cat>
          <c:val>
            <c:numRef>
              <c:f>Sheet1!$C$2:$C$7</c:f>
              <c:numCache>
                <c:formatCode>General</c:formatCode>
                <c:ptCount val="6"/>
                <c:pt idx="0">
                  <c:v>7.3</c:v>
                </c:pt>
                <c:pt idx="1">
                  <c:v>3.9</c:v>
                </c:pt>
                <c:pt idx="2">
                  <c:v>1.9</c:v>
                </c:pt>
                <c:pt idx="3">
                  <c:v>1.3</c:v>
                </c:pt>
                <c:pt idx="4">
                  <c:v>0.8</c:v>
                </c:pt>
                <c:pt idx="5">
                  <c:v>0.7</c:v>
                </c:pt>
              </c:numCache>
            </c:numRef>
          </c:val>
          <c:smooth val="0"/>
          <c:extLst xmlns:c16r2="http://schemas.microsoft.com/office/drawing/2015/06/chart">
            <c:ext xmlns:c16="http://schemas.microsoft.com/office/drawing/2014/chart" uri="{C3380CC4-5D6E-409C-BE32-E72D297353CC}">
              <c16:uniqueId val="{00000001-28A4-42C3-BE77-1D159B52E597}"/>
            </c:ext>
          </c:extLst>
        </c:ser>
        <c:dLbls>
          <c:showLegendKey val="0"/>
          <c:showVal val="0"/>
          <c:showCatName val="0"/>
          <c:showSerName val="0"/>
          <c:showPercent val="0"/>
          <c:showBubbleSize val="0"/>
        </c:dLbls>
        <c:marker val="1"/>
        <c:smooth val="0"/>
        <c:axId val="2144843672"/>
        <c:axId val="2068286072"/>
      </c:lineChart>
      <c:catAx>
        <c:axId val="2144843672"/>
        <c:scaling>
          <c:orientation val="minMax"/>
        </c:scaling>
        <c:delete val="0"/>
        <c:axPos val="b"/>
        <c:numFmt formatCode="General" sourceLinked="0"/>
        <c:majorTickMark val="none"/>
        <c:minorTickMark val="none"/>
        <c:tickLblPos val="nextTo"/>
        <c:txPr>
          <a:bodyPr/>
          <a:lstStyle/>
          <a:p>
            <a:pPr>
              <a:defRPr sz="2400"/>
            </a:pPr>
            <a:endParaRPr lang="ja-JP"/>
          </a:p>
        </c:txPr>
        <c:crossAx val="2068286072"/>
        <c:crosses val="autoZero"/>
        <c:auto val="1"/>
        <c:lblAlgn val="ctr"/>
        <c:lblOffset val="100"/>
        <c:noMultiLvlLbl val="0"/>
      </c:catAx>
      <c:valAx>
        <c:axId val="2068286072"/>
        <c:scaling>
          <c:orientation val="minMax"/>
        </c:scaling>
        <c:delete val="1"/>
        <c:axPos val="l"/>
        <c:numFmt formatCode="General" sourceLinked="1"/>
        <c:majorTickMark val="out"/>
        <c:minorTickMark val="none"/>
        <c:tickLblPos val="nextTo"/>
        <c:crossAx val="2144843672"/>
        <c:crosses val="autoZero"/>
        <c:crossBetween val="between"/>
      </c:valAx>
    </c:plotArea>
    <c:legend>
      <c:legendPos val="t"/>
      <c:layout/>
      <c:overlay val="0"/>
      <c:txPr>
        <a:bodyPr/>
        <a:lstStyle/>
        <a:p>
          <a:pPr>
            <a:defRPr sz="1800">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小学校</c:v>
                </c:pt>
              </c:strCache>
            </c:strRef>
          </c:tx>
          <c:dLbls>
            <c:spPr>
              <a:noFill/>
              <a:ln>
                <a:noFill/>
              </a:ln>
              <a:effectLst/>
            </c:spPr>
            <c:txPr>
              <a:bodyPr/>
              <a:lstStyle/>
              <a:p>
                <a:pPr>
                  <a:defRPr sz="24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pt idx="0">
                  <c:v>1995.0</c:v>
                </c:pt>
                <c:pt idx="1">
                  <c:v>2000.0</c:v>
                </c:pt>
                <c:pt idx="2">
                  <c:v>2005.0</c:v>
                </c:pt>
                <c:pt idx="3">
                  <c:v>2010.0</c:v>
                </c:pt>
                <c:pt idx="4">
                  <c:v>2014.0</c:v>
                </c:pt>
              </c:numCache>
            </c:numRef>
          </c:cat>
          <c:val>
            <c:numRef>
              <c:f>Sheet1!$B$2:$B$6</c:f>
              <c:numCache>
                <c:formatCode>#,##0_);[Red]\(#,##0\)</c:formatCode>
                <c:ptCount val="5"/>
                <c:pt idx="0">
                  <c:v>16207.0</c:v>
                </c:pt>
                <c:pt idx="1">
                  <c:v>26718.0</c:v>
                </c:pt>
                <c:pt idx="2">
                  <c:v>37134.0</c:v>
                </c:pt>
                <c:pt idx="3">
                  <c:v>56254.0</c:v>
                </c:pt>
                <c:pt idx="4">
                  <c:v>75364.0</c:v>
                </c:pt>
              </c:numCache>
            </c:numRef>
          </c:val>
          <c:smooth val="0"/>
          <c:extLst xmlns:c16r2="http://schemas.microsoft.com/office/drawing/2015/06/chart">
            <c:ext xmlns:c16="http://schemas.microsoft.com/office/drawing/2014/chart" uri="{C3380CC4-5D6E-409C-BE32-E72D297353CC}">
              <c16:uniqueId val="{00000000-A69E-40EF-987C-DC2CC93FB788}"/>
            </c:ext>
          </c:extLst>
        </c:ser>
        <c:ser>
          <c:idx val="1"/>
          <c:order val="1"/>
          <c:tx>
            <c:strRef>
              <c:f>Sheet1!$C$1</c:f>
              <c:strCache>
                <c:ptCount val="1"/>
                <c:pt idx="0">
                  <c:v>中学校</c:v>
                </c:pt>
              </c:strCache>
            </c:strRef>
          </c:tx>
          <c:dLbls>
            <c:delete val="1"/>
          </c:dLbls>
          <c:cat>
            <c:numRef>
              <c:f>Sheet1!$A$2:$A$6</c:f>
              <c:numCache>
                <c:formatCode>General</c:formatCode>
                <c:ptCount val="5"/>
                <c:pt idx="0">
                  <c:v>1995.0</c:v>
                </c:pt>
                <c:pt idx="1">
                  <c:v>2000.0</c:v>
                </c:pt>
                <c:pt idx="2">
                  <c:v>2005.0</c:v>
                </c:pt>
                <c:pt idx="3">
                  <c:v>2010.0</c:v>
                </c:pt>
                <c:pt idx="4">
                  <c:v>2014.0</c:v>
                </c:pt>
              </c:numCache>
            </c:numRef>
          </c:cat>
          <c:val>
            <c:numRef>
              <c:f>Sheet1!$C$2:$C$6</c:f>
              <c:numCache>
                <c:formatCode>General</c:formatCode>
                <c:ptCount val="5"/>
                <c:pt idx="0">
                  <c:v>2415.0</c:v>
                </c:pt>
                <c:pt idx="1">
                  <c:v>4145.0</c:v>
                </c:pt>
                <c:pt idx="2">
                  <c:v>8020.0</c:v>
                </c:pt>
                <c:pt idx="3">
                  <c:v>21915.0</c:v>
                </c:pt>
                <c:pt idx="4">
                  <c:v>41930.0</c:v>
                </c:pt>
              </c:numCache>
            </c:numRef>
          </c:val>
          <c:smooth val="0"/>
          <c:extLst xmlns:c16r2="http://schemas.microsoft.com/office/drawing/2015/06/chart">
            <c:ext xmlns:c16="http://schemas.microsoft.com/office/drawing/2014/chart" uri="{C3380CC4-5D6E-409C-BE32-E72D297353CC}">
              <c16:uniqueId val="{00000001-A69E-40EF-987C-DC2CC93FB788}"/>
            </c:ext>
          </c:extLst>
        </c:ser>
        <c:dLbls>
          <c:showLegendKey val="0"/>
          <c:showVal val="1"/>
          <c:showCatName val="0"/>
          <c:showSerName val="0"/>
          <c:showPercent val="0"/>
          <c:showBubbleSize val="0"/>
        </c:dLbls>
        <c:marker val="1"/>
        <c:smooth val="0"/>
        <c:axId val="2095114424"/>
        <c:axId val="2145747960"/>
      </c:lineChart>
      <c:catAx>
        <c:axId val="2095114424"/>
        <c:scaling>
          <c:orientation val="minMax"/>
        </c:scaling>
        <c:delete val="0"/>
        <c:axPos val="b"/>
        <c:numFmt formatCode="General" sourceLinked="1"/>
        <c:majorTickMark val="none"/>
        <c:minorTickMark val="none"/>
        <c:tickLblPos val="nextTo"/>
        <c:txPr>
          <a:bodyPr/>
          <a:lstStyle/>
          <a:p>
            <a:pPr>
              <a:defRPr sz="2400"/>
            </a:pPr>
            <a:endParaRPr lang="ja-JP"/>
          </a:p>
        </c:txPr>
        <c:crossAx val="2145747960"/>
        <c:crosses val="autoZero"/>
        <c:auto val="1"/>
        <c:lblAlgn val="ctr"/>
        <c:lblOffset val="100"/>
        <c:noMultiLvlLbl val="0"/>
      </c:catAx>
      <c:valAx>
        <c:axId val="2145747960"/>
        <c:scaling>
          <c:orientation val="minMax"/>
        </c:scaling>
        <c:delete val="1"/>
        <c:axPos val="l"/>
        <c:numFmt formatCode="#,##0_);[Red]\(#,##0\)" sourceLinked="1"/>
        <c:majorTickMark val="out"/>
        <c:minorTickMark val="none"/>
        <c:tickLblPos val="nextTo"/>
        <c:crossAx val="2095114424"/>
        <c:crosses val="autoZero"/>
        <c:crossBetween val="between"/>
      </c:valAx>
      <c:spPr>
        <a:solidFill>
          <a:schemeClr val="bg1">
            <a:lumMod val="85000"/>
          </a:schemeClr>
        </a:solidFill>
      </c:spPr>
    </c:plotArea>
    <c:legend>
      <c:legendPos val="t"/>
      <c:layout>
        <c:manualLayout>
          <c:xMode val="edge"/>
          <c:yMode val="edge"/>
          <c:x val="0.165943819000893"/>
          <c:y val="0.198356080190057"/>
          <c:w val="0.25102039555779"/>
          <c:h val="0.221797893769956"/>
        </c:manualLayout>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Sheet1!$B$1</c:f>
              <c:strCache>
                <c:ptCount val="1"/>
                <c:pt idx="0">
                  <c:v>Y の値 1</c:v>
                </c:pt>
              </c:strCache>
            </c:strRef>
          </c:tx>
          <c:spPr>
            <a:ln w="47625">
              <a:noFill/>
            </a:ln>
          </c:spPr>
          <c:marker>
            <c:symbol val="circle"/>
            <c:size val="13"/>
          </c:marker>
          <c:dPt>
            <c:idx val="7"/>
            <c:marker>
              <c:spPr>
                <a:solidFill>
                  <a:srgbClr val="FF0000"/>
                </a:solidFill>
                <a:ln>
                  <a:solidFill>
                    <a:srgbClr val="FF0000"/>
                  </a:solidFill>
                </a:ln>
              </c:spPr>
            </c:marker>
            <c:bubble3D val="0"/>
          </c:dPt>
          <c:dPt>
            <c:idx val="10"/>
            <c:marker>
              <c:spPr>
                <a:solidFill>
                  <a:srgbClr val="FF0000"/>
                </a:solidFill>
                <a:ln>
                  <a:solidFill>
                    <a:srgbClr val="FF0000"/>
                  </a:solidFill>
                </a:ln>
              </c:spPr>
            </c:marker>
            <c:bubble3D val="0"/>
          </c:dPt>
          <c:xVal>
            <c:numRef>
              <c:f>Sheet1!$A$2:$A$12</c:f>
              <c:numCache>
                <c:formatCode>General</c:formatCode>
                <c:ptCount val="11"/>
                <c:pt idx="0">
                  <c:v>0.195</c:v>
                </c:pt>
                <c:pt idx="1">
                  <c:v>0.212</c:v>
                </c:pt>
                <c:pt idx="2">
                  <c:v>0.218</c:v>
                </c:pt>
                <c:pt idx="3">
                  <c:v>0.222</c:v>
                </c:pt>
                <c:pt idx="4">
                  <c:v>0.25</c:v>
                </c:pt>
                <c:pt idx="5">
                  <c:v>0.27</c:v>
                </c:pt>
                <c:pt idx="6">
                  <c:v>0.3</c:v>
                </c:pt>
                <c:pt idx="7">
                  <c:v>0.31</c:v>
                </c:pt>
                <c:pt idx="8">
                  <c:v>0.315</c:v>
                </c:pt>
                <c:pt idx="9">
                  <c:v>0.335</c:v>
                </c:pt>
                <c:pt idx="10">
                  <c:v>0.38</c:v>
                </c:pt>
              </c:numCache>
            </c:numRef>
          </c:xVal>
          <c:yVal>
            <c:numRef>
              <c:f>Sheet1!$B$2:$B$12</c:f>
              <c:numCache>
                <c:formatCode>General</c:formatCode>
                <c:ptCount val="11"/>
                <c:pt idx="0">
                  <c:v>0.28</c:v>
                </c:pt>
                <c:pt idx="1">
                  <c:v>0.18</c:v>
                </c:pt>
                <c:pt idx="2">
                  <c:v>0.15</c:v>
                </c:pt>
                <c:pt idx="3">
                  <c:v>0.17</c:v>
                </c:pt>
                <c:pt idx="4">
                  <c:v>0.32</c:v>
                </c:pt>
                <c:pt idx="5">
                  <c:v>0.29</c:v>
                </c:pt>
                <c:pt idx="6">
                  <c:v>0.41</c:v>
                </c:pt>
                <c:pt idx="7">
                  <c:v>0.335</c:v>
                </c:pt>
                <c:pt idx="8">
                  <c:v>0.5</c:v>
                </c:pt>
                <c:pt idx="9">
                  <c:v>0.47</c:v>
                </c:pt>
                <c:pt idx="10">
                  <c:v>0.56</c:v>
                </c:pt>
              </c:numCache>
            </c:numRef>
          </c:yVal>
          <c:smooth val="0"/>
        </c:ser>
        <c:dLbls>
          <c:showLegendKey val="0"/>
          <c:showVal val="0"/>
          <c:showCatName val="0"/>
          <c:showSerName val="0"/>
          <c:showPercent val="0"/>
          <c:showBubbleSize val="0"/>
        </c:dLbls>
        <c:axId val="-2080609832"/>
        <c:axId val="-2061916872"/>
      </c:scatterChart>
      <c:valAx>
        <c:axId val="-2080609832"/>
        <c:scaling>
          <c:orientation val="minMax"/>
          <c:min val="0.15"/>
        </c:scaling>
        <c:delete val="0"/>
        <c:axPos val="b"/>
        <c:majorGridlines/>
        <c:numFmt formatCode="General" sourceLinked="1"/>
        <c:majorTickMark val="out"/>
        <c:minorTickMark val="none"/>
        <c:tickLblPos val="nextTo"/>
        <c:crossAx val="-2061916872"/>
        <c:crosses val="autoZero"/>
        <c:crossBetween val="midCat"/>
      </c:valAx>
      <c:valAx>
        <c:axId val="-2061916872"/>
        <c:scaling>
          <c:orientation val="minMax"/>
          <c:min val="0.1"/>
        </c:scaling>
        <c:delete val="0"/>
        <c:axPos val="l"/>
        <c:majorGridlines/>
        <c:numFmt formatCode="General" sourceLinked="1"/>
        <c:majorTickMark val="out"/>
        <c:minorTickMark val="none"/>
        <c:tickLblPos val="nextTo"/>
        <c:crossAx val="-2080609832"/>
        <c:crosses val="autoZero"/>
        <c:crossBetween val="midCat"/>
        <c:majorUnit val="0.1"/>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72330728803793"/>
          <c:y val="0.053125"/>
          <c:w val="0.900856816698503"/>
          <c:h val="0.825958661417323"/>
        </c:manualLayout>
      </c:layout>
      <c:lineChart>
        <c:grouping val="standard"/>
        <c:varyColors val="0"/>
        <c:ser>
          <c:idx val="0"/>
          <c:order val="0"/>
          <c:tx>
            <c:strRef>
              <c:f>Sheet1!$A$2</c:f>
              <c:strCache>
                <c:ptCount val="1"/>
                <c:pt idx="0">
                  <c:v>&lt;2,500g</c:v>
                </c:pt>
              </c:strCache>
            </c:strRef>
          </c:tx>
          <c:dLbls>
            <c:spPr>
              <a:noFill/>
              <a:ln>
                <a:noFill/>
              </a:ln>
              <a:effectLst/>
            </c:spPr>
            <c:txPr>
              <a:bodyPr wrap="square" lIns="38100" tIns="19050" rIns="38100" bIns="19050" anchor="ctr">
                <a:spAutoFit/>
              </a:bodyPr>
              <a:lstStyle/>
              <a:p>
                <a:pPr>
                  <a:defRPr sz="20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1960</c:v>
                </c:pt>
                <c:pt idx="1">
                  <c:v>1970</c:v>
                </c:pt>
                <c:pt idx="2">
                  <c:v>1980</c:v>
                </c:pt>
                <c:pt idx="3">
                  <c:v>1990</c:v>
                </c:pt>
                <c:pt idx="4">
                  <c:v>2000</c:v>
                </c:pt>
                <c:pt idx="5">
                  <c:v>2010</c:v>
                </c:pt>
                <c:pt idx="6">
                  <c:v>2014</c:v>
                </c:pt>
              </c:strCache>
            </c:strRef>
          </c:cat>
          <c:val>
            <c:numRef>
              <c:f>Sheet1!$B$2:$H$2</c:f>
              <c:numCache>
                <c:formatCode>General</c:formatCode>
                <c:ptCount val="7"/>
                <c:pt idx="0">
                  <c:v>7.1</c:v>
                </c:pt>
                <c:pt idx="1">
                  <c:v>5.7</c:v>
                </c:pt>
                <c:pt idx="2">
                  <c:v>5.2</c:v>
                </c:pt>
                <c:pt idx="3">
                  <c:v>6.3</c:v>
                </c:pt>
                <c:pt idx="4">
                  <c:v>8.6</c:v>
                </c:pt>
                <c:pt idx="5">
                  <c:v>9.6</c:v>
                </c:pt>
                <c:pt idx="6">
                  <c:v>9.5</c:v>
                </c:pt>
              </c:numCache>
            </c:numRef>
          </c:val>
          <c:smooth val="0"/>
          <c:extLst xmlns:c16r2="http://schemas.microsoft.com/office/drawing/2015/06/chart">
            <c:ext xmlns:c16="http://schemas.microsoft.com/office/drawing/2014/chart" uri="{C3380CC4-5D6E-409C-BE32-E72D297353CC}">
              <c16:uniqueId val="{00000000-13EB-44AC-9E5F-C1B91BBB0A2A}"/>
            </c:ext>
          </c:extLst>
        </c:ser>
        <c:ser>
          <c:idx val="1"/>
          <c:order val="1"/>
          <c:tx>
            <c:strRef>
              <c:f>Sheet1!$A$3</c:f>
              <c:strCache>
                <c:ptCount val="1"/>
                <c:pt idx="0">
                  <c:v>&lt;1,500g</c:v>
                </c:pt>
              </c:strCache>
            </c:strRef>
          </c:tx>
          <c:dLbls>
            <c:spPr>
              <a:noFill/>
              <a:ln>
                <a:noFill/>
              </a:ln>
              <a:effectLst/>
            </c:spPr>
            <c:txPr>
              <a:bodyPr wrap="square" lIns="38100" tIns="19050" rIns="38100" bIns="19050" anchor="ctr">
                <a:spAutoFit/>
              </a:bodyPr>
              <a:lstStyle/>
              <a:p>
                <a:pPr>
                  <a:defRPr sz="20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1960</c:v>
                </c:pt>
                <c:pt idx="1">
                  <c:v>1970</c:v>
                </c:pt>
                <c:pt idx="2">
                  <c:v>1980</c:v>
                </c:pt>
                <c:pt idx="3">
                  <c:v>1990</c:v>
                </c:pt>
                <c:pt idx="4">
                  <c:v>2000</c:v>
                </c:pt>
                <c:pt idx="5">
                  <c:v>2010</c:v>
                </c:pt>
                <c:pt idx="6">
                  <c:v>2014</c:v>
                </c:pt>
              </c:strCache>
            </c:strRef>
          </c:cat>
          <c:val>
            <c:numRef>
              <c:f>Sheet1!$B$3:$H$3</c:f>
              <c:numCache>
                <c:formatCode>0.0</c:formatCode>
                <c:ptCount val="7"/>
                <c:pt idx="0">
                  <c:v>3.25832279499714</c:v>
                </c:pt>
                <c:pt idx="1">
                  <c:v>3.786502081697246</c:v>
                </c:pt>
                <c:pt idx="2">
                  <c:v>3.787203791769744</c:v>
                </c:pt>
                <c:pt idx="3">
                  <c:v>5.335690926132853</c:v>
                </c:pt>
                <c:pt idx="4">
                  <c:v>6.635605314195907</c:v>
                </c:pt>
                <c:pt idx="5">
                  <c:v>7.547810892146384</c:v>
                </c:pt>
                <c:pt idx="6">
                  <c:v>7.665870484355864</c:v>
                </c:pt>
              </c:numCache>
            </c:numRef>
          </c:val>
          <c:smooth val="0"/>
          <c:extLst xmlns:c16r2="http://schemas.microsoft.com/office/drawing/2015/06/chart">
            <c:ext xmlns:c16="http://schemas.microsoft.com/office/drawing/2014/chart" uri="{C3380CC4-5D6E-409C-BE32-E72D297353CC}">
              <c16:uniqueId val="{00000001-13EB-44AC-9E5F-C1B91BBB0A2A}"/>
            </c:ext>
          </c:extLst>
        </c:ser>
        <c:dLbls>
          <c:showLegendKey val="0"/>
          <c:showVal val="0"/>
          <c:showCatName val="0"/>
          <c:showSerName val="0"/>
          <c:showPercent val="0"/>
          <c:showBubbleSize val="0"/>
        </c:dLbls>
        <c:marker val="1"/>
        <c:smooth val="0"/>
        <c:axId val="2031187080"/>
        <c:axId val="-2085032808"/>
      </c:lineChart>
      <c:catAx>
        <c:axId val="2031187080"/>
        <c:scaling>
          <c:orientation val="minMax"/>
        </c:scaling>
        <c:delete val="0"/>
        <c:axPos val="b"/>
        <c:numFmt formatCode="General" sourceLinked="0"/>
        <c:majorTickMark val="none"/>
        <c:minorTickMark val="none"/>
        <c:tickLblPos val="nextTo"/>
        <c:txPr>
          <a:bodyPr/>
          <a:lstStyle/>
          <a:p>
            <a:pPr>
              <a:defRPr sz="2400"/>
            </a:pPr>
            <a:endParaRPr lang="ja-JP"/>
          </a:p>
        </c:txPr>
        <c:crossAx val="-2085032808"/>
        <c:crosses val="autoZero"/>
        <c:auto val="1"/>
        <c:lblAlgn val="ctr"/>
        <c:lblOffset val="100"/>
        <c:noMultiLvlLbl val="0"/>
      </c:catAx>
      <c:valAx>
        <c:axId val="-2085032808"/>
        <c:scaling>
          <c:orientation val="minMax"/>
          <c:max val="10.0"/>
        </c:scaling>
        <c:delete val="0"/>
        <c:axPos val="l"/>
        <c:majorGridlines/>
        <c:numFmt formatCode="General" sourceLinked="1"/>
        <c:majorTickMark val="none"/>
        <c:minorTickMark val="none"/>
        <c:tickLblPos val="nextTo"/>
        <c:spPr>
          <a:ln w="9525">
            <a:noFill/>
          </a:ln>
        </c:spPr>
        <c:txPr>
          <a:bodyPr/>
          <a:lstStyle/>
          <a:p>
            <a:pPr>
              <a:defRPr sz="2000"/>
            </a:pPr>
            <a:endParaRPr lang="ja-JP"/>
          </a:p>
        </c:txPr>
        <c:crossAx val="2031187080"/>
        <c:crosses val="autoZero"/>
        <c:crossBetween val="between"/>
      </c:valAx>
    </c:plotArea>
    <c:legend>
      <c:legendPos val="b"/>
      <c:layout>
        <c:manualLayout>
          <c:xMode val="edge"/>
          <c:yMode val="edge"/>
          <c:x val="0.648474639611197"/>
          <c:y val="0.425795767716535"/>
          <c:w val="0.174559083910547"/>
          <c:h val="0.352329232283465"/>
        </c:manualLayout>
      </c:layout>
      <c:overlay val="0"/>
      <c:txPr>
        <a:bodyPr/>
        <a:lstStyle/>
        <a:p>
          <a:pPr>
            <a:defRPr sz="2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出生数</c:v>
                </c:pt>
              </c:strCache>
            </c:strRef>
          </c:tx>
          <c:invertIfNegative val="0"/>
          <c:dLbls>
            <c:delete val="1"/>
          </c:dLbls>
          <c:cat>
            <c:numRef>
              <c:f>Sheet1!$A$2:$A$7</c:f>
              <c:numCache>
                <c:formatCode>#,##0_);[Red]\(#,##0\)</c:formatCode>
                <c:ptCount val="6"/>
                <c:pt idx="0">
                  <c:v>1970.0</c:v>
                </c:pt>
                <c:pt idx="1">
                  <c:v>1980.0</c:v>
                </c:pt>
                <c:pt idx="2">
                  <c:v>1990.0</c:v>
                </c:pt>
                <c:pt idx="3">
                  <c:v>2000.0</c:v>
                </c:pt>
                <c:pt idx="4">
                  <c:v>2010.0</c:v>
                </c:pt>
                <c:pt idx="5">
                  <c:v>2013.0</c:v>
                </c:pt>
              </c:numCache>
            </c:numRef>
          </c:cat>
          <c:val>
            <c:numRef>
              <c:f>Sheet1!$B$2:$B$7</c:f>
              <c:numCache>
                <c:formatCode>#,##0_);[Red]\(#,##0\)</c:formatCode>
                <c:ptCount val="6"/>
                <c:pt idx="0">
                  <c:v>1.934239E6</c:v>
                </c:pt>
                <c:pt idx="1">
                  <c:v>1.576889E6</c:v>
                </c:pt>
                <c:pt idx="2">
                  <c:v>1.221585E6</c:v>
                </c:pt>
                <c:pt idx="3">
                  <c:v>1.190547E6</c:v>
                </c:pt>
                <c:pt idx="4">
                  <c:v>1.071304E6</c:v>
                </c:pt>
                <c:pt idx="5">
                  <c:v>1.029816E6</c:v>
                </c:pt>
              </c:numCache>
            </c:numRef>
          </c:val>
          <c:extLst xmlns:c16r2="http://schemas.microsoft.com/office/drawing/2015/06/chart">
            <c:ext xmlns:c16="http://schemas.microsoft.com/office/drawing/2014/chart" uri="{C3380CC4-5D6E-409C-BE32-E72D297353CC}">
              <c16:uniqueId val="{00000000-354D-4976-A3A8-7BD9656C899A}"/>
            </c:ext>
          </c:extLst>
        </c:ser>
        <c:ser>
          <c:idx val="1"/>
          <c:order val="1"/>
          <c:tx>
            <c:strRef>
              <c:f>Sheet1!$C$1</c:f>
              <c:strCache>
                <c:ptCount val="1"/>
                <c:pt idx="0">
                  <c:v>３５歳以上の母体から</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#,##0_);[Red]\(#,##0\)</c:formatCode>
                <c:ptCount val="6"/>
                <c:pt idx="0">
                  <c:v>1970.0</c:v>
                </c:pt>
                <c:pt idx="1">
                  <c:v>1980.0</c:v>
                </c:pt>
                <c:pt idx="2">
                  <c:v>1990.0</c:v>
                </c:pt>
                <c:pt idx="3">
                  <c:v>2000.0</c:v>
                </c:pt>
                <c:pt idx="4">
                  <c:v>2010.0</c:v>
                </c:pt>
                <c:pt idx="5">
                  <c:v>2013.0</c:v>
                </c:pt>
              </c:numCache>
            </c:numRef>
          </c:cat>
          <c:val>
            <c:numRef>
              <c:f>Sheet1!$C$2:$C$7</c:f>
              <c:numCache>
                <c:formatCode>#,##0_);[Red]\(#,##0\)</c:formatCode>
                <c:ptCount val="6"/>
                <c:pt idx="0">
                  <c:v>90979.0</c:v>
                </c:pt>
                <c:pt idx="1">
                  <c:v>66296.0</c:v>
                </c:pt>
                <c:pt idx="2">
                  <c:v>105188.0</c:v>
                </c:pt>
                <c:pt idx="3">
                  <c:v>141659.0</c:v>
                </c:pt>
                <c:pt idx="4">
                  <c:v>255502.0</c:v>
                </c:pt>
                <c:pt idx="5">
                  <c:v>277403.0</c:v>
                </c:pt>
              </c:numCache>
            </c:numRef>
          </c:val>
          <c:extLst xmlns:c16r2="http://schemas.microsoft.com/office/drawing/2015/06/chart">
            <c:ext xmlns:c16="http://schemas.microsoft.com/office/drawing/2014/chart" uri="{C3380CC4-5D6E-409C-BE32-E72D297353CC}">
              <c16:uniqueId val="{00000001-354D-4976-A3A8-7BD9656C899A}"/>
            </c:ext>
          </c:extLst>
        </c:ser>
        <c:dLbls>
          <c:showLegendKey val="0"/>
          <c:showVal val="1"/>
          <c:showCatName val="0"/>
          <c:showSerName val="0"/>
          <c:showPercent val="0"/>
          <c:showBubbleSize val="0"/>
        </c:dLbls>
        <c:gapWidth val="75"/>
        <c:axId val="2020057240"/>
        <c:axId val="2145070216"/>
      </c:barChart>
      <c:catAx>
        <c:axId val="2020057240"/>
        <c:scaling>
          <c:orientation val="minMax"/>
        </c:scaling>
        <c:delete val="0"/>
        <c:axPos val="b"/>
        <c:numFmt formatCode="#,##0_);[Red]\(#,##0\)" sourceLinked="1"/>
        <c:majorTickMark val="none"/>
        <c:minorTickMark val="none"/>
        <c:tickLblPos val="nextTo"/>
        <c:txPr>
          <a:bodyPr/>
          <a:lstStyle/>
          <a:p>
            <a:pPr>
              <a:defRPr sz="2400"/>
            </a:pPr>
            <a:endParaRPr lang="ja-JP"/>
          </a:p>
        </c:txPr>
        <c:crossAx val="2145070216"/>
        <c:crosses val="autoZero"/>
        <c:auto val="1"/>
        <c:lblAlgn val="ctr"/>
        <c:lblOffset val="100"/>
        <c:noMultiLvlLbl val="0"/>
      </c:catAx>
      <c:valAx>
        <c:axId val="2145070216"/>
        <c:scaling>
          <c:orientation val="minMax"/>
          <c:max val="2.0E6"/>
        </c:scaling>
        <c:delete val="0"/>
        <c:axPos val="l"/>
        <c:numFmt formatCode="#,##0_);[Red]\(#,##0\)" sourceLinked="1"/>
        <c:majorTickMark val="none"/>
        <c:minorTickMark val="none"/>
        <c:tickLblPos val="nextTo"/>
        <c:crossAx val="2020057240"/>
        <c:crosses val="autoZero"/>
        <c:crossBetween val="between"/>
        <c:majorUnit val="250000.0"/>
      </c:valAx>
    </c:plotArea>
    <c:legend>
      <c:legendPos val="b"/>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0.0"/>
          <c:y val="0.009375"/>
          <c:w val="0.95578231292517"/>
          <c:h val="0.959375"/>
        </c:manualLayout>
      </c:layout>
      <c:lineChart>
        <c:grouping val="standard"/>
        <c:varyColors val="0"/>
        <c:ser>
          <c:idx val="0"/>
          <c:order val="0"/>
          <c:tx>
            <c:strRef>
              <c:f>Sheet1!$B$1</c:f>
              <c:strCache>
                <c:ptCount val="1"/>
                <c:pt idx="0">
                  <c:v>列2</c:v>
                </c:pt>
              </c:strCache>
            </c:strRef>
          </c:tx>
          <c:dLbls>
            <c:spPr>
              <a:noFill/>
              <a:ln>
                <a:noFill/>
              </a:ln>
              <a:effectLst/>
            </c:spPr>
            <c:txPr>
              <a:bodyPr wrap="square" lIns="38100" tIns="19050" rIns="38100" bIns="19050" anchor="ctr">
                <a:spAutoFit/>
              </a:bodyPr>
              <a:lstStyle/>
              <a:p>
                <a:pPr>
                  <a:defRPr sz="24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Sheet1!$A$2:$A$7</c:f>
              <c:numCache>
                <c:formatCode>#,##0;[Red]\-#,##0</c:formatCode>
                <c:ptCount val="6"/>
                <c:pt idx="0">
                  <c:v>1970.0</c:v>
                </c:pt>
                <c:pt idx="1">
                  <c:v>1980.0</c:v>
                </c:pt>
                <c:pt idx="2">
                  <c:v>1990.0</c:v>
                </c:pt>
                <c:pt idx="3">
                  <c:v>2000.0</c:v>
                </c:pt>
                <c:pt idx="4">
                  <c:v>2010.0</c:v>
                </c:pt>
                <c:pt idx="5">
                  <c:v>2013.0</c:v>
                </c:pt>
              </c:numCache>
            </c:numRef>
          </c:cat>
          <c:val>
            <c:numRef>
              <c:f>Sheet1!$B$2:$B$7</c:f>
              <c:numCache>
                <c:formatCode>0.0%</c:formatCode>
                <c:ptCount val="6"/>
                <c:pt idx="0">
                  <c:v>0.047</c:v>
                </c:pt>
                <c:pt idx="1">
                  <c:v>0.042</c:v>
                </c:pt>
                <c:pt idx="2">
                  <c:v>0.086</c:v>
                </c:pt>
                <c:pt idx="3">
                  <c:v>0.119</c:v>
                </c:pt>
                <c:pt idx="4">
                  <c:v>0.238</c:v>
                </c:pt>
                <c:pt idx="5">
                  <c:v>0.269</c:v>
                </c:pt>
              </c:numCache>
            </c:numRef>
          </c:val>
          <c:smooth val="0"/>
          <c:extLst xmlns:c16r2="http://schemas.microsoft.com/office/drawing/2015/06/chart">
            <c:ext xmlns:c16="http://schemas.microsoft.com/office/drawing/2014/chart" uri="{C3380CC4-5D6E-409C-BE32-E72D297353CC}">
              <c16:uniqueId val="{00000000-BAD7-4678-A01E-53D9FEC69B97}"/>
            </c:ext>
          </c:extLst>
        </c:ser>
        <c:dLbls>
          <c:showLegendKey val="0"/>
          <c:showVal val="1"/>
          <c:showCatName val="0"/>
          <c:showSerName val="0"/>
          <c:showPercent val="0"/>
          <c:showBubbleSize val="0"/>
        </c:dLbls>
        <c:marker val="1"/>
        <c:smooth val="0"/>
        <c:axId val="-2081551848"/>
        <c:axId val="2139488968"/>
      </c:lineChart>
      <c:catAx>
        <c:axId val="-2081551848"/>
        <c:scaling>
          <c:orientation val="minMax"/>
        </c:scaling>
        <c:delete val="1"/>
        <c:axPos val="b"/>
        <c:numFmt formatCode="#,##0;[Red]\-#,##0" sourceLinked="1"/>
        <c:majorTickMark val="none"/>
        <c:minorTickMark val="none"/>
        <c:tickLblPos val="nextTo"/>
        <c:crossAx val="2139488968"/>
        <c:crosses val="autoZero"/>
        <c:auto val="1"/>
        <c:lblAlgn val="ctr"/>
        <c:lblOffset val="100"/>
        <c:noMultiLvlLbl val="0"/>
      </c:catAx>
      <c:valAx>
        <c:axId val="2139488968"/>
        <c:scaling>
          <c:orientation val="minMax"/>
        </c:scaling>
        <c:delete val="1"/>
        <c:axPos val="l"/>
        <c:numFmt formatCode="0.0%" sourceLinked="1"/>
        <c:majorTickMark val="none"/>
        <c:minorTickMark val="none"/>
        <c:tickLblPos val="nextTo"/>
        <c:crossAx val="-208155184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72330728803793"/>
          <c:y val="0.053125"/>
          <c:w val="0.900856816698503"/>
          <c:h val="0.825958661417323"/>
        </c:manualLayout>
      </c:layout>
      <c:barChart>
        <c:barDir val="col"/>
        <c:grouping val="clustered"/>
        <c:varyColors val="0"/>
        <c:ser>
          <c:idx val="0"/>
          <c:order val="0"/>
          <c:tx>
            <c:strRef>
              <c:f>Sheet1!$A$2</c:f>
              <c:strCache>
                <c:ptCount val="1"/>
                <c:pt idx="0">
                  <c:v>体外受精</c:v>
                </c:pt>
              </c:strCache>
            </c:strRef>
          </c:tx>
          <c:invertIfNegative val="0"/>
          <c:dLbls>
            <c:spPr>
              <a:noFill/>
              <a:ln>
                <a:noFill/>
              </a:ln>
              <a:effectLst/>
            </c:spPr>
            <c:txPr>
              <a:bodyPr/>
              <a:lstStyle/>
              <a:p>
                <a:pPr>
                  <a:defRPr sz="24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1,992</c:v>
                </c:pt>
                <c:pt idx="1">
                  <c:v>1,995</c:v>
                </c:pt>
                <c:pt idx="2">
                  <c:v>2,000</c:v>
                </c:pt>
                <c:pt idx="3">
                  <c:v>2,005</c:v>
                </c:pt>
                <c:pt idx="4">
                  <c:v>2,010</c:v>
                </c:pt>
                <c:pt idx="5">
                  <c:v>2,014</c:v>
                </c:pt>
              </c:strCache>
            </c:strRef>
          </c:cat>
          <c:val>
            <c:numRef>
              <c:f>Sheet1!$B$2:$G$2</c:f>
              <c:numCache>
                <c:formatCode>#,##0;[Red]\-#,##0</c:formatCode>
                <c:ptCount val="6"/>
                <c:pt idx="0">
                  <c:v>3554.0</c:v>
                </c:pt>
                <c:pt idx="1">
                  <c:v>5687.0</c:v>
                </c:pt>
                <c:pt idx="2">
                  <c:v>12274.0</c:v>
                </c:pt>
                <c:pt idx="3">
                  <c:v>19112.0</c:v>
                </c:pt>
                <c:pt idx="4">
                  <c:v>28945.0</c:v>
                </c:pt>
                <c:pt idx="5">
                  <c:v>47322.0</c:v>
                </c:pt>
              </c:numCache>
            </c:numRef>
          </c:val>
          <c:extLst xmlns:c16r2="http://schemas.microsoft.com/office/drawing/2015/06/chart">
            <c:ext xmlns:c16="http://schemas.microsoft.com/office/drawing/2014/chart" uri="{C3380CC4-5D6E-409C-BE32-E72D297353CC}">
              <c16:uniqueId val="{00000000-0B14-4356-840D-8DE2628B6E03}"/>
            </c:ext>
          </c:extLst>
        </c:ser>
        <c:dLbls>
          <c:showLegendKey val="0"/>
          <c:showVal val="0"/>
          <c:showCatName val="0"/>
          <c:showSerName val="0"/>
          <c:showPercent val="0"/>
          <c:showBubbleSize val="0"/>
        </c:dLbls>
        <c:gapWidth val="150"/>
        <c:axId val="-2081877320"/>
        <c:axId val="-2081617624"/>
      </c:barChart>
      <c:catAx>
        <c:axId val="-2081877320"/>
        <c:scaling>
          <c:orientation val="minMax"/>
        </c:scaling>
        <c:delete val="0"/>
        <c:axPos val="b"/>
        <c:numFmt formatCode="General" sourceLinked="0"/>
        <c:majorTickMark val="none"/>
        <c:minorTickMark val="none"/>
        <c:tickLblPos val="nextTo"/>
        <c:txPr>
          <a:bodyPr/>
          <a:lstStyle/>
          <a:p>
            <a:pPr>
              <a:defRPr sz="2400"/>
            </a:pPr>
            <a:endParaRPr lang="ja-JP"/>
          </a:p>
        </c:txPr>
        <c:crossAx val="-2081617624"/>
        <c:crosses val="autoZero"/>
        <c:auto val="1"/>
        <c:lblAlgn val="ctr"/>
        <c:lblOffset val="100"/>
        <c:noMultiLvlLbl val="0"/>
      </c:catAx>
      <c:valAx>
        <c:axId val="-2081617624"/>
        <c:scaling>
          <c:orientation val="minMax"/>
        </c:scaling>
        <c:delete val="0"/>
        <c:axPos val="l"/>
        <c:majorGridlines/>
        <c:numFmt formatCode="#,##0;[Red]\-#,##0" sourceLinked="1"/>
        <c:majorTickMark val="none"/>
        <c:minorTickMark val="none"/>
        <c:tickLblPos val="nextTo"/>
        <c:spPr>
          <a:ln w="9525">
            <a:noFill/>
          </a:ln>
        </c:spPr>
        <c:txPr>
          <a:bodyPr/>
          <a:lstStyle/>
          <a:p>
            <a:pPr>
              <a:defRPr sz="2000"/>
            </a:pPr>
            <a:endParaRPr lang="ja-JP"/>
          </a:p>
        </c:txPr>
        <c:crossAx val="-2081877320"/>
        <c:crosses val="autoZero"/>
        <c:crossBetween val="between"/>
        <c:majorUnit val="10000.0"/>
      </c:valAx>
    </c:plotArea>
    <c:plotVisOnly val="1"/>
    <c:dispBlanksAs val="gap"/>
    <c:showDLblsOverMax val="0"/>
  </c:chart>
  <c:txPr>
    <a:bodyPr/>
    <a:lstStyle/>
    <a:p>
      <a:pPr>
        <a:defRPr sz="1800"/>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17122681611213"/>
          <c:y val="0.065"/>
          <c:w val="0.859407940263985"/>
          <c:h val="0.825552165354331"/>
        </c:manualLayout>
      </c:layout>
      <c:barChart>
        <c:barDir val="col"/>
        <c:grouping val="clustered"/>
        <c:varyColors val="0"/>
        <c:ser>
          <c:idx val="0"/>
          <c:order val="0"/>
          <c:tx>
            <c:strRef>
              <c:f>Sheet1!$B$1</c:f>
              <c:strCache>
                <c:ptCount val="1"/>
                <c:pt idx="0">
                  <c:v>系列 1</c:v>
                </c:pt>
              </c:strCache>
            </c:strRef>
          </c:tx>
          <c:invertIfNegative val="0"/>
          <c:cat>
            <c:numRef>
              <c:f>Sheet1!$A$2:$A$25</c:f>
              <c:numCache>
                <c:formatCode>General</c:formatCode>
                <c:ptCount val="24"/>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pt idx="22">
                  <c:v>26.0</c:v>
                </c:pt>
                <c:pt idx="23">
                  <c:v>27.0</c:v>
                </c:pt>
              </c:numCache>
            </c:numRef>
          </c:cat>
          <c:val>
            <c:numRef>
              <c:f>Sheet1!$B$2:$B$25</c:f>
              <c:numCache>
                <c:formatCode>#,##0;[Red]\-#,##0</c:formatCode>
                <c:ptCount val="24"/>
                <c:pt idx="0">
                  <c:v>1372.0</c:v>
                </c:pt>
                <c:pt idx="1">
                  <c:v>1611.0</c:v>
                </c:pt>
                <c:pt idx="2">
                  <c:v>1961.0</c:v>
                </c:pt>
                <c:pt idx="3">
                  <c:v>2722.0</c:v>
                </c:pt>
                <c:pt idx="4">
                  <c:v>4102.0</c:v>
                </c:pt>
                <c:pt idx="5">
                  <c:v>5352.0</c:v>
                </c:pt>
                <c:pt idx="6">
                  <c:v>6932.0</c:v>
                </c:pt>
                <c:pt idx="7">
                  <c:v>11631.0</c:v>
                </c:pt>
                <c:pt idx="8">
                  <c:v>17725.0</c:v>
                </c:pt>
                <c:pt idx="9">
                  <c:v>23274.0</c:v>
                </c:pt>
                <c:pt idx="10">
                  <c:v>23738.0</c:v>
                </c:pt>
                <c:pt idx="11">
                  <c:v>26569.0</c:v>
                </c:pt>
                <c:pt idx="12">
                  <c:v>33408.0</c:v>
                </c:pt>
                <c:pt idx="13">
                  <c:v>34472.0</c:v>
                </c:pt>
                <c:pt idx="14">
                  <c:v>37323.0</c:v>
                </c:pt>
                <c:pt idx="15">
                  <c:v>40639.0</c:v>
                </c:pt>
                <c:pt idx="16">
                  <c:v>42664.0</c:v>
                </c:pt>
                <c:pt idx="17">
                  <c:v>44211.0</c:v>
                </c:pt>
                <c:pt idx="18">
                  <c:v>55154.0</c:v>
                </c:pt>
                <c:pt idx="19">
                  <c:v>59919.0</c:v>
                </c:pt>
                <c:pt idx="20">
                  <c:v>66701.0</c:v>
                </c:pt>
                <c:pt idx="21">
                  <c:v>73802.0</c:v>
                </c:pt>
                <c:pt idx="22">
                  <c:v>88931.0</c:v>
                </c:pt>
                <c:pt idx="23">
                  <c:v>103286.0</c:v>
                </c:pt>
              </c:numCache>
            </c:numRef>
          </c:val>
        </c:ser>
        <c:dLbls>
          <c:showLegendKey val="0"/>
          <c:showVal val="0"/>
          <c:showCatName val="0"/>
          <c:showSerName val="0"/>
          <c:showPercent val="0"/>
          <c:showBubbleSize val="0"/>
        </c:dLbls>
        <c:gapWidth val="50"/>
        <c:axId val="-2082163560"/>
        <c:axId val="-2081954744"/>
      </c:barChart>
      <c:catAx>
        <c:axId val="-2082163560"/>
        <c:scaling>
          <c:orientation val="minMax"/>
        </c:scaling>
        <c:delete val="0"/>
        <c:axPos val="b"/>
        <c:numFmt formatCode="General" sourceLinked="1"/>
        <c:majorTickMark val="out"/>
        <c:minorTickMark val="none"/>
        <c:tickLblPos val="nextTo"/>
        <c:crossAx val="-2081954744"/>
        <c:crosses val="autoZero"/>
        <c:auto val="1"/>
        <c:lblAlgn val="ctr"/>
        <c:lblOffset val="100"/>
        <c:noMultiLvlLbl val="0"/>
      </c:catAx>
      <c:valAx>
        <c:axId val="-2081954744"/>
        <c:scaling>
          <c:orientation val="minMax"/>
          <c:max val="120000.0"/>
        </c:scaling>
        <c:delete val="0"/>
        <c:axPos val="l"/>
        <c:majorGridlines/>
        <c:numFmt formatCode="#,##0;[Red]\-#,##0" sourceLinked="1"/>
        <c:majorTickMark val="out"/>
        <c:minorTickMark val="none"/>
        <c:tickLblPos val="nextTo"/>
        <c:txPr>
          <a:bodyPr/>
          <a:lstStyle/>
          <a:p>
            <a:pPr>
              <a:defRPr sz="2000"/>
            </a:pPr>
            <a:endParaRPr lang="ja-JP"/>
          </a:p>
        </c:txPr>
        <c:crossAx val="-2082163560"/>
        <c:crosses val="autoZero"/>
        <c:crossBetween val="between"/>
      </c:valAx>
    </c:plotArea>
    <c:plotVisOnly val="1"/>
    <c:dispBlanksAs val="gap"/>
    <c:showDLblsOverMax val="0"/>
  </c:chart>
  <c:spPr>
    <a:ln>
      <a:noFill/>
    </a:ln>
  </c:spPr>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pieChart>
        <c:varyColors val="1"/>
        <c:ser>
          <c:idx val="0"/>
          <c:order val="0"/>
          <c:tx>
            <c:strRef>
              <c:f>Sheet1!$B$1</c:f>
              <c:strCache>
                <c:ptCount val="1"/>
                <c:pt idx="0">
                  <c:v>件数</c:v>
                </c:pt>
              </c:strCache>
            </c:strRef>
          </c:tx>
          <c:dLbls>
            <c:dLbl>
              <c:idx val="0"/>
              <c:layout>
                <c:manualLayout>
                  <c:x val="-0.236682908755439"/>
                  <c:y val="0.0939202819759083"/>
                </c:manualLayout>
              </c:layout>
              <c:showLegendKey val="0"/>
              <c:showVal val="1"/>
              <c:showCatName val="1"/>
              <c:showSerName val="0"/>
              <c:showPercent val="0"/>
              <c:showBubbleSize val="0"/>
            </c:dLbl>
            <c:dLbl>
              <c:idx val="1"/>
              <c:layout>
                <c:manualLayout>
                  <c:x val="0.0832106318966969"/>
                  <c:y val="-0.236714373067829"/>
                </c:manualLayout>
              </c:layout>
              <c:showLegendKey val="0"/>
              <c:showVal val="1"/>
              <c:showCatName val="1"/>
              <c:showSerName val="0"/>
              <c:showPercent val="0"/>
              <c:showBubbleSize val="0"/>
            </c:dLbl>
            <c:spPr>
              <a:solidFill>
                <a:schemeClr val="bg1"/>
              </a:solidFill>
            </c:spPr>
            <c:txPr>
              <a:bodyPr/>
              <a:lstStyle/>
              <a:p>
                <a:pPr>
                  <a:defRPr>
                    <a:latin typeface="ＤＦＰ勘亭流" charset="2"/>
                    <a:ea typeface="ＤＦＰ勘亭流" charset="2"/>
                    <a:cs typeface="ＤＦＰ勘亭流" charset="2"/>
                  </a:defRPr>
                </a:pPr>
                <a:endParaRPr lang="ja-JP"/>
              </a:p>
            </c:txPr>
            <c:showLegendKey val="0"/>
            <c:showVal val="1"/>
            <c:showCatName val="1"/>
            <c:showSerName val="0"/>
            <c:showPercent val="0"/>
            <c:showBubbleSize val="0"/>
            <c:showLeaderLines val="1"/>
          </c:dLbls>
          <c:cat>
            <c:strRef>
              <c:f>Sheet1!$A$2:$A$5</c:f>
              <c:strCache>
                <c:ptCount val="4"/>
                <c:pt idx="0">
                  <c:v>身体的虐待</c:v>
                </c:pt>
                <c:pt idx="1">
                  <c:v>心理的虐待</c:v>
                </c:pt>
                <c:pt idx="2">
                  <c:v>ネグレクト</c:v>
                </c:pt>
                <c:pt idx="3">
                  <c:v>性的虐待</c:v>
                </c:pt>
              </c:strCache>
            </c:strRef>
          </c:cat>
          <c:val>
            <c:numRef>
              <c:f>Sheet1!$B$2:$B$5</c:f>
              <c:numCache>
                <c:formatCode>#,##0;[Red]\-#,##0</c:formatCode>
                <c:ptCount val="4"/>
                <c:pt idx="0">
                  <c:v>28621.0</c:v>
                </c:pt>
                <c:pt idx="1">
                  <c:v>48700.0</c:v>
                </c:pt>
                <c:pt idx="2">
                  <c:v>24444.0</c:v>
                </c:pt>
                <c:pt idx="3">
                  <c:v>1521.0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pieChart>
        <c:varyColors val="1"/>
        <c:ser>
          <c:idx val="0"/>
          <c:order val="0"/>
          <c:tx>
            <c:strRef>
              <c:f>Sheet1!$B$1</c:f>
              <c:strCache>
                <c:ptCount val="1"/>
                <c:pt idx="0">
                  <c:v>売上高</c:v>
                </c:pt>
              </c:strCache>
            </c:strRef>
          </c:tx>
          <c:dLbls>
            <c:dLbl>
              <c:idx val="0"/>
              <c:layout>
                <c:manualLayout>
                  <c:x val="-0.233501804461942"/>
                  <c:y val="-0.109383612204724"/>
                </c:manualLayout>
              </c:layout>
              <c:showLegendKey val="0"/>
              <c:showVal val="1"/>
              <c:showCatName val="1"/>
              <c:showSerName val="0"/>
              <c:showPercent val="0"/>
              <c:showBubbleSize val="0"/>
            </c:dLbl>
            <c:spPr>
              <a:solidFill>
                <a:schemeClr val="bg1"/>
              </a:solidFill>
            </c:spPr>
            <c:txPr>
              <a:bodyPr/>
              <a:lstStyle/>
              <a:p>
                <a:pPr>
                  <a:defRPr>
                    <a:latin typeface="ＤＦＰ勘亭流" charset="2"/>
                    <a:ea typeface="ＤＦＰ勘亭流" charset="2"/>
                    <a:cs typeface="ＤＦＰ勘亭流" charset="2"/>
                  </a:defRPr>
                </a:pPr>
                <a:endParaRPr lang="ja-JP"/>
              </a:p>
            </c:txPr>
            <c:showLegendKey val="0"/>
            <c:showVal val="1"/>
            <c:showCatName val="1"/>
            <c:showSerName val="0"/>
            <c:showPercent val="0"/>
            <c:showBubbleSize val="0"/>
            <c:showLeaderLines val="1"/>
          </c:dLbls>
          <c:cat>
            <c:strRef>
              <c:f>Sheet1!$A$2:$A$6</c:f>
              <c:strCache>
                <c:ptCount val="5"/>
                <c:pt idx="0">
                  <c:v>実母</c:v>
                </c:pt>
                <c:pt idx="1">
                  <c:v>実父</c:v>
                </c:pt>
                <c:pt idx="2">
                  <c:v>実父以外の父親</c:v>
                </c:pt>
                <c:pt idx="3">
                  <c:v>実母以外の母親</c:v>
                </c:pt>
                <c:pt idx="4">
                  <c:v>その他</c:v>
                </c:pt>
              </c:strCache>
            </c:strRef>
          </c:cat>
          <c:val>
            <c:numRef>
              <c:f>Sheet1!$B$2:$B$6</c:f>
              <c:numCache>
                <c:formatCode>0.0%</c:formatCode>
                <c:ptCount val="5"/>
                <c:pt idx="0">
                  <c:v>0.508</c:v>
                </c:pt>
                <c:pt idx="1">
                  <c:v>0.363</c:v>
                </c:pt>
                <c:pt idx="2">
                  <c:v>0.06</c:v>
                </c:pt>
                <c:pt idx="3">
                  <c:v>0.007</c:v>
                </c:pt>
                <c:pt idx="4">
                  <c:v>0.061</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22681611213"/>
          <c:y val="0.065"/>
          <c:w val="0.859407940263985"/>
          <c:h val="0.825552165354331"/>
        </c:manualLayout>
      </c:layout>
      <c:barChart>
        <c:barDir val="col"/>
        <c:grouping val="clustered"/>
        <c:varyColors val="0"/>
        <c:ser>
          <c:idx val="0"/>
          <c:order val="0"/>
          <c:tx>
            <c:strRef>
              <c:f>Sheet1!$B$1</c:f>
              <c:strCache>
                <c:ptCount val="1"/>
                <c:pt idx="0">
                  <c:v>系列 1</c:v>
                </c:pt>
              </c:strCache>
            </c:strRef>
          </c:tx>
          <c:invertIfNegative val="0"/>
          <c:dLbls>
            <c:showLegendKey val="0"/>
            <c:showVal val="1"/>
            <c:showCatName val="0"/>
            <c:showSerName val="0"/>
            <c:showPercent val="0"/>
            <c:showBubbleSize val="0"/>
            <c:showLeaderLines val="0"/>
          </c:dLbls>
          <c:cat>
            <c:numRef>
              <c:f>Sheet1!$A$2:$A$19</c:f>
              <c:numCache>
                <c:formatCode>General</c:formatCode>
                <c:ptCount val="18"/>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numCache>
            </c:numRef>
          </c:cat>
          <c:val>
            <c:numRef>
              <c:f>Sheet1!$B$2:$B$19</c:f>
              <c:numCache>
                <c:formatCode>#,##0;[Red]\-#,##0</c:formatCode>
                <c:ptCount val="18"/>
                <c:pt idx="0">
                  <c:v>135.0</c:v>
                </c:pt>
                <c:pt idx="1">
                  <c:v>108.0</c:v>
                </c:pt>
                <c:pt idx="2">
                  <c:v>86.0</c:v>
                </c:pt>
                <c:pt idx="3">
                  <c:v>98.0</c:v>
                </c:pt>
                <c:pt idx="4">
                  <c:v>66.0</c:v>
                </c:pt>
                <c:pt idx="5">
                  <c:v>71.0</c:v>
                </c:pt>
                <c:pt idx="6">
                  <c:v>47.0</c:v>
                </c:pt>
                <c:pt idx="7">
                  <c:v>41.0</c:v>
                </c:pt>
                <c:pt idx="8">
                  <c:v>36.0</c:v>
                </c:pt>
                <c:pt idx="9">
                  <c:v>45.0</c:v>
                </c:pt>
                <c:pt idx="10">
                  <c:v>28.0</c:v>
                </c:pt>
                <c:pt idx="11">
                  <c:v>24.0</c:v>
                </c:pt>
                <c:pt idx="12">
                  <c:v>20.0</c:v>
                </c:pt>
                <c:pt idx="13">
                  <c:v>16.0</c:v>
                </c:pt>
                <c:pt idx="14">
                  <c:v>14.0</c:v>
                </c:pt>
                <c:pt idx="15">
                  <c:v>12.0</c:v>
                </c:pt>
                <c:pt idx="16">
                  <c:v>9.0</c:v>
                </c:pt>
                <c:pt idx="17">
                  <c:v>6.0</c:v>
                </c:pt>
              </c:numCache>
            </c:numRef>
          </c:val>
        </c:ser>
        <c:dLbls>
          <c:showLegendKey val="0"/>
          <c:showVal val="0"/>
          <c:showCatName val="0"/>
          <c:showSerName val="0"/>
          <c:showPercent val="0"/>
          <c:showBubbleSize val="0"/>
        </c:dLbls>
        <c:gapWidth val="50"/>
        <c:axId val="-2080980872"/>
        <c:axId val="-2061900216"/>
      </c:barChart>
      <c:catAx>
        <c:axId val="-2080980872"/>
        <c:scaling>
          <c:orientation val="minMax"/>
        </c:scaling>
        <c:delete val="0"/>
        <c:axPos val="b"/>
        <c:numFmt formatCode="General" sourceLinked="1"/>
        <c:majorTickMark val="out"/>
        <c:minorTickMark val="none"/>
        <c:tickLblPos val="nextTo"/>
        <c:crossAx val="-2061900216"/>
        <c:crosses val="autoZero"/>
        <c:auto val="1"/>
        <c:lblAlgn val="ctr"/>
        <c:lblOffset val="100"/>
        <c:noMultiLvlLbl val="0"/>
      </c:catAx>
      <c:valAx>
        <c:axId val="-2061900216"/>
        <c:scaling>
          <c:orientation val="minMax"/>
          <c:max val="140.0"/>
        </c:scaling>
        <c:delete val="0"/>
        <c:axPos val="l"/>
        <c:majorGridlines/>
        <c:numFmt formatCode="#,##0;[Red]\-#,##0" sourceLinked="1"/>
        <c:majorTickMark val="out"/>
        <c:minorTickMark val="none"/>
        <c:tickLblPos val="nextTo"/>
        <c:txPr>
          <a:bodyPr/>
          <a:lstStyle/>
          <a:p>
            <a:pPr>
              <a:defRPr sz="2000"/>
            </a:pPr>
            <a:endParaRPr lang="ja-JP"/>
          </a:p>
        </c:txPr>
        <c:crossAx val="-2080980872"/>
        <c:crosses val="autoZero"/>
        <c:crossBetween val="between"/>
      </c:valAx>
    </c:plotArea>
    <c:plotVisOnly val="1"/>
    <c:dispBlanksAs val="gap"/>
    <c:showDLblsOverMax val="0"/>
  </c:chart>
  <c:spPr>
    <a:ln>
      <a:noFill/>
    </a:ln>
  </c:spPr>
  <c:txPr>
    <a:bodyPr/>
    <a:lstStyle/>
    <a:p>
      <a:pPr>
        <a:defRPr sz="18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Times" charset="0"/>
                <a:ea typeface="Osaka" charset="-128"/>
              </a:defRPr>
            </a:lvl1pPr>
          </a:lstStyle>
          <a:p>
            <a:pPr>
              <a:defRPr/>
            </a:pPr>
            <a:endParaRPr lang="en-US" altLang="ja-JP"/>
          </a:p>
        </p:txBody>
      </p:sp>
      <p:sp>
        <p:nvSpPr>
          <p:cNvPr id="1177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Times" charset="0"/>
                <a:ea typeface="Osaka" charset="-128"/>
              </a:defRPr>
            </a:lvl1pPr>
          </a:lstStyle>
          <a:p>
            <a:pPr>
              <a:defRPr/>
            </a:pPr>
            <a:endParaRPr lang="en-US" altLang="ja-JP"/>
          </a:p>
        </p:txBody>
      </p:sp>
      <p:sp>
        <p:nvSpPr>
          <p:cNvPr id="1177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Times" charset="0"/>
                <a:ea typeface="Osaka" charset="-128"/>
              </a:defRPr>
            </a:lvl1pPr>
          </a:lstStyle>
          <a:p>
            <a:pPr>
              <a:defRPr/>
            </a:pPr>
            <a:endParaRPr lang="en-US" altLang="ja-JP"/>
          </a:p>
        </p:txBody>
      </p:sp>
      <p:sp>
        <p:nvSpPr>
          <p:cNvPr id="1177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Times" charset="0"/>
                <a:ea typeface="Osaka" charset="-128"/>
              </a:defRPr>
            </a:lvl1pPr>
          </a:lstStyle>
          <a:p>
            <a:pPr>
              <a:defRPr/>
            </a:pPr>
            <a:fld id="{D5D6C7A1-37E8-44BD-8FAC-BA092AAD763A}" type="slidenum">
              <a:rPr lang="en-US" altLang="ja-JP"/>
              <a:pPr>
                <a:defRPr/>
              </a:pPr>
              <a:t>‹#›</a:t>
            </a:fld>
            <a:endParaRPr lang="en-US" altLang="ja-JP"/>
          </a:p>
        </p:txBody>
      </p:sp>
    </p:spTree>
    <p:extLst>
      <p:ext uri="{BB962C8B-B14F-4D97-AF65-F5344CB8AC3E}">
        <p14:creationId xmlns:p14="http://schemas.microsoft.com/office/powerpoint/2010/main" val="4035663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pPr>
              <a:defRPr/>
            </a:pPr>
            <a:endParaRPr lang="en-US" altLang="ja-JP"/>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en-US" altLang="ja-JP"/>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pPr>
              <a:defRPr/>
            </a:pPr>
            <a:endParaRPr lang="en-US" altLang="ja-JP"/>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pPr>
              <a:defRPr/>
            </a:pPr>
            <a:fld id="{21E130C4-CB1F-4D48-BDA5-4E07062600C0}" type="slidenum">
              <a:rPr lang="en-US" altLang="ja-JP"/>
              <a:pPr>
                <a:defRPr/>
              </a:pPr>
              <a:t>‹#›</a:t>
            </a:fld>
            <a:endParaRPr lang="en-US" altLang="ja-JP"/>
          </a:p>
        </p:txBody>
      </p:sp>
    </p:spTree>
    <p:extLst>
      <p:ext uri="{BB962C8B-B14F-4D97-AF65-F5344CB8AC3E}">
        <p14:creationId xmlns:p14="http://schemas.microsoft.com/office/powerpoint/2010/main" val="32699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ln/>
        </p:spPr>
      </p:sp>
      <p:sp>
        <p:nvSpPr>
          <p:cNvPr id="70659" name="ノート プレースホルダ 2"/>
          <p:cNvSpPr>
            <a:spLocks noGrp="1"/>
          </p:cNvSpPr>
          <p:nvPr>
            <p:ph type="body" idx="1"/>
          </p:nvPr>
        </p:nvSpPr>
        <p:spPr>
          <a:noFill/>
          <a:ln/>
        </p:spPr>
        <p:txBody>
          <a:bodyPr/>
          <a:lstStyle/>
          <a:p>
            <a:endParaRPr lang="ja-JP" altLang="en-US"/>
          </a:p>
        </p:txBody>
      </p:sp>
      <p:sp>
        <p:nvSpPr>
          <p:cNvPr id="92164" name="スライド番号プレースホルダ 3"/>
          <p:cNvSpPr>
            <a:spLocks noGrp="1"/>
          </p:cNvSpPr>
          <p:nvPr>
            <p:ph type="sldNum" sz="quarter" idx="5"/>
          </p:nvPr>
        </p:nvSpPr>
        <p:spPr/>
        <p:txBody>
          <a:bodyPr/>
          <a:lstStyle/>
          <a:p>
            <a:pPr>
              <a:defRPr/>
            </a:pPr>
            <a:fld id="{FAA61D86-403C-4A95-BE8C-903529574A19}" type="slidenum">
              <a:rPr lang="en-US" altLang="ja-JP" smtClean="0"/>
              <a:pPr>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平成 </a:t>
            </a:r>
            <a:r>
              <a:rPr kumimoji="1" lang="en-US" altLang="ja-JP" sz="1200" kern="1200" dirty="0" smtClean="0">
                <a:solidFill>
                  <a:schemeClr val="tx1"/>
                </a:solidFill>
                <a:effectLst/>
                <a:latin typeface="+mn-lt"/>
                <a:ea typeface="+mn-ea"/>
                <a:cs typeface="+mn-cs"/>
              </a:rPr>
              <a:t>23 </a:t>
            </a:r>
            <a:r>
              <a:rPr kumimoji="1" lang="ja-JP" altLang="en-US" sz="1200" kern="1200" dirty="0" smtClean="0">
                <a:solidFill>
                  <a:schemeClr val="tx1"/>
                </a:solidFill>
                <a:effectLst/>
                <a:latin typeface="+mn-lt"/>
                <a:ea typeface="+mn-ea"/>
                <a:cs typeface="+mn-cs"/>
              </a:rPr>
              <a:t>年 </a:t>
            </a:r>
            <a:r>
              <a:rPr kumimoji="1" lang="en-US" altLang="ja-JP" sz="1200" kern="1200" dirty="0" smtClean="0">
                <a:solidFill>
                  <a:schemeClr val="tx1"/>
                </a:solidFill>
                <a:effectLst/>
                <a:latin typeface="+mn-lt"/>
                <a:ea typeface="+mn-ea"/>
                <a:cs typeface="+mn-cs"/>
              </a:rPr>
              <a:t>9 </a:t>
            </a:r>
            <a:r>
              <a:rPr kumimoji="1" lang="ja-JP" altLang="en-US" sz="1200" kern="1200" dirty="0" smtClean="0">
                <a:solidFill>
                  <a:schemeClr val="tx1"/>
                </a:solidFill>
                <a:effectLst/>
                <a:latin typeface="+mn-lt"/>
                <a:ea typeface="+mn-ea"/>
                <a:cs typeface="+mn-cs"/>
              </a:rPr>
              <a:t>月中の保護開始の主な理由を構成割合でみると、「働きによる収入の減少・ 喪失」が </a:t>
            </a:r>
            <a:r>
              <a:rPr kumimoji="1" lang="en-US" altLang="ja-JP" sz="1200" kern="1200" dirty="0" smtClean="0">
                <a:solidFill>
                  <a:schemeClr val="tx1"/>
                </a:solidFill>
                <a:effectLst/>
                <a:latin typeface="+mn-lt"/>
                <a:ea typeface="+mn-ea"/>
                <a:cs typeface="+mn-cs"/>
              </a:rPr>
              <a:t>27.8%</a:t>
            </a:r>
            <a:r>
              <a:rPr kumimoji="1" lang="ja-JP" altLang="en-US" sz="1200" kern="1200" dirty="0" smtClean="0">
                <a:solidFill>
                  <a:schemeClr val="tx1"/>
                </a:solidFill>
                <a:effectLst/>
                <a:latin typeface="+mn-lt"/>
                <a:ea typeface="+mn-ea"/>
                <a:cs typeface="+mn-cs"/>
              </a:rPr>
              <a:t>と最も多く、次いで「傷病による」が </a:t>
            </a:r>
            <a:r>
              <a:rPr kumimoji="1" lang="en-US" altLang="ja-JP" sz="1200" kern="1200" dirty="0" smtClean="0">
                <a:solidFill>
                  <a:schemeClr val="tx1"/>
                </a:solidFill>
                <a:effectLst/>
                <a:latin typeface="+mn-lt"/>
                <a:ea typeface="+mn-ea"/>
                <a:cs typeface="+mn-cs"/>
              </a:rPr>
              <a:t>27.6%</a:t>
            </a:r>
            <a:r>
              <a:rPr kumimoji="1" lang="ja-JP" altLang="en-US" sz="1200" kern="1200" dirty="0" smtClean="0">
                <a:solidFill>
                  <a:schemeClr val="tx1"/>
                </a:solidFill>
                <a:effectLst/>
                <a:latin typeface="+mn-lt"/>
                <a:ea typeface="+mn-ea"/>
                <a:cs typeface="+mn-cs"/>
              </a:rPr>
              <a:t>、「貯金等の減少・喪失」が </a:t>
            </a:r>
            <a:r>
              <a:rPr kumimoji="1" lang="en-US" altLang="ja-JP" sz="1200" kern="1200" dirty="0" smtClean="0">
                <a:solidFill>
                  <a:schemeClr val="tx1"/>
                </a:solidFill>
                <a:effectLst/>
                <a:latin typeface="+mn-lt"/>
                <a:ea typeface="+mn-ea"/>
                <a:cs typeface="+mn-cs"/>
              </a:rPr>
              <a:t>25.4%</a:t>
            </a:r>
            <a:r>
              <a:rPr kumimoji="1" lang="ja-JP" altLang="en-US" sz="1200" kern="1200" dirty="0" smtClean="0">
                <a:solidFill>
                  <a:schemeClr val="tx1"/>
                </a:solidFill>
                <a:effectLst/>
                <a:latin typeface="+mn-lt"/>
                <a:ea typeface="+mn-ea"/>
                <a:cs typeface="+mn-cs"/>
              </a:rPr>
              <a:t>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また、平成 </a:t>
            </a:r>
            <a:r>
              <a:rPr kumimoji="1" lang="en-US" altLang="ja-JP" sz="1200" kern="1200" dirty="0" smtClean="0">
                <a:solidFill>
                  <a:schemeClr val="tx1"/>
                </a:solidFill>
                <a:effectLst/>
                <a:latin typeface="+mn-lt"/>
                <a:ea typeface="+mn-ea"/>
                <a:cs typeface="+mn-cs"/>
              </a:rPr>
              <a:t>23 </a:t>
            </a:r>
            <a:r>
              <a:rPr kumimoji="1" lang="ja-JP" altLang="en-US" sz="1200" kern="1200" dirty="0" smtClean="0">
                <a:solidFill>
                  <a:schemeClr val="tx1"/>
                </a:solidFill>
                <a:effectLst/>
                <a:latin typeface="+mn-lt"/>
                <a:ea typeface="+mn-ea"/>
                <a:cs typeface="+mn-cs"/>
              </a:rPr>
              <a:t>年 </a:t>
            </a:r>
            <a:r>
              <a:rPr kumimoji="1" lang="en-US" altLang="ja-JP" sz="1200" kern="1200" dirty="0" smtClean="0">
                <a:solidFill>
                  <a:schemeClr val="tx1"/>
                </a:solidFill>
                <a:effectLst/>
                <a:latin typeface="+mn-lt"/>
                <a:ea typeface="+mn-ea"/>
                <a:cs typeface="+mn-cs"/>
              </a:rPr>
              <a:t>9 </a:t>
            </a:r>
            <a:r>
              <a:rPr kumimoji="1" lang="ja-JP" altLang="en-US" sz="1200" kern="1200" dirty="0" smtClean="0">
                <a:solidFill>
                  <a:schemeClr val="tx1"/>
                </a:solidFill>
                <a:effectLst/>
                <a:latin typeface="+mn-lt"/>
                <a:ea typeface="+mn-ea"/>
                <a:cs typeface="+mn-cs"/>
              </a:rPr>
              <a:t>月中の保護廃止の主な理由を構成割合でみると、「死亡」が </a:t>
            </a:r>
            <a:r>
              <a:rPr kumimoji="1" lang="en-US" altLang="ja-JP" sz="1200" kern="1200" dirty="0" smtClean="0">
                <a:solidFill>
                  <a:schemeClr val="tx1"/>
                </a:solidFill>
                <a:effectLst/>
                <a:latin typeface="+mn-lt"/>
                <a:ea typeface="+mn-ea"/>
                <a:cs typeface="+mn-cs"/>
              </a:rPr>
              <a:t>29.8%</a:t>
            </a:r>
            <a:r>
              <a:rPr kumimoji="1" lang="ja-JP" altLang="en-US" sz="1200" kern="1200" dirty="0" smtClean="0">
                <a:solidFill>
                  <a:schemeClr val="tx1"/>
                </a:solidFill>
                <a:effectLst/>
                <a:latin typeface="+mn-lt"/>
                <a:ea typeface="+mn-ea"/>
                <a:cs typeface="+mn-cs"/>
              </a:rPr>
              <a:t>と 最も多く、次いで「その他」を除くと、「働きによる収入の増加」が </a:t>
            </a:r>
            <a:r>
              <a:rPr kumimoji="1" lang="en-US" altLang="ja-JP" sz="1200" kern="1200" dirty="0" smtClean="0">
                <a:solidFill>
                  <a:schemeClr val="tx1"/>
                </a:solidFill>
                <a:effectLst/>
                <a:latin typeface="+mn-lt"/>
                <a:ea typeface="+mn-ea"/>
                <a:cs typeface="+mn-cs"/>
              </a:rPr>
              <a:t>16.7%</a:t>
            </a:r>
            <a:r>
              <a:rPr kumimoji="1" lang="ja-JP" altLang="en-US" sz="1200" kern="1200" dirty="0" smtClean="0">
                <a:solidFill>
                  <a:schemeClr val="tx1"/>
                </a:solidFill>
                <a:effectLst/>
                <a:latin typeface="+mn-lt"/>
                <a:ea typeface="+mn-ea"/>
                <a:cs typeface="+mn-cs"/>
              </a:rPr>
              <a:t>、「失そう」が </a:t>
            </a:r>
            <a:r>
              <a:rPr kumimoji="1" lang="en-US" altLang="ja-JP" sz="1200" kern="1200" dirty="0" smtClean="0">
                <a:solidFill>
                  <a:schemeClr val="tx1"/>
                </a:solidFill>
                <a:effectLst/>
                <a:latin typeface="+mn-lt"/>
                <a:ea typeface="+mn-ea"/>
                <a:cs typeface="+mn-cs"/>
              </a:rPr>
              <a:t>11.0%</a:t>
            </a:r>
            <a:r>
              <a:rPr kumimoji="1" lang="ja-JP" altLang="en-US" sz="1200" kern="1200" dirty="0" smtClean="0">
                <a:solidFill>
                  <a:schemeClr val="tx1"/>
                </a:solidFill>
                <a:effectLst/>
                <a:latin typeface="+mn-lt"/>
                <a:ea typeface="+mn-ea"/>
                <a:cs typeface="+mn-cs"/>
              </a:rPr>
              <a:t>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 </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12</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児童相談所における児童虐待相談の対応件数 </a:t>
            </a:r>
            <a:endParaRPr lang="ja-JP" altLang="en-US" dirty="0" smtClean="0"/>
          </a:p>
          <a:p>
            <a:r>
              <a:rPr kumimoji="1" lang="ja-JP" altLang="en-US" sz="1200" kern="1200" dirty="0" smtClean="0">
                <a:solidFill>
                  <a:schemeClr val="tx1"/>
                </a:solidFill>
                <a:effectLst/>
                <a:latin typeface="+mn-lt"/>
                <a:ea typeface="+mn-ea"/>
                <a:cs typeface="+mn-cs"/>
              </a:rPr>
              <a:t>平成 </a:t>
            </a:r>
            <a:r>
              <a:rPr kumimoji="1" lang="en-US" altLang="ja-JP" sz="1200" kern="1200" dirty="0" smtClean="0">
                <a:solidFill>
                  <a:schemeClr val="tx1"/>
                </a:solidFill>
                <a:effectLst/>
                <a:latin typeface="+mn-lt"/>
                <a:ea typeface="+mn-ea"/>
                <a:cs typeface="+mn-cs"/>
              </a:rPr>
              <a:t>23 </a:t>
            </a:r>
            <a:r>
              <a:rPr kumimoji="1" lang="ja-JP" altLang="en-US" sz="1200" kern="1200" dirty="0" smtClean="0">
                <a:solidFill>
                  <a:schemeClr val="tx1"/>
                </a:solidFill>
                <a:effectLst/>
                <a:latin typeface="+mn-lt"/>
                <a:ea typeface="+mn-ea"/>
                <a:cs typeface="+mn-cs"/>
              </a:rPr>
              <a:t>年度中に児童相談所が対応した養護相談のうち「児童虐待相談の対応件数」は </a:t>
            </a:r>
            <a:r>
              <a:rPr kumimoji="1" lang="en-US" altLang="ja-JP" sz="1200" kern="1200" dirty="0" smtClean="0">
                <a:solidFill>
                  <a:schemeClr val="tx1"/>
                </a:solidFill>
                <a:effectLst/>
                <a:latin typeface="+mn-lt"/>
                <a:ea typeface="+mn-ea"/>
                <a:cs typeface="+mn-cs"/>
              </a:rPr>
              <a:t>59,919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表</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相談の種別にみると、「身体的虐待」が </a:t>
            </a:r>
            <a:r>
              <a:rPr kumimoji="1" lang="en-US" altLang="ja-JP" sz="1200" kern="1200" dirty="0" smtClean="0">
                <a:solidFill>
                  <a:schemeClr val="tx1"/>
                </a:solidFill>
                <a:effectLst/>
                <a:latin typeface="+mn-lt"/>
                <a:ea typeface="+mn-ea"/>
                <a:cs typeface="+mn-cs"/>
              </a:rPr>
              <a:t>21,942 </a:t>
            </a:r>
            <a:r>
              <a:rPr kumimoji="1" lang="ja-JP" altLang="en-US" sz="1200" kern="1200" dirty="0" smtClean="0">
                <a:solidFill>
                  <a:schemeClr val="tx1"/>
                </a:solidFill>
                <a:effectLst/>
                <a:latin typeface="+mn-lt"/>
                <a:ea typeface="+mn-ea"/>
                <a:cs typeface="+mn-cs"/>
              </a:rPr>
              <a:t>件と最も多く、次いで「保護の怠慢・拒 否</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ネグレクト</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」が </a:t>
            </a:r>
            <a:r>
              <a:rPr kumimoji="1" lang="en-US" altLang="ja-JP" sz="1200" kern="1200" dirty="0" smtClean="0">
                <a:solidFill>
                  <a:schemeClr val="tx1"/>
                </a:solidFill>
                <a:effectLst/>
                <a:latin typeface="+mn-lt"/>
                <a:ea typeface="+mn-ea"/>
                <a:cs typeface="+mn-cs"/>
              </a:rPr>
              <a:t>18,847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また、主な虐待者を構成割合でみると「実母」が </a:t>
            </a:r>
            <a:r>
              <a:rPr kumimoji="1" lang="en-US" altLang="ja-JP" sz="1200" kern="1200" dirty="0" smtClean="0">
                <a:solidFill>
                  <a:schemeClr val="tx1"/>
                </a:solidFill>
                <a:effectLst/>
                <a:latin typeface="+mn-lt"/>
                <a:ea typeface="+mn-ea"/>
                <a:cs typeface="+mn-cs"/>
              </a:rPr>
              <a:t>59.2%</a:t>
            </a:r>
            <a:r>
              <a:rPr kumimoji="1" lang="ja-JP" altLang="en-US" sz="1200" kern="1200" dirty="0" smtClean="0">
                <a:solidFill>
                  <a:schemeClr val="tx1"/>
                </a:solidFill>
                <a:effectLst/>
                <a:latin typeface="+mn-lt"/>
                <a:ea typeface="+mn-ea"/>
                <a:cs typeface="+mn-cs"/>
              </a:rPr>
              <a:t>と最も多く、次いで「実父」</a:t>
            </a:r>
            <a:r>
              <a:rPr kumimoji="1" lang="en-US" altLang="ja-JP" sz="1200" kern="1200" dirty="0" smtClean="0">
                <a:solidFill>
                  <a:schemeClr val="tx1"/>
                </a:solidFill>
                <a:effectLst/>
                <a:latin typeface="+mn-lt"/>
                <a:ea typeface="+mn-ea"/>
                <a:cs typeface="+mn-cs"/>
              </a:rPr>
              <a:t>27.2% </a:t>
            </a:r>
            <a:r>
              <a:rPr kumimoji="1" lang="ja-JP" altLang="en-US" sz="1200" kern="1200" dirty="0" smtClean="0">
                <a:solidFill>
                  <a:schemeClr val="tx1"/>
                </a:solidFill>
                <a:effectLst/>
                <a:latin typeface="+mn-lt"/>
                <a:ea typeface="+mn-ea"/>
                <a:cs typeface="+mn-cs"/>
              </a:rPr>
              <a:t>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被虐待者の年齢別にみると「小学生」が </a:t>
            </a:r>
            <a:r>
              <a:rPr kumimoji="1" lang="en-US" altLang="ja-JP" sz="1200" kern="1200" dirty="0" smtClean="0">
                <a:solidFill>
                  <a:schemeClr val="tx1"/>
                </a:solidFill>
                <a:effectLst/>
                <a:latin typeface="+mn-lt"/>
                <a:ea typeface="+mn-ea"/>
                <a:cs typeface="+mn-cs"/>
              </a:rPr>
              <a:t>21,694 </a:t>
            </a:r>
            <a:r>
              <a:rPr kumimoji="1" lang="ja-JP" altLang="en-US" sz="1200" kern="1200" dirty="0" smtClean="0">
                <a:solidFill>
                  <a:schemeClr val="tx1"/>
                </a:solidFill>
                <a:effectLst/>
                <a:latin typeface="+mn-lt"/>
                <a:ea typeface="+mn-ea"/>
                <a:cs typeface="+mn-cs"/>
              </a:rPr>
              <a:t>件</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構成割合 </a:t>
            </a:r>
            <a:r>
              <a:rPr kumimoji="1" lang="en-US" altLang="ja-JP" sz="1200" kern="1200" dirty="0" smtClean="0">
                <a:solidFill>
                  <a:schemeClr val="tx1"/>
                </a:solidFill>
                <a:effectLst/>
                <a:latin typeface="+mn-lt"/>
                <a:ea typeface="+mn-ea"/>
                <a:cs typeface="+mn-cs"/>
              </a:rPr>
              <a:t>36.2%)</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学齢前」 が </a:t>
            </a:r>
            <a:r>
              <a:rPr kumimoji="1" lang="en-US" altLang="ja-JP" sz="1200" kern="1200" dirty="0" smtClean="0">
                <a:solidFill>
                  <a:schemeClr val="tx1"/>
                </a:solidFill>
                <a:effectLst/>
                <a:latin typeface="+mn-lt"/>
                <a:ea typeface="+mn-ea"/>
                <a:cs typeface="+mn-cs"/>
              </a:rPr>
              <a:t>1 4 , 3 7 7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2 4 . 0 % ) </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0 ~ 3 </a:t>
            </a:r>
            <a:r>
              <a:rPr kumimoji="1" lang="ja-JP" altLang="en-US" sz="1200" kern="1200" dirty="0" smtClean="0">
                <a:solidFill>
                  <a:schemeClr val="tx1"/>
                </a:solidFill>
                <a:effectLst/>
                <a:latin typeface="+mn-lt"/>
                <a:ea typeface="+mn-ea"/>
                <a:cs typeface="+mn-cs"/>
              </a:rPr>
              <a:t>歳 未 満 」 が </a:t>
            </a:r>
            <a:r>
              <a:rPr kumimoji="1" lang="en-US" altLang="ja-JP" sz="1200" kern="1200" dirty="0" smtClean="0">
                <a:solidFill>
                  <a:schemeClr val="tx1"/>
                </a:solidFill>
                <a:effectLst/>
                <a:latin typeface="+mn-lt"/>
                <a:ea typeface="+mn-ea"/>
                <a:cs typeface="+mn-cs"/>
              </a:rPr>
              <a:t>1 1 , 5 2 3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1 9 . 2 % ) </a:t>
            </a:r>
            <a:r>
              <a:rPr kumimoji="1" lang="ja-JP" altLang="en-US" sz="1200" kern="1200" dirty="0" smtClean="0">
                <a:solidFill>
                  <a:schemeClr val="tx1"/>
                </a:solidFill>
                <a:effectLst/>
                <a:latin typeface="+mn-lt"/>
                <a:ea typeface="+mn-ea"/>
                <a:cs typeface="+mn-cs"/>
              </a:rPr>
              <a:t>と な っ て い る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表 </a:t>
            </a:r>
            <a:r>
              <a:rPr kumimoji="1" lang="en-US" altLang="ja-JP" sz="1200" kern="1200" dirty="0" smtClean="0">
                <a:solidFill>
                  <a:schemeClr val="tx1"/>
                </a:solidFill>
                <a:effectLst/>
                <a:latin typeface="+mn-lt"/>
                <a:ea typeface="+mn-ea"/>
                <a:cs typeface="+mn-cs"/>
              </a:rPr>
              <a:t>8 ) </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 </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13</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児童相談所における児童虐待相談の対応件数 </a:t>
            </a:r>
            <a:endParaRPr lang="ja-JP" altLang="en-US" dirty="0" smtClean="0"/>
          </a:p>
          <a:p>
            <a:r>
              <a:rPr kumimoji="1" lang="ja-JP" altLang="en-US" sz="1200" kern="1200" dirty="0" smtClean="0">
                <a:solidFill>
                  <a:schemeClr val="tx1"/>
                </a:solidFill>
                <a:effectLst/>
                <a:latin typeface="+mn-lt"/>
                <a:ea typeface="+mn-ea"/>
                <a:cs typeface="+mn-cs"/>
              </a:rPr>
              <a:t>平成 </a:t>
            </a:r>
            <a:r>
              <a:rPr kumimoji="1" lang="en-US" altLang="ja-JP" sz="1200" kern="1200" dirty="0" smtClean="0">
                <a:solidFill>
                  <a:schemeClr val="tx1"/>
                </a:solidFill>
                <a:effectLst/>
                <a:latin typeface="+mn-lt"/>
                <a:ea typeface="+mn-ea"/>
                <a:cs typeface="+mn-cs"/>
              </a:rPr>
              <a:t>23 </a:t>
            </a:r>
            <a:r>
              <a:rPr kumimoji="1" lang="ja-JP" altLang="en-US" sz="1200" kern="1200" dirty="0" smtClean="0">
                <a:solidFill>
                  <a:schemeClr val="tx1"/>
                </a:solidFill>
                <a:effectLst/>
                <a:latin typeface="+mn-lt"/>
                <a:ea typeface="+mn-ea"/>
                <a:cs typeface="+mn-cs"/>
              </a:rPr>
              <a:t>年度中に児童相談所が対応した養護相談のうち「児童虐待相談の対応件数」は </a:t>
            </a:r>
            <a:r>
              <a:rPr kumimoji="1" lang="en-US" altLang="ja-JP" sz="1200" kern="1200" dirty="0" smtClean="0">
                <a:solidFill>
                  <a:schemeClr val="tx1"/>
                </a:solidFill>
                <a:effectLst/>
                <a:latin typeface="+mn-lt"/>
                <a:ea typeface="+mn-ea"/>
                <a:cs typeface="+mn-cs"/>
              </a:rPr>
              <a:t>59,919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表</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相談の種別にみると、「身体的虐待」が </a:t>
            </a:r>
            <a:r>
              <a:rPr kumimoji="1" lang="en-US" altLang="ja-JP" sz="1200" kern="1200" dirty="0" smtClean="0">
                <a:solidFill>
                  <a:schemeClr val="tx1"/>
                </a:solidFill>
                <a:effectLst/>
                <a:latin typeface="+mn-lt"/>
                <a:ea typeface="+mn-ea"/>
                <a:cs typeface="+mn-cs"/>
              </a:rPr>
              <a:t>21,942 </a:t>
            </a:r>
            <a:r>
              <a:rPr kumimoji="1" lang="ja-JP" altLang="en-US" sz="1200" kern="1200" dirty="0" smtClean="0">
                <a:solidFill>
                  <a:schemeClr val="tx1"/>
                </a:solidFill>
                <a:effectLst/>
                <a:latin typeface="+mn-lt"/>
                <a:ea typeface="+mn-ea"/>
                <a:cs typeface="+mn-cs"/>
              </a:rPr>
              <a:t>件と最も多く、次いで「保護の怠慢・拒 否</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ネグレクト</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」が </a:t>
            </a:r>
            <a:r>
              <a:rPr kumimoji="1" lang="en-US" altLang="ja-JP" sz="1200" kern="1200" dirty="0" smtClean="0">
                <a:solidFill>
                  <a:schemeClr val="tx1"/>
                </a:solidFill>
                <a:effectLst/>
                <a:latin typeface="+mn-lt"/>
                <a:ea typeface="+mn-ea"/>
                <a:cs typeface="+mn-cs"/>
              </a:rPr>
              <a:t>18,847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また、主な虐待者を構成割合でみると「実母」が </a:t>
            </a:r>
            <a:r>
              <a:rPr kumimoji="1" lang="en-US" altLang="ja-JP" sz="1200" kern="1200" dirty="0" smtClean="0">
                <a:solidFill>
                  <a:schemeClr val="tx1"/>
                </a:solidFill>
                <a:effectLst/>
                <a:latin typeface="+mn-lt"/>
                <a:ea typeface="+mn-ea"/>
                <a:cs typeface="+mn-cs"/>
              </a:rPr>
              <a:t>59.2%</a:t>
            </a:r>
            <a:r>
              <a:rPr kumimoji="1" lang="ja-JP" altLang="en-US" sz="1200" kern="1200" dirty="0" smtClean="0">
                <a:solidFill>
                  <a:schemeClr val="tx1"/>
                </a:solidFill>
                <a:effectLst/>
                <a:latin typeface="+mn-lt"/>
                <a:ea typeface="+mn-ea"/>
                <a:cs typeface="+mn-cs"/>
              </a:rPr>
              <a:t>と最も多く、次いで「実父」</a:t>
            </a:r>
            <a:r>
              <a:rPr kumimoji="1" lang="en-US" altLang="ja-JP" sz="1200" kern="1200" dirty="0" smtClean="0">
                <a:solidFill>
                  <a:schemeClr val="tx1"/>
                </a:solidFill>
                <a:effectLst/>
                <a:latin typeface="+mn-lt"/>
                <a:ea typeface="+mn-ea"/>
                <a:cs typeface="+mn-cs"/>
              </a:rPr>
              <a:t>27.2% </a:t>
            </a:r>
            <a:r>
              <a:rPr kumimoji="1" lang="ja-JP" altLang="en-US" sz="1200" kern="1200" dirty="0" smtClean="0">
                <a:solidFill>
                  <a:schemeClr val="tx1"/>
                </a:solidFill>
                <a:effectLst/>
                <a:latin typeface="+mn-lt"/>
                <a:ea typeface="+mn-ea"/>
                <a:cs typeface="+mn-cs"/>
              </a:rPr>
              <a:t>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被虐待者の年齢別にみると「小学生」が </a:t>
            </a:r>
            <a:r>
              <a:rPr kumimoji="1" lang="en-US" altLang="ja-JP" sz="1200" kern="1200" dirty="0" smtClean="0">
                <a:solidFill>
                  <a:schemeClr val="tx1"/>
                </a:solidFill>
                <a:effectLst/>
                <a:latin typeface="+mn-lt"/>
                <a:ea typeface="+mn-ea"/>
                <a:cs typeface="+mn-cs"/>
              </a:rPr>
              <a:t>21,694 </a:t>
            </a:r>
            <a:r>
              <a:rPr kumimoji="1" lang="ja-JP" altLang="en-US" sz="1200" kern="1200" dirty="0" smtClean="0">
                <a:solidFill>
                  <a:schemeClr val="tx1"/>
                </a:solidFill>
                <a:effectLst/>
                <a:latin typeface="+mn-lt"/>
                <a:ea typeface="+mn-ea"/>
                <a:cs typeface="+mn-cs"/>
              </a:rPr>
              <a:t>件</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構成割合 </a:t>
            </a:r>
            <a:r>
              <a:rPr kumimoji="1" lang="en-US" altLang="ja-JP" sz="1200" kern="1200" dirty="0" smtClean="0">
                <a:solidFill>
                  <a:schemeClr val="tx1"/>
                </a:solidFill>
                <a:effectLst/>
                <a:latin typeface="+mn-lt"/>
                <a:ea typeface="+mn-ea"/>
                <a:cs typeface="+mn-cs"/>
              </a:rPr>
              <a:t>36.2%)</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学齢前」 が </a:t>
            </a:r>
            <a:r>
              <a:rPr kumimoji="1" lang="en-US" altLang="ja-JP" sz="1200" kern="1200" dirty="0" smtClean="0">
                <a:solidFill>
                  <a:schemeClr val="tx1"/>
                </a:solidFill>
                <a:effectLst/>
                <a:latin typeface="+mn-lt"/>
                <a:ea typeface="+mn-ea"/>
                <a:cs typeface="+mn-cs"/>
              </a:rPr>
              <a:t>1 4 , 3 7 7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2 4 . 0 % ) </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0 ~ 3 </a:t>
            </a:r>
            <a:r>
              <a:rPr kumimoji="1" lang="ja-JP" altLang="en-US" sz="1200" kern="1200" dirty="0" smtClean="0">
                <a:solidFill>
                  <a:schemeClr val="tx1"/>
                </a:solidFill>
                <a:effectLst/>
                <a:latin typeface="+mn-lt"/>
                <a:ea typeface="+mn-ea"/>
                <a:cs typeface="+mn-cs"/>
              </a:rPr>
              <a:t>歳 未 満 」 が </a:t>
            </a:r>
            <a:r>
              <a:rPr kumimoji="1" lang="en-US" altLang="ja-JP" sz="1200" kern="1200" dirty="0" smtClean="0">
                <a:solidFill>
                  <a:schemeClr val="tx1"/>
                </a:solidFill>
                <a:effectLst/>
                <a:latin typeface="+mn-lt"/>
                <a:ea typeface="+mn-ea"/>
                <a:cs typeface="+mn-cs"/>
              </a:rPr>
              <a:t>1 1 , 5 2 3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1 9 . 2 % ) </a:t>
            </a:r>
            <a:r>
              <a:rPr kumimoji="1" lang="ja-JP" altLang="en-US" sz="1200" kern="1200" dirty="0" smtClean="0">
                <a:solidFill>
                  <a:schemeClr val="tx1"/>
                </a:solidFill>
                <a:effectLst/>
                <a:latin typeface="+mn-lt"/>
                <a:ea typeface="+mn-ea"/>
                <a:cs typeface="+mn-cs"/>
              </a:rPr>
              <a:t>と な っ て い る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表 </a:t>
            </a:r>
            <a:r>
              <a:rPr kumimoji="1" lang="en-US" altLang="ja-JP" sz="1200" kern="1200" dirty="0" smtClean="0">
                <a:solidFill>
                  <a:schemeClr val="tx1"/>
                </a:solidFill>
                <a:effectLst/>
                <a:latin typeface="+mn-lt"/>
                <a:ea typeface="+mn-ea"/>
                <a:cs typeface="+mn-cs"/>
              </a:rPr>
              <a:t>8 ) </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 </a:t>
            </a:r>
            <a:endParaRPr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14</a:t>
            </a:fld>
            <a:endParaRPr kumimoji="1" lang="ja-JP" altLang="en-US"/>
          </a:p>
        </p:txBody>
      </p:sp>
    </p:spTree>
    <p:extLst>
      <p:ext uri="{BB962C8B-B14F-4D97-AF65-F5344CB8AC3E}">
        <p14:creationId xmlns:p14="http://schemas.microsoft.com/office/powerpoint/2010/main" val="71187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8ABEC-B526-274A-91A4-EECF8399C76E}" type="slidenum">
              <a:rPr lang="en-US" altLang="ja-JP"/>
              <a:pPr/>
              <a:t>16</a:t>
            </a:fld>
            <a:endParaRPr lang="en-US" altLang="ja-JP"/>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xfrm>
            <a:off x="914400" y="4343400"/>
            <a:ext cx="5029200" cy="4114800"/>
          </a:xfrm>
        </p:spPr>
        <p:txBody>
          <a:bodyPr/>
          <a:lstStyle/>
          <a:p>
            <a:endParaRPr lang="ja-JP" sz="2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18</a:t>
            </a:fld>
            <a:endParaRPr kumimoji="1" lang="ja-JP" altLang="en-US"/>
          </a:p>
        </p:txBody>
      </p:sp>
    </p:spTree>
    <p:extLst>
      <p:ext uri="{BB962C8B-B14F-4D97-AF65-F5344CB8AC3E}">
        <p14:creationId xmlns:p14="http://schemas.microsoft.com/office/powerpoint/2010/main" val="160635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1" i="1" dirty="0">
                <a:effectLst/>
                <a:latin typeface="HG丸ｺﾞｼｯｸM-PRO" panose="020F0600000000000000" pitchFamily="50" charset="-128"/>
                <a:ea typeface="HG丸ｺﾞｼｯｸM-PRO" panose="020F0600000000000000" pitchFamily="50" charset="-128"/>
              </a:rPr>
              <a:t>DSM</a:t>
            </a:r>
            <a:r>
              <a:rPr kumimoji="1" lang="ja-JP" altLang="en-US" b="1" i="1" dirty="0">
                <a:effectLst/>
                <a:latin typeface="HG丸ｺﾞｼｯｸM-PRO" panose="020F0600000000000000" pitchFamily="50" charset="-128"/>
                <a:ea typeface="HG丸ｺﾞｼｯｸM-PRO" panose="020F0600000000000000" pitchFamily="50" charset="-128"/>
              </a:rPr>
              <a:t>とは</a:t>
            </a:r>
            <a:r>
              <a:rPr kumimoji="1" lang="en-US" altLang="ja-JP" b="1" i="1" dirty="0">
                <a:effectLst/>
                <a:latin typeface="HG丸ｺﾞｼｯｸM-PRO" panose="020F0600000000000000" pitchFamily="50" charset="-128"/>
                <a:ea typeface="HG丸ｺﾞｼｯｸM-PRO" panose="020F0600000000000000" pitchFamily="50" charset="-128"/>
              </a:rPr>
              <a:t>Diagnostic Static Mental diseases</a:t>
            </a:r>
            <a:endParaRPr kumimoji="1" lang="ja-JP" altLang="en-US" b="1" i="1" dirty="0">
              <a:effectLst/>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1E130C4-CB1F-4D48-BDA5-4E07062600C0}" type="slidenum">
              <a:rPr lang="en-US" altLang="ja-JP" smtClean="0"/>
              <a:pPr>
                <a:defRPr/>
              </a:pPr>
              <a:t>20</a:t>
            </a:fld>
            <a:endParaRPr lang="en-US" altLang="ja-JP"/>
          </a:p>
        </p:txBody>
      </p:sp>
    </p:spTree>
    <p:extLst>
      <p:ext uri="{BB962C8B-B14F-4D97-AF65-F5344CB8AC3E}">
        <p14:creationId xmlns:p14="http://schemas.microsoft.com/office/powerpoint/2010/main" val="1650435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a:solidFill>
                  <a:schemeClr val="tx1"/>
                </a:solidFill>
                <a:latin typeface="+mn-lt"/>
                <a:ea typeface="+mn-ea"/>
                <a:cs typeface="+mn-cs"/>
              </a:rPr>
              <a:t>Frith</a:t>
            </a:r>
            <a:r>
              <a:rPr kumimoji="1" lang="en-US" altLang="ja-JP" sz="1200" kern="1200" dirty="0">
                <a:solidFill>
                  <a:schemeClr val="tx1"/>
                </a:solidFill>
                <a:latin typeface="+mn-lt"/>
                <a:ea typeface="+mn-ea"/>
                <a:cs typeface="+mn-cs"/>
              </a:rPr>
              <a:t> was one of the first neuroscientists to </a:t>
            </a:r>
            <a:r>
              <a:rPr kumimoji="1" lang="en-US" altLang="ja-JP" sz="1200" kern="1200" dirty="0" err="1">
                <a:solidFill>
                  <a:schemeClr val="tx1"/>
                </a:solidFill>
                <a:latin typeface="+mn-lt"/>
                <a:ea typeface="+mn-ea"/>
                <a:cs typeface="+mn-cs"/>
              </a:rPr>
              <a:t>recognise</a:t>
            </a:r>
            <a:r>
              <a:rPr kumimoji="1" lang="en-US" altLang="ja-JP" sz="1200" kern="1200" dirty="0">
                <a:solidFill>
                  <a:schemeClr val="tx1"/>
                </a:solidFill>
                <a:latin typeface="+mn-lt"/>
                <a:ea typeface="+mn-ea"/>
                <a:cs typeface="+mn-cs"/>
              </a:rPr>
              <a:t> "autism as a condition of the brain rather than the result of cold parenting."</a:t>
            </a:r>
            <a:r>
              <a:rPr kumimoji="1" lang="en-US" altLang="ja-JP" sz="1200" kern="1200" baseline="30000" dirty="0">
                <a:solidFill>
                  <a:schemeClr val="tx1"/>
                </a:solidFill>
                <a:latin typeface="+mn-lt"/>
                <a:ea typeface="+mn-ea"/>
                <a:cs typeface="+mn-cs"/>
              </a:rPr>
              <a:t>[25]</a:t>
            </a:r>
            <a:endParaRPr kumimoji="1" lang="ja-JP" altLang="en-US" dirty="0"/>
          </a:p>
        </p:txBody>
      </p:sp>
      <p:sp>
        <p:nvSpPr>
          <p:cNvPr id="4" name="スライド番号プレースホルダー 3"/>
          <p:cNvSpPr>
            <a:spLocks noGrp="1"/>
          </p:cNvSpPr>
          <p:nvPr>
            <p:ph type="sldNum" sz="quarter" idx="10"/>
          </p:nvPr>
        </p:nvSpPr>
        <p:spPr/>
        <p:txBody>
          <a:bodyPr/>
          <a:lstStyle/>
          <a:p>
            <a:fld id="{5B787C60-2179-8042-978A-9B002CDE2E64}" type="slidenum">
              <a:rPr kumimoji="1" lang="ja-JP" altLang="en-US" smtClean="0"/>
              <a:t>21</a:t>
            </a:fld>
            <a:endParaRPr kumimoji="1" lang="ja-JP" altLang="en-US"/>
          </a:p>
        </p:txBody>
      </p:sp>
    </p:spTree>
    <p:extLst>
      <p:ext uri="{BB962C8B-B14F-4D97-AF65-F5344CB8AC3E}">
        <p14:creationId xmlns:p14="http://schemas.microsoft.com/office/powerpoint/2010/main" val="170390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バルプロ酸はエピジェネティックスに影響する薬物である。</a:t>
            </a:r>
            <a:endParaRPr kumimoji="1" lang="en-US" altLang="ja-JP" dirty="0"/>
          </a:p>
          <a:p>
            <a:r>
              <a:rPr kumimoji="1" lang="ja-JP" altLang="en-US" dirty="0"/>
              <a:t>エピジェネティックスとは、</a:t>
            </a:r>
            <a:r>
              <a:rPr kumimoji="1" lang="en-US" altLang="ja-JP" dirty="0"/>
              <a:t>DNA</a:t>
            </a:r>
            <a:r>
              <a:rPr kumimoji="1" lang="ja-JP" altLang="en-US" dirty="0"/>
              <a:t>の塩基配列の変化を伴わずに、遺伝子発現や細胞の表現型が</a:t>
            </a:r>
            <a:endParaRPr kumimoji="1" lang="en-US" altLang="ja-JP" dirty="0"/>
          </a:p>
          <a:p>
            <a:r>
              <a:rPr kumimoji="1" lang="ja-JP" altLang="en-US" dirty="0"/>
              <a:t>変化する現象。　この世代に受け継がれる。</a:t>
            </a:r>
            <a:endParaRPr kumimoji="1" lang="en-US" altLang="ja-JP" dirty="0"/>
          </a:p>
          <a:p>
            <a:r>
              <a:rPr kumimoji="1" lang="ja-JP" altLang="en-US" dirty="0"/>
              <a:t>「</a:t>
            </a:r>
            <a:r>
              <a:rPr kumimoji="1" lang="en-US" altLang="ja-JP" dirty="0"/>
              <a:t>DNA</a:t>
            </a:r>
            <a:r>
              <a:rPr kumimoji="1" lang="ja-JP" altLang="en-US" dirty="0"/>
              <a:t>のメチル化」と「ヒストン化学修飾」による。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22</a:t>
            </a:fld>
            <a:endParaRPr kumimoji="1" lang="ja-JP" altLang="en-US"/>
          </a:p>
        </p:txBody>
      </p:sp>
    </p:spTree>
    <p:extLst>
      <p:ext uri="{BB962C8B-B14F-4D97-AF65-F5344CB8AC3E}">
        <p14:creationId xmlns:p14="http://schemas.microsoft.com/office/powerpoint/2010/main" val="3525784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a:solidFill>
                  <a:schemeClr val="tx1"/>
                </a:solidFill>
                <a:latin typeface="+mn-lt"/>
                <a:ea typeface="+mn-ea"/>
                <a:cs typeface="+mn-cs"/>
              </a:rPr>
              <a:t>Frith</a:t>
            </a:r>
            <a:r>
              <a:rPr kumimoji="1" lang="en-US" altLang="ja-JP" sz="1200" kern="1200" dirty="0">
                <a:solidFill>
                  <a:schemeClr val="tx1"/>
                </a:solidFill>
                <a:latin typeface="+mn-lt"/>
                <a:ea typeface="+mn-ea"/>
                <a:cs typeface="+mn-cs"/>
              </a:rPr>
              <a:t> was one of the first neuroscientists to </a:t>
            </a:r>
            <a:r>
              <a:rPr kumimoji="1" lang="en-US" altLang="ja-JP" sz="1200" kern="1200" dirty="0" err="1">
                <a:solidFill>
                  <a:schemeClr val="tx1"/>
                </a:solidFill>
                <a:latin typeface="+mn-lt"/>
                <a:ea typeface="+mn-ea"/>
                <a:cs typeface="+mn-cs"/>
              </a:rPr>
              <a:t>recognise</a:t>
            </a:r>
            <a:r>
              <a:rPr kumimoji="1" lang="en-US" altLang="ja-JP" sz="1200" kern="1200">
                <a:solidFill>
                  <a:schemeClr val="tx1"/>
                </a:solidFill>
                <a:latin typeface="+mn-lt"/>
                <a:ea typeface="+mn-ea"/>
                <a:cs typeface="+mn-cs"/>
              </a:rPr>
              <a:t> "autism as a condition of the brain rather than the result of cold parenting."</a:t>
            </a:r>
            <a:r>
              <a:rPr kumimoji="1" lang="en-US" altLang="ja-JP" sz="1200" kern="1200" baseline="30000">
                <a:solidFill>
                  <a:schemeClr val="tx1"/>
                </a:solidFill>
                <a:latin typeface="+mn-lt"/>
                <a:ea typeface="+mn-ea"/>
                <a:cs typeface="+mn-cs"/>
              </a:rPr>
              <a:t>[25]</a:t>
            </a:r>
            <a:endParaRPr kumimoji="1" lang="ja-JP" altLang="en-US"/>
          </a:p>
        </p:txBody>
      </p:sp>
      <p:sp>
        <p:nvSpPr>
          <p:cNvPr id="4" name="スライド番号プレースホルダー 3"/>
          <p:cNvSpPr>
            <a:spLocks noGrp="1"/>
          </p:cNvSpPr>
          <p:nvPr>
            <p:ph type="sldNum" sz="quarter" idx="10"/>
          </p:nvPr>
        </p:nvSpPr>
        <p:spPr/>
        <p:txBody>
          <a:bodyPr/>
          <a:lstStyle/>
          <a:p>
            <a:fld id="{5B787C60-2179-8042-978A-9B002CDE2E64}" type="slidenum">
              <a:rPr kumimoji="1" lang="ja-JP" altLang="en-US" smtClean="0"/>
              <a:t>23</a:t>
            </a:fld>
            <a:endParaRPr kumimoji="1" lang="ja-JP" altLang="en-US"/>
          </a:p>
        </p:txBody>
      </p:sp>
    </p:spTree>
    <p:extLst>
      <p:ext uri="{BB962C8B-B14F-4D97-AF65-F5344CB8AC3E}">
        <p14:creationId xmlns:p14="http://schemas.microsoft.com/office/powerpoint/2010/main" val="2039686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平成</a:t>
            </a:r>
            <a:r>
              <a:rPr lang="en-US" altLang="ja-JP" dirty="0"/>
              <a:t>17</a:t>
            </a:r>
            <a:r>
              <a:rPr lang="ja-JP" altLang="en-US" dirty="0"/>
              <a:t>年</a:t>
            </a:r>
            <a:r>
              <a:rPr lang="en-US" altLang="ja-JP" dirty="0"/>
              <a:t>4</a:t>
            </a:r>
            <a:r>
              <a:rPr lang="ja-JP" altLang="en-US" dirty="0"/>
              <a:t>月に「発達障害者支援法」が施行されました。これは、これまで既存の障害者福祉制度の谷間に置かれ、その気付きや対応が遅れがちであった自閉症・アスペルガー症候群、</a:t>
            </a:r>
            <a:r>
              <a:rPr lang="en-US" altLang="ja-JP" dirty="0"/>
              <a:t>LD</a:t>
            </a:r>
            <a:r>
              <a:rPr lang="ja-JP" altLang="en-US" dirty="0"/>
              <a:t>（学習障害）、</a:t>
            </a:r>
            <a:r>
              <a:rPr lang="en-US" altLang="ja-JP" dirty="0"/>
              <a:t>ADHD</a:t>
            </a:r>
            <a:r>
              <a:rPr lang="ja-JP" altLang="en-US" dirty="0"/>
              <a:t>（注意欠陥多動性障害）などを「発達障害」と総称して、それぞれの障害特性やライフステージに応じた支援を国・自治体・国民の責務として定めた法律です。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46D7919-36C2-054C-B777-0841A3CA0E01}" type="slidenum">
              <a:rPr kumimoji="1" lang="ja-JP" altLang="en-US" smtClean="0"/>
              <a:t>24</a:t>
            </a:fld>
            <a:endParaRPr kumimoji="1" lang="ja-JP" altLang="en-US"/>
          </a:p>
        </p:txBody>
      </p:sp>
    </p:spTree>
    <p:extLst>
      <p:ext uri="{BB962C8B-B14F-4D97-AF65-F5344CB8AC3E}">
        <p14:creationId xmlns:p14="http://schemas.microsoft.com/office/powerpoint/2010/main" val="36191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2</a:t>
            </a:fld>
            <a:endParaRPr kumimoji="1" lang="ja-JP" altLang="en-US"/>
          </a:p>
        </p:txBody>
      </p:sp>
    </p:spTree>
    <p:extLst>
      <p:ext uri="{BB962C8B-B14F-4D97-AF65-F5344CB8AC3E}">
        <p14:creationId xmlns:p14="http://schemas.microsoft.com/office/powerpoint/2010/main" val="1746423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在籍者総数　小学校　　　中学校</a:t>
            </a:r>
            <a:endParaRPr kumimoji="1" lang="en-US" altLang="ja-JP" sz="1200" b="0"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H26</a:t>
            </a:r>
            <a:r>
              <a:rPr lang="ja-JP" altLang="en-US" dirty="0"/>
              <a:t> 　　　　　</a:t>
            </a:r>
            <a:r>
              <a:rPr kumimoji="1" lang="en-US" altLang="ja-JP" sz="1200" b="0" i="0" u="none" strike="noStrike" kern="1200" dirty="0">
                <a:solidFill>
                  <a:schemeClr val="tx1"/>
                </a:solidFill>
                <a:effectLst/>
                <a:latin typeface="+mn-lt"/>
                <a:ea typeface="+mn-ea"/>
                <a:cs typeface="+mn-cs"/>
              </a:rPr>
              <a:t>6,600,006</a:t>
            </a:r>
            <a:r>
              <a:rPr lang="ja-JP" altLang="en-US" dirty="0"/>
              <a:t> 　　</a:t>
            </a:r>
            <a:r>
              <a:rPr kumimoji="1" lang="en-US" altLang="ja-JP" sz="1200" b="0" i="0" u="none" strike="noStrike" kern="1200" dirty="0">
                <a:solidFill>
                  <a:schemeClr val="tx1"/>
                </a:solidFill>
                <a:effectLst/>
                <a:latin typeface="+mn-lt"/>
                <a:ea typeface="+mn-ea"/>
                <a:cs typeface="+mn-cs"/>
              </a:rPr>
              <a:t>3,504,334</a:t>
            </a:r>
            <a:r>
              <a:rPr lang="ja-JP" altLang="en-US" dirty="0"/>
              <a:t> </a:t>
            </a:r>
            <a:endParaRPr lang="en-US" altLang="ja-JP" dirty="0"/>
          </a:p>
          <a:p>
            <a:r>
              <a:rPr kumimoji="1" lang="en-US" altLang="ja-JP" sz="1200" b="0" i="0" u="none" strike="noStrike" kern="1200" dirty="0">
                <a:solidFill>
                  <a:schemeClr val="tx1"/>
                </a:solidFill>
                <a:effectLst/>
                <a:latin typeface="+mn-lt"/>
                <a:ea typeface="+mn-ea"/>
                <a:cs typeface="+mn-cs"/>
              </a:rPr>
              <a:t>H17</a:t>
            </a:r>
            <a:r>
              <a:rPr kumimoji="1" lang="ja-JP" altLang="en-US" sz="1200" b="0" i="0" u="none" strike="noStrike" kern="1200" dirty="0">
                <a:solidFill>
                  <a:schemeClr val="tx1"/>
                </a:solidFill>
                <a:effectLst/>
                <a:latin typeface="+mn-lt"/>
                <a:ea typeface="+mn-ea"/>
                <a:cs typeface="+mn-cs"/>
              </a:rPr>
              <a:t>　　</a:t>
            </a:r>
            <a:r>
              <a:rPr lang="ja-JP" altLang="en-US" dirty="0"/>
              <a:t> 　　　</a:t>
            </a:r>
            <a:r>
              <a:rPr kumimoji="1" lang="en-US" altLang="ja-JP" sz="1200" b="0" i="0" u="none" strike="noStrike" kern="1200" dirty="0">
                <a:solidFill>
                  <a:schemeClr val="tx1"/>
                </a:solidFill>
                <a:effectLst/>
                <a:latin typeface="+mn-lt"/>
                <a:ea typeface="+mn-ea"/>
                <a:cs typeface="+mn-cs"/>
              </a:rPr>
              <a:t>7,197,458</a:t>
            </a:r>
            <a:r>
              <a:rPr lang="ja-JP" altLang="en-US" dirty="0"/>
              <a:t> 　　</a:t>
            </a:r>
            <a:r>
              <a:rPr kumimoji="1" lang="en-US" altLang="ja-JP" sz="1200" b="0" i="0" u="none" strike="noStrike" kern="1200" dirty="0">
                <a:solidFill>
                  <a:schemeClr val="tx1"/>
                </a:solidFill>
                <a:effectLst/>
                <a:latin typeface="+mn-lt"/>
                <a:ea typeface="+mn-ea"/>
                <a:cs typeface="+mn-cs"/>
              </a:rPr>
              <a:t>3,626,415</a:t>
            </a:r>
            <a:r>
              <a:rPr lang="ja-JP" altLang="en-US" dirty="0"/>
              <a:t> </a:t>
            </a:r>
            <a:endParaRPr lang="en-US" altLang="ja-JP" dirty="0"/>
          </a:p>
          <a:p>
            <a:endParaRPr lang="en-US" altLang="ja-JP" dirty="0"/>
          </a:p>
          <a:p>
            <a:pPr marL="342900" indent="-342900">
              <a:lnSpc>
                <a:spcPct val="120000"/>
              </a:lnSpc>
              <a:buFont typeface="Wingdings" charset="2"/>
              <a:buChar char="ü"/>
            </a:pPr>
            <a:r>
              <a:rPr lang="en-US" altLang="ja-JP" sz="1200" i="1" dirty="0">
                <a:effectLst/>
                <a:latin typeface="HG丸ｺﾞｼｯｸM-PRO" panose="020F0600000000000000" pitchFamily="50" charset="-128"/>
                <a:ea typeface="HG丸ｺﾞｼｯｸM-PRO" panose="020F0600000000000000" pitchFamily="50" charset="-128"/>
              </a:rPr>
              <a:t>2005</a:t>
            </a:r>
            <a:r>
              <a:rPr lang="ja-JP" altLang="en-US" sz="1200" i="1" dirty="0">
                <a:effectLst/>
                <a:latin typeface="HG丸ｺﾞｼｯｸM-PRO" panose="020F0600000000000000" pitchFamily="50" charset="-128"/>
                <a:ea typeface="HG丸ｺﾞｼｯｸM-PRO" panose="020F0600000000000000" pitchFamily="50" charset="-128"/>
              </a:rPr>
              <a:t>年</a:t>
            </a:r>
            <a:r>
              <a:rPr lang="en-US" altLang="ja-JP" sz="1200" i="1" dirty="0">
                <a:effectLst/>
                <a:latin typeface="HG丸ｺﾞｼｯｸM-PRO" panose="020F0600000000000000" pitchFamily="50" charset="-128"/>
                <a:ea typeface="HG丸ｺﾞｼｯｸM-PRO" panose="020F0600000000000000" pitchFamily="50" charset="-128"/>
              </a:rPr>
              <a:t>4</a:t>
            </a:r>
            <a:r>
              <a:rPr lang="ja-JP" altLang="en-US" sz="1200" i="1" dirty="0">
                <a:effectLst/>
                <a:latin typeface="HG丸ｺﾞｼｯｸM-PRO" panose="020F0600000000000000" pitchFamily="50" charset="-128"/>
                <a:ea typeface="HG丸ｺﾞｼｯｸM-PRO" panose="020F0600000000000000" pitchFamily="50" charset="-128"/>
              </a:rPr>
              <a:t>月に、「発達障害者支援法」が施行</a:t>
            </a:r>
            <a:endParaRPr lang="en-US" altLang="ja-JP" sz="1200" i="1" dirty="0">
              <a:effectLst/>
              <a:latin typeface="HG丸ｺﾞｼｯｸM-PRO" panose="020F0600000000000000" pitchFamily="50" charset="-128"/>
              <a:ea typeface="HG丸ｺﾞｼｯｸM-PRO" panose="020F0600000000000000" pitchFamily="50" charset="-128"/>
            </a:endParaRPr>
          </a:p>
          <a:p>
            <a:pPr marL="342900" indent="-342900">
              <a:lnSpc>
                <a:spcPct val="120000"/>
              </a:lnSpc>
              <a:buFont typeface="Wingdings" charset="2"/>
              <a:buChar char="ü"/>
            </a:pPr>
            <a:r>
              <a:rPr lang="en-US" altLang="ja-JP" sz="1200" i="1" dirty="0">
                <a:effectLst/>
                <a:latin typeface="HG丸ｺﾞｼｯｸM-PRO" panose="020F0600000000000000" pitchFamily="50" charset="-128"/>
                <a:ea typeface="HG丸ｺﾞｼｯｸM-PRO" panose="020F0600000000000000" pitchFamily="50" charset="-128"/>
              </a:rPr>
              <a:t>2007</a:t>
            </a:r>
            <a:r>
              <a:rPr lang="ja-JP" altLang="en-US" sz="1200" i="1" dirty="0">
                <a:effectLst/>
                <a:latin typeface="HG丸ｺﾞｼｯｸM-PRO" panose="020F0600000000000000" pitchFamily="50" charset="-128"/>
                <a:ea typeface="HG丸ｺﾞｼｯｸM-PRO" panose="020F0600000000000000" pitchFamily="50" charset="-128"/>
              </a:rPr>
              <a:t>年</a:t>
            </a:r>
            <a:r>
              <a:rPr lang="en-US" altLang="ja-JP" sz="1200" i="1" dirty="0">
                <a:effectLst/>
                <a:latin typeface="HG丸ｺﾞｼｯｸM-PRO" panose="020F0600000000000000" pitchFamily="50" charset="-128"/>
                <a:ea typeface="HG丸ｺﾞｼｯｸM-PRO" panose="020F0600000000000000" pitchFamily="50" charset="-128"/>
              </a:rPr>
              <a:t>4</a:t>
            </a:r>
            <a:r>
              <a:rPr lang="ja-JP" altLang="en-US" sz="1200" i="1" dirty="0">
                <a:effectLst/>
                <a:latin typeface="HG丸ｺﾞｼｯｸM-PRO" panose="020F0600000000000000" pitchFamily="50" charset="-128"/>
                <a:ea typeface="HG丸ｺﾞｼｯｸM-PRO" panose="020F0600000000000000" pitchFamily="50" charset="-128"/>
              </a:rPr>
              <a:t>月から、「特別支援教育」が学校教育法に位置づけられた。</a:t>
            </a:r>
            <a:endParaRPr lang="en-US" altLang="ja-JP" sz="1200" i="1" dirty="0">
              <a:effectLst/>
              <a:latin typeface="HG丸ｺﾞｼｯｸM-PRO" panose="020F0600000000000000" pitchFamily="50" charset="-128"/>
              <a:ea typeface="HG丸ｺﾞｼｯｸM-PRO" panose="020F0600000000000000"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46D7919-36C2-054C-B777-0841A3CA0E01}" type="slidenum">
              <a:rPr kumimoji="1" lang="ja-JP" altLang="en-US" smtClean="0"/>
              <a:t>25</a:t>
            </a:fld>
            <a:endParaRPr kumimoji="1" lang="ja-JP" altLang="en-US"/>
          </a:p>
        </p:txBody>
      </p:sp>
    </p:spTree>
    <p:extLst>
      <p:ext uri="{BB962C8B-B14F-4D97-AF65-F5344CB8AC3E}">
        <p14:creationId xmlns:p14="http://schemas.microsoft.com/office/powerpoint/2010/main" val="237823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在籍者総数　小学校　　　中学校</a:t>
            </a:r>
            <a:endParaRPr kumimoji="1" lang="en-US" altLang="ja-JP" sz="1200" b="0"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H26</a:t>
            </a:r>
            <a:r>
              <a:rPr lang="ja-JP" altLang="en-US" dirty="0"/>
              <a:t> 　　　　　</a:t>
            </a:r>
            <a:r>
              <a:rPr kumimoji="1" lang="en-US" altLang="ja-JP" sz="1200" b="0" i="0" u="none" strike="noStrike" kern="1200" dirty="0">
                <a:solidFill>
                  <a:schemeClr val="tx1"/>
                </a:solidFill>
                <a:effectLst/>
                <a:latin typeface="+mn-lt"/>
                <a:ea typeface="+mn-ea"/>
                <a:cs typeface="+mn-cs"/>
              </a:rPr>
              <a:t>6,600,006</a:t>
            </a:r>
            <a:r>
              <a:rPr lang="ja-JP" altLang="en-US" dirty="0"/>
              <a:t> 　　</a:t>
            </a:r>
            <a:r>
              <a:rPr kumimoji="1" lang="en-US" altLang="ja-JP" sz="1200" b="0" i="0" u="none" strike="noStrike" kern="1200" dirty="0">
                <a:solidFill>
                  <a:schemeClr val="tx1"/>
                </a:solidFill>
                <a:effectLst/>
                <a:latin typeface="+mn-lt"/>
                <a:ea typeface="+mn-ea"/>
                <a:cs typeface="+mn-cs"/>
              </a:rPr>
              <a:t>3,504,334</a:t>
            </a:r>
            <a:r>
              <a:rPr lang="ja-JP" altLang="en-US" dirty="0"/>
              <a:t> </a:t>
            </a:r>
            <a:endParaRPr lang="en-US" altLang="ja-JP" dirty="0"/>
          </a:p>
          <a:p>
            <a:r>
              <a:rPr kumimoji="1" lang="en-US" altLang="ja-JP" sz="1200" b="0" i="0" u="none" strike="noStrike" kern="1200" dirty="0">
                <a:solidFill>
                  <a:schemeClr val="tx1"/>
                </a:solidFill>
                <a:effectLst/>
                <a:latin typeface="+mn-lt"/>
                <a:ea typeface="+mn-ea"/>
                <a:cs typeface="+mn-cs"/>
              </a:rPr>
              <a:t>H17</a:t>
            </a:r>
            <a:r>
              <a:rPr kumimoji="1" lang="ja-JP" altLang="en-US" sz="1200" b="0" i="0" u="none" strike="noStrike" kern="1200" dirty="0">
                <a:solidFill>
                  <a:schemeClr val="tx1"/>
                </a:solidFill>
                <a:effectLst/>
                <a:latin typeface="+mn-lt"/>
                <a:ea typeface="+mn-ea"/>
                <a:cs typeface="+mn-cs"/>
              </a:rPr>
              <a:t>　　</a:t>
            </a:r>
            <a:r>
              <a:rPr lang="ja-JP" altLang="en-US" dirty="0"/>
              <a:t> 　　　</a:t>
            </a:r>
            <a:r>
              <a:rPr kumimoji="1" lang="en-US" altLang="ja-JP" sz="1200" b="0" i="0" u="none" strike="noStrike" kern="1200" dirty="0">
                <a:solidFill>
                  <a:schemeClr val="tx1"/>
                </a:solidFill>
                <a:effectLst/>
                <a:latin typeface="+mn-lt"/>
                <a:ea typeface="+mn-ea"/>
                <a:cs typeface="+mn-cs"/>
              </a:rPr>
              <a:t>7,197,458</a:t>
            </a:r>
            <a:r>
              <a:rPr lang="ja-JP" altLang="en-US" dirty="0"/>
              <a:t> 　　</a:t>
            </a:r>
            <a:r>
              <a:rPr kumimoji="1" lang="en-US" altLang="ja-JP" sz="1200" b="0" i="0" u="none" strike="noStrike" kern="1200" dirty="0">
                <a:solidFill>
                  <a:schemeClr val="tx1"/>
                </a:solidFill>
                <a:effectLst/>
                <a:latin typeface="+mn-lt"/>
                <a:ea typeface="+mn-ea"/>
                <a:cs typeface="+mn-cs"/>
              </a:rPr>
              <a:t>3,626,415</a:t>
            </a:r>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B46D7919-36C2-054C-B777-0841A3CA0E01}" type="slidenum">
              <a:rPr kumimoji="1" lang="ja-JP" altLang="en-US" smtClean="0"/>
              <a:t>26</a:t>
            </a:fld>
            <a:endParaRPr kumimoji="1" lang="ja-JP" altLang="en-US"/>
          </a:p>
        </p:txBody>
      </p:sp>
    </p:spTree>
    <p:extLst>
      <p:ext uri="{BB962C8B-B14F-4D97-AF65-F5344CB8AC3E}">
        <p14:creationId xmlns:p14="http://schemas.microsoft.com/office/powerpoint/2010/main" val="2315086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1E130C4-CB1F-4D48-BDA5-4E07062600C0}" type="slidenum">
              <a:rPr lang="en-US" altLang="ja-JP" smtClean="0"/>
              <a:pPr>
                <a:defRPr/>
              </a:pPr>
              <a:t>27</a:t>
            </a:fld>
            <a:endParaRPr lang="en-US" altLang="ja-JP"/>
          </a:p>
        </p:txBody>
      </p:sp>
    </p:spTree>
    <p:extLst>
      <p:ext uri="{BB962C8B-B14F-4D97-AF65-F5344CB8AC3E}">
        <p14:creationId xmlns:p14="http://schemas.microsoft.com/office/powerpoint/2010/main" val="3834890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6D7919-36C2-054C-B777-0841A3CA0E01}" type="slidenum">
              <a:rPr kumimoji="1" lang="ja-JP" altLang="en-US" smtClean="0"/>
              <a:t>28</a:t>
            </a:fld>
            <a:endParaRPr kumimoji="1" lang="ja-JP" altLang="en-US"/>
          </a:p>
        </p:txBody>
      </p:sp>
    </p:spTree>
    <p:extLst>
      <p:ext uri="{BB962C8B-B14F-4D97-AF65-F5344CB8AC3E}">
        <p14:creationId xmlns:p14="http://schemas.microsoft.com/office/powerpoint/2010/main" val="319539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effectLst/>
              </a:rPr>
              <a:t>平成 </a:t>
            </a:r>
            <a:r>
              <a:rPr lang="en-US" altLang="ja-JP" sz="1200" dirty="0" smtClean="0">
                <a:effectLst/>
              </a:rPr>
              <a:t>24 </a:t>
            </a:r>
            <a:r>
              <a:rPr lang="ja-JP" altLang="en-US" sz="1200" dirty="0" smtClean="0">
                <a:effectLst/>
              </a:rPr>
              <a:t>年の貧困線</a:t>
            </a:r>
            <a:r>
              <a:rPr lang="en-US" altLang="ja-JP" sz="1200" dirty="0" smtClean="0">
                <a:effectLst/>
              </a:rPr>
              <a:t>(</a:t>
            </a:r>
            <a:r>
              <a:rPr lang="ja-JP" altLang="en-US" sz="1200" dirty="0" smtClean="0">
                <a:effectLst/>
              </a:rPr>
              <a:t>等価可処分所得の中央値の半分</a:t>
            </a:r>
            <a:r>
              <a:rPr lang="en-US" altLang="ja-JP" sz="1200" dirty="0" smtClean="0">
                <a:effectLst/>
              </a:rPr>
              <a:t>)</a:t>
            </a:r>
            <a:r>
              <a:rPr lang="ja-JP" altLang="en-US" sz="1200" dirty="0" smtClean="0">
                <a:effectLst/>
              </a:rPr>
              <a:t>は </a:t>
            </a:r>
            <a:r>
              <a:rPr lang="en-US" altLang="ja-JP" sz="1200" dirty="0" smtClean="0">
                <a:effectLst/>
              </a:rPr>
              <a:t>122 </a:t>
            </a:r>
            <a:r>
              <a:rPr lang="ja-JP" altLang="en-US" sz="1200" dirty="0" smtClean="0">
                <a:effectLst/>
              </a:rPr>
              <a:t>万円</a:t>
            </a:r>
            <a:r>
              <a:rPr lang="en-US" altLang="ja-JP" sz="1200" dirty="0" smtClean="0">
                <a:effectLst/>
              </a:rPr>
              <a:t>(</a:t>
            </a:r>
            <a:r>
              <a:rPr lang="ja-JP" altLang="en-US" sz="1200" dirty="0" smtClean="0">
                <a:effectLst/>
              </a:rPr>
              <a:t>名目値</a:t>
            </a:r>
            <a:r>
              <a:rPr lang="en-US" altLang="ja-JP" sz="1200" dirty="0" smtClean="0">
                <a:effectLst/>
              </a:rPr>
              <a:t>)</a:t>
            </a:r>
            <a:r>
              <a:rPr lang="ja-JP" altLang="en-US" sz="1200" dirty="0" smtClean="0">
                <a:effectLst/>
              </a:rPr>
              <a:t>となっており、 「相対的貧困率」</a:t>
            </a:r>
            <a:r>
              <a:rPr lang="en-US" altLang="ja-JP" sz="1200" dirty="0" smtClean="0">
                <a:effectLst/>
              </a:rPr>
              <a:t>(</a:t>
            </a:r>
            <a:r>
              <a:rPr lang="ja-JP" altLang="en-US" sz="1200" dirty="0" smtClean="0">
                <a:effectLst/>
              </a:rPr>
              <a:t>貧困線に満たない世帯員の割合</a:t>
            </a:r>
            <a:r>
              <a:rPr lang="en-US" altLang="ja-JP" sz="1200" dirty="0" smtClean="0">
                <a:effectLst/>
              </a:rPr>
              <a:t>)</a:t>
            </a:r>
            <a:r>
              <a:rPr lang="ja-JP" altLang="en-US" sz="1200" dirty="0" smtClean="0">
                <a:effectLst/>
              </a:rPr>
              <a:t>は </a:t>
            </a:r>
            <a:r>
              <a:rPr lang="en-US" altLang="ja-JP" sz="1200" dirty="0" smtClean="0">
                <a:effectLst/>
              </a:rPr>
              <a:t>16.1%</a:t>
            </a:r>
            <a:r>
              <a:rPr lang="ja-JP" altLang="en-US" sz="1200" dirty="0" smtClean="0">
                <a:effectLst/>
              </a:rPr>
              <a:t>となっている。また、「子ど もの貧困率」</a:t>
            </a:r>
            <a:r>
              <a:rPr lang="en-US" altLang="ja-JP" sz="1200" dirty="0" smtClean="0">
                <a:effectLst/>
              </a:rPr>
              <a:t>(17 </a:t>
            </a:r>
            <a:r>
              <a:rPr lang="ja-JP" altLang="en-US" sz="1200" dirty="0" smtClean="0">
                <a:effectLst/>
              </a:rPr>
              <a:t>歳以下</a:t>
            </a:r>
            <a:r>
              <a:rPr lang="en-US" altLang="ja-JP" sz="1200" dirty="0" smtClean="0">
                <a:effectLst/>
              </a:rPr>
              <a:t>)</a:t>
            </a:r>
            <a:r>
              <a:rPr lang="ja-JP" altLang="en-US" sz="1200" dirty="0" smtClean="0">
                <a:effectLst/>
              </a:rPr>
              <a:t>は </a:t>
            </a:r>
            <a:r>
              <a:rPr lang="en-US" altLang="ja-JP" sz="1200" dirty="0" smtClean="0">
                <a:effectLst/>
              </a:rPr>
              <a:t>16.3%</a:t>
            </a:r>
            <a:r>
              <a:rPr lang="ja-JP" altLang="en-US" sz="1200" dirty="0" smtClean="0">
                <a:effectLst/>
              </a:rPr>
              <a:t>となっている。 </a:t>
            </a:r>
            <a:endParaRPr lang="ja-JP" altLang="en-US" dirty="0" smtClean="0"/>
          </a:p>
          <a:p>
            <a:r>
              <a:rPr lang="ja-JP" altLang="en-US" sz="1200" dirty="0" smtClean="0">
                <a:effectLst/>
              </a:rPr>
              <a:t>「子どもがいる現役世帯」</a:t>
            </a:r>
            <a:r>
              <a:rPr lang="en-US" altLang="ja-JP" sz="1200" dirty="0" smtClean="0">
                <a:effectLst/>
              </a:rPr>
              <a:t>(</a:t>
            </a:r>
            <a:r>
              <a:rPr lang="ja-JP" altLang="en-US" sz="1200" dirty="0" smtClean="0">
                <a:effectLst/>
              </a:rPr>
              <a:t>世帯主が </a:t>
            </a:r>
            <a:r>
              <a:rPr lang="en-US" altLang="ja-JP" sz="1200" dirty="0" smtClean="0">
                <a:effectLst/>
              </a:rPr>
              <a:t>18 </a:t>
            </a:r>
            <a:r>
              <a:rPr lang="ja-JP" altLang="en-US" sz="1200" dirty="0" smtClean="0">
                <a:effectLst/>
              </a:rPr>
              <a:t>歳以上 </a:t>
            </a:r>
            <a:r>
              <a:rPr lang="en-US" altLang="ja-JP" sz="1200" dirty="0" smtClean="0">
                <a:effectLst/>
              </a:rPr>
              <a:t>65 </a:t>
            </a:r>
            <a:r>
              <a:rPr lang="ja-JP" altLang="en-US" sz="1200" dirty="0" smtClean="0">
                <a:effectLst/>
              </a:rPr>
              <a:t>歳未満で子どもがいる世帯</a:t>
            </a:r>
            <a:r>
              <a:rPr lang="en-US" altLang="ja-JP" sz="1200" dirty="0" smtClean="0">
                <a:effectLst/>
              </a:rPr>
              <a:t>)</a:t>
            </a:r>
            <a:r>
              <a:rPr lang="ja-JP" altLang="en-US" sz="1200" dirty="0" smtClean="0">
                <a:effectLst/>
              </a:rPr>
              <a:t>の世帯員 についてみると、</a:t>
            </a:r>
            <a:r>
              <a:rPr lang="en-US" altLang="ja-JP" sz="1200" dirty="0" smtClean="0">
                <a:effectLst/>
              </a:rPr>
              <a:t>15.1%</a:t>
            </a:r>
            <a:r>
              <a:rPr lang="ja-JP" altLang="en-US" sz="1200" dirty="0" smtClean="0">
                <a:effectLst/>
              </a:rPr>
              <a:t>となっており、そのうち「大人が一人」の世帯員では </a:t>
            </a:r>
            <a:r>
              <a:rPr lang="en-US" altLang="ja-JP" sz="1200" dirty="0" smtClean="0">
                <a:effectLst/>
              </a:rPr>
              <a:t>54.6%</a:t>
            </a:r>
            <a:r>
              <a:rPr lang="ja-JP" altLang="en-US" sz="1200" dirty="0" smtClean="0">
                <a:effectLst/>
              </a:rPr>
              <a:t>、「大 人が二人以上」の世帯員では </a:t>
            </a:r>
            <a:r>
              <a:rPr lang="en-US" altLang="ja-JP" sz="1200" dirty="0" smtClean="0">
                <a:effectLst/>
              </a:rPr>
              <a:t>12.4%</a:t>
            </a:r>
            <a:r>
              <a:rPr lang="ja-JP" altLang="en-US" sz="1200" dirty="0" smtClean="0">
                <a:effectLst/>
              </a:rPr>
              <a:t>となっている。</a:t>
            </a:r>
            <a:r>
              <a:rPr lang="en-US" altLang="ja-JP" sz="1200" dirty="0" smtClean="0">
                <a:effectLst/>
              </a:rPr>
              <a:t>(</a:t>
            </a:r>
            <a:r>
              <a:rPr lang="ja-JP" altLang="en-US" sz="1200" dirty="0" smtClean="0">
                <a:effectLst/>
              </a:rPr>
              <a:t>表 </a:t>
            </a:r>
            <a:r>
              <a:rPr lang="en-US" altLang="ja-JP" sz="1200" dirty="0" smtClean="0">
                <a:effectLst/>
              </a:rPr>
              <a:t>12</a:t>
            </a:r>
            <a:r>
              <a:rPr lang="ja-JP" altLang="en-US" sz="1200" dirty="0" smtClean="0">
                <a:effectLst/>
              </a:rPr>
              <a:t>、図 </a:t>
            </a:r>
            <a:r>
              <a:rPr lang="en-US" altLang="ja-JP" sz="1200" dirty="0" smtClean="0">
                <a:effectLst/>
              </a:rPr>
              <a:t>19) </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33</a:t>
            </a:fld>
            <a:endParaRPr kumimoji="1" lang="ja-JP" altLang="en-US"/>
          </a:p>
        </p:txBody>
      </p:sp>
    </p:spTree>
    <p:extLst>
      <p:ext uri="{BB962C8B-B14F-4D97-AF65-F5344CB8AC3E}">
        <p14:creationId xmlns:p14="http://schemas.microsoft.com/office/powerpoint/2010/main" val="2236429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2007</a:t>
            </a:r>
            <a:r>
              <a:rPr lang="ja-JP" altLang="en-US" dirty="0" smtClean="0"/>
              <a:t>年のリーマンショック後の「大不況」前後で</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英語版 </a:t>
            </a:r>
            <a:r>
              <a:rPr kumimoji="1" lang="en-US" altLang="ja-JP" sz="1200" b="0" kern="1200" dirty="0" smtClean="0">
                <a:solidFill>
                  <a:schemeClr val="tx1"/>
                </a:solidFill>
                <a:effectLst/>
                <a:latin typeface="+mn-lt"/>
                <a:ea typeface="+mn-ea"/>
                <a:cs typeface="+mn-cs"/>
              </a:rPr>
              <a:t>2014</a:t>
            </a:r>
            <a:r>
              <a:rPr kumimoji="1" lang="ja-JP" altLang="en-US" sz="1200" b="0" kern="1200" dirty="0" smtClean="0">
                <a:solidFill>
                  <a:schemeClr val="tx1"/>
                </a:solidFill>
                <a:effectLst/>
                <a:latin typeface="+mn-lt"/>
                <a:ea typeface="+mn-ea"/>
                <a:cs typeface="+mn-cs"/>
              </a:rPr>
              <a:t>年</a:t>
            </a:r>
            <a:r>
              <a:rPr kumimoji="1" lang="en-US" altLang="ja-JP" sz="1200" b="0" kern="1200" dirty="0" smtClean="0">
                <a:solidFill>
                  <a:schemeClr val="tx1"/>
                </a:solidFill>
                <a:effectLst/>
                <a:latin typeface="+mn-lt"/>
                <a:ea typeface="+mn-ea"/>
                <a:cs typeface="+mn-cs"/>
              </a:rPr>
              <a:t>10</a:t>
            </a:r>
            <a:r>
              <a:rPr kumimoji="1" lang="ja-JP" altLang="en-US" sz="1200" b="0" kern="1200" dirty="0" smtClean="0">
                <a:solidFill>
                  <a:schemeClr val="tx1"/>
                </a:solidFill>
                <a:effectLst/>
                <a:latin typeface="+mn-lt"/>
                <a:ea typeface="+mn-ea"/>
                <a:cs typeface="+mn-cs"/>
              </a:rPr>
              <a:t>月刊行 日本語版 </a:t>
            </a:r>
            <a:r>
              <a:rPr kumimoji="1" lang="en-US" altLang="ja-JP" sz="1200" b="0" kern="1200" dirty="0" smtClean="0">
                <a:solidFill>
                  <a:schemeClr val="tx1"/>
                </a:solidFill>
                <a:effectLst/>
                <a:latin typeface="+mn-lt"/>
                <a:ea typeface="+mn-ea"/>
                <a:cs typeface="+mn-cs"/>
              </a:rPr>
              <a:t>2014</a:t>
            </a:r>
            <a:r>
              <a:rPr kumimoji="1" lang="ja-JP" altLang="en-US" sz="1200" b="0" kern="1200" dirty="0" smtClean="0">
                <a:solidFill>
                  <a:schemeClr val="tx1"/>
                </a:solidFill>
                <a:effectLst/>
                <a:latin typeface="+mn-lt"/>
                <a:ea typeface="+mn-ea"/>
                <a:cs typeface="+mn-cs"/>
              </a:rPr>
              <a:t>年</a:t>
            </a:r>
            <a:r>
              <a:rPr kumimoji="1" lang="en-US" altLang="ja-JP" sz="1200" b="0" kern="1200" dirty="0" smtClean="0">
                <a:solidFill>
                  <a:schemeClr val="tx1"/>
                </a:solidFill>
                <a:effectLst/>
                <a:latin typeface="+mn-lt"/>
                <a:ea typeface="+mn-ea"/>
                <a:cs typeface="+mn-cs"/>
              </a:rPr>
              <a:t>12</a:t>
            </a:r>
            <a:r>
              <a:rPr kumimoji="1" lang="ja-JP" altLang="en-US" sz="1200" b="0" kern="1200" dirty="0" smtClean="0">
                <a:solidFill>
                  <a:schemeClr val="tx1"/>
                </a:solidFill>
                <a:effectLst/>
                <a:latin typeface="+mn-lt"/>
                <a:ea typeface="+mn-ea"/>
                <a:cs typeface="+mn-cs"/>
              </a:rPr>
              <a:t>月刊行 </a:t>
            </a:r>
            <a:endParaRPr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34</a:t>
            </a:fld>
            <a:endParaRPr kumimoji="1" lang="ja-JP" altLang="en-US"/>
          </a:p>
        </p:txBody>
      </p:sp>
    </p:spTree>
    <p:extLst>
      <p:ext uri="{BB962C8B-B14F-4D97-AF65-F5344CB8AC3E}">
        <p14:creationId xmlns:p14="http://schemas.microsoft.com/office/powerpoint/2010/main" val="67205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平成</a:t>
            </a:r>
            <a:r>
              <a:rPr kumimoji="1" lang="en-US" altLang="ja-JP" sz="1200" kern="1200" dirty="0" smtClean="0">
                <a:solidFill>
                  <a:schemeClr val="tx1"/>
                </a:solidFill>
                <a:latin typeface="+mn-lt"/>
                <a:ea typeface="+mn-ea"/>
                <a:cs typeface="+mn-cs"/>
              </a:rPr>
              <a:t>21</a:t>
            </a:r>
            <a:r>
              <a:rPr kumimoji="1" lang="ja-JP" altLang="en-US" sz="1200" kern="1200" dirty="0" smtClean="0">
                <a:solidFill>
                  <a:schemeClr val="tx1"/>
                </a:solidFill>
                <a:latin typeface="+mn-lt"/>
                <a:ea typeface="+mn-ea"/>
                <a:cs typeface="+mn-cs"/>
              </a:rPr>
              <a:t>年の貧困線</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等価可処分所得の中央値の半分</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は </a:t>
            </a:r>
            <a:r>
              <a:rPr kumimoji="1" lang="en-US" altLang="ja-JP" sz="1200" kern="1200" dirty="0" smtClean="0">
                <a:solidFill>
                  <a:schemeClr val="tx1"/>
                </a:solidFill>
                <a:latin typeface="+mn-lt"/>
                <a:ea typeface="+mn-ea"/>
                <a:cs typeface="+mn-cs"/>
              </a:rPr>
              <a:t>112</a:t>
            </a:r>
            <a:r>
              <a:rPr kumimoji="1" lang="ja-JP" altLang="en-US" sz="1200" kern="1200" dirty="0" smtClean="0">
                <a:solidFill>
                  <a:schemeClr val="tx1"/>
                </a:solidFill>
                <a:latin typeface="+mn-lt"/>
                <a:ea typeface="+mn-ea"/>
                <a:cs typeface="+mn-cs"/>
              </a:rPr>
              <a:t>万円</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実質値</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となっており、「相対的貧困率」</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貧困線に満たない世帯員の割合</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は </a:t>
            </a:r>
            <a:r>
              <a:rPr kumimoji="1" lang="en-US" altLang="ja-JP" sz="1200" kern="1200" dirty="0" smtClean="0">
                <a:solidFill>
                  <a:schemeClr val="tx1"/>
                </a:solidFill>
                <a:latin typeface="+mn-lt"/>
                <a:ea typeface="+mn-ea"/>
                <a:cs typeface="+mn-cs"/>
              </a:rPr>
              <a:t>16.0</a:t>
            </a:r>
            <a:r>
              <a:rPr kumimoji="1" lang="ja-JP" altLang="en-US" sz="1200" kern="1200" dirty="0" smtClean="0">
                <a:solidFill>
                  <a:schemeClr val="tx1"/>
                </a:solidFill>
                <a:latin typeface="+mn-lt"/>
                <a:ea typeface="+mn-ea"/>
                <a:cs typeface="+mn-cs"/>
              </a:rPr>
              <a:t>％となっている。また、「子どもの貧困率」</a:t>
            </a:r>
            <a:r>
              <a:rPr kumimoji="1" lang="en-US" altLang="ja-JP" sz="1200" kern="1200" dirty="0" smtClean="0">
                <a:solidFill>
                  <a:schemeClr val="tx1"/>
                </a:solidFill>
                <a:latin typeface="+mn-lt"/>
                <a:ea typeface="+mn-ea"/>
                <a:cs typeface="+mn-cs"/>
              </a:rPr>
              <a:t>(17</a:t>
            </a:r>
            <a:r>
              <a:rPr kumimoji="1" lang="ja-JP" altLang="en-US" sz="1200" kern="1200" dirty="0" smtClean="0">
                <a:solidFill>
                  <a:schemeClr val="tx1"/>
                </a:solidFill>
                <a:latin typeface="+mn-lt"/>
                <a:ea typeface="+mn-ea"/>
                <a:cs typeface="+mn-cs"/>
              </a:rPr>
              <a:t>歳以下</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は </a:t>
            </a:r>
            <a:r>
              <a:rPr kumimoji="1" lang="en-US" altLang="ja-JP" sz="1200" kern="1200" dirty="0" smtClean="0">
                <a:solidFill>
                  <a:schemeClr val="tx1"/>
                </a:solidFill>
                <a:latin typeface="+mn-lt"/>
                <a:ea typeface="+mn-ea"/>
                <a:cs typeface="+mn-cs"/>
              </a:rPr>
              <a:t>15.7</a:t>
            </a:r>
            <a:r>
              <a:rPr kumimoji="1" lang="ja-JP" altLang="en-US" sz="1200" kern="1200" dirty="0" smtClean="0">
                <a:solidFill>
                  <a:schemeClr val="tx1"/>
                </a:solidFill>
                <a:latin typeface="+mn-lt"/>
                <a:ea typeface="+mn-ea"/>
                <a:cs typeface="+mn-cs"/>
              </a:rPr>
              <a:t>％となっている。</a:t>
            </a:r>
          </a:p>
          <a:p>
            <a:r>
              <a:rPr kumimoji="1" lang="ja-JP" altLang="en-US" sz="1200" kern="1200" dirty="0" smtClean="0">
                <a:solidFill>
                  <a:schemeClr val="tx1"/>
                </a:solidFill>
                <a:latin typeface="+mn-lt"/>
                <a:ea typeface="+mn-ea"/>
                <a:cs typeface="+mn-cs"/>
              </a:rPr>
              <a:t>　「子どもがいる現役世帯」</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世帯主が</a:t>
            </a:r>
            <a:r>
              <a:rPr kumimoji="1" lang="en-US" altLang="ja-JP" sz="1200" kern="1200" dirty="0" smtClean="0">
                <a:solidFill>
                  <a:schemeClr val="tx1"/>
                </a:solidFill>
                <a:latin typeface="+mn-lt"/>
                <a:ea typeface="+mn-ea"/>
                <a:cs typeface="+mn-cs"/>
              </a:rPr>
              <a:t>18</a:t>
            </a:r>
            <a:r>
              <a:rPr kumimoji="1" lang="ja-JP" altLang="en-US" sz="1200" kern="1200" dirty="0" smtClean="0">
                <a:solidFill>
                  <a:schemeClr val="tx1"/>
                </a:solidFill>
                <a:latin typeface="+mn-lt"/>
                <a:ea typeface="+mn-ea"/>
                <a:cs typeface="+mn-cs"/>
              </a:rPr>
              <a:t>歳以上</a:t>
            </a:r>
            <a:r>
              <a:rPr kumimoji="1" lang="en-US" altLang="ja-JP" sz="1200" kern="1200" dirty="0" smtClean="0">
                <a:solidFill>
                  <a:schemeClr val="tx1"/>
                </a:solidFill>
                <a:latin typeface="+mn-lt"/>
                <a:ea typeface="+mn-ea"/>
                <a:cs typeface="+mn-cs"/>
              </a:rPr>
              <a:t>65</a:t>
            </a:r>
            <a:r>
              <a:rPr kumimoji="1" lang="ja-JP" altLang="en-US" sz="1200" kern="1200" dirty="0" smtClean="0">
                <a:solidFill>
                  <a:schemeClr val="tx1"/>
                </a:solidFill>
                <a:latin typeface="+mn-lt"/>
                <a:ea typeface="+mn-ea"/>
                <a:cs typeface="+mn-cs"/>
              </a:rPr>
              <a:t>歳未満で子どもがいる世帯</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の世帯員についてみると、</a:t>
            </a:r>
            <a:r>
              <a:rPr kumimoji="1" lang="en-US" altLang="ja-JP" sz="1200" kern="1200" dirty="0" smtClean="0">
                <a:solidFill>
                  <a:schemeClr val="tx1"/>
                </a:solidFill>
                <a:latin typeface="+mn-lt"/>
                <a:ea typeface="+mn-ea"/>
                <a:cs typeface="+mn-cs"/>
              </a:rPr>
              <a:t>14.6</a:t>
            </a:r>
            <a:r>
              <a:rPr kumimoji="1" lang="ja-JP" altLang="en-US" sz="1200" kern="1200" dirty="0" smtClean="0">
                <a:solidFill>
                  <a:schemeClr val="tx1"/>
                </a:solidFill>
                <a:latin typeface="+mn-lt"/>
                <a:ea typeface="+mn-ea"/>
                <a:cs typeface="+mn-cs"/>
              </a:rPr>
              <a:t>％となっており、そのうち「大人が一人」の世帯員では </a:t>
            </a:r>
            <a:r>
              <a:rPr kumimoji="1" lang="en-US" altLang="ja-JP" sz="1200" kern="1200" dirty="0" smtClean="0">
                <a:solidFill>
                  <a:schemeClr val="tx1"/>
                </a:solidFill>
                <a:latin typeface="+mn-lt"/>
                <a:ea typeface="+mn-ea"/>
                <a:cs typeface="+mn-cs"/>
              </a:rPr>
              <a:t>50.8</a:t>
            </a:r>
            <a:r>
              <a:rPr kumimoji="1" lang="ja-JP" altLang="en-US" sz="1200" kern="1200" dirty="0" smtClean="0">
                <a:solidFill>
                  <a:schemeClr val="tx1"/>
                </a:solidFill>
                <a:latin typeface="+mn-lt"/>
                <a:ea typeface="+mn-ea"/>
                <a:cs typeface="+mn-cs"/>
              </a:rPr>
              <a:t>％、「大人が二人以上」の世帯員では </a:t>
            </a:r>
            <a:r>
              <a:rPr kumimoji="1" lang="en-US" altLang="ja-JP" sz="1200" kern="1200" dirty="0" smtClean="0">
                <a:solidFill>
                  <a:schemeClr val="tx1"/>
                </a:solidFill>
                <a:latin typeface="+mn-lt"/>
                <a:ea typeface="+mn-ea"/>
                <a:cs typeface="+mn-cs"/>
              </a:rPr>
              <a:t>12.7</a:t>
            </a:r>
            <a:r>
              <a:rPr kumimoji="1" lang="ja-JP" altLang="en-US" sz="1200" kern="1200" dirty="0" smtClean="0">
                <a:solidFill>
                  <a:schemeClr val="tx1"/>
                </a:solidFill>
                <a:latin typeface="+mn-lt"/>
                <a:ea typeface="+mn-ea"/>
                <a:cs typeface="+mn-cs"/>
              </a:rPr>
              <a:t>％となっている。</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表</a:t>
            </a:r>
            <a:r>
              <a:rPr kumimoji="1" lang="en-US" altLang="ja-JP" sz="1200" kern="1200" dirty="0" smtClean="0">
                <a:solidFill>
                  <a:schemeClr val="tx1"/>
                </a:solidFill>
                <a:latin typeface="+mn-lt"/>
                <a:ea typeface="+mn-ea"/>
                <a:cs typeface="+mn-cs"/>
              </a:rPr>
              <a:t>16</a:t>
            </a:r>
            <a:r>
              <a:rPr kumimoji="1" lang="ja-JP" altLang="en-US" sz="1200" kern="1200" dirty="0" smtClean="0">
                <a:solidFill>
                  <a:schemeClr val="tx1"/>
                </a:solidFill>
                <a:latin typeface="+mn-lt"/>
                <a:ea typeface="+mn-ea"/>
                <a:cs typeface="+mn-cs"/>
              </a:rPr>
              <a:t>、図</a:t>
            </a:r>
            <a:r>
              <a:rPr kumimoji="1" lang="en-US" altLang="ja-JP" sz="1200" kern="1200" dirty="0" smtClean="0">
                <a:solidFill>
                  <a:schemeClr val="tx1"/>
                </a:solidFill>
                <a:latin typeface="+mn-lt"/>
                <a:ea typeface="+mn-ea"/>
                <a:cs typeface="+mn-cs"/>
              </a:rPr>
              <a:t>21)</a:t>
            </a:r>
          </a:p>
          <a:p>
            <a:endParaRPr kumimoji="1" lang="en-US" altLang="ja-JP"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effectLst/>
              </a:rPr>
              <a:t>「夫婦と未婚の子のみの世帯」が </a:t>
            </a:r>
            <a:r>
              <a:rPr lang="en-US" altLang="ja-JP" sz="1200" dirty="0" smtClean="0">
                <a:effectLst/>
              </a:rPr>
              <a:t>870 </a:t>
            </a:r>
            <a:r>
              <a:rPr lang="ja-JP" altLang="en-US" sz="1200" dirty="0" smtClean="0">
                <a:effectLst/>
              </a:rPr>
              <a:t>万 </a:t>
            </a:r>
            <a:r>
              <a:rPr lang="en-US" altLang="ja-JP" sz="1200" dirty="0" smtClean="0">
                <a:effectLst/>
              </a:rPr>
              <a:t>7 </a:t>
            </a:r>
            <a:r>
              <a:rPr lang="ja-JP" altLang="en-US" sz="1200" dirty="0" smtClean="0">
                <a:effectLst/>
              </a:rPr>
              <a:t>千世帯</a:t>
            </a:r>
            <a:r>
              <a:rPr lang="en-US" altLang="ja-JP" sz="1200" dirty="0" smtClean="0">
                <a:effectLst/>
              </a:rPr>
              <a:t>(</a:t>
            </a:r>
            <a:r>
              <a:rPr lang="ja-JP" altLang="en-US" sz="1200" dirty="0" smtClean="0">
                <a:effectLst/>
              </a:rPr>
              <a:t>児童のいる世 帯の </a:t>
            </a:r>
            <a:r>
              <a:rPr lang="en-US" altLang="ja-JP" sz="1200" dirty="0" smtClean="0">
                <a:effectLst/>
              </a:rPr>
              <a:t>72.0%)</a:t>
            </a:r>
            <a:r>
              <a:rPr lang="ja-JP" altLang="en-US" sz="1200" dirty="0" smtClean="0">
                <a:effectLst/>
              </a:rPr>
              <a:t>で最も多く、 </a:t>
            </a:r>
            <a:endParaRPr lang="en-US" altLang="ja-JP" sz="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effectLst/>
              </a:rPr>
              <a:t>ひとり親と 未婚の子 のみの世帯 が児童のいる世 帯の </a:t>
            </a:r>
            <a:r>
              <a:rPr lang="en-US" altLang="ja-JP" sz="1200" dirty="0" smtClean="0">
                <a:effectLst/>
              </a:rPr>
              <a:t>7</a:t>
            </a:r>
            <a:r>
              <a:rPr lang="ja-JP" altLang="en-US" sz="1200" dirty="0" smtClean="0">
                <a:effectLst/>
              </a:rPr>
              <a:t>．５％。</a:t>
            </a:r>
            <a:endParaRPr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35</a:t>
            </a:fld>
            <a:endParaRPr kumimoji="1" lang="ja-JP" altLang="en-US"/>
          </a:p>
        </p:txBody>
      </p:sp>
    </p:spTree>
    <p:extLst>
      <p:ext uri="{BB962C8B-B14F-4D97-AF65-F5344CB8AC3E}">
        <p14:creationId xmlns:p14="http://schemas.microsoft.com/office/powerpoint/2010/main" val="2236429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38</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1" i="1" kern="1200" dirty="0" err="1" smtClean="0">
                <a:solidFill>
                  <a:schemeClr val="tx1"/>
                </a:solidFill>
                <a:latin typeface="Times" charset="0"/>
                <a:ea typeface="ＤＦＰ勘亭流" charset="2"/>
                <a:cs typeface="ＤＦＰ勘亭流" charset="2"/>
              </a:rPr>
              <a:t>Integrational</a:t>
            </a:r>
            <a:r>
              <a:rPr kumimoji="1" lang="en-US" altLang="ja-JP" sz="1200" b="1" i="1" kern="1200" dirty="0" smtClean="0">
                <a:solidFill>
                  <a:schemeClr val="tx1"/>
                </a:solidFill>
                <a:latin typeface="Times" charset="0"/>
                <a:ea typeface="ＤＦＰ勘亭流" charset="2"/>
                <a:cs typeface="ＤＦＰ勘亭流" charset="2"/>
              </a:rPr>
              <a:t> earnings elasticity</a:t>
            </a: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solidFill>
                  <a:srgbClr val="FF0000"/>
                </a:solidFill>
                <a:latin typeface="ＤＦＰ勘亭流" charset="2"/>
                <a:ea typeface="ＤＦＰ勘亭流" charset="2"/>
                <a:cs typeface="ＤＦＰ勘亭流" charset="2"/>
              </a:rPr>
              <a:t>所得の世代間の弾力性の指標とは、</a:t>
            </a:r>
            <a:endParaRPr lang="en-US" altLang="ja-JP" sz="1200" dirty="0" smtClean="0">
              <a:solidFill>
                <a:srgbClr val="FF0000"/>
              </a:solidFill>
              <a:latin typeface="ＤＦＰ勘亭流" charset="2"/>
              <a:ea typeface="ＤＦＰ勘亭流" charset="2"/>
              <a:cs typeface="ＤＦＰ勘亭流" charset="2"/>
            </a:endParaRPr>
          </a:p>
          <a:p>
            <a:pPr indent="358775">
              <a:lnSpc>
                <a:spcPct val="150000"/>
              </a:lnSpc>
            </a:pPr>
            <a:r>
              <a:rPr lang="ja-JP" altLang="en-US" sz="1200" dirty="0" smtClean="0"/>
              <a:t>父親の収入が</a:t>
            </a:r>
            <a:r>
              <a:rPr lang="en-US" altLang="ja-JP" sz="1200" dirty="0" smtClean="0"/>
              <a:t>1</a:t>
            </a:r>
            <a:r>
              <a:rPr lang="ja-JP" altLang="en-US" sz="1200" dirty="0" smtClean="0"/>
              <a:t>％上昇すると、その子供の予想される収入にどの程度影響するかを示す指標。</a:t>
            </a:r>
            <a:endParaRPr lang="en-US" altLang="ja-JP" sz="1200" dirty="0" smtClean="0"/>
          </a:p>
          <a:p>
            <a:pPr indent="358775">
              <a:lnSpc>
                <a:spcPct val="150000"/>
              </a:lnSpc>
            </a:pPr>
            <a:r>
              <a:rPr lang="ja-JP" altLang="en-US" sz="1200" dirty="0" smtClean="0"/>
              <a:t>この数値が高いほど格差が次世代に渡り固定化している。</a:t>
            </a:r>
            <a:endParaRPr lang="en-US" altLang="ja-JP" sz="1200" dirty="0" smtClean="0"/>
          </a:p>
          <a:p>
            <a:pPr indent="358775">
              <a:lnSpc>
                <a:spcPct val="150000"/>
              </a:lnSpc>
            </a:pPr>
            <a:r>
              <a:rPr lang="ja-JP" altLang="en-US" sz="1200" dirty="0" smtClean="0"/>
              <a:t>すなわち、</a:t>
            </a:r>
            <a:r>
              <a:rPr lang="ja-JP" altLang="en-US" sz="1200" dirty="0" smtClean="0">
                <a:solidFill>
                  <a:srgbClr val="FF0000"/>
                </a:solidFill>
              </a:rPr>
              <a:t>社会的流動性が低くなっている</a:t>
            </a:r>
            <a:r>
              <a:rPr lang="ja-JP" altLang="en-US" sz="1200" dirty="0" smtClean="0"/>
              <a:t>ことを示している。</a:t>
            </a:r>
            <a:endParaRPr lang="en-US" altLang="ja-JP" sz="1200" dirty="0" smtClean="0"/>
          </a:p>
          <a:p>
            <a:pPr marL="0" marR="0" indent="358775" algn="l" defTabSz="914400" rtl="0" eaLnBrk="0" fontAlgn="base" latinLnBrk="0" hangingPunct="0">
              <a:lnSpc>
                <a:spcPct val="150000"/>
              </a:lnSpc>
              <a:spcBef>
                <a:spcPct val="30000"/>
              </a:spcBef>
              <a:spcAft>
                <a:spcPct val="0"/>
              </a:spcAft>
              <a:buClrTx/>
              <a:buSzTx/>
              <a:buFontTx/>
              <a:buNone/>
              <a:tabLst/>
              <a:defRPr/>
            </a:pPr>
            <a:r>
              <a:rPr kumimoji="1" lang="en-US" altLang="ja-JP" sz="1200" b="1" i="1" kern="1200" dirty="0" err="1" smtClean="0">
                <a:solidFill>
                  <a:schemeClr val="tx1"/>
                </a:solidFill>
                <a:latin typeface="Times" charset="0"/>
                <a:ea typeface="Osaka" charset="-128"/>
                <a:cs typeface="+mn-cs"/>
              </a:rPr>
              <a:t>Gini</a:t>
            </a:r>
            <a:r>
              <a:rPr kumimoji="1" lang="en-US" altLang="ja-JP" sz="1200" b="1" i="1" kern="1200" dirty="0" smtClean="0">
                <a:solidFill>
                  <a:schemeClr val="tx1"/>
                </a:solidFill>
                <a:latin typeface="Times" charset="0"/>
                <a:ea typeface="Osaka" charset="-128"/>
                <a:cs typeface="+mn-cs"/>
              </a:rPr>
              <a:t> Coefficient</a:t>
            </a:r>
            <a:r>
              <a:rPr lang="ja-JP" altLang="en-US" sz="1200" dirty="0" smtClean="0"/>
              <a:t>　</a:t>
            </a:r>
            <a:r>
              <a:rPr lang="ja-JP" altLang="en-US" sz="1050" dirty="0" smtClean="0">
                <a:solidFill>
                  <a:srgbClr val="FF0000"/>
                </a:solidFill>
                <a:latin typeface="ＤＦＰ勘亭流" charset="2"/>
                <a:ea typeface="ＤＦＰ勘亭流" charset="2"/>
                <a:cs typeface="ＤＦＰ勘亭流" charset="2"/>
              </a:rPr>
              <a:t>ジニ係数とは、</a:t>
            </a:r>
            <a:endParaRPr lang="en-US" altLang="ja-JP" sz="1050" dirty="0" smtClean="0">
              <a:solidFill>
                <a:srgbClr val="FF0000"/>
              </a:solidFill>
              <a:latin typeface="ＤＦＰ勘亭流" charset="2"/>
              <a:ea typeface="ＤＦＰ勘亭流" charset="2"/>
              <a:cs typeface="ＤＦＰ勘亭流" charset="2"/>
            </a:endParaRPr>
          </a:p>
          <a:p>
            <a:pPr indent="358775">
              <a:lnSpc>
                <a:spcPct val="150000"/>
              </a:lnSpc>
            </a:pPr>
            <a:r>
              <a:rPr lang="ja-JP" altLang="en-US" sz="1050" dirty="0" smtClean="0">
                <a:solidFill>
                  <a:srgbClr val="FF0000"/>
                </a:solidFill>
              </a:rPr>
              <a:t>所得分配の「不平等の尺度」</a:t>
            </a:r>
            <a:r>
              <a:rPr lang="ja-JP" altLang="en-US" sz="1050" dirty="0" smtClean="0"/>
              <a:t>で、０から１の間の小数値になり、０ならば完全な所得平等を示し、１に近づくほど格差が顕在している社会。</a:t>
            </a:r>
            <a:endParaRPr lang="en-US" altLang="ja-JP" sz="1050" dirty="0" smtClean="0"/>
          </a:p>
          <a:p>
            <a:pPr indent="358775">
              <a:lnSpc>
                <a:spcPct val="150000"/>
              </a:lnSpc>
            </a:pPr>
            <a:r>
              <a:rPr lang="ja-JP" altLang="en-US" sz="1050" dirty="0" smtClean="0"/>
              <a:t>社会騒乱多発の警戒ラインは、</a:t>
            </a:r>
            <a:r>
              <a:rPr lang="en-US" altLang="ja-JP" sz="1050" dirty="0" smtClean="0"/>
              <a:t>0.4</a:t>
            </a:r>
            <a:r>
              <a:rPr lang="ja-JP" altLang="en-US" sz="1050" dirty="0" smtClean="0"/>
              <a:t>であると言われている。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1E130C4-CB1F-4D48-BDA5-4E07062600C0}" type="slidenum">
              <a:rPr lang="en-US" altLang="ja-JP" smtClean="0"/>
              <a:pPr>
                <a:defRPr/>
              </a:pPr>
              <a:t>39</a:t>
            </a:fld>
            <a:endParaRPr lang="en-US" altLang="ja-JP"/>
          </a:p>
        </p:txBody>
      </p:sp>
    </p:spTree>
    <p:extLst>
      <p:ext uri="{BB962C8B-B14F-4D97-AF65-F5344CB8AC3E}">
        <p14:creationId xmlns:p14="http://schemas.microsoft.com/office/powerpoint/2010/main" val="407468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3</a:t>
            </a:fld>
            <a:endParaRPr kumimoji="1" lang="ja-JP" altLang="en-US"/>
          </a:p>
        </p:txBody>
      </p:sp>
    </p:spTree>
    <p:extLst>
      <p:ext uri="{BB962C8B-B14F-4D97-AF65-F5344CB8AC3E}">
        <p14:creationId xmlns:p14="http://schemas.microsoft.com/office/powerpoint/2010/main" val="45144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5</a:t>
            </a:fld>
            <a:endParaRPr kumimoji="1" lang="ja-JP" altLang="en-US"/>
          </a:p>
        </p:txBody>
      </p:sp>
    </p:spTree>
    <p:extLst>
      <p:ext uri="{BB962C8B-B14F-4D97-AF65-F5344CB8AC3E}">
        <p14:creationId xmlns:p14="http://schemas.microsoft.com/office/powerpoint/2010/main" val="58049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7</a:t>
            </a:fld>
            <a:endParaRPr kumimoji="1" lang="ja-JP" altLang="en-US"/>
          </a:p>
        </p:txBody>
      </p:sp>
    </p:spTree>
    <p:extLst>
      <p:ext uri="{BB962C8B-B14F-4D97-AF65-F5344CB8AC3E}">
        <p14:creationId xmlns:p14="http://schemas.microsoft.com/office/powerpoint/2010/main" val="174642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8</a:t>
            </a:fld>
            <a:endParaRPr kumimoji="1" lang="ja-JP" altLang="en-US"/>
          </a:p>
        </p:txBody>
      </p:sp>
    </p:spTree>
    <p:extLst>
      <p:ext uri="{BB962C8B-B14F-4D97-AF65-F5344CB8AC3E}">
        <p14:creationId xmlns:p14="http://schemas.microsoft.com/office/powerpoint/2010/main" val="174642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9</a:t>
            </a:fld>
            <a:endParaRPr kumimoji="1" lang="ja-JP" altLang="en-US"/>
          </a:p>
        </p:txBody>
      </p:sp>
    </p:spTree>
    <p:extLst>
      <p:ext uri="{BB962C8B-B14F-4D97-AF65-F5344CB8AC3E}">
        <p14:creationId xmlns:p14="http://schemas.microsoft.com/office/powerpoint/2010/main" val="174642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10</a:t>
            </a:fld>
            <a:endParaRPr kumimoji="1" lang="ja-JP" altLang="en-US"/>
          </a:p>
        </p:txBody>
      </p:sp>
    </p:spTree>
    <p:extLst>
      <p:ext uri="{BB962C8B-B14F-4D97-AF65-F5344CB8AC3E}">
        <p14:creationId xmlns:p14="http://schemas.microsoft.com/office/powerpoint/2010/main" val="174642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児童相談所における児童虐待相談の対応件数 </a:t>
            </a:r>
            <a:endParaRPr lang="ja-JP" altLang="en-US" dirty="0" smtClean="0"/>
          </a:p>
          <a:p>
            <a:r>
              <a:rPr kumimoji="1" lang="ja-JP" altLang="en-US" sz="1200" kern="1200" dirty="0" smtClean="0">
                <a:solidFill>
                  <a:schemeClr val="tx1"/>
                </a:solidFill>
                <a:effectLst/>
                <a:latin typeface="+mn-lt"/>
                <a:ea typeface="+mn-ea"/>
                <a:cs typeface="+mn-cs"/>
              </a:rPr>
              <a:t>平成 </a:t>
            </a:r>
            <a:r>
              <a:rPr kumimoji="1" lang="en-US" altLang="ja-JP" sz="1200" kern="1200" dirty="0" smtClean="0">
                <a:solidFill>
                  <a:schemeClr val="tx1"/>
                </a:solidFill>
                <a:effectLst/>
                <a:latin typeface="+mn-lt"/>
                <a:ea typeface="+mn-ea"/>
                <a:cs typeface="+mn-cs"/>
              </a:rPr>
              <a:t>23 </a:t>
            </a:r>
            <a:r>
              <a:rPr kumimoji="1" lang="ja-JP" altLang="en-US" sz="1200" kern="1200" dirty="0" smtClean="0">
                <a:solidFill>
                  <a:schemeClr val="tx1"/>
                </a:solidFill>
                <a:effectLst/>
                <a:latin typeface="+mn-lt"/>
                <a:ea typeface="+mn-ea"/>
                <a:cs typeface="+mn-cs"/>
              </a:rPr>
              <a:t>年度中に児童相談所が対応した養護相談のうち「児童虐待相談の対応件数」は </a:t>
            </a:r>
            <a:r>
              <a:rPr kumimoji="1" lang="en-US" altLang="ja-JP" sz="1200" kern="1200" dirty="0" smtClean="0">
                <a:solidFill>
                  <a:schemeClr val="tx1"/>
                </a:solidFill>
                <a:effectLst/>
                <a:latin typeface="+mn-lt"/>
                <a:ea typeface="+mn-ea"/>
                <a:cs typeface="+mn-cs"/>
              </a:rPr>
              <a:t>59,919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表</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相談の種別にみると、「身体的虐待」が </a:t>
            </a:r>
            <a:r>
              <a:rPr kumimoji="1" lang="en-US" altLang="ja-JP" sz="1200" kern="1200" dirty="0" smtClean="0">
                <a:solidFill>
                  <a:schemeClr val="tx1"/>
                </a:solidFill>
                <a:effectLst/>
                <a:latin typeface="+mn-lt"/>
                <a:ea typeface="+mn-ea"/>
                <a:cs typeface="+mn-cs"/>
              </a:rPr>
              <a:t>21,942 </a:t>
            </a:r>
            <a:r>
              <a:rPr kumimoji="1" lang="ja-JP" altLang="en-US" sz="1200" kern="1200" dirty="0" smtClean="0">
                <a:solidFill>
                  <a:schemeClr val="tx1"/>
                </a:solidFill>
                <a:effectLst/>
                <a:latin typeface="+mn-lt"/>
                <a:ea typeface="+mn-ea"/>
                <a:cs typeface="+mn-cs"/>
              </a:rPr>
              <a:t>件と最も多く、次いで「保護の怠慢・拒 否</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ネグレクト</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」が </a:t>
            </a:r>
            <a:r>
              <a:rPr kumimoji="1" lang="en-US" altLang="ja-JP" sz="1200" kern="1200" dirty="0" smtClean="0">
                <a:solidFill>
                  <a:schemeClr val="tx1"/>
                </a:solidFill>
                <a:effectLst/>
                <a:latin typeface="+mn-lt"/>
                <a:ea typeface="+mn-ea"/>
                <a:cs typeface="+mn-cs"/>
              </a:rPr>
              <a:t>18,847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また、主な虐待者を構成割合でみると「実母」が </a:t>
            </a:r>
            <a:r>
              <a:rPr kumimoji="1" lang="en-US" altLang="ja-JP" sz="1200" kern="1200" dirty="0" smtClean="0">
                <a:solidFill>
                  <a:schemeClr val="tx1"/>
                </a:solidFill>
                <a:effectLst/>
                <a:latin typeface="+mn-lt"/>
                <a:ea typeface="+mn-ea"/>
                <a:cs typeface="+mn-cs"/>
              </a:rPr>
              <a:t>59.2%</a:t>
            </a:r>
            <a:r>
              <a:rPr kumimoji="1" lang="ja-JP" altLang="en-US" sz="1200" kern="1200" dirty="0" smtClean="0">
                <a:solidFill>
                  <a:schemeClr val="tx1"/>
                </a:solidFill>
                <a:effectLst/>
                <a:latin typeface="+mn-lt"/>
                <a:ea typeface="+mn-ea"/>
                <a:cs typeface="+mn-cs"/>
              </a:rPr>
              <a:t>と最も多く、次いで「実父」</a:t>
            </a:r>
            <a:r>
              <a:rPr kumimoji="1" lang="en-US" altLang="ja-JP" sz="1200" kern="1200" dirty="0" smtClean="0">
                <a:solidFill>
                  <a:schemeClr val="tx1"/>
                </a:solidFill>
                <a:effectLst/>
                <a:latin typeface="+mn-lt"/>
                <a:ea typeface="+mn-ea"/>
                <a:cs typeface="+mn-cs"/>
              </a:rPr>
              <a:t>27.2% </a:t>
            </a:r>
            <a:r>
              <a:rPr kumimoji="1" lang="ja-JP" altLang="en-US" sz="1200" kern="1200" dirty="0" smtClean="0">
                <a:solidFill>
                  <a:schemeClr val="tx1"/>
                </a:solidFill>
                <a:effectLst/>
                <a:latin typeface="+mn-lt"/>
                <a:ea typeface="+mn-ea"/>
                <a:cs typeface="+mn-cs"/>
              </a:rPr>
              <a:t>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被虐待者の年齢別にみると「小学生」が </a:t>
            </a:r>
            <a:r>
              <a:rPr kumimoji="1" lang="en-US" altLang="ja-JP" sz="1200" kern="1200" dirty="0" smtClean="0">
                <a:solidFill>
                  <a:schemeClr val="tx1"/>
                </a:solidFill>
                <a:effectLst/>
                <a:latin typeface="+mn-lt"/>
                <a:ea typeface="+mn-ea"/>
                <a:cs typeface="+mn-cs"/>
              </a:rPr>
              <a:t>21,694 </a:t>
            </a:r>
            <a:r>
              <a:rPr kumimoji="1" lang="ja-JP" altLang="en-US" sz="1200" kern="1200" dirty="0" smtClean="0">
                <a:solidFill>
                  <a:schemeClr val="tx1"/>
                </a:solidFill>
                <a:effectLst/>
                <a:latin typeface="+mn-lt"/>
                <a:ea typeface="+mn-ea"/>
                <a:cs typeface="+mn-cs"/>
              </a:rPr>
              <a:t>件</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構成割合 </a:t>
            </a:r>
            <a:r>
              <a:rPr kumimoji="1" lang="en-US" altLang="ja-JP" sz="1200" kern="1200" dirty="0" smtClean="0">
                <a:solidFill>
                  <a:schemeClr val="tx1"/>
                </a:solidFill>
                <a:effectLst/>
                <a:latin typeface="+mn-lt"/>
                <a:ea typeface="+mn-ea"/>
                <a:cs typeface="+mn-cs"/>
              </a:rPr>
              <a:t>36.2%)</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学齢前」 が </a:t>
            </a:r>
            <a:r>
              <a:rPr kumimoji="1" lang="en-US" altLang="ja-JP" sz="1200" kern="1200" dirty="0" smtClean="0">
                <a:solidFill>
                  <a:schemeClr val="tx1"/>
                </a:solidFill>
                <a:effectLst/>
                <a:latin typeface="+mn-lt"/>
                <a:ea typeface="+mn-ea"/>
                <a:cs typeface="+mn-cs"/>
              </a:rPr>
              <a:t>1 4 , 3 7 7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2 4 . 0 % ) </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0 ~ 3 </a:t>
            </a:r>
            <a:r>
              <a:rPr kumimoji="1" lang="ja-JP" altLang="en-US" sz="1200" kern="1200" dirty="0" smtClean="0">
                <a:solidFill>
                  <a:schemeClr val="tx1"/>
                </a:solidFill>
                <a:effectLst/>
                <a:latin typeface="+mn-lt"/>
                <a:ea typeface="+mn-ea"/>
                <a:cs typeface="+mn-cs"/>
              </a:rPr>
              <a:t>歳 未 満 」 が </a:t>
            </a:r>
            <a:r>
              <a:rPr kumimoji="1" lang="en-US" altLang="ja-JP" sz="1200" kern="1200" dirty="0" smtClean="0">
                <a:solidFill>
                  <a:schemeClr val="tx1"/>
                </a:solidFill>
                <a:effectLst/>
                <a:latin typeface="+mn-lt"/>
                <a:ea typeface="+mn-ea"/>
                <a:cs typeface="+mn-cs"/>
              </a:rPr>
              <a:t>1 1 , 5 2 3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1 9 . 2 % ) </a:t>
            </a:r>
            <a:r>
              <a:rPr kumimoji="1" lang="ja-JP" altLang="en-US" sz="1200" kern="1200" dirty="0" smtClean="0">
                <a:solidFill>
                  <a:schemeClr val="tx1"/>
                </a:solidFill>
                <a:effectLst/>
                <a:latin typeface="+mn-lt"/>
                <a:ea typeface="+mn-ea"/>
                <a:cs typeface="+mn-cs"/>
              </a:rPr>
              <a:t>と な っ て い る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表 </a:t>
            </a:r>
            <a:r>
              <a:rPr kumimoji="1" lang="en-US" altLang="ja-JP" sz="1200" kern="1200" dirty="0" smtClean="0">
                <a:solidFill>
                  <a:schemeClr val="tx1"/>
                </a:solidFill>
                <a:effectLst/>
                <a:latin typeface="+mn-lt"/>
                <a:ea typeface="+mn-ea"/>
                <a:cs typeface="+mn-cs"/>
              </a:rPr>
              <a:t>8 ) </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 </a:t>
            </a:r>
            <a:endParaRPr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11</a:t>
            </a:fld>
            <a:endParaRPr kumimoji="1" lang="ja-JP" altLang="en-US"/>
          </a:p>
        </p:txBody>
      </p:sp>
    </p:spTree>
    <p:extLst>
      <p:ext uri="{BB962C8B-B14F-4D97-AF65-F5344CB8AC3E}">
        <p14:creationId xmlns:p14="http://schemas.microsoft.com/office/powerpoint/2010/main" val="71187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6AC6CF6-DDE3-4857-AEA0-8E231B531CE4}"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D40AA44-75E1-4DC4-9530-97EA7CAED466}"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3712DF9-9098-481B-98FF-378956E9B351}"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13"/>
          <p:cNvSpPr>
            <a:spLocks noGrp="1"/>
          </p:cNvSpPr>
          <p:nvPr>
            <p:ph type="dt" sz="half" idx="10"/>
          </p:nvPr>
        </p:nvSpPr>
        <p:spPr/>
        <p:txBody>
          <a:bodyPr/>
          <a:lstStyle>
            <a:lvl1pPr>
              <a:defRPr/>
            </a:lvl1pPr>
          </a:lstStyle>
          <a:p>
            <a:pPr>
              <a:defRPr/>
            </a:pPr>
            <a:endParaRPr lang="en-US" altLang="ja-JP"/>
          </a:p>
        </p:txBody>
      </p:sp>
      <p:sp>
        <p:nvSpPr>
          <p:cNvPr id="8"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22"/>
          <p:cNvSpPr>
            <a:spLocks noGrp="1"/>
          </p:cNvSpPr>
          <p:nvPr>
            <p:ph type="sldNum" sz="quarter" idx="12"/>
          </p:nvPr>
        </p:nvSpPr>
        <p:spPr/>
        <p:txBody>
          <a:bodyPr/>
          <a:lstStyle>
            <a:lvl1pPr>
              <a:defRPr/>
            </a:lvl1pPr>
          </a:lstStyle>
          <a:p>
            <a:pPr>
              <a:defRPr/>
            </a:pPr>
            <a:fld id="{273FA9FB-00A7-455D-9930-E7D7E8B2B1AC}"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80338" cy="5334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77863" y="1447800"/>
            <a:ext cx="7772400" cy="4114800"/>
          </a:xfrm>
        </p:spPr>
        <p:txBody>
          <a:bodyPr rtlCol="0">
            <a:normAutofit/>
          </a:bodyPr>
          <a:lstStyle/>
          <a:p>
            <a:pPr lvl="0"/>
            <a:endParaRPr lang="ja-JP" altLang="en-US" noProof="0"/>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9CE5E52C-A70F-4217-B251-0AAA31C1E7DE}" type="slidenum">
              <a:rPr lang="en-US" altLang="ja-JP"/>
              <a:pPr>
                <a:defRPr/>
              </a:pPr>
              <a:t>‹#›</a:t>
            </a:fld>
            <a:endParaRPr lang="en-US" altLang="ja-JP"/>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13"/>
          <p:cNvSpPr>
            <a:spLocks noGrp="1"/>
          </p:cNvSpPr>
          <p:nvPr>
            <p:ph type="dt" sz="half" idx="10"/>
          </p:nvPr>
        </p:nvSpPr>
        <p:spPr/>
        <p:txBody>
          <a:bodyPr/>
          <a:lstStyle>
            <a:lvl1pPr>
              <a:defRPr/>
            </a:lvl1pPr>
          </a:lstStyle>
          <a:p>
            <a:pPr>
              <a:defRPr/>
            </a:pPr>
            <a:endParaRPr lang="en-US" altLang="ja-JP"/>
          </a:p>
        </p:txBody>
      </p:sp>
      <p:sp>
        <p:nvSpPr>
          <p:cNvPr id="7"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 22"/>
          <p:cNvSpPr>
            <a:spLocks noGrp="1"/>
          </p:cNvSpPr>
          <p:nvPr>
            <p:ph type="sldNum" sz="quarter" idx="12"/>
          </p:nvPr>
        </p:nvSpPr>
        <p:spPr/>
        <p:txBody>
          <a:bodyPr/>
          <a:lstStyle>
            <a:lvl1pPr>
              <a:defRPr/>
            </a:lvl1pPr>
          </a:lstStyle>
          <a:p>
            <a:pPr>
              <a:defRPr/>
            </a:pPr>
            <a:fld id="{B41CE07B-15FC-4265-96A7-2D496422F562}"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13"/>
          <p:cNvSpPr>
            <a:spLocks noGrp="1"/>
          </p:cNvSpPr>
          <p:nvPr>
            <p:ph type="dt" sz="half" idx="10"/>
          </p:nvPr>
        </p:nvSpPr>
        <p:spPr/>
        <p:txBody>
          <a:bodyPr/>
          <a:lstStyle>
            <a:lvl1pPr>
              <a:defRPr/>
            </a:lvl1pPr>
          </a:lstStyle>
          <a:p>
            <a:pPr>
              <a:defRPr/>
            </a:pPr>
            <a:endParaRPr lang="en-US" altLang="ja-JP"/>
          </a:p>
        </p:txBody>
      </p:sp>
      <p:sp>
        <p:nvSpPr>
          <p:cNvPr id="4"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22"/>
          <p:cNvSpPr>
            <a:spLocks noGrp="1"/>
          </p:cNvSpPr>
          <p:nvPr>
            <p:ph type="sldNum" sz="quarter" idx="12"/>
          </p:nvPr>
        </p:nvSpPr>
        <p:spPr/>
        <p:txBody>
          <a:bodyPr/>
          <a:lstStyle>
            <a:lvl1pPr>
              <a:defRPr/>
            </a:lvl1pPr>
          </a:lstStyle>
          <a:p>
            <a:pPr>
              <a:defRPr/>
            </a:pPr>
            <a:fld id="{19480054-85AB-4349-9395-C60870495A2A}"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4" name="フッター プレースホルダ 3"/>
          <p:cNvSpPr>
            <a:spLocks noGrp="1"/>
          </p:cNvSpPr>
          <p:nvPr>
            <p:ph type="ftr" sz="quarter" idx="11"/>
          </p:nvPr>
        </p:nvSpPr>
        <p:spPr>
          <a:xfrm>
            <a:off x="1331913" y="6248400"/>
            <a:ext cx="7272337" cy="457200"/>
          </a:xfrm>
        </p:spPr>
        <p:txBody>
          <a:bodyPr/>
          <a:lstStyle>
            <a:lvl1pPr>
              <a:defRPr/>
            </a:lvl1pPr>
          </a:lstStyle>
          <a:p>
            <a:pPr>
              <a:defRPr/>
            </a:pPr>
            <a:endParaRPr lang="en-US" altLang="ja-JP"/>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a:lvl1pPr>
          </a:lstStyle>
          <a:p>
            <a:pPr>
              <a:defRPr/>
            </a:pPr>
            <a:fld id="{2450061A-CBD3-4B66-928E-FC06BFDB6797}" type="slidenum">
              <a:rPr lang="en-US" altLang="ja-JP"/>
              <a:pPr>
                <a:defRPr/>
              </a:pPr>
              <a:t>‹#›</a:t>
            </a:fld>
            <a:endParaRPr lang="en-US" altLang="ja-JP" dirty="0"/>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C276F91-BA43-47EE-8B1B-69ABFF7C706A}"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0BFD61C-7DAA-4123-8680-3280F78D0878}"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ED6C960-F76A-4B3A-B57E-B2DC0510D8D7}"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51E8EB3-8DDE-40D7-AF4E-7D6D679C9E13}"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FD2DECA-7990-4B50-9EBA-73C97092AA3A}"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4B1B4C0-6023-4349-B205-2CBEA0B83811}"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6B0D8B-42E9-4C9D-A5BC-A373A7F06D64}"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D2E19C3-0D9D-4043-ACB5-9F44BCC6B6CB}"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3BAE4F7-1711-494E-8D8A-2B6140BA35E3}" type="slidenum">
              <a:rPr lang="ja-JP" altLang="en-US"/>
              <a:pPr>
                <a:defRPr/>
              </a:pPr>
              <a:t>‹#›</a:t>
            </a:fld>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9C9CBD8-60BC-4E11-9C52-885FD0BBAB90}" type="slidenum">
              <a:rPr lang="ja-JP" altLang="en-US"/>
              <a:pPr>
                <a:defRPr/>
              </a:pPr>
              <a: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B130E1B-8763-45EF-97AD-98D9F103CF1B}" type="slidenum">
              <a:rPr lang="ja-JP" altLang="en-US"/>
              <a:pPr>
                <a:defRPr/>
              </a:pPr>
              <a: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0C334D-1DF6-4467-83B2-C9B8922BD857}"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C9D5454-0BC4-4FC2-983D-B7C98A99A699}"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E5F60CB-F7CF-4621-AB76-1BA994156B6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B31E4BE-11DA-43C0-9272-CFC72CC946D5}"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10C2ECD-7D23-42AB-BBE1-43E99A737648}"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AC38F36-570C-4CDF-B500-E2B32A7C7444}"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9CDCB51-F133-45B8-A78C-2B93AF71FA10}"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685FC6E-650F-4280-A879-7C276A0FCA41}"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B719C12-199A-4FD3-A88F-275DE3CF542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 id="2147484654" r:id="rId12"/>
    <p:sldLayoutId id="2147484655" r:id="rId13"/>
    <p:sldLayoutId id="2147484656" r:id="rId14"/>
    <p:sldLayoutId id="2147484657" r:id="rId15"/>
    <p:sldLayoutId id="2147484658" r:id="rId16"/>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5363"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17D371-865A-4265-8191-E6923E140A8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MdfPGiwJCDY%23https:/youtu.be/MdfPGiwJCDY%20" TargetMode="External"/><Relationship Id="rId4" Type="http://schemas.openxmlformats.org/officeDocument/2006/relationships/image" Target="../media/image12.png"/><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chart" Target="../charts/char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8.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chart" Target="../charts/char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320980" cy="2016224"/>
          </a:xfrm>
          <a:solidFill>
            <a:srgbClr val="CCFFCC"/>
          </a:solidFill>
          <a:effectLst>
            <a:outerShdw blurRad="50800" dist="38100" dir="2700000" algn="tl" rotWithShape="0">
              <a:srgbClr val="000000">
                <a:alpha val="43000"/>
              </a:srgbClr>
            </a:outerShdw>
          </a:effectLst>
        </p:spPr>
        <p:txBody>
          <a:bodyPr rtlCol="0">
            <a:noAutofit/>
          </a:bodyPr>
          <a:lstStyle/>
          <a:p>
            <a:pPr>
              <a:lnSpc>
                <a:spcPct val="120000"/>
              </a:lnSpc>
            </a:pPr>
            <a:r>
              <a:rPr lang="ja-JP" altLang="en-US" sz="2400" b="1" i="1" dirty="0">
                <a:solidFill>
                  <a:schemeClr val="tx1">
                    <a:lumMod val="75000"/>
                    <a:lumOff val="25000"/>
                  </a:schemeClr>
                </a:solidFill>
                <a:latin typeface="ＤＦＰ勘亭流" charset="2"/>
                <a:ea typeface="ＤＦＰ勘亭流" charset="2"/>
                <a:cs typeface="ＤＦＰ勘亭流" charset="2"/>
              </a:rPr>
              <a:t>小児科医からみた</a:t>
            </a:r>
            <a:r>
              <a:rPr lang="en-US" altLang="ja-JP" sz="2400" b="1" i="1" dirty="0">
                <a:solidFill>
                  <a:schemeClr val="tx1">
                    <a:lumMod val="75000"/>
                    <a:lumOff val="25000"/>
                  </a:schemeClr>
                </a:solidFill>
                <a:latin typeface="ＤＦＰ勘亭流" charset="2"/>
                <a:ea typeface="ＤＦＰ勘亭流" charset="2"/>
                <a:cs typeface="ＤＦＰ勘亭流" charset="2"/>
              </a:rPr>
              <a:t/>
            </a:r>
            <a:br>
              <a:rPr lang="en-US" altLang="ja-JP" sz="2400" b="1" i="1" dirty="0">
                <a:solidFill>
                  <a:schemeClr val="tx1">
                    <a:lumMod val="75000"/>
                    <a:lumOff val="25000"/>
                  </a:schemeClr>
                </a:solidFill>
                <a:latin typeface="ＤＦＰ勘亭流" charset="2"/>
                <a:ea typeface="ＤＦＰ勘亭流" charset="2"/>
                <a:cs typeface="ＤＦＰ勘亭流" charset="2"/>
              </a:rPr>
            </a:br>
            <a:r>
              <a:rPr lang="ja-JP" altLang="en-US" sz="3200" b="1" i="1" dirty="0">
                <a:solidFill>
                  <a:schemeClr val="tx1">
                    <a:lumMod val="75000"/>
                    <a:lumOff val="25000"/>
                  </a:schemeClr>
                </a:solidFill>
                <a:latin typeface="ＤＦＰ勘亭流" charset="2"/>
                <a:ea typeface="ＤＦＰ勘亭流" charset="2"/>
                <a:cs typeface="ＤＦＰ勘亭流" charset="2"/>
              </a:rPr>
              <a:t>子どもをとりまく環境と</a:t>
            </a:r>
            <a:r>
              <a:rPr lang="ja-JP" altLang="en-US" sz="3200" b="1" i="1" dirty="0" smtClean="0">
                <a:solidFill>
                  <a:schemeClr val="tx1">
                    <a:lumMod val="75000"/>
                    <a:lumOff val="25000"/>
                  </a:schemeClr>
                </a:solidFill>
                <a:latin typeface="ＤＦＰ勘亭流" charset="2"/>
                <a:ea typeface="ＤＦＰ勘亭流" charset="2"/>
                <a:cs typeface="ＤＦＰ勘亭流" charset="2"/>
              </a:rPr>
              <a:t>医療</a:t>
            </a:r>
            <a:r>
              <a:rPr lang="en-US" altLang="ja-JP" sz="3200" b="1" i="1" dirty="0" smtClean="0">
                <a:solidFill>
                  <a:schemeClr val="tx1">
                    <a:lumMod val="75000"/>
                    <a:lumOff val="25000"/>
                  </a:schemeClr>
                </a:solidFill>
                <a:latin typeface="ＤＦＰ勘亭流" charset="2"/>
                <a:ea typeface="ＤＦＰ勘亭流" charset="2"/>
                <a:cs typeface="ＤＦＰ勘亭流" charset="2"/>
              </a:rPr>
              <a:t/>
            </a:r>
            <a:br>
              <a:rPr lang="en-US" altLang="ja-JP" sz="3200" b="1" i="1" dirty="0" smtClean="0">
                <a:solidFill>
                  <a:schemeClr val="tx1">
                    <a:lumMod val="75000"/>
                    <a:lumOff val="25000"/>
                  </a:schemeClr>
                </a:solidFill>
                <a:latin typeface="ＤＦＰ勘亭流" charset="2"/>
                <a:ea typeface="ＤＦＰ勘亭流" charset="2"/>
                <a:cs typeface="ＤＦＰ勘亭流" charset="2"/>
              </a:rPr>
            </a:br>
            <a:r>
              <a:rPr lang="ja-JP" altLang="en-US" sz="2400" i="1" dirty="0" smtClean="0">
                <a:latin typeface="ＤＦＰ勘亭流" charset="2"/>
                <a:ea typeface="ＤＦＰ勘亭流" charset="2"/>
                <a:cs typeface="ＤＦＰ勘亭流" charset="2"/>
              </a:rPr>
              <a:t>中</a:t>
            </a:r>
            <a:r>
              <a:rPr lang="ja-JP" altLang="en-US" sz="2400" i="1" dirty="0">
                <a:latin typeface="ＤＦＰ勘亭流" charset="2"/>
                <a:ea typeface="ＤＦＰ勘亭流" charset="2"/>
                <a:cs typeface="ＤＦＰ勘亭流" charset="2"/>
              </a:rPr>
              <a:t>　村　　肇</a:t>
            </a:r>
          </a:p>
        </p:txBody>
      </p:sp>
      <p:sp>
        <p:nvSpPr>
          <p:cNvPr id="7" name="スライド番号プレースホルダ 6"/>
          <p:cNvSpPr>
            <a:spLocks noGrp="1"/>
          </p:cNvSpPr>
          <p:nvPr>
            <p:ph type="sldNum" sz="quarter" idx="12"/>
          </p:nvPr>
        </p:nvSpPr>
        <p:spPr>
          <a:xfrm>
            <a:off x="6193160" y="5780286"/>
            <a:ext cx="2133600" cy="365125"/>
          </a:xfrm>
        </p:spPr>
        <p:txBody>
          <a:bodyPr/>
          <a:lstStyle/>
          <a:p>
            <a:pPr>
              <a:defRPr/>
            </a:pPr>
            <a:fld id="{6BED9990-58FE-4CE1-A82D-62FF1E004A78}" type="slidenum">
              <a:rPr lang="en-US" altLang="ja-JP">
                <a:effectLst/>
              </a:rPr>
              <a:pPr>
                <a:defRPr/>
              </a:pPr>
              <a:t>1</a:t>
            </a:fld>
            <a:endParaRPr lang="en-US" altLang="ja-JP">
              <a:effectLst/>
            </a:endParaRPr>
          </a:p>
        </p:txBody>
      </p:sp>
      <p:pic>
        <p:nvPicPr>
          <p:cNvPr id="37892" name="Picture 2" descr="C:\Users\hajime\Desktop\外観（１）.jpg"/>
          <p:cNvPicPr>
            <a:picLocks noChangeAspect="1" noChangeArrowheads="1"/>
          </p:cNvPicPr>
          <p:nvPr/>
        </p:nvPicPr>
        <p:blipFill>
          <a:blip r:embed="rId3"/>
          <a:srcRect/>
          <a:stretch>
            <a:fillRect/>
          </a:stretch>
        </p:blipFill>
        <p:spPr bwMode="auto">
          <a:xfrm>
            <a:off x="611430" y="3645024"/>
            <a:ext cx="2880320" cy="2106068"/>
          </a:xfrm>
          <a:prstGeom prst="rect">
            <a:avLst/>
          </a:prstGeom>
          <a:noFill/>
          <a:ln w="9525">
            <a:noFill/>
            <a:miter lim="800000"/>
            <a:headEnd/>
            <a:tailEnd/>
          </a:ln>
        </p:spPr>
      </p:pic>
      <p:sp>
        <p:nvSpPr>
          <p:cNvPr id="3" name="正方形/長方形 2"/>
          <p:cNvSpPr/>
          <p:nvPr/>
        </p:nvSpPr>
        <p:spPr>
          <a:xfrm>
            <a:off x="831030" y="5733256"/>
            <a:ext cx="2698175" cy="307777"/>
          </a:xfrm>
          <a:prstGeom prst="rect">
            <a:avLst/>
          </a:prstGeom>
        </p:spPr>
        <p:txBody>
          <a:bodyPr wrap="none">
            <a:spAutoFit/>
          </a:bodyPr>
          <a:lstStyle/>
          <a:p>
            <a:r>
              <a:rPr lang="ja-JP" altLang="en-US" sz="1400" i="1" dirty="0">
                <a:effectLst/>
                <a:latin typeface="HG丸ｺﾞｼｯｸM-PRO" panose="020F0600000000000000" pitchFamily="50" charset="-128"/>
                <a:ea typeface="HG丸ｺﾞｼｯｸM-PRO" panose="020F0600000000000000" pitchFamily="50" charset="-128"/>
              </a:rPr>
              <a:t>阪神北広域こども急病センター</a:t>
            </a:r>
          </a:p>
        </p:txBody>
      </p:sp>
      <p:pic>
        <p:nvPicPr>
          <p:cNvPr id="4" name="図 3"/>
          <p:cNvPicPr>
            <a:picLocks noChangeAspect="1"/>
          </p:cNvPicPr>
          <p:nvPr/>
        </p:nvPicPr>
        <p:blipFill>
          <a:blip r:embed="rId4"/>
          <a:stretch>
            <a:fillRect/>
          </a:stretch>
        </p:blipFill>
        <p:spPr>
          <a:xfrm>
            <a:off x="4716016" y="3645024"/>
            <a:ext cx="3723357" cy="2088232"/>
          </a:xfrm>
          <a:prstGeom prst="rect">
            <a:avLst/>
          </a:prstGeom>
        </p:spPr>
      </p:pic>
      <p:sp>
        <p:nvSpPr>
          <p:cNvPr id="8" name="正方形/長方形 7"/>
          <p:cNvSpPr/>
          <p:nvPr/>
        </p:nvSpPr>
        <p:spPr>
          <a:xfrm>
            <a:off x="5007624" y="5733256"/>
            <a:ext cx="3236784" cy="307777"/>
          </a:xfrm>
          <a:prstGeom prst="rect">
            <a:avLst/>
          </a:prstGeom>
        </p:spPr>
        <p:txBody>
          <a:bodyPr wrap="none">
            <a:spAutoFit/>
          </a:bodyPr>
          <a:lstStyle/>
          <a:p>
            <a:r>
              <a:rPr lang="ja-JP" altLang="en-US" sz="1400" i="1" dirty="0">
                <a:effectLst/>
                <a:latin typeface="HG丸ｺﾞｼｯｸM-PRO" panose="020F0600000000000000" pitchFamily="50" charset="-128"/>
                <a:ea typeface="HG丸ｺﾞｼｯｸM-PRO" panose="020F0600000000000000" pitchFamily="50" charset="-128"/>
              </a:rPr>
              <a:t>「にこにこハウス」医療福祉センター</a:t>
            </a:r>
          </a:p>
        </p:txBody>
      </p:sp>
      <p:sp>
        <p:nvSpPr>
          <p:cNvPr id="5" name="正方形/長方形 4"/>
          <p:cNvSpPr/>
          <p:nvPr/>
        </p:nvSpPr>
        <p:spPr>
          <a:xfrm>
            <a:off x="323528" y="260648"/>
            <a:ext cx="5670376" cy="461665"/>
          </a:xfrm>
          <a:prstGeom prst="rect">
            <a:avLst/>
          </a:prstGeom>
        </p:spPr>
        <p:txBody>
          <a:bodyPr wrap="square">
            <a:spAutoFit/>
          </a:bodyPr>
          <a:lstStyle/>
          <a:p>
            <a:r>
              <a:rPr lang="en-US" altLang="ja-JP" i="1" dirty="0" smtClean="0"/>
              <a:t>2017</a:t>
            </a:r>
            <a:r>
              <a:rPr lang="ja-JP" altLang="en-US" i="1" dirty="0" smtClean="0"/>
              <a:t>年度疫学学生講義</a:t>
            </a:r>
            <a:r>
              <a:rPr lang="ja-JP" altLang="en-US" i="1" dirty="0"/>
              <a:t>、</a:t>
            </a:r>
            <a:r>
              <a:rPr lang="en-US" altLang="ja-JP" i="1" dirty="0" smtClean="0"/>
              <a:t>2017.6.23.</a:t>
            </a:r>
            <a:endParaRPr lang="ja-JP" altLang="en-US"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7544" y="2564904"/>
            <a:ext cx="7740724" cy="1414506"/>
          </a:xfrm>
          <a:prstGeom prst="rect">
            <a:avLst/>
          </a:prstGeom>
          <a:solidFill>
            <a:srgbClr val="CCFFCC"/>
          </a:solidFill>
        </p:spPr>
        <p:txBody>
          <a:bodyPr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nSpc>
                <a:spcPct val="130000"/>
              </a:lnSpc>
            </a:pPr>
            <a:r>
              <a:rPr lang="ja-JP" altLang="en-US" sz="3600" i="1" dirty="0" smtClean="0">
                <a:effectLst/>
                <a:latin typeface="ＤＦＰ勘亭流" charset="2"/>
                <a:ea typeface="ＤＦＰ勘亭流" charset="2"/>
                <a:cs typeface="ＤＦＰ勘亭流" charset="2"/>
              </a:rPr>
              <a:t>２）増加し続ける児童虐待</a:t>
            </a:r>
            <a:endParaRPr lang="en-US" altLang="ja-JP" sz="3600" i="1" dirty="0">
              <a:effectLst/>
              <a:latin typeface="ＤＦＰ勘亭流" charset="2"/>
              <a:ea typeface="ＤＦＰ勘亭流" charset="2"/>
              <a:cs typeface="ＤＦＰ勘亭流" charset="2"/>
            </a:endParaRPr>
          </a:p>
        </p:txBody>
      </p:sp>
    </p:spTree>
    <p:extLst>
      <p:ext uri="{BB962C8B-B14F-4D97-AF65-F5344CB8AC3E}">
        <p14:creationId xmlns:p14="http://schemas.microsoft.com/office/powerpoint/2010/main" val="26881798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5662"/>
          </a:xfrm>
        </p:spPr>
        <p:txBody>
          <a:bodyPr>
            <a:normAutofit/>
          </a:bodyPr>
          <a:lstStyle/>
          <a:p>
            <a:r>
              <a:rPr kumimoji="1" lang="ja-JP" altLang="en-US" sz="2800" dirty="0" smtClean="0">
                <a:latin typeface="ＤＦＰ勘亭流" charset="2"/>
                <a:ea typeface="ＤＦＰ勘亭流" charset="2"/>
                <a:cs typeface="ＤＦＰ勘亭流" charset="2"/>
              </a:rPr>
              <a:t>児童相談所における虐待相談対応件数の推移</a:t>
            </a:r>
            <a:endParaRPr kumimoji="1" lang="ja-JP" altLang="en-US" sz="2800" dirty="0">
              <a:latin typeface="ＤＦＰ勘亭流" charset="2"/>
              <a:ea typeface="ＤＦＰ勘亭流" charset="2"/>
              <a:cs typeface="ＤＦＰ勘亭流" charset="2"/>
            </a:endParaRPr>
          </a:p>
        </p:txBody>
      </p:sp>
      <p:sp>
        <p:nvSpPr>
          <p:cNvPr id="7" name="正方形/長方形 6"/>
          <p:cNvSpPr/>
          <p:nvPr/>
        </p:nvSpPr>
        <p:spPr>
          <a:xfrm>
            <a:off x="1763688" y="5877272"/>
            <a:ext cx="6408712" cy="646331"/>
          </a:xfrm>
          <a:prstGeom prst="rect">
            <a:avLst/>
          </a:prstGeom>
        </p:spPr>
        <p:txBody>
          <a:bodyPr wrap="square">
            <a:spAutoFit/>
          </a:bodyPr>
          <a:lstStyle/>
          <a:p>
            <a:r>
              <a:rPr lang="ja-JP" altLang="en-US" sz="1800" dirty="0" smtClean="0"/>
              <a:t>大臣官房統計情報部</a:t>
            </a:r>
          </a:p>
          <a:p>
            <a:r>
              <a:rPr lang="ja-JP" altLang="en-US" sz="1800" dirty="0" smtClean="0"/>
              <a:t>人口動態・保健社会統計課行政報告統計室</a:t>
            </a:r>
            <a:endParaRPr lang="ja-JP" altLang="en-US" sz="1800" dirty="0"/>
          </a:p>
        </p:txBody>
      </p:sp>
      <p:graphicFrame>
        <p:nvGraphicFramePr>
          <p:cNvPr id="3" name="グラフ 2"/>
          <p:cNvGraphicFramePr/>
          <p:nvPr>
            <p:extLst>
              <p:ext uri="{D42A27DB-BD31-4B8C-83A1-F6EECF244321}">
                <p14:modId xmlns:p14="http://schemas.microsoft.com/office/powerpoint/2010/main" val="1081473846"/>
              </p:ext>
            </p:extLst>
          </p:nvPr>
        </p:nvGraphicFramePr>
        <p:xfrm>
          <a:off x="457200" y="1266306"/>
          <a:ext cx="7840898" cy="4588695"/>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6159321" y="1035473"/>
            <a:ext cx="2098097" cy="461665"/>
          </a:xfrm>
          <a:prstGeom prst="rect">
            <a:avLst/>
          </a:prstGeom>
        </p:spPr>
        <p:txBody>
          <a:bodyPr wrap="none">
            <a:spAutoFit/>
          </a:bodyPr>
          <a:lstStyle/>
          <a:p>
            <a:r>
              <a:rPr lang="en-US" altLang="ja-JP" sz="2400" dirty="0" smtClean="0">
                <a:latin typeface="ＤＦＰ勘亭流" charset="2"/>
                <a:ea typeface="ＤＦＰ勘亭流" charset="2"/>
                <a:cs typeface="ＤＦＰ勘亭流" charset="2"/>
              </a:rPr>
              <a:t>103,286</a:t>
            </a:r>
            <a:r>
              <a:rPr lang="ja-JP" altLang="en-US" sz="2400" dirty="0" smtClean="0">
                <a:latin typeface="ＤＦＰ勘亭流" charset="2"/>
                <a:ea typeface="ＤＦＰ勘亭流" charset="2"/>
                <a:cs typeface="ＤＦＰ勘亭流" charset="2"/>
              </a:rPr>
              <a:t>件</a:t>
            </a:r>
            <a:endParaRPr lang="ja-JP" altLang="en-US" sz="2400" dirty="0">
              <a:latin typeface="ＤＦＰ勘亭流" charset="2"/>
              <a:ea typeface="ＤＦＰ勘亭流" charset="2"/>
              <a:cs typeface="ＤＦＰ勘亭流" charset="2"/>
            </a:endParaRPr>
          </a:p>
        </p:txBody>
      </p:sp>
      <p:sp>
        <p:nvSpPr>
          <p:cNvPr id="5" name="テキスト ボックス 4"/>
          <p:cNvSpPr txBox="1"/>
          <p:nvPr/>
        </p:nvSpPr>
        <p:spPr>
          <a:xfrm>
            <a:off x="1210383" y="1081640"/>
            <a:ext cx="646331" cy="369332"/>
          </a:xfrm>
          <a:prstGeom prst="rect">
            <a:avLst/>
          </a:prstGeom>
          <a:noFill/>
        </p:spPr>
        <p:txBody>
          <a:bodyPr wrap="none" rtlCol="0">
            <a:spAutoFit/>
          </a:bodyPr>
          <a:lstStyle/>
          <a:p>
            <a:r>
              <a:rPr kumimoji="1" lang="ja-JP" altLang="en-US" dirty="0" smtClean="0"/>
              <a:t>件数</a:t>
            </a:r>
            <a:endParaRPr kumimoji="1" lang="ja-JP" altLang="en-US" dirty="0"/>
          </a:p>
        </p:txBody>
      </p:sp>
      <p:sp>
        <p:nvSpPr>
          <p:cNvPr id="8" name="正方形/長方形 7"/>
          <p:cNvSpPr/>
          <p:nvPr/>
        </p:nvSpPr>
        <p:spPr>
          <a:xfrm>
            <a:off x="8257418" y="5461000"/>
            <a:ext cx="415498" cy="369332"/>
          </a:xfrm>
          <a:prstGeom prst="rect">
            <a:avLst/>
          </a:prstGeom>
        </p:spPr>
        <p:txBody>
          <a:bodyPr wrap="none">
            <a:spAutoFit/>
          </a:bodyPr>
          <a:lstStyle/>
          <a:p>
            <a:r>
              <a:rPr lang="ja-JP" altLang="en-US" dirty="0" smtClean="0"/>
              <a:t>年</a:t>
            </a:r>
            <a:endParaRPr lang="ja-JP" altLang="en-US" dirty="0"/>
          </a:p>
        </p:txBody>
      </p:sp>
      <p:sp>
        <p:nvSpPr>
          <p:cNvPr id="6" name="スライド番号プレースホルダー 5"/>
          <p:cNvSpPr>
            <a:spLocks noGrp="1"/>
          </p:cNvSpPr>
          <p:nvPr>
            <p:ph type="sldNum" sz="quarter" idx="12"/>
          </p:nvPr>
        </p:nvSpPr>
        <p:spPr/>
        <p:txBody>
          <a:bodyPr/>
          <a:lstStyle/>
          <a:p>
            <a:fld id="{24B82A92-8B16-1C4A-B6E9-DF3ACF104385}" type="slidenum">
              <a:rPr kumimoji="1" lang="ja-JP" altLang="en-US" smtClean="0"/>
              <a:t>11</a:t>
            </a:fld>
            <a:endParaRPr kumimoji="1" lang="ja-JP" altLang="en-US"/>
          </a:p>
        </p:txBody>
      </p:sp>
    </p:spTree>
    <p:extLst>
      <p:ext uri="{BB962C8B-B14F-4D97-AF65-F5344CB8AC3E}">
        <p14:creationId xmlns:p14="http://schemas.microsoft.com/office/powerpoint/2010/main" val="7297485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4622"/>
            <a:ext cx="8229600" cy="710166"/>
          </a:xfrm>
        </p:spPr>
        <p:txBody>
          <a:bodyPr>
            <a:normAutofit/>
          </a:bodyPr>
          <a:lstStyle/>
          <a:p>
            <a:r>
              <a:rPr lang="ja-JP" altLang="en-US" sz="2400" dirty="0">
                <a:latin typeface="ＤＦＰ勘亭流" charset="2"/>
                <a:ea typeface="ＤＦＰ勘亭流" charset="2"/>
                <a:cs typeface="ＤＦＰ勘亭流" charset="2"/>
              </a:rPr>
              <a:t>児童虐待の相談種別対応</a:t>
            </a:r>
            <a:r>
              <a:rPr lang="ja-JP" altLang="en-US" sz="2400" dirty="0" smtClean="0">
                <a:latin typeface="ＤＦＰ勘亭流" charset="2"/>
                <a:ea typeface="ＤＦＰ勘亭流" charset="2"/>
                <a:cs typeface="ＤＦＰ勘亭流" charset="2"/>
              </a:rPr>
              <a:t>件数　平成２</a:t>
            </a:r>
            <a:r>
              <a:rPr lang="en-US" altLang="ja-JP" sz="2400" dirty="0" smtClean="0">
                <a:latin typeface="ＤＦＰ勘亭流" charset="2"/>
                <a:ea typeface="ＤＦＰ勘亭流" charset="2"/>
                <a:cs typeface="ＤＦＰ勘亭流" charset="2"/>
              </a:rPr>
              <a:t>7</a:t>
            </a:r>
            <a:r>
              <a:rPr lang="ja-JP" altLang="en-US" sz="2400" dirty="0" smtClean="0">
                <a:latin typeface="ＤＦＰ勘亭流" charset="2"/>
                <a:ea typeface="ＤＦＰ勘亭流" charset="2"/>
                <a:cs typeface="ＤＦＰ勘亭流" charset="2"/>
              </a:rPr>
              <a:t>年度 </a:t>
            </a:r>
            <a:endParaRPr lang="ja-JP" altLang="en-US" sz="2400" dirty="0">
              <a:latin typeface="ＤＦＰ勘亭流" charset="2"/>
              <a:ea typeface="ＤＦＰ勘亭流" charset="2"/>
              <a:cs typeface="ＤＦＰ勘亭流" charset="2"/>
            </a:endParaRPr>
          </a:p>
        </p:txBody>
      </p:sp>
      <p:graphicFrame>
        <p:nvGraphicFramePr>
          <p:cNvPr id="8" name="グラフ 7"/>
          <p:cNvGraphicFramePr/>
          <p:nvPr>
            <p:extLst>
              <p:ext uri="{D42A27DB-BD31-4B8C-83A1-F6EECF244321}">
                <p14:modId xmlns:p14="http://schemas.microsoft.com/office/powerpoint/2010/main" val="157933213"/>
              </p:ext>
            </p:extLst>
          </p:nvPr>
        </p:nvGraphicFramePr>
        <p:xfrm>
          <a:off x="1080593" y="786906"/>
          <a:ext cx="6952513" cy="5161292"/>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6134358" y="897663"/>
            <a:ext cx="2277529" cy="461665"/>
          </a:xfrm>
          <a:prstGeom prst="rect">
            <a:avLst/>
          </a:prstGeom>
        </p:spPr>
        <p:txBody>
          <a:bodyPr wrap="none">
            <a:spAutoFit/>
          </a:bodyPr>
          <a:lstStyle/>
          <a:p>
            <a:r>
              <a:rPr lang="en-US" altLang="ja-JP" sz="2400" i="1" dirty="0" smtClean="0">
                <a:latin typeface="ＤＦＰ勘亭流" charset="2"/>
                <a:ea typeface="ＤＦＰ勘亭流" charset="2"/>
                <a:cs typeface="ＤＦＰ勘亭流" charset="2"/>
              </a:rPr>
              <a:t>103,286 </a:t>
            </a:r>
            <a:r>
              <a:rPr lang="ja-JP" altLang="en-US" sz="2400" i="1" dirty="0">
                <a:latin typeface="ＤＦＰ勘亭流" charset="2"/>
                <a:ea typeface="ＤＦＰ勘亭流" charset="2"/>
                <a:cs typeface="ＤＦＰ勘亭流" charset="2"/>
              </a:rPr>
              <a:t>件</a:t>
            </a:r>
          </a:p>
        </p:txBody>
      </p:sp>
      <p:sp>
        <p:nvSpPr>
          <p:cNvPr id="6" name="正方形/長方形 5"/>
          <p:cNvSpPr/>
          <p:nvPr/>
        </p:nvSpPr>
        <p:spPr>
          <a:xfrm>
            <a:off x="1619672" y="5733256"/>
            <a:ext cx="6491064" cy="830997"/>
          </a:xfrm>
          <a:prstGeom prst="rect">
            <a:avLst/>
          </a:prstGeom>
        </p:spPr>
        <p:txBody>
          <a:bodyPr wrap="square">
            <a:spAutoFit/>
          </a:bodyPr>
          <a:lstStyle/>
          <a:p>
            <a:r>
              <a:rPr lang="ja-JP" altLang="en-US" dirty="0" smtClean="0"/>
              <a:t>大臣官房統計情報部</a:t>
            </a:r>
          </a:p>
          <a:p>
            <a:r>
              <a:rPr lang="ja-JP" altLang="en-US" dirty="0" smtClean="0"/>
              <a:t>人口</a:t>
            </a:r>
            <a:r>
              <a:rPr lang="ja-JP" altLang="en-US" sz="1800" dirty="0" smtClean="0"/>
              <a:t>動態</a:t>
            </a:r>
            <a:r>
              <a:rPr lang="ja-JP" altLang="en-US" dirty="0" smtClean="0"/>
              <a:t>・保健社会統計課行政報告統計室</a:t>
            </a:r>
            <a:endParaRPr lang="ja-JP" altLang="en-US" dirty="0"/>
          </a:p>
        </p:txBody>
      </p:sp>
      <p:sp>
        <p:nvSpPr>
          <p:cNvPr id="3" name="スライド番号プレースホルダー 2"/>
          <p:cNvSpPr>
            <a:spLocks noGrp="1"/>
          </p:cNvSpPr>
          <p:nvPr>
            <p:ph type="sldNum" sz="quarter" idx="12"/>
          </p:nvPr>
        </p:nvSpPr>
        <p:spPr/>
        <p:txBody>
          <a:bodyPr/>
          <a:lstStyle/>
          <a:p>
            <a:fld id="{24B82A92-8B16-1C4A-B6E9-DF3ACF104385}" type="slidenum">
              <a:rPr kumimoji="1" lang="ja-JP" altLang="en-US" smtClean="0"/>
              <a:t>12</a:t>
            </a:fld>
            <a:endParaRPr kumimoji="1" lang="ja-JP" altLang="en-US"/>
          </a:p>
        </p:txBody>
      </p:sp>
    </p:spTree>
    <p:extLst>
      <p:ext uri="{BB962C8B-B14F-4D97-AF65-F5344CB8AC3E}">
        <p14:creationId xmlns:p14="http://schemas.microsoft.com/office/powerpoint/2010/main" val="29257406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10166"/>
          </a:xfrm>
        </p:spPr>
        <p:txBody>
          <a:bodyPr>
            <a:normAutofit/>
          </a:bodyPr>
          <a:lstStyle/>
          <a:p>
            <a:r>
              <a:rPr lang="ja-JP" altLang="en-US" sz="2400" dirty="0">
                <a:latin typeface="ＤＦＰ勘亭流" charset="2"/>
                <a:ea typeface="ＤＦＰ勘亭流" charset="2"/>
                <a:cs typeface="ＤＦＰ勘亭流" charset="2"/>
              </a:rPr>
              <a:t>児童虐待相談の主な虐待者別構成割合 </a:t>
            </a:r>
            <a:r>
              <a:rPr lang="en-US" altLang="ja-JP" sz="2400" dirty="0" smtClean="0">
                <a:latin typeface="ＤＦＰ勘亭流" charset="2"/>
                <a:ea typeface="ＤＦＰ勘亭流" charset="2"/>
                <a:cs typeface="ＤＦＰ勘亭流" charset="2"/>
              </a:rPr>
              <a:t> </a:t>
            </a:r>
            <a:r>
              <a:rPr lang="ja-JP" altLang="en-US" sz="2400" dirty="0" smtClean="0">
                <a:latin typeface="ＤＦＰ勘亭流" charset="2"/>
                <a:ea typeface="ＤＦＰ勘亭流" charset="2"/>
                <a:cs typeface="ＤＦＰ勘亭流" charset="2"/>
              </a:rPr>
              <a:t>平成２</a:t>
            </a:r>
            <a:r>
              <a:rPr lang="en-US" altLang="ja-JP" sz="2400" dirty="0" smtClean="0">
                <a:latin typeface="ＤＦＰ勘亭流" charset="2"/>
                <a:ea typeface="ＤＦＰ勘亭流" charset="2"/>
                <a:cs typeface="ＤＦＰ勘亭流" charset="2"/>
              </a:rPr>
              <a:t>7</a:t>
            </a:r>
            <a:r>
              <a:rPr lang="ja-JP" altLang="en-US" sz="2400" dirty="0" smtClean="0">
                <a:latin typeface="ＤＦＰ勘亭流" charset="2"/>
                <a:ea typeface="ＤＦＰ勘亭流" charset="2"/>
                <a:cs typeface="ＤＦＰ勘亭流" charset="2"/>
              </a:rPr>
              <a:t>年度</a:t>
            </a:r>
            <a:endParaRPr lang="ja-JP" altLang="en-US" sz="2400" dirty="0">
              <a:latin typeface="ＤＦＰ勘亭流" charset="2"/>
              <a:ea typeface="ＤＦＰ勘亭流" charset="2"/>
              <a:cs typeface="ＤＦＰ勘亭流" charset="2"/>
            </a:endParaRPr>
          </a:p>
        </p:txBody>
      </p:sp>
      <p:sp>
        <p:nvSpPr>
          <p:cNvPr id="5" name="正方形/長方形 4"/>
          <p:cNvSpPr/>
          <p:nvPr/>
        </p:nvSpPr>
        <p:spPr>
          <a:xfrm>
            <a:off x="1259632" y="5461000"/>
            <a:ext cx="6972236" cy="646331"/>
          </a:xfrm>
          <a:prstGeom prst="rect">
            <a:avLst/>
          </a:prstGeom>
        </p:spPr>
        <p:txBody>
          <a:bodyPr wrap="square">
            <a:spAutoFit/>
          </a:bodyPr>
          <a:lstStyle/>
          <a:p>
            <a:r>
              <a:rPr lang="ja-JP" altLang="en-US" sz="1800" dirty="0" smtClean="0"/>
              <a:t>大臣官房統計情報部</a:t>
            </a:r>
          </a:p>
          <a:p>
            <a:r>
              <a:rPr lang="ja-JP" altLang="en-US" sz="1800" dirty="0" smtClean="0"/>
              <a:t>人口動態・保健社会統計課行政報告統計室</a:t>
            </a:r>
            <a:endParaRPr lang="ja-JP" altLang="en-US" sz="1800" dirty="0"/>
          </a:p>
        </p:txBody>
      </p:sp>
      <p:graphicFrame>
        <p:nvGraphicFramePr>
          <p:cNvPr id="8" name="グラフ 7"/>
          <p:cNvGraphicFramePr/>
          <p:nvPr>
            <p:extLst>
              <p:ext uri="{D42A27DB-BD31-4B8C-83A1-F6EECF244321}">
                <p14:modId xmlns:p14="http://schemas.microsoft.com/office/powerpoint/2010/main" val="4062458512"/>
              </p:ext>
            </p:extLst>
          </p:nvPr>
        </p:nvGraphicFramePr>
        <p:xfrm>
          <a:off x="1325092" y="984804"/>
          <a:ext cx="6906776" cy="4476196"/>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6669838" y="1178902"/>
            <a:ext cx="1754312" cy="369332"/>
          </a:xfrm>
          <a:prstGeom prst="rect">
            <a:avLst/>
          </a:prstGeom>
        </p:spPr>
        <p:txBody>
          <a:bodyPr wrap="none">
            <a:spAutoFit/>
          </a:bodyPr>
          <a:lstStyle/>
          <a:p>
            <a:r>
              <a:rPr lang="en-US" altLang="ja-JP" i="1" dirty="0" smtClean="0">
                <a:latin typeface="ＤＦＰ勘亭流" charset="2"/>
                <a:ea typeface="ＤＦＰ勘亭流" charset="2"/>
                <a:cs typeface="ＤＦＰ勘亭流" charset="2"/>
              </a:rPr>
              <a:t>103,286 </a:t>
            </a:r>
            <a:r>
              <a:rPr lang="ja-JP" altLang="en-US" i="1" dirty="0">
                <a:latin typeface="ＤＦＰ勘亭流" charset="2"/>
                <a:ea typeface="ＤＦＰ勘亭流" charset="2"/>
                <a:cs typeface="ＤＦＰ勘亭流" charset="2"/>
              </a:rPr>
              <a:t>件</a:t>
            </a:r>
          </a:p>
        </p:txBody>
      </p:sp>
      <p:sp>
        <p:nvSpPr>
          <p:cNvPr id="3" name="スライド番号プレースホルダー 2"/>
          <p:cNvSpPr>
            <a:spLocks noGrp="1"/>
          </p:cNvSpPr>
          <p:nvPr>
            <p:ph type="sldNum" sz="quarter" idx="12"/>
          </p:nvPr>
        </p:nvSpPr>
        <p:spPr/>
        <p:txBody>
          <a:bodyPr/>
          <a:lstStyle/>
          <a:p>
            <a:fld id="{24B82A92-8B16-1C4A-B6E9-DF3ACF104385}" type="slidenum">
              <a:rPr kumimoji="1" lang="ja-JP" altLang="en-US" smtClean="0"/>
              <a:t>13</a:t>
            </a:fld>
            <a:endParaRPr kumimoji="1" lang="ja-JP" altLang="en-US"/>
          </a:p>
        </p:txBody>
      </p:sp>
    </p:spTree>
    <p:extLst>
      <p:ext uri="{BB962C8B-B14F-4D97-AF65-F5344CB8AC3E}">
        <p14:creationId xmlns:p14="http://schemas.microsoft.com/office/powerpoint/2010/main" val="196203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5662"/>
          </a:xfrm>
        </p:spPr>
        <p:txBody>
          <a:bodyPr>
            <a:normAutofit/>
          </a:bodyPr>
          <a:lstStyle/>
          <a:p>
            <a:r>
              <a:rPr lang="ja-JP" altLang="en-US" sz="2800" dirty="0">
                <a:latin typeface="ＤＦＰ勘亭流" charset="2"/>
                <a:ea typeface="ＤＦＰ勘亭流" charset="2"/>
                <a:cs typeface="ＤＦＰ勘亭流" charset="2"/>
              </a:rPr>
              <a:t>児童虐待死亡事例の年齢</a:t>
            </a:r>
            <a:endParaRPr kumimoji="1" lang="ja-JP" altLang="en-US" sz="2800" dirty="0">
              <a:latin typeface="ＤＦＰ勘亭流" charset="2"/>
              <a:ea typeface="ＤＦＰ勘亭流" charset="2"/>
              <a:cs typeface="ＤＦＰ勘亭流" charset="2"/>
            </a:endParaRPr>
          </a:p>
        </p:txBody>
      </p:sp>
      <p:sp>
        <p:nvSpPr>
          <p:cNvPr id="7" name="正方形/長方形 6"/>
          <p:cNvSpPr/>
          <p:nvPr/>
        </p:nvSpPr>
        <p:spPr>
          <a:xfrm>
            <a:off x="2555776" y="5949280"/>
            <a:ext cx="4572000" cy="646331"/>
          </a:xfrm>
          <a:prstGeom prst="rect">
            <a:avLst/>
          </a:prstGeom>
        </p:spPr>
        <p:txBody>
          <a:bodyPr>
            <a:spAutoFit/>
          </a:bodyPr>
          <a:lstStyle/>
          <a:p>
            <a:r>
              <a:rPr lang="ja-JP" altLang="en-US" sz="1800" dirty="0" smtClean="0"/>
              <a:t>大臣官房統計情報部</a:t>
            </a:r>
          </a:p>
          <a:p>
            <a:r>
              <a:rPr lang="ja-JP" altLang="en-US" sz="1800" dirty="0" smtClean="0"/>
              <a:t>人口動態・保健社会統計課行政報告統計室</a:t>
            </a:r>
            <a:endParaRPr lang="ja-JP" altLang="en-US" sz="1800" dirty="0"/>
          </a:p>
        </p:txBody>
      </p:sp>
      <p:graphicFrame>
        <p:nvGraphicFramePr>
          <p:cNvPr id="3" name="グラフ 2"/>
          <p:cNvGraphicFramePr/>
          <p:nvPr>
            <p:extLst>
              <p:ext uri="{D42A27DB-BD31-4B8C-83A1-F6EECF244321}">
                <p14:modId xmlns:p14="http://schemas.microsoft.com/office/powerpoint/2010/main" val="564449356"/>
              </p:ext>
            </p:extLst>
          </p:nvPr>
        </p:nvGraphicFramePr>
        <p:xfrm>
          <a:off x="457200" y="1266306"/>
          <a:ext cx="7840898" cy="4588695"/>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4487523" y="1034399"/>
            <a:ext cx="4199277" cy="461665"/>
          </a:xfrm>
          <a:prstGeom prst="rect">
            <a:avLst/>
          </a:prstGeom>
        </p:spPr>
        <p:txBody>
          <a:bodyPr wrap="none">
            <a:spAutoFit/>
          </a:bodyPr>
          <a:lstStyle/>
          <a:p>
            <a:r>
              <a:rPr lang="en-US" altLang="ja-JP" sz="2400" dirty="0">
                <a:latin typeface="ＤＦＰ勘亭流" charset="2"/>
                <a:ea typeface="ＤＦＰ勘亭流" charset="2"/>
                <a:cs typeface="ＤＦＰ勘亭流" charset="2"/>
              </a:rPr>
              <a:t>H15.7〜</a:t>
            </a:r>
            <a:r>
              <a:rPr lang="en-US" altLang="ja-JP" sz="2400" dirty="0" smtClean="0">
                <a:latin typeface="ＤＦＰ勘亭流" charset="2"/>
                <a:ea typeface="ＤＦＰ勘亭流" charset="2"/>
                <a:cs typeface="ＤＦＰ勘亭流" charset="2"/>
              </a:rPr>
              <a:t>H</a:t>
            </a:r>
            <a:r>
              <a:rPr lang="ja-JP" altLang="ja-JP" sz="2400" dirty="0" smtClean="0">
                <a:latin typeface="ＤＦＰ勘亭流" charset="2"/>
                <a:ea typeface="ＤＦＰ勘亭流" charset="2"/>
                <a:cs typeface="ＤＦＰ勘亭流" charset="2"/>
              </a:rPr>
              <a:t>2</a:t>
            </a:r>
            <a:r>
              <a:rPr lang="en-US" altLang="ja-JP" sz="2400" dirty="0" smtClean="0">
                <a:latin typeface="ＤＦＰ勘亭流" charset="2"/>
                <a:ea typeface="ＤＦＰ勘亭流" charset="2"/>
                <a:cs typeface="ＤＦＰ勘亭流" charset="2"/>
              </a:rPr>
              <a:t>7.3</a:t>
            </a:r>
            <a:r>
              <a:rPr lang="ja-JP" altLang="en-US" sz="2400" dirty="0">
                <a:latin typeface="ＤＦＰ勘亭流" charset="2"/>
                <a:ea typeface="ＤＦＰ勘亭流" charset="2"/>
                <a:cs typeface="ＤＦＰ勘亭流" charset="2"/>
              </a:rPr>
              <a:t>の</a:t>
            </a:r>
            <a:r>
              <a:rPr lang="ja-JP" altLang="en-US" sz="2400" dirty="0" smtClean="0">
                <a:latin typeface="ＤＦＰ勘亭流" charset="2"/>
                <a:ea typeface="ＤＦＰ勘亭流" charset="2"/>
                <a:cs typeface="ＤＦＰ勘亭流" charset="2"/>
              </a:rPr>
              <a:t>１</a:t>
            </a:r>
            <a:r>
              <a:rPr lang="en-US" altLang="ja-JP" sz="2400" dirty="0" smtClean="0">
                <a:latin typeface="ＤＦＰ勘亭流" charset="2"/>
                <a:ea typeface="ＤＦＰ勘亭流" charset="2"/>
                <a:cs typeface="ＤＦＰ勘亭流" charset="2"/>
              </a:rPr>
              <a:t>2</a:t>
            </a:r>
            <a:r>
              <a:rPr lang="ja-JP" altLang="en-US" sz="2400" dirty="0" smtClean="0">
                <a:latin typeface="ＤＦＰ勘亭流" charset="2"/>
                <a:ea typeface="ＤＦＰ勘亭流" charset="2"/>
                <a:cs typeface="ＤＦＰ勘亭流" charset="2"/>
              </a:rPr>
              <a:t>年間</a:t>
            </a:r>
            <a:endParaRPr lang="ja-JP" altLang="en-US" sz="2400" dirty="0">
              <a:latin typeface="ＤＦＰ勘亭流" charset="2"/>
              <a:ea typeface="ＤＦＰ勘亭流" charset="2"/>
              <a:cs typeface="ＤＦＰ勘亭流" charset="2"/>
            </a:endParaRPr>
          </a:p>
        </p:txBody>
      </p:sp>
      <p:sp>
        <p:nvSpPr>
          <p:cNvPr id="5" name="テキスト ボックス 4"/>
          <p:cNvSpPr txBox="1"/>
          <p:nvPr/>
        </p:nvSpPr>
        <p:spPr>
          <a:xfrm>
            <a:off x="326065" y="896974"/>
            <a:ext cx="646331" cy="369332"/>
          </a:xfrm>
          <a:prstGeom prst="rect">
            <a:avLst/>
          </a:prstGeom>
          <a:noFill/>
        </p:spPr>
        <p:txBody>
          <a:bodyPr wrap="none" rtlCol="0">
            <a:spAutoFit/>
          </a:bodyPr>
          <a:lstStyle/>
          <a:p>
            <a:r>
              <a:rPr kumimoji="1" lang="ja-JP" altLang="en-US" dirty="0" smtClean="0"/>
              <a:t>件数</a:t>
            </a:r>
            <a:endParaRPr kumimoji="1" lang="ja-JP" altLang="en-US" dirty="0"/>
          </a:p>
        </p:txBody>
      </p:sp>
      <p:sp>
        <p:nvSpPr>
          <p:cNvPr id="8" name="正方形/長方形 7"/>
          <p:cNvSpPr/>
          <p:nvPr/>
        </p:nvSpPr>
        <p:spPr>
          <a:xfrm>
            <a:off x="8257418" y="5461000"/>
            <a:ext cx="415498" cy="369332"/>
          </a:xfrm>
          <a:prstGeom prst="rect">
            <a:avLst/>
          </a:prstGeom>
        </p:spPr>
        <p:txBody>
          <a:bodyPr wrap="none">
            <a:spAutoFit/>
          </a:bodyPr>
          <a:lstStyle/>
          <a:p>
            <a:r>
              <a:rPr lang="ja-JP" altLang="en-US" dirty="0" smtClean="0"/>
              <a:t>年</a:t>
            </a:r>
            <a:endParaRPr lang="ja-JP" altLang="en-US" dirty="0"/>
          </a:p>
        </p:txBody>
      </p:sp>
      <p:sp>
        <p:nvSpPr>
          <p:cNvPr id="6" name="スライド番号プレースホルダー 5"/>
          <p:cNvSpPr>
            <a:spLocks noGrp="1"/>
          </p:cNvSpPr>
          <p:nvPr>
            <p:ph type="sldNum" sz="quarter" idx="12"/>
          </p:nvPr>
        </p:nvSpPr>
        <p:spPr/>
        <p:txBody>
          <a:bodyPr/>
          <a:lstStyle/>
          <a:p>
            <a:fld id="{24B82A92-8B16-1C4A-B6E9-DF3ACF104385}" type="slidenum">
              <a:rPr kumimoji="1" lang="ja-JP" altLang="en-US" smtClean="0"/>
              <a:t>14</a:t>
            </a:fld>
            <a:endParaRPr kumimoji="1" lang="ja-JP" altLang="en-US"/>
          </a:p>
        </p:txBody>
      </p:sp>
      <p:sp>
        <p:nvSpPr>
          <p:cNvPr id="29" name="テキスト ボックス 28"/>
          <p:cNvSpPr txBox="1"/>
          <p:nvPr/>
        </p:nvSpPr>
        <p:spPr>
          <a:xfrm>
            <a:off x="1252551" y="1327861"/>
            <a:ext cx="535648" cy="369332"/>
          </a:xfrm>
          <a:prstGeom prst="rect">
            <a:avLst/>
          </a:prstGeom>
          <a:solidFill>
            <a:srgbClr val="FFFFFF"/>
          </a:solidFill>
        </p:spPr>
        <p:txBody>
          <a:bodyPr wrap="none" rtlCol="0">
            <a:spAutoFit/>
          </a:bodyPr>
          <a:lstStyle/>
          <a:p>
            <a:r>
              <a:rPr kumimoji="1" lang="en-US" altLang="ja-JP" dirty="0" smtClean="0"/>
              <a:t>335</a:t>
            </a:r>
            <a:endParaRPr kumimoji="1" lang="ja-JP" altLang="en-US" dirty="0"/>
          </a:p>
        </p:txBody>
      </p:sp>
      <p:sp>
        <p:nvSpPr>
          <p:cNvPr id="32" name="正方形/長方形 31"/>
          <p:cNvSpPr/>
          <p:nvPr/>
        </p:nvSpPr>
        <p:spPr>
          <a:xfrm>
            <a:off x="649231" y="1297083"/>
            <a:ext cx="603320" cy="400110"/>
          </a:xfrm>
          <a:prstGeom prst="rect">
            <a:avLst/>
          </a:prstGeom>
          <a:solidFill>
            <a:schemeClr val="bg1"/>
          </a:solidFill>
        </p:spPr>
        <p:txBody>
          <a:bodyPr wrap="square">
            <a:spAutoFit/>
          </a:bodyPr>
          <a:lstStyle/>
          <a:p>
            <a:r>
              <a:rPr lang="en-US" altLang="ja-JP" sz="2000" dirty="0" smtClean="0"/>
              <a:t>340</a:t>
            </a:r>
            <a:endParaRPr lang="ja-JP" altLang="en-US" sz="2000" dirty="0"/>
          </a:p>
        </p:txBody>
      </p:sp>
      <p:sp>
        <p:nvSpPr>
          <p:cNvPr id="33" name="正方形/長方形 32"/>
          <p:cNvSpPr/>
          <p:nvPr/>
        </p:nvSpPr>
        <p:spPr>
          <a:xfrm>
            <a:off x="3597882" y="2163197"/>
            <a:ext cx="5069058" cy="400110"/>
          </a:xfrm>
          <a:prstGeom prst="rect">
            <a:avLst/>
          </a:prstGeom>
        </p:spPr>
        <p:txBody>
          <a:bodyPr wrap="none">
            <a:spAutoFit/>
          </a:bodyPr>
          <a:lstStyle/>
          <a:p>
            <a:r>
              <a:rPr lang="en-US" altLang="ja-JP" sz="2000" dirty="0" smtClean="0">
                <a:latin typeface="ＤＦＰ勘亭流" charset="2"/>
                <a:ea typeface="ＤＦＰ勘亭流" charset="2"/>
                <a:cs typeface="ＤＦＰ勘亭流" charset="2"/>
              </a:rPr>
              <a:t>H26.4〜</a:t>
            </a:r>
            <a:r>
              <a:rPr lang="en-US" altLang="ja-JP" sz="2000" dirty="0">
                <a:latin typeface="ＤＦＰ勘亭流" charset="2"/>
                <a:ea typeface="ＤＦＰ勘亭流" charset="2"/>
                <a:cs typeface="ＤＦＰ勘亭流" charset="2"/>
              </a:rPr>
              <a:t>H</a:t>
            </a:r>
            <a:r>
              <a:rPr lang="ja-JP" altLang="ja-JP" sz="2000" dirty="0">
                <a:latin typeface="ＤＦＰ勘亭流" charset="2"/>
                <a:ea typeface="ＤＦＰ勘亭流" charset="2"/>
                <a:cs typeface="ＤＦＰ勘亭流" charset="2"/>
              </a:rPr>
              <a:t>2</a:t>
            </a:r>
            <a:r>
              <a:rPr lang="en-US" altLang="ja-JP" sz="2000" dirty="0">
                <a:latin typeface="ＤＦＰ勘亭流" charset="2"/>
                <a:ea typeface="ＤＦＰ勘亭流" charset="2"/>
                <a:cs typeface="ＤＦＰ勘亭流" charset="2"/>
              </a:rPr>
              <a:t>7.3</a:t>
            </a:r>
            <a:r>
              <a:rPr lang="ja-JP" altLang="en-US" sz="2000" dirty="0">
                <a:latin typeface="ＤＦＰ勘亭流" charset="2"/>
                <a:ea typeface="ＤＦＰ勘亭流" charset="2"/>
                <a:cs typeface="ＤＦＰ勘亭流" charset="2"/>
              </a:rPr>
              <a:t>の</a:t>
            </a:r>
            <a:r>
              <a:rPr lang="ja-JP" altLang="en-US" sz="2000" dirty="0" smtClean="0">
                <a:latin typeface="ＤＦＰ勘亭流" charset="2"/>
                <a:ea typeface="ＤＦＰ勘亭流" charset="2"/>
                <a:cs typeface="ＤＦＰ勘亭流" charset="2"/>
              </a:rPr>
              <a:t>１年間に６４例が死亡</a:t>
            </a:r>
            <a:endParaRPr lang="ja-JP" altLang="en-US" sz="2000" dirty="0">
              <a:latin typeface="ＤＦＰ勘亭流" charset="2"/>
              <a:ea typeface="ＤＦＰ勘亭流" charset="2"/>
              <a:cs typeface="ＤＦＰ勘亭流" charset="2"/>
            </a:endParaRPr>
          </a:p>
        </p:txBody>
      </p:sp>
      <p:sp>
        <p:nvSpPr>
          <p:cNvPr id="9" name="正方形/長方形 8"/>
          <p:cNvSpPr/>
          <p:nvPr/>
        </p:nvSpPr>
        <p:spPr>
          <a:xfrm>
            <a:off x="1331640" y="1700808"/>
            <a:ext cx="576064" cy="461665"/>
          </a:xfrm>
          <a:prstGeom prst="rect">
            <a:avLst/>
          </a:prstGeom>
        </p:spPr>
        <p:txBody>
          <a:bodyPr wrap="square">
            <a:spAutoFit/>
          </a:bodyPr>
          <a:lstStyle/>
          <a:p>
            <a:r>
              <a:rPr lang="en-US" altLang="ja-JP" dirty="0">
                <a:solidFill>
                  <a:srgbClr val="FFFFFF"/>
                </a:solidFill>
                <a:latin typeface="ＤＦＰ勘亭流" charset="2"/>
                <a:ea typeface="ＤＦＰ勘亭流" charset="2"/>
                <a:cs typeface="ＤＦＰ勘亭流" charset="2"/>
              </a:rPr>
              <a:t>〜</a:t>
            </a:r>
            <a:endParaRPr lang="ja-JP" altLang="en-US" dirty="0">
              <a:solidFill>
                <a:srgbClr val="FFFFFF"/>
              </a:solidFill>
            </a:endParaRPr>
          </a:p>
        </p:txBody>
      </p:sp>
      <p:sp>
        <p:nvSpPr>
          <p:cNvPr id="14" name="正方形/長方形 13"/>
          <p:cNvSpPr/>
          <p:nvPr/>
        </p:nvSpPr>
        <p:spPr>
          <a:xfrm>
            <a:off x="1331640" y="1772816"/>
            <a:ext cx="576064" cy="461665"/>
          </a:xfrm>
          <a:prstGeom prst="rect">
            <a:avLst/>
          </a:prstGeom>
        </p:spPr>
        <p:txBody>
          <a:bodyPr wrap="square">
            <a:spAutoFit/>
          </a:bodyPr>
          <a:lstStyle/>
          <a:p>
            <a:r>
              <a:rPr lang="en-US" altLang="ja-JP" dirty="0">
                <a:solidFill>
                  <a:srgbClr val="FFFFFF"/>
                </a:solidFill>
                <a:latin typeface="ＤＦＰ勘亭流" charset="2"/>
                <a:ea typeface="ＤＦＰ勘亭流" charset="2"/>
                <a:cs typeface="ＤＦＰ勘亭流" charset="2"/>
              </a:rPr>
              <a:t>〜</a:t>
            </a:r>
            <a:endParaRPr lang="ja-JP" altLang="en-US" dirty="0">
              <a:solidFill>
                <a:srgbClr val="FFFFFF"/>
              </a:solidFill>
            </a:endParaRPr>
          </a:p>
        </p:txBody>
      </p:sp>
    </p:spTree>
    <p:extLst>
      <p:ext uri="{BB962C8B-B14F-4D97-AF65-F5344CB8AC3E}">
        <p14:creationId xmlns:p14="http://schemas.microsoft.com/office/powerpoint/2010/main" val="12762444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428604"/>
            <a:ext cx="8229600" cy="870008"/>
          </a:xfrm>
        </p:spPr>
        <p:txBody>
          <a:bodyPr>
            <a:noAutofit/>
          </a:bodyPr>
          <a:lstStyle/>
          <a:p>
            <a:r>
              <a:rPr lang="ja-JP" altLang="en-US" sz="2800" b="1" dirty="0" smtClean="0">
                <a:latin typeface="ＤＦＰ勘亭流" charset="2"/>
                <a:ea typeface="ＤＦＰ勘亭流" charset="2"/>
                <a:cs typeface="ＤＦＰ勘亭流" charset="2"/>
              </a:rPr>
              <a:t>乳幼児</a:t>
            </a:r>
            <a:r>
              <a:rPr lang="ja-JP" altLang="en-US" sz="2800" b="1" dirty="0">
                <a:latin typeface="ＤＦＰ勘亭流" charset="2"/>
                <a:ea typeface="ＤＦＰ勘亭流" charset="2"/>
                <a:cs typeface="ＤＦＰ勘亭流" charset="2"/>
              </a:rPr>
              <a:t>揺さぶられ</a:t>
            </a:r>
            <a:r>
              <a:rPr lang="ja-JP" altLang="en-US" sz="2800" b="1" dirty="0" smtClean="0">
                <a:latin typeface="ＤＦＰ勘亭流" charset="2"/>
                <a:ea typeface="ＤＦＰ勘亭流" charset="2"/>
                <a:cs typeface="ＤＦＰ勘亭流" charset="2"/>
              </a:rPr>
              <a:t>症候群</a:t>
            </a:r>
            <a:r>
              <a:rPr lang="en-US" altLang="ja-JP" sz="2800" b="1" dirty="0" smtClean="0">
                <a:latin typeface="ＤＦＰ勘亭流" charset="2"/>
                <a:ea typeface="ＤＦＰ勘亭流" charset="2"/>
                <a:cs typeface="ＤＦＰ勘亭流" charset="2"/>
              </a:rPr>
              <a:t> </a:t>
            </a:r>
            <a:r>
              <a:rPr lang="ja-JP" altLang="ja-JP" sz="2800" b="1" dirty="0" smtClean="0">
                <a:latin typeface="ＤＦＰ勘亭流" charset="2"/>
                <a:ea typeface="ＤＦＰ勘亭流" charset="2"/>
                <a:cs typeface="ＤＦＰ勘亭流" charset="2"/>
              </a:rPr>
              <a:t> </a:t>
            </a:r>
            <a:r>
              <a:rPr lang="en-US" altLang="ja-JP" sz="2800" b="1" dirty="0" smtClean="0">
                <a:latin typeface="ＤＦＰ勘亭流" charset="2"/>
                <a:ea typeface="ＤＦＰ勘亭流" charset="2"/>
                <a:cs typeface="ＤＦＰ勘亭流" charset="2"/>
              </a:rPr>
              <a:t/>
            </a:r>
            <a:br>
              <a:rPr lang="en-US" altLang="ja-JP" sz="2800" b="1" dirty="0" smtClean="0">
                <a:latin typeface="ＤＦＰ勘亭流" charset="2"/>
                <a:ea typeface="ＤＦＰ勘亭流" charset="2"/>
                <a:cs typeface="ＤＦＰ勘亭流" charset="2"/>
              </a:rPr>
            </a:br>
            <a:r>
              <a:rPr lang="en-US" altLang="ja-JP" sz="2800" b="1" dirty="0" smtClean="0">
                <a:latin typeface="ＤＦＰ勘亭流" charset="2"/>
                <a:ea typeface="ＤＦＰ勘亭流" charset="2"/>
                <a:cs typeface="ＤＦＰ勘亭流" charset="2"/>
              </a:rPr>
              <a:t>Shaken</a:t>
            </a:r>
            <a:r>
              <a:rPr lang="ja-JP" altLang="en-US" sz="2800" b="1" dirty="0" smtClean="0">
                <a:latin typeface="ＤＦＰ勘亭流" charset="2"/>
                <a:ea typeface="ＤＦＰ勘亭流" charset="2"/>
                <a:cs typeface="ＤＦＰ勘亭流" charset="2"/>
              </a:rPr>
              <a:t> </a:t>
            </a:r>
            <a:r>
              <a:rPr lang="en-US" altLang="ja-JP" sz="2800" b="1" dirty="0" smtClean="0">
                <a:latin typeface="ＤＦＰ勘亭流" charset="2"/>
                <a:ea typeface="ＤＦＰ勘亭流" charset="2"/>
                <a:cs typeface="ＤＦＰ勘亭流" charset="2"/>
              </a:rPr>
              <a:t>Baby</a:t>
            </a:r>
            <a:r>
              <a:rPr lang="ja-JP" altLang="en-US" sz="2800" b="1" dirty="0" smtClean="0">
                <a:latin typeface="ＤＦＰ勘亭流" charset="2"/>
                <a:ea typeface="ＤＦＰ勘亭流" charset="2"/>
                <a:cs typeface="ＤＦＰ勘亭流" charset="2"/>
              </a:rPr>
              <a:t> </a:t>
            </a:r>
            <a:r>
              <a:rPr lang="en-US" altLang="ja-JP" sz="2800" b="1" dirty="0" smtClean="0">
                <a:latin typeface="ＤＦＰ勘亭流" charset="2"/>
                <a:ea typeface="ＤＦＰ勘亭流" charset="2"/>
                <a:cs typeface="ＤＦＰ勘亭流" charset="2"/>
              </a:rPr>
              <a:t>Syndrome</a:t>
            </a:r>
            <a:endParaRPr kumimoji="1" lang="ja-JP" altLang="en-US" sz="2400" b="1" dirty="0">
              <a:latin typeface="ＤＦＰ勘亭流" charset="2"/>
              <a:ea typeface="ＤＦＰ勘亭流" charset="2"/>
              <a:cs typeface="ＤＦＰ勘亭流" charset="2"/>
            </a:endParaRPr>
          </a:p>
        </p:txBody>
      </p:sp>
      <p:sp>
        <p:nvSpPr>
          <p:cNvPr id="3" name="コンテンツ プレースホルダ 2"/>
          <p:cNvSpPr>
            <a:spLocks noGrp="1"/>
          </p:cNvSpPr>
          <p:nvPr>
            <p:ph idx="1"/>
          </p:nvPr>
        </p:nvSpPr>
        <p:spPr>
          <a:xfrm>
            <a:off x="219453" y="1800350"/>
            <a:ext cx="5208146" cy="4621023"/>
          </a:xfrm>
        </p:spPr>
        <p:txBody>
          <a:bodyPr>
            <a:normAutofit/>
          </a:bodyPr>
          <a:lstStyle/>
          <a:p>
            <a:pPr marL="0" indent="0">
              <a:lnSpc>
                <a:spcPct val="150000"/>
              </a:lnSpc>
              <a:buNone/>
            </a:pPr>
            <a:r>
              <a:rPr lang="ja-JP" altLang="en-US" sz="2000" dirty="0" smtClean="0">
                <a:latin typeface="+mj-ea"/>
                <a:ea typeface="+mj-ea"/>
              </a:rPr>
              <a:t>「</a:t>
            </a:r>
            <a:r>
              <a:rPr lang="en-US" sz="2000" dirty="0">
                <a:latin typeface="+mj-ea"/>
                <a:ea typeface="+mj-ea"/>
              </a:rPr>
              <a:t>SBS</a:t>
            </a:r>
            <a:r>
              <a:rPr lang="ja-JP" altLang="en-US" sz="2000" dirty="0">
                <a:latin typeface="+mj-ea"/>
                <a:ea typeface="+mj-ea"/>
              </a:rPr>
              <a:t>は虐待が疑われる頭部外傷の中の一つの型である」</a:t>
            </a:r>
            <a:r>
              <a:rPr lang="ja-JP" altLang="en-US" sz="2000" dirty="0" smtClean="0">
                <a:latin typeface="+mj-ea"/>
                <a:ea typeface="+mj-ea"/>
              </a:rPr>
              <a:t>とし、揺さぶり</a:t>
            </a:r>
            <a:r>
              <a:rPr lang="ja-JP" altLang="en-US" sz="2000" dirty="0">
                <a:latin typeface="+mj-ea"/>
                <a:ea typeface="+mj-ea"/>
              </a:rPr>
              <a:t>や虐待の受傷機転が明らかにならない頭部外傷を含めて、臨床的に虐待を疑って対応すべき乳幼児の頭部外傷を</a:t>
            </a:r>
            <a:r>
              <a:rPr lang="ja-JP" altLang="en-US" sz="2000" i="1" dirty="0" smtClean="0">
                <a:solidFill>
                  <a:srgbClr val="000000"/>
                </a:solidFill>
                <a:latin typeface="+mj-ea"/>
                <a:ea typeface="+mj-ea"/>
              </a:rPr>
              <a:t>、</a:t>
            </a:r>
            <a:r>
              <a:rPr lang="en-US" altLang="ja-JP" sz="2000" i="1" dirty="0" smtClean="0">
                <a:solidFill>
                  <a:srgbClr val="000000"/>
                </a:solidFill>
                <a:latin typeface="+mj-ea"/>
                <a:ea typeface="+mj-ea"/>
              </a:rPr>
              <a:t>   </a:t>
            </a:r>
            <a:r>
              <a:rPr lang="ja-JP" altLang="en-US" sz="2000" b="1" i="1" dirty="0" smtClean="0">
                <a:solidFill>
                  <a:srgbClr val="000000"/>
                </a:solidFill>
                <a:latin typeface="+mj-ea"/>
                <a:ea typeface="+mj-ea"/>
              </a:rPr>
              <a:t>「</a:t>
            </a:r>
            <a:r>
              <a:rPr lang="ja-JP" altLang="en-US" sz="2000" b="1" i="1" dirty="0">
                <a:solidFill>
                  <a:srgbClr val="000000"/>
                </a:solidFill>
                <a:latin typeface="+mj-ea"/>
                <a:ea typeface="+mj-ea"/>
              </a:rPr>
              <a:t>虐待が疑われる乳幼児頭部</a:t>
            </a:r>
            <a:r>
              <a:rPr lang="ja-JP" altLang="en-US" sz="2000" b="1" i="1" dirty="0" smtClean="0">
                <a:solidFill>
                  <a:srgbClr val="000000"/>
                </a:solidFill>
                <a:latin typeface="+mj-ea"/>
                <a:ea typeface="+mj-ea"/>
              </a:rPr>
              <a:t>外傷」（</a:t>
            </a:r>
            <a:r>
              <a:rPr lang="en-US" sz="2000" b="1" i="1" dirty="0">
                <a:solidFill>
                  <a:srgbClr val="000000"/>
                </a:solidFill>
                <a:latin typeface="+mj-ea"/>
                <a:ea typeface="+mj-ea"/>
              </a:rPr>
              <a:t>abusive head trauma in infants and young children, AHT</a:t>
            </a:r>
            <a:r>
              <a:rPr lang="ja-JP" altLang="en-US" sz="2000" b="1" i="1" dirty="0" smtClean="0">
                <a:solidFill>
                  <a:srgbClr val="000000"/>
                </a:solidFill>
                <a:latin typeface="+mj-ea"/>
                <a:ea typeface="+mj-ea"/>
              </a:rPr>
              <a:t>）</a:t>
            </a:r>
            <a:r>
              <a:rPr lang="en-US" altLang="ja-JP" sz="2000" b="1" i="1" dirty="0" smtClean="0">
                <a:solidFill>
                  <a:srgbClr val="000000"/>
                </a:solidFill>
                <a:latin typeface="+mj-ea"/>
                <a:ea typeface="+mj-ea"/>
              </a:rPr>
              <a:t> </a:t>
            </a:r>
            <a:r>
              <a:rPr lang="ja-JP" altLang="en-US" sz="2000" dirty="0" smtClean="0">
                <a:latin typeface="+mj-ea"/>
                <a:ea typeface="+mj-ea"/>
              </a:rPr>
              <a:t>と定義。</a:t>
            </a:r>
            <a:endParaRPr kumimoji="1" lang="ja-JP" altLang="en-US" sz="2000" dirty="0"/>
          </a:p>
        </p:txBody>
      </p:sp>
      <p:pic>
        <p:nvPicPr>
          <p:cNvPr id="4" name="図 3" descr="スクリーンショット 2015-06-10 22.33.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304" y="1512805"/>
            <a:ext cx="3369600" cy="4751741"/>
          </a:xfrm>
          <a:prstGeom prst="rect">
            <a:avLst/>
          </a:prstGeom>
        </p:spPr>
      </p:pic>
      <p:sp>
        <p:nvSpPr>
          <p:cNvPr id="5" name="スライド番号プレースホルダー 4"/>
          <p:cNvSpPr>
            <a:spLocks noGrp="1"/>
          </p:cNvSpPr>
          <p:nvPr>
            <p:ph type="sldNum" sz="quarter" idx="12"/>
          </p:nvPr>
        </p:nvSpPr>
        <p:spPr/>
        <p:txBody>
          <a:bodyPr/>
          <a:lstStyle/>
          <a:p>
            <a:fld id="{24B82A92-8B16-1C4A-B6E9-DF3ACF104385}" type="slidenum">
              <a:rPr kumimoji="1" lang="ja-JP" altLang="en-US" smtClean="0"/>
              <a:t>15</a:t>
            </a:fld>
            <a:endParaRPr kumimoji="1" lang="ja-JP" altLang="en-US"/>
          </a:p>
        </p:txBody>
      </p:sp>
    </p:spTree>
    <p:extLst>
      <p:ext uri="{BB962C8B-B14F-4D97-AF65-F5344CB8AC3E}">
        <p14:creationId xmlns:p14="http://schemas.microsoft.com/office/powerpoint/2010/main" val="3003467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57338"/>
            <a:ext cx="187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789" y="1557338"/>
            <a:ext cx="180498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2159" y="1557338"/>
            <a:ext cx="187166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6" name="Text Box 6"/>
          <p:cNvSpPr txBox="1">
            <a:spLocks noChangeArrowheads="1"/>
          </p:cNvSpPr>
          <p:nvPr/>
        </p:nvSpPr>
        <p:spPr bwMode="auto">
          <a:xfrm>
            <a:off x="1712913" y="3779838"/>
            <a:ext cx="1103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b="1">
                <a:solidFill>
                  <a:srgbClr val="0000AA"/>
                </a:solidFill>
                <a:ea typeface="ＭＳ Ｐ明朝" charset="0"/>
                <a:cs typeface="ＭＳ Ｐ明朝" charset="0"/>
              </a:rPr>
              <a:t>受傷時</a:t>
            </a:r>
          </a:p>
        </p:txBody>
      </p:sp>
      <p:sp>
        <p:nvSpPr>
          <p:cNvPr id="40968" name="Text Box 8"/>
          <p:cNvSpPr txBox="1">
            <a:spLocks noChangeArrowheads="1"/>
          </p:cNvSpPr>
          <p:nvPr/>
        </p:nvSpPr>
        <p:spPr bwMode="auto">
          <a:xfrm>
            <a:off x="3978320" y="3843338"/>
            <a:ext cx="117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b="1" dirty="0">
                <a:solidFill>
                  <a:srgbClr val="0000AA"/>
                </a:solidFill>
                <a:ea typeface="ＭＳ Ｐ明朝" charset="0"/>
                <a:cs typeface="ＭＳ Ｐ明朝" charset="0"/>
              </a:rPr>
              <a:t>１０日後</a:t>
            </a:r>
          </a:p>
        </p:txBody>
      </p:sp>
      <p:sp>
        <p:nvSpPr>
          <p:cNvPr id="40969" name="Text Box 9"/>
          <p:cNvSpPr txBox="1">
            <a:spLocks noChangeArrowheads="1"/>
          </p:cNvSpPr>
          <p:nvPr/>
        </p:nvSpPr>
        <p:spPr bwMode="auto">
          <a:xfrm>
            <a:off x="6151563" y="3843338"/>
            <a:ext cx="117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b="1" dirty="0">
                <a:solidFill>
                  <a:srgbClr val="0000AA"/>
                </a:solidFill>
                <a:ea typeface="ＭＳ Ｐ明朝" charset="0"/>
                <a:cs typeface="ＭＳ Ｐ明朝" charset="0"/>
              </a:rPr>
              <a:t>３０日後</a:t>
            </a:r>
          </a:p>
        </p:txBody>
      </p:sp>
      <p:pic>
        <p:nvPicPr>
          <p:cNvPr id="40970" name="Picture 10" descr="DSCF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333" y="4521847"/>
            <a:ext cx="2305050" cy="1728787"/>
          </a:xfrm>
          <a:prstGeom prst="rect">
            <a:avLst/>
          </a:prstGeom>
          <a:noFill/>
          <a:extLst>
            <a:ext uri="{909E8E84-426E-40dd-AFC4-6F175D3DCCD1}">
              <a14:hiddenFill xmlns:a14="http://schemas.microsoft.com/office/drawing/2010/main">
                <a:solidFill>
                  <a:srgbClr val="FFFFFF"/>
                </a:solidFill>
              </a14:hiddenFill>
            </a:ext>
          </a:extLst>
        </p:spPr>
      </p:pic>
      <p:sp>
        <p:nvSpPr>
          <p:cNvPr id="40971" name="Text Box 11"/>
          <p:cNvSpPr txBox="1">
            <a:spLocks noChangeArrowheads="1"/>
          </p:cNvSpPr>
          <p:nvPr/>
        </p:nvSpPr>
        <p:spPr bwMode="auto">
          <a:xfrm>
            <a:off x="539750" y="185864"/>
            <a:ext cx="7234072" cy="11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pPr>
            <a:r>
              <a:rPr lang="en-US" altLang="ja-JP" sz="1800" b="1" dirty="0">
                <a:solidFill>
                  <a:srgbClr val="0000AA"/>
                </a:solidFill>
                <a:latin typeface="+mj-ea"/>
                <a:ea typeface="+mj-ea"/>
                <a:cs typeface="ＭＳ Ｐ明朝" charset="0"/>
              </a:rPr>
              <a:t>4</a:t>
            </a:r>
            <a:r>
              <a:rPr lang="ja-JP" altLang="en-US" sz="1800" b="1" dirty="0">
                <a:solidFill>
                  <a:srgbClr val="0000AA"/>
                </a:solidFill>
                <a:latin typeface="+mj-ea"/>
                <a:ea typeface="+mj-ea"/>
                <a:cs typeface="ＭＳ Ｐ明朝" charset="0"/>
              </a:rPr>
              <a:t>ヶ月女児</a:t>
            </a:r>
            <a:r>
              <a:rPr lang="ja-JP" altLang="en-US" sz="1800" dirty="0">
                <a:solidFill>
                  <a:srgbClr val="0000AA"/>
                </a:solidFill>
                <a:latin typeface="+mj-ea"/>
                <a:ea typeface="+mj-ea"/>
                <a:cs typeface="ＭＳ Ｐ明朝" charset="0"/>
              </a:rPr>
              <a:t>　呼吸停止にて、救急搬送。受傷時、頭部</a:t>
            </a:r>
            <a:r>
              <a:rPr lang="en-US" altLang="ja-JP" sz="1800" dirty="0">
                <a:solidFill>
                  <a:srgbClr val="0000AA"/>
                </a:solidFill>
                <a:latin typeface="+mj-ea"/>
                <a:ea typeface="+mj-ea"/>
                <a:cs typeface="ＭＳ Ｐ明朝" charset="0"/>
              </a:rPr>
              <a:t>CT</a:t>
            </a:r>
            <a:r>
              <a:rPr lang="ja-JP" altLang="en-US" sz="1800" dirty="0">
                <a:solidFill>
                  <a:srgbClr val="0000AA"/>
                </a:solidFill>
                <a:latin typeface="+mj-ea"/>
                <a:ea typeface="+mj-ea"/>
                <a:cs typeface="ＭＳ Ｐ明朝" charset="0"/>
              </a:rPr>
              <a:t>にて硬膜下血腫，</a:t>
            </a:r>
            <a:endParaRPr lang="en-US" altLang="ja-JP" sz="1800" dirty="0">
              <a:solidFill>
                <a:srgbClr val="0000AA"/>
              </a:solidFill>
              <a:latin typeface="+mj-ea"/>
              <a:ea typeface="+mj-ea"/>
              <a:cs typeface="ＭＳ Ｐ明朝" charset="0"/>
            </a:endParaRPr>
          </a:p>
          <a:p>
            <a:pPr>
              <a:lnSpc>
                <a:spcPct val="130000"/>
              </a:lnSpc>
            </a:pPr>
            <a:r>
              <a:rPr lang="ja-JP" altLang="en-US" sz="1800" dirty="0">
                <a:solidFill>
                  <a:srgbClr val="0000AA"/>
                </a:solidFill>
                <a:latin typeface="+mj-ea"/>
                <a:ea typeface="+mj-ea"/>
                <a:cs typeface="ＭＳ Ｐ明朝" charset="0"/>
              </a:rPr>
              <a:t>網膜出血を認めた。翌日に左顔面に打撲痕が出現した。</a:t>
            </a:r>
            <a:endParaRPr lang="en-US" altLang="ja-JP" sz="1800" dirty="0">
              <a:solidFill>
                <a:srgbClr val="0000AA"/>
              </a:solidFill>
              <a:latin typeface="+mj-ea"/>
              <a:ea typeface="+mj-ea"/>
              <a:cs typeface="ＭＳ Ｐ明朝" charset="0"/>
            </a:endParaRPr>
          </a:p>
          <a:p>
            <a:pPr>
              <a:lnSpc>
                <a:spcPct val="130000"/>
              </a:lnSpc>
            </a:pPr>
            <a:r>
              <a:rPr lang="ja-JP" altLang="en-US" sz="1800" dirty="0">
                <a:solidFill>
                  <a:srgbClr val="0000AA"/>
                </a:solidFill>
                <a:latin typeface="+mj-ea"/>
                <a:ea typeface="+mj-ea"/>
                <a:cs typeface="ＭＳ Ｐ明朝" charset="0"/>
              </a:rPr>
              <a:t>脳波・</a:t>
            </a:r>
            <a:r>
              <a:rPr lang="en-US" altLang="ja-JP" sz="1800" dirty="0">
                <a:solidFill>
                  <a:srgbClr val="0000AA"/>
                </a:solidFill>
                <a:latin typeface="+mj-ea"/>
                <a:ea typeface="+mj-ea"/>
                <a:cs typeface="ＭＳ Ｐ明朝" charset="0"/>
              </a:rPr>
              <a:t>ABR</a:t>
            </a:r>
            <a:r>
              <a:rPr lang="ja-JP" altLang="en-US" sz="1800" dirty="0">
                <a:solidFill>
                  <a:srgbClr val="0000AA"/>
                </a:solidFill>
                <a:latin typeface="+mj-ea"/>
                <a:ea typeface="+mj-ea"/>
                <a:cs typeface="ＭＳ Ｐ明朝" charset="0"/>
              </a:rPr>
              <a:t>とも平担。気管切開下にて人工呼吸管理中である。</a:t>
            </a:r>
          </a:p>
        </p:txBody>
      </p:sp>
      <p:sp>
        <p:nvSpPr>
          <p:cNvPr id="2" name="正方形/長方形 1"/>
          <p:cNvSpPr/>
          <p:nvPr/>
        </p:nvSpPr>
        <p:spPr>
          <a:xfrm>
            <a:off x="2932203" y="5246976"/>
            <a:ext cx="265387" cy="5969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descr="スクリーンショット 2015-06-10 22.52.3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6138" y="4521847"/>
            <a:ext cx="2348558" cy="1712490"/>
          </a:xfrm>
          <a:prstGeom prst="rect">
            <a:avLst/>
          </a:prstGeom>
        </p:spPr>
      </p:pic>
      <p:sp>
        <p:nvSpPr>
          <p:cNvPr id="3" name="スライド番号プレースホルダー 2"/>
          <p:cNvSpPr>
            <a:spLocks noGrp="1"/>
          </p:cNvSpPr>
          <p:nvPr>
            <p:ph type="sldNum" sz="quarter" idx="12"/>
          </p:nvPr>
        </p:nvSpPr>
        <p:spPr/>
        <p:txBody>
          <a:bodyPr/>
          <a:lstStyle/>
          <a:p>
            <a:fld id="{24B82A92-8B16-1C4A-B6E9-DF3ACF104385}" type="slidenum">
              <a:rPr kumimoji="1" lang="ja-JP" altLang="en-US" smtClean="0"/>
              <a:t>16</a:t>
            </a:fld>
            <a:endParaRPr kumimoji="1" lang="ja-JP" altLang="en-US"/>
          </a:p>
        </p:txBody>
      </p:sp>
    </p:spTree>
    <p:extLst>
      <p:ext uri="{BB962C8B-B14F-4D97-AF65-F5344CB8AC3E}">
        <p14:creationId xmlns:p14="http://schemas.microsoft.com/office/powerpoint/2010/main" val="686342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1331640" y="2420888"/>
            <a:ext cx="6494128" cy="1853337"/>
          </a:xfrm>
          <a:solidFill>
            <a:srgbClr val="CCFFCC"/>
          </a:solidFill>
        </p:spPr>
        <p:txBody>
          <a:bodyPr>
            <a:normAutofit/>
          </a:bodyPr>
          <a:lstStyle/>
          <a:p>
            <a:pPr lvl="1" algn="ctr" defTabSz="457200" rtl="0">
              <a:spcBef>
                <a:spcPct val="0"/>
              </a:spcBef>
            </a:pPr>
            <a:r>
              <a:rPr kumimoji="1" lang="ja-JP" altLang="en-US" sz="3600" i="1" dirty="0" smtClean="0">
                <a:latin typeface="ＤＦＰ勘亭流" charset="2"/>
                <a:ea typeface="ＤＦＰ勘亭流" charset="2"/>
                <a:cs typeface="ＤＦＰ勘亭流" charset="2"/>
              </a:rPr>
              <a:t>３）いじめと子どもの自殺</a:t>
            </a:r>
            <a:endParaRPr kumimoji="1" lang="ja-JP" altLang="en-US" sz="3600" i="1" dirty="0">
              <a:latin typeface="ＤＦＰ勘亭流" charset="2"/>
              <a:ea typeface="ＤＦＰ勘亭流" charset="2"/>
              <a:cs typeface="ＤＦＰ勘亭流" charset="2"/>
            </a:endParaRPr>
          </a:p>
        </p:txBody>
      </p:sp>
      <p:sp>
        <p:nvSpPr>
          <p:cNvPr id="4" name="スライド番号プレースホルダー 3"/>
          <p:cNvSpPr>
            <a:spLocks noGrp="1"/>
          </p:cNvSpPr>
          <p:nvPr>
            <p:ph type="sldNum" sz="quarter" idx="12"/>
          </p:nvPr>
        </p:nvSpPr>
        <p:spPr/>
        <p:txBody>
          <a:bodyPr/>
          <a:lstStyle/>
          <a:p>
            <a:fld id="{24B82A92-8B16-1C4A-B6E9-DF3ACF104385}" type="slidenum">
              <a:rPr kumimoji="1" lang="ja-JP" altLang="en-US" smtClean="0"/>
              <a:t>17</a:t>
            </a:fld>
            <a:endParaRPr kumimoji="1" lang="ja-JP" altLang="en-US"/>
          </a:p>
        </p:txBody>
      </p:sp>
    </p:spTree>
    <p:extLst>
      <p:ext uri="{BB962C8B-B14F-4D97-AF65-F5344CB8AC3E}">
        <p14:creationId xmlns:p14="http://schemas.microsoft.com/office/powerpoint/2010/main" val="24893647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319865" y="1015999"/>
            <a:ext cx="4961467" cy="5467739"/>
          </a:xfrm>
          <a:prstGeom prst="rect">
            <a:avLst/>
          </a:prstGeom>
        </p:spPr>
      </p:pic>
      <p:sp>
        <p:nvSpPr>
          <p:cNvPr id="7" name="タイトル 1"/>
          <p:cNvSpPr txBox="1">
            <a:spLocks/>
          </p:cNvSpPr>
          <p:nvPr/>
        </p:nvSpPr>
        <p:spPr>
          <a:xfrm>
            <a:off x="628183" y="146711"/>
            <a:ext cx="7772400" cy="765407"/>
          </a:xfrm>
          <a:prstGeom prst="rect">
            <a:avLst/>
          </a:prstGeom>
          <a:solidFill>
            <a:srgbClr val="CCFFCC"/>
          </a:solidFill>
        </p:spPr>
        <p:txBody>
          <a:bodyPr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effectLst/>
                <a:latin typeface="ＤＦＰ勘亭流" charset="2"/>
                <a:ea typeface="ＤＦＰ勘亭流" charset="2"/>
                <a:cs typeface="ＤＦＰ勘亭流" charset="2"/>
              </a:rPr>
              <a:t>15</a:t>
            </a:r>
            <a:r>
              <a:rPr lang="ja-JP" altLang="en-US" sz="3200" dirty="0">
                <a:effectLst/>
                <a:latin typeface="ＤＦＰ勘亭流" charset="2"/>
                <a:ea typeface="ＤＦＰ勘亭流" charset="2"/>
                <a:cs typeface="ＤＦＰ勘亭流" charset="2"/>
              </a:rPr>
              <a:t>～</a:t>
            </a:r>
            <a:r>
              <a:rPr lang="en-US" altLang="ja-JP" sz="3200" dirty="0">
                <a:effectLst/>
                <a:latin typeface="ＤＦＰ勘亭流" charset="2"/>
                <a:ea typeface="ＤＦＰ勘亭流" charset="2"/>
                <a:cs typeface="ＤＦＰ勘亭流" charset="2"/>
              </a:rPr>
              <a:t>24</a:t>
            </a:r>
            <a:r>
              <a:rPr lang="ja-JP" altLang="en-US" sz="3200" dirty="0">
                <a:effectLst/>
                <a:latin typeface="ＤＦＰ勘亭流" charset="2"/>
                <a:ea typeface="ＤＦＰ勘亭流" charset="2"/>
                <a:cs typeface="ＤＦＰ勘亭流" charset="2"/>
              </a:rPr>
              <a:t>歳の自殺率</a:t>
            </a:r>
            <a:endParaRPr lang="ja-JP" altLang="en-US" sz="3200" i="1" dirty="0">
              <a:effectLst/>
              <a:latin typeface="ＤＦＰ勘亭流" charset="2"/>
              <a:ea typeface="ＤＦＰ勘亭流" charset="2"/>
              <a:cs typeface="ＤＦＰ勘亭流" charset="2"/>
            </a:endParaRPr>
          </a:p>
        </p:txBody>
      </p:sp>
      <p:sp>
        <p:nvSpPr>
          <p:cNvPr id="5" name="テキスト ボックス 4"/>
          <p:cNvSpPr txBox="1"/>
          <p:nvPr/>
        </p:nvSpPr>
        <p:spPr>
          <a:xfrm>
            <a:off x="268374" y="1037749"/>
            <a:ext cx="2236510" cy="584775"/>
          </a:xfrm>
          <a:prstGeom prst="rect">
            <a:avLst/>
          </a:prstGeom>
          <a:noFill/>
        </p:spPr>
        <p:txBody>
          <a:bodyPr wrap="none" rtlCol="0">
            <a:spAutoFit/>
          </a:bodyPr>
          <a:lstStyle/>
          <a:p>
            <a:r>
              <a:rPr kumimoji="1" lang="ja-JP" altLang="en-US" sz="1600" dirty="0">
                <a:effectLst/>
                <a:latin typeface="HG丸ｺﾞｼｯｸM-PRO" panose="020F0600000000000000" pitchFamily="50" charset="-128"/>
                <a:ea typeface="HG丸ｺﾞｼｯｸM-PRO" panose="020F0600000000000000" pitchFamily="50" charset="-128"/>
              </a:rPr>
              <a:t>当該年齢人口１０万人</a:t>
            </a:r>
            <a:endParaRPr kumimoji="1" lang="en-US" altLang="ja-JP" sz="1600" dirty="0">
              <a:effectLst/>
              <a:latin typeface="HG丸ｺﾞｼｯｸM-PRO" panose="020F0600000000000000" pitchFamily="50" charset="-128"/>
              <a:ea typeface="HG丸ｺﾞｼｯｸM-PRO" panose="020F0600000000000000" pitchFamily="50" charset="-128"/>
            </a:endParaRPr>
          </a:p>
          <a:p>
            <a:r>
              <a:rPr kumimoji="1" lang="ja-JP" altLang="en-US" sz="1600" dirty="0">
                <a:effectLst/>
                <a:latin typeface="HG丸ｺﾞｼｯｸM-PRO" panose="020F0600000000000000" pitchFamily="50" charset="-128"/>
                <a:ea typeface="HG丸ｺﾞｼｯｸM-PRO" panose="020F0600000000000000" pitchFamily="50" charset="-128"/>
              </a:rPr>
              <a:t>あたりの</a:t>
            </a:r>
            <a:r>
              <a:rPr lang="ja-JP" altLang="en-US" sz="1600" dirty="0">
                <a:effectLst/>
                <a:latin typeface="HG丸ｺﾞｼｯｸM-PRO" panose="020F0600000000000000" pitchFamily="50" charset="-128"/>
                <a:ea typeface="HG丸ｺﾞｼｯｸM-PRO" panose="020F0600000000000000" pitchFamily="50" charset="-128"/>
              </a:rPr>
              <a:t>自殺者数</a:t>
            </a:r>
            <a:endParaRPr kumimoji="1" lang="ja-JP" altLang="en-US" sz="1600" dirty="0">
              <a:effectLst/>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5805685" y="1037749"/>
            <a:ext cx="3167329" cy="523220"/>
          </a:xfrm>
          <a:prstGeom prst="rect">
            <a:avLst/>
          </a:prstGeom>
        </p:spPr>
        <p:txBody>
          <a:bodyPr wrap="square">
            <a:spAutoFit/>
          </a:bodyPr>
          <a:lstStyle/>
          <a:p>
            <a:r>
              <a:rPr lang="en-US" altLang="ja-JP" sz="1400" dirty="0">
                <a:effectLst/>
                <a:latin typeface="HG丸ｺﾞｼｯｸM-PRO" panose="020F0600000000000000" pitchFamily="50" charset="-128"/>
                <a:ea typeface="HG丸ｺﾞｼｯｸM-PRO" panose="020F0600000000000000" pitchFamily="50" charset="-128"/>
              </a:rPr>
              <a:t>PRESIDENT Online </a:t>
            </a:r>
            <a:r>
              <a:rPr lang="ja-JP" altLang="en-US" sz="1400" dirty="0">
                <a:effectLst/>
                <a:latin typeface="HG丸ｺﾞｼｯｸM-PRO" panose="020F0600000000000000" pitchFamily="50" charset="-128"/>
                <a:ea typeface="HG丸ｺﾞｼｯｸM-PRO" panose="020F0600000000000000" pitchFamily="50" charset="-128"/>
              </a:rPr>
              <a:t>スペシャル</a:t>
            </a:r>
          </a:p>
          <a:p>
            <a:r>
              <a:rPr lang="ja-JP" altLang="en-US" sz="1400" dirty="0">
                <a:effectLst/>
                <a:latin typeface="HG丸ｺﾞｼｯｸM-PRO" panose="020F0600000000000000" pitchFamily="50" charset="-128"/>
                <a:ea typeface="HG丸ｺﾞｼｯｸM-PRO" panose="020F0600000000000000" pitchFamily="50" charset="-128"/>
              </a:rPr>
              <a:t>舞田敏彦　</a:t>
            </a:r>
            <a:r>
              <a:rPr lang="en-US" altLang="ja-JP" sz="1400" dirty="0">
                <a:effectLst/>
                <a:latin typeface="HG丸ｺﾞｼｯｸM-PRO" panose="020F0600000000000000" pitchFamily="50" charset="-128"/>
                <a:ea typeface="HG丸ｺﾞｼｯｸM-PRO" panose="020F0600000000000000" pitchFamily="50" charset="-128"/>
              </a:rPr>
              <a:t>2016/01/12</a:t>
            </a:r>
            <a:endParaRPr lang="ja-JP" altLang="en-US" sz="1400" dirty="0">
              <a:effectLst/>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3247850" y="5773332"/>
            <a:ext cx="793807" cy="338554"/>
          </a:xfrm>
          <a:prstGeom prst="rect">
            <a:avLst/>
          </a:prstGeom>
          <a:solidFill>
            <a:schemeClr val="bg1"/>
          </a:solidFill>
        </p:spPr>
        <p:txBody>
          <a:bodyPr wrap="none" rtlCol="0">
            <a:spAutoFit/>
          </a:bodyPr>
          <a:lstStyle/>
          <a:p>
            <a:r>
              <a:rPr kumimoji="1" lang="en-US" altLang="ja-JP" sz="1600" dirty="0">
                <a:effectLst/>
                <a:latin typeface="HG丸ｺﾞｼｯｸM-PRO" panose="020F0600000000000000" pitchFamily="50" charset="-128"/>
                <a:ea typeface="HG丸ｺﾞｼｯｸM-PRO" panose="020F0600000000000000" pitchFamily="50" charset="-128"/>
              </a:rPr>
              <a:t>1995</a:t>
            </a:r>
            <a:endParaRPr kumimoji="1" lang="ja-JP" altLang="en-US" sz="1600" dirty="0">
              <a:effectLst/>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3980159" y="5773332"/>
            <a:ext cx="793807" cy="338554"/>
          </a:xfrm>
          <a:prstGeom prst="rect">
            <a:avLst/>
          </a:prstGeom>
          <a:solidFill>
            <a:schemeClr val="bg1"/>
          </a:solidFill>
        </p:spPr>
        <p:txBody>
          <a:bodyPr wrap="none" rtlCol="0">
            <a:spAutoFit/>
          </a:bodyPr>
          <a:lstStyle/>
          <a:p>
            <a:r>
              <a:rPr kumimoji="1" lang="en-US" altLang="ja-JP" sz="1600" dirty="0">
                <a:effectLst/>
                <a:latin typeface="HG丸ｺﾞｼｯｸM-PRO" panose="020F0600000000000000" pitchFamily="50" charset="-128"/>
                <a:ea typeface="HG丸ｺﾞｼｯｸM-PRO" panose="020F0600000000000000" pitchFamily="50" charset="-128"/>
              </a:rPr>
              <a:t>2000</a:t>
            </a:r>
            <a:endParaRPr kumimoji="1" lang="ja-JP" altLang="en-US" sz="1600" dirty="0">
              <a:effectLst/>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712468" y="5773332"/>
            <a:ext cx="793807" cy="338554"/>
          </a:xfrm>
          <a:prstGeom prst="rect">
            <a:avLst/>
          </a:prstGeom>
          <a:solidFill>
            <a:schemeClr val="bg1"/>
          </a:solidFill>
        </p:spPr>
        <p:txBody>
          <a:bodyPr wrap="none" rtlCol="0">
            <a:spAutoFit/>
          </a:bodyPr>
          <a:lstStyle/>
          <a:p>
            <a:r>
              <a:rPr kumimoji="1" lang="en-US" altLang="ja-JP" sz="1600" dirty="0">
                <a:effectLst/>
                <a:latin typeface="HG丸ｺﾞｼｯｸM-PRO" panose="020F0600000000000000" pitchFamily="50" charset="-128"/>
                <a:ea typeface="HG丸ｺﾞｼｯｸM-PRO" panose="020F0600000000000000" pitchFamily="50" charset="-128"/>
              </a:rPr>
              <a:t>2005</a:t>
            </a:r>
            <a:endParaRPr kumimoji="1" lang="ja-JP" altLang="en-US" sz="1600" dirty="0">
              <a:effectLst/>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5444776" y="5773332"/>
            <a:ext cx="793807" cy="338554"/>
          </a:xfrm>
          <a:prstGeom prst="rect">
            <a:avLst/>
          </a:prstGeom>
          <a:solidFill>
            <a:schemeClr val="bg1"/>
          </a:solidFill>
        </p:spPr>
        <p:txBody>
          <a:bodyPr wrap="none" rtlCol="0">
            <a:spAutoFit/>
          </a:bodyPr>
          <a:lstStyle/>
          <a:p>
            <a:r>
              <a:rPr kumimoji="1" lang="en-US" altLang="ja-JP" sz="1600" dirty="0">
                <a:effectLst/>
                <a:latin typeface="HG丸ｺﾞｼｯｸM-PRO" panose="020F0600000000000000" pitchFamily="50" charset="-128"/>
                <a:ea typeface="HG丸ｺﾞｼｯｸM-PRO" panose="020F0600000000000000" pitchFamily="50" charset="-128"/>
              </a:rPr>
              <a:t>2010</a:t>
            </a:r>
            <a:endParaRPr kumimoji="1" lang="ja-JP" altLang="en-US" sz="1600" dirty="0">
              <a:effectLst/>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515541" y="5773332"/>
            <a:ext cx="793807" cy="338554"/>
          </a:xfrm>
          <a:prstGeom prst="rect">
            <a:avLst/>
          </a:prstGeom>
          <a:solidFill>
            <a:schemeClr val="bg1"/>
          </a:solidFill>
        </p:spPr>
        <p:txBody>
          <a:bodyPr wrap="none" rtlCol="0">
            <a:spAutoFit/>
          </a:bodyPr>
          <a:lstStyle/>
          <a:p>
            <a:r>
              <a:rPr kumimoji="1" lang="en-US" altLang="ja-JP" sz="1600" dirty="0">
                <a:effectLst/>
                <a:latin typeface="HG丸ｺﾞｼｯｸM-PRO" panose="020F0600000000000000" pitchFamily="50" charset="-128"/>
                <a:ea typeface="HG丸ｺﾞｼｯｸM-PRO" panose="020F0600000000000000" pitchFamily="50" charset="-128"/>
              </a:rPr>
              <a:t>1990</a:t>
            </a:r>
            <a:endParaRPr kumimoji="1" lang="ja-JP" altLang="en-US" sz="1600" dirty="0">
              <a:effectLst/>
              <a:latin typeface="HG丸ｺﾞｼｯｸM-PRO" panose="020F0600000000000000" pitchFamily="50" charset="-128"/>
              <a:ea typeface="HG丸ｺﾞｼｯｸM-PRO" panose="020F0600000000000000" pitchFamily="50" charset="-128"/>
            </a:endParaRPr>
          </a:p>
        </p:txBody>
      </p:sp>
      <p:grpSp>
        <p:nvGrpSpPr>
          <p:cNvPr id="14" name="図形グループ 13"/>
          <p:cNvGrpSpPr/>
          <p:nvPr/>
        </p:nvGrpSpPr>
        <p:grpSpPr>
          <a:xfrm>
            <a:off x="2339752" y="5310838"/>
            <a:ext cx="5293096" cy="1512168"/>
            <a:chOff x="-9392164" y="6328121"/>
            <a:chExt cx="6505787" cy="2952328"/>
          </a:xfrm>
        </p:grpSpPr>
        <p:sp>
          <p:nvSpPr>
            <p:cNvPr id="3" name="正方形/長方形 2"/>
            <p:cNvSpPr/>
            <p:nvPr/>
          </p:nvSpPr>
          <p:spPr>
            <a:xfrm>
              <a:off x="-9392164" y="6328121"/>
              <a:ext cx="6283899" cy="295232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8949636" y="6468708"/>
              <a:ext cx="6063259" cy="2283409"/>
            </a:xfrm>
            <a:prstGeom prst="rect">
              <a:avLst/>
            </a:prstGeom>
            <a:solidFill>
              <a:schemeClr val="bg1"/>
            </a:solidFill>
          </p:spPr>
          <p:txBody>
            <a:bodyPr wrap="square">
              <a:spAutoFit/>
            </a:bodyPr>
            <a:lstStyle/>
            <a:p>
              <a:pPr>
                <a:lnSpc>
                  <a:spcPct val="150000"/>
                </a:lnSpc>
              </a:pPr>
              <a:r>
                <a:rPr lang="ja-JP" altLang="en-US" i="1" dirty="0">
                  <a:solidFill>
                    <a:srgbClr val="FF0000"/>
                  </a:solidFill>
                  <a:effectLst/>
                  <a:latin typeface="HG丸ｺﾞｼｯｸM-PRO" panose="020F0600000000000000" pitchFamily="50" charset="-128"/>
                  <a:ea typeface="HG丸ｺﾞｼｯｸM-PRO" panose="020F0600000000000000" pitchFamily="50" charset="-128"/>
                </a:rPr>
                <a:t>国民全体の自殺率は低下しているが、若年層は上昇している</a:t>
              </a:r>
            </a:p>
          </p:txBody>
        </p:sp>
      </p:grpSp>
      <p:sp>
        <p:nvSpPr>
          <p:cNvPr id="9" name="テキスト ボックス 8"/>
          <p:cNvSpPr txBox="1"/>
          <p:nvPr/>
        </p:nvSpPr>
        <p:spPr>
          <a:xfrm>
            <a:off x="1835696" y="4221088"/>
            <a:ext cx="6032421" cy="1338828"/>
          </a:xfrm>
          <a:prstGeom prst="rect">
            <a:avLst/>
          </a:prstGeom>
          <a:gradFill flip="none" rotWithShape="1">
            <a:gsLst>
              <a:gs pos="0">
                <a:srgbClr val="E68AE5"/>
              </a:gs>
              <a:gs pos="100000">
                <a:schemeClr val="tx2">
                  <a:lumMod val="20000"/>
                  <a:lumOff val="80000"/>
                </a:schemeClr>
              </a:gs>
            </a:gsLst>
            <a:path path="rect">
              <a:fillToRect l="100000" t="100000"/>
            </a:path>
            <a:tileRect r="-100000" b="-100000"/>
          </a:gradFill>
        </p:spPr>
        <p:txBody>
          <a:bodyPr wrap="none" rtlCol="0">
            <a:spAutoFit/>
          </a:bodyPr>
          <a:lstStyle/>
          <a:p>
            <a:pPr>
              <a:lnSpc>
                <a:spcPct val="150000"/>
              </a:lnSpc>
            </a:pPr>
            <a:r>
              <a:rPr lang="ja-JP" altLang="en-US" sz="1800" i="1" dirty="0">
                <a:effectLst/>
                <a:latin typeface="HG丸ｺﾞｼｯｸM-PRO" panose="020F0600000000000000" pitchFamily="50" charset="-128"/>
                <a:ea typeface="HG丸ｺﾞｼｯｸM-PRO" panose="020F0600000000000000" pitchFamily="50" charset="-128"/>
              </a:rPr>
              <a:t>１５</a:t>
            </a:r>
            <a:r>
              <a:rPr lang="en-US" altLang="ja-JP" sz="1800" i="1" dirty="0">
                <a:effectLst/>
                <a:latin typeface="HG丸ｺﾞｼｯｸM-PRO" panose="020F0600000000000000" pitchFamily="50" charset="-128"/>
                <a:ea typeface="HG丸ｺﾞｼｯｸM-PRO" panose="020F0600000000000000" pitchFamily="50" charset="-128"/>
              </a:rPr>
              <a:t>〜</a:t>
            </a:r>
            <a:r>
              <a:rPr lang="ja-JP" altLang="en-US" sz="1800" i="1" dirty="0">
                <a:effectLst/>
                <a:latin typeface="HG丸ｺﾞｼｯｸM-PRO" panose="020F0600000000000000" pitchFamily="50" charset="-128"/>
                <a:ea typeface="HG丸ｺﾞｼｯｸM-PRO" panose="020F0600000000000000" pitchFamily="50" charset="-128"/>
              </a:rPr>
              <a:t>１９歳死因順位　２０００年から　第２位</a:t>
            </a:r>
            <a:r>
              <a:rPr lang="en-US" altLang="en-US" sz="1800" i="1" dirty="0">
                <a:effectLst/>
                <a:latin typeface="HG丸ｺﾞｼｯｸM-PRO" panose="020F0600000000000000" pitchFamily="50" charset="-128"/>
                <a:ea typeface="HG丸ｺﾞｼｯｸM-PRO" panose="020F0600000000000000" pitchFamily="50" charset="-128"/>
              </a:rPr>
              <a:t> </a:t>
            </a:r>
            <a:r>
              <a:rPr lang="ja-JP" altLang="en-US" sz="1800" i="1" dirty="0">
                <a:effectLst/>
                <a:latin typeface="HG丸ｺﾞｼｯｸM-PRO" panose="020F0600000000000000" pitchFamily="50" charset="-128"/>
                <a:ea typeface="HG丸ｺﾞｼｯｸM-PRO" panose="020F0600000000000000" pitchFamily="50" charset="-128"/>
              </a:rPr>
              <a:t>自殺、</a:t>
            </a:r>
            <a:endParaRPr lang="en-US" altLang="ja-JP" sz="1800" i="1" dirty="0">
              <a:effectLst/>
              <a:latin typeface="HG丸ｺﾞｼｯｸM-PRO" panose="020F0600000000000000" pitchFamily="50" charset="-128"/>
              <a:ea typeface="HG丸ｺﾞｼｯｸM-PRO" panose="020F0600000000000000" pitchFamily="50" charset="-128"/>
            </a:endParaRPr>
          </a:p>
          <a:p>
            <a:pPr>
              <a:lnSpc>
                <a:spcPct val="150000"/>
              </a:lnSpc>
            </a:pPr>
            <a:r>
              <a:rPr lang="ja-JP" altLang="ja-JP" sz="1800" i="1" dirty="0">
                <a:effectLst/>
                <a:latin typeface="HG丸ｺﾞｼｯｸM-PRO" panose="020F0600000000000000" pitchFamily="50" charset="-128"/>
                <a:ea typeface="HG丸ｺﾞｼｯｸM-PRO" panose="020F0600000000000000" pitchFamily="50" charset="-128"/>
              </a:rPr>
              <a:t>　</a:t>
            </a:r>
            <a:r>
              <a:rPr lang="ja-JP" altLang="en-US" sz="1800" i="1" dirty="0">
                <a:effectLst/>
                <a:latin typeface="HG丸ｺﾞｼｯｸM-PRO" panose="020F0600000000000000" pitchFamily="50" charset="-128"/>
                <a:ea typeface="HG丸ｺﾞｼｯｸM-PRO" panose="020F0600000000000000" pitchFamily="50" charset="-128"/>
              </a:rPr>
              <a:t>　　　　　　　　　　２０１０年から　第１位</a:t>
            </a:r>
            <a:r>
              <a:rPr lang="en-US" altLang="ja-JP" sz="1800" i="1" dirty="0">
                <a:effectLst/>
                <a:latin typeface="HG丸ｺﾞｼｯｸM-PRO" panose="020F0600000000000000" pitchFamily="50" charset="-128"/>
                <a:ea typeface="HG丸ｺﾞｼｯｸM-PRO" panose="020F0600000000000000" pitchFamily="50" charset="-128"/>
              </a:rPr>
              <a:t> </a:t>
            </a:r>
            <a:r>
              <a:rPr lang="ja-JP" altLang="en-US" sz="1800" i="1" dirty="0">
                <a:effectLst/>
                <a:latin typeface="HG丸ｺﾞｼｯｸM-PRO" panose="020F0600000000000000" pitchFamily="50" charset="-128"/>
                <a:ea typeface="HG丸ｺﾞｼｯｸM-PRO" panose="020F0600000000000000" pitchFamily="50" charset="-128"/>
              </a:rPr>
              <a:t>自殺</a:t>
            </a:r>
            <a:endParaRPr lang="en-US" altLang="ja-JP" sz="1800" i="1" dirty="0">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800" i="1" dirty="0">
                <a:effectLst/>
                <a:latin typeface="HG丸ｺﾞｼｯｸM-PRO" panose="020F0600000000000000" pitchFamily="50" charset="-128"/>
                <a:ea typeface="HG丸ｺﾞｼｯｸM-PRO" panose="020F0600000000000000" pitchFamily="50" charset="-128"/>
              </a:rPr>
              <a:t>１０</a:t>
            </a:r>
            <a:r>
              <a:rPr lang="en-US" altLang="ja-JP" sz="1800" i="1" dirty="0">
                <a:effectLst/>
                <a:latin typeface="HG丸ｺﾞｼｯｸM-PRO" panose="020F0600000000000000" pitchFamily="50" charset="-128"/>
                <a:ea typeface="HG丸ｺﾞｼｯｸM-PRO" panose="020F0600000000000000" pitchFamily="50" charset="-128"/>
              </a:rPr>
              <a:t>〜</a:t>
            </a:r>
            <a:r>
              <a:rPr lang="ja-JP" altLang="en-US" sz="1800" i="1" dirty="0">
                <a:effectLst/>
                <a:latin typeface="HG丸ｺﾞｼｯｸM-PRO" panose="020F0600000000000000" pitchFamily="50" charset="-128"/>
                <a:ea typeface="HG丸ｺﾞｼｯｸM-PRO" panose="020F0600000000000000" pitchFamily="50" charset="-128"/>
              </a:rPr>
              <a:t>１４歳死因順位　２０００年から　第３位</a:t>
            </a:r>
            <a:r>
              <a:rPr lang="en-US" altLang="ja-JP" sz="1800" i="1" dirty="0">
                <a:effectLst/>
                <a:latin typeface="HG丸ｺﾞｼｯｸM-PRO" panose="020F0600000000000000" pitchFamily="50" charset="-128"/>
                <a:ea typeface="HG丸ｺﾞｼｯｸM-PRO" panose="020F0600000000000000" pitchFamily="50" charset="-128"/>
              </a:rPr>
              <a:t> </a:t>
            </a:r>
            <a:r>
              <a:rPr lang="ja-JP" altLang="en-US" sz="1800" i="1" dirty="0">
                <a:effectLst/>
                <a:latin typeface="HG丸ｺﾞｼｯｸM-PRO" panose="020F0600000000000000" pitchFamily="50" charset="-128"/>
                <a:ea typeface="HG丸ｺﾞｼｯｸM-PRO" panose="020F0600000000000000" pitchFamily="50" charset="-128"/>
              </a:rPr>
              <a:t>自殺</a:t>
            </a:r>
            <a:endParaRPr lang="en-US" altLang="ja-JP" sz="1800" i="1" dirty="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82371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1126588" y="1218527"/>
            <a:ext cx="6494128" cy="1853337"/>
          </a:xfrm>
          <a:solidFill>
            <a:srgbClr val="CCFFCC"/>
          </a:solidFill>
        </p:spPr>
        <p:txBody>
          <a:bodyPr>
            <a:normAutofit/>
          </a:bodyPr>
          <a:lstStyle/>
          <a:p>
            <a:pPr lvl="1" algn="ctr" defTabSz="457200" rtl="0">
              <a:spcBef>
                <a:spcPct val="0"/>
              </a:spcBef>
            </a:pPr>
            <a:r>
              <a:rPr lang="ja-JP" altLang="en-US" sz="3600" b="1" i="1" dirty="0" smtClean="0">
                <a:latin typeface="ＤＦＰ勘亭流" charset="2"/>
                <a:ea typeface="ＤＦＰ勘亭流" charset="2"/>
                <a:cs typeface="ＤＦＰ勘亭流" charset="2"/>
              </a:rPr>
              <a:t>４）</a:t>
            </a:r>
            <a:r>
              <a:rPr lang="ja-JP" altLang="en-US" sz="3600" i="1" dirty="0" smtClean="0">
                <a:latin typeface="ＤＦＰ勘亭流" charset="2"/>
                <a:ea typeface="ＤＦＰ勘亭流" charset="2"/>
                <a:cs typeface="ＤＦＰ勘亭流" charset="2"/>
              </a:rPr>
              <a:t>増加</a:t>
            </a:r>
            <a:r>
              <a:rPr lang="ja-JP" altLang="en-US" sz="3600" b="1" i="1" dirty="0">
                <a:latin typeface="ＤＦＰ勘亭流" charset="2"/>
                <a:ea typeface="ＤＦＰ勘亭流" charset="2"/>
                <a:cs typeface="ＤＦＰ勘亭流" charset="2"/>
              </a:rPr>
              <a:t>する発達障害児</a:t>
            </a:r>
            <a:endParaRPr kumimoji="1" lang="ja-JP" altLang="en-US" sz="3600" b="1" i="1" dirty="0">
              <a:latin typeface="ＤＦＰ勘亭流" charset="2"/>
              <a:ea typeface="ＤＦＰ勘亭流" charset="2"/>
              <a:cs typeface="ＤＦＰ勘亭流" charset="2"/>
            </a:endParaRPr>
          </a:p>
        </p:txBody>
      </p:sp>
      <p:sp>
        <p:nvSpPr>
          <p:cNvPr id="4" name="スライド番号プレースホルダー 3"/>
          <p:cNvSpPr>
            <a:spLocks noGrp="1"/>
          </p:cNvSpPr>
          <p:nvPr>
            <p:ph type="sldNum" sz="quarter" idx="12"/>
          </p:nvPr>
        </p:nvSpPr>
        <p:spPr/>
        <p:txBody>
          <a:bodyPr/>
          <a:lstStyle/>
          <a:p>
            <a:fld id="{24B82A92-8B16-1C4A-B6E9-DF3ACF104385}" type="slidenum">
              <a:rPr kumimoji="1" lang="ja-JP" altLang="en-US" smtClean="0"/>
              <a:t>19</a:t>
            </a:fld>
            <a:endParaRPr kumimoji="1" lang="ja-JP" altLang="en-US"/>
          </a:p>
        </p:txBody>
      </p:sp>
      <p:sp>
        <p:nvSpPr>
          <p:cNvPr id="8" name="正方形/長方形 7"/>
          <p:cNvSpPr/>
          <p:nvPr/>
        </p:nvSpPr>
        <p:spPr>
          <a:xfrm>
            <a:off x="705222" y="3604235"/>
            <a:ext cx="7024680" cy="584775"/>
          </a:xfrm>
          <a:prstGeom prst="rect">
            <a:avLst/>
          </a:prstGeom>
        </p:spPr>
        <p:txBody>
          <a:bodyPr wrap="none">
            <a:spAutoFit/>
          </a:bodyPr>
          <a:lstStyle/>
          <a:p>
            <a:r>
              <a:rPr lang="ja-JP" altLang="en-US" sz="3200" b="1" i="1" dirty="0">
                <a:effectLst/>
                <a:latin typeface="HG丸ｺﾞｼｯｸM-PRO" panose="020F0600000000000000" pitchFamily="50" charset="-128"/>
                <a:ea typeface="HG丸ｺﾞｼｯｸM-PRO" panose="020F0600000000000000" pitchFamily="50" charset="-128"/>
                <a:cs typeface="ＤＦＰ勘亭流" charset="2"/>
              </a:rPr>
              <a:t>児童・生徒の</a:t>
            </a:r>
            <a:r>
              <a:rPr lang="en-US" altLang="ja-JP" sz="3200" b="1" i="1" dirty="0">
                <a:effectLst/>
                <a:latin typeface="HG丸ｺﾞｼｯｸM-PRO" panose="020F0600000000000000" pitchFamily="50" charset="-128"/>
                <a:ea typeface="HG丸ｺﾞｼｯｸM-PRO" panose="020F0600000000000000" pitchFamily="50" charset="-128"/>
                <a:cs typeface="ＤＦＰ勘亭流" charset="2"/>
              </a:rPr>
              <a:t> </a:t>
            </a:r>
            <a:r>
              <a:rPr lang="ja-JP" altLang="ja-JP" sz="3200" b="1" i="1" dirty="0">
                <a:effectLst/>
                <a:latin typeface="HG丸ｺﾞｼｯｸM-PRO" panose="020F0600000000000000" pitchFamily="50" charset="-128"/>
                <a:ea typeface="HG丸ｺﾞｼｯｸM-PRO" panose="020F0600000000000000" pitchFamily="50" charset="-128"/>
                <a:cs typeface="ＤＦＰ勘亭流" charset="2"/>
              </a:rPr>
              <a:t>6</a:t>
            </a:r>
            <a:r>
              <a:rPr lang="en-US" altLang="ja-JP" sz="3200" b="1" i="1" dirty="0">
                <a:effectLst/>
                <a:latin typeface="HG丸ｺﾞｼｯｸM-PRO" panose="020F0600000000000000" pitchFamily="50" charset="-128"/>
                <a:ea typeface="HG丸ｺﾞｼｯｸM-PRO" panose="020F0600000000000000" pitchFamily="50" charset="-128"/>
                <a:cs typeface="ＤＦＰ勘亭流" charset="2"/>
              </a:rPr>
              <a:t>.5% </a:t>
            </a:r>
            <a:r>
              <a:rPr lang="ja-JP" altLang="en-US" sz="3200" b="1" i="1" dirty="0">
                <a:effectLst/>
                <a:latin typeface="HG丸ｺﾞｼｯｸM-PRO" panose="020F0600000000000000" pitchFamily="50" charset="-128"/>
                <a:ea typeface="HG丸ｺﾞｼｯｸM-PRO" panose="020F0600000000000000" pitchFamily="50" charset="-128"/>
                <a:cs typeface="ＤＦＰ勘亭流" charset="2"/>
              </a:rPr>
              <a:t>が発達障害　</a:t>
            </a:r>
            <a:r>
              <a:rPr lang="en-US" altLang="ja-JP" sz="3200" b="1" i="1" dirty="0">
                <a:effectLst/>
                <a:latin typeface="HG丸ｺﾞｼｯｸM-PRO" panose="020F0600000000000000" pitchFamily="50" charset="-128"/>
                <a:ea typeface="HG丸ｺﾞｼｯｸM-PRO" panose="020F0600000000000000" pitchFamily="50" charset="-128"/>
                <a:cs typeface="ＤＦＰ勘亭流" charset="2"/>
              </a:rPr>
              <a:t> !?</a:t>
            </a:r>
            <a:endParaRPr lang="ja-JP" altLang="en-US" sz="3200" b="1" i="1" dirty="0">
              <a:effectLst/>
              <a:latin typeface="HG丸ｺﾞｼｯｸM-PRO" panose="020F0600000000000000" pitchFamily="50" charset="-128"/>
              <a:ea typeface="HG丸ｺﾞｼｯｸM-PRO" panose="020F0600000000000000" pitchFamily="50" charset="-128"/>
              <a:cs typeface="ＤＦＰ勘亭流" charset="2"/>
            </a:endParaRPr>
          </a:p>
        </p:txBody>
      </p:sp>
      <p:sp>
        <p:nvSpPr>
          <p:cNvPr id="2" name="正方形/長方形 1"/>
          <p:cNvSpPr/>
          <p:nvPr/>
        </p:nvSpPr>
        <p:spPr>
          <a:xfrm>
            <a:off x="705222" y="4391695"/>
            <a:ext cx="7213642" cy="1451679"/>
          </a:xfrm>
          <a:prstGeom prst="rect">
            <a:avLst/>
          </a:prstGeom>
        </p:spPr>
        <p:txBody>
          <a:bodyPr wrap="square">
            <a:spAutoFit/>
          </a:bodyPr>
          <a:lstStyle/>
          <a:p>
            <a:pPr>
              <a:lnSpc>
                <a:spcPct val="150000"/>
              </a:lnSpc>
            </a:pPr>
            <a:r>
              <a:rPr lang="ja-JP" altLang="en-US" sz="2000" i="1" dirty="0">
                <a:effectLst/>
                <a:latin typeface="HG丸ｺﾞｼｯｸM-PRO" panose="020F0600000000000000" pitchFamily="50" charset="-128"/>
                <a:ea typeface="HG丸ｺﾞｼｯｸM-PRO" panose="020F0600000000000000" pitchFamily="50" charset="-128"/>
              </a:rPr>
              <a:t>「通常の学級に在籍する発達障害の可能性のある特別な教育的支援を必要とする児童生徒に関する調査結果について」報告書</a:t>
            </a:r>
            <a:r>
              <a:rPr lang="ja-JP" altLang="ja-JP" sz="2000" i="1" dirty="0">
                <a:effectLst/>
                <a:latin typeface="HG丸ｺﾞｼｯｸM-PRO" panose="020F0600000000000000" pitchFamily="50" charset="-128"/>
                <a:ea typeface="HG丸ｺﾞｼｯｸM-PRO" panose="020F0600000000000000" pitchFamily="50" charset="-128"/>
              </a:rPr>
              <a:t>　</a:t>
            </a:r>
            <a:r>
              <a:rPr lang="ja-JP" altLang="en-US" sz="2000" i="1" dirty="0">
                <a:effectLst/>
                <a:latin typeface="HG丸ｺﾞｼｯｸM-PRO" panose="020F0600000000000000" pitchFamily="50" charset="-128"/>
                <a:ea typeface="HG丸ｺﾞｼｯｸM-PRO" panose="020F0600000000000000" pitchFamily="50" charset="-128"/>
              </a:rPr>
              <a:t>　　平成</a:t>
            </a:r>
            <a:r>
              <a:rPr lang="en-US" altLang="ja-JP" sz="2000" i="1" dirty="0">
                <a:effectLst/>
                <a:latin typeface="HG丸ｺﾞｼｯｸM-PRO" panose="020F0600000000000000" pitchFamily="50" charset="-128"/>
                <a:ea typeface="HG丸ｺﾞｼｯｸM-PRO" panose="020F0600000000000000" pitchFamily="50" charset="-128"/>
              </a:rPr>
              <a:t>24</a:t>
            </a:r>
            <a:r>
              <a:rPr lang="ja-JP" altLang="en-US" sz="2000" i="1" dirty="0">
                <a:effectLst/>
                <a:latin typeface="HG丸ｺﾞｼｯｸM-PRO" panose="020F0600000000000000" pitchFamily="50" charset="-128"/>
                <a:ea typeface="HG丸ｺﾞｼｯｸM-PRO" panose="020F0600000000000000" pitchFamily="50" charset="-128"/>
              </a:rPr>
              <a:t>年、文科省</a:t>
            </a:r>
            <a:endParaRPr lang="ja-JP" altLang="en-US" i="1" dirty="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689570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647700" y="358310"/>
            <a:ext cx="7740724" cy="1414506"/>
          </a:xfrm>
          <a:prstGeom prst="rect">
            <a:avLst/>
          </a:prstGeom>
          <a:solidFill>
            <a:srgbClr val="CCFFCC"/>
          </a:solidFill>
        </p:spPr>
        <p:txBody>
          <a:bodyPr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nSpc>
                <a:spcPct val="130000"/>
              </a:lnSpc>
            </a:pPr>
            <a:r>
              <a:rPr lang="en-US" altLang="ja-JP" sz="3200" i="1" dirty="0">
                <a:effectLst/>
                <a:latin typeface="ＤＦＰ勘亭流" charset="2"/>
                <a:ea typeface="ＤＦＰ勘亭流" charset="2"/>
                <a:cs typeface="ＤＦＰ勘亭流" charset="2"/>
              </a:rPr>
              <a:t>2000</a:t>
            </a:r>
            <a:r>
              <a:rPr lang="ja-JP" altLang="en-US" sz="3200" i="1" dirty="0">
                <a:effectLst/>
                <a:latin typeface="ＤＦＰ勘亭流" charset="2"/>
                <a:ea typeface="ＤＦＰ勘亭流" charset="2"/>
                <a:cs typeface="ＤＦＰ勘亭流" charset="2"/>
              </a:rPr>
              <a:t>年代になって</a:t>
            </a:r>
            <a:r>
              <a:rPr lang="ja-JP" altLang="en-US" sz="3200" i="1" dirty="0" smtClean="0">
                <a:effectLst/>
                <a:latin typeface="ＤＦＰ勘亭流" charset="2"/>
                <a:ea typeface="ＤＦＰ勘亭流" charset="2"/>
                <a:cs typeface="ＤＦＰ勘亭流" charset="2"/>
              </a:rPr>
              <a:t>、</a:t>
            </a:r>
            <a:endParaRPr lang="en-US" altLang="ja-JP" sz="3200" i="1" dirty="0" smtClean="0">
              <a:effectLst/>
              <a:latin typeface="ＤＦＰ勘亭流" charset="2"/>
              <a:ea typeface="ＤＦＰ勘亭流" charset="2"/>
              <a:cs typeface="ＤＦＰ勘亭流" charset="2"/>
            </a:endParaRPr>
          </a:p>
          <a:p>
            <a:pPr>
              <a:lnSpc>
                <a:spcPct val="130000"/>
              </a:lnSpc>
            </a:pPr>
            <a:r>
              <a:rPr lang="ja-JP" altLang="en-US" sz="3200" i="1" dirty="0" smtClean="0">
                <a:effectLst/>
                <a:latin typeface="ＤＦＰ勘亭流" charset="2"/>
                <a:ea typeface="ＤＦＰ勘亭流" charset="2"/>
                <a:cs typeface="ＤＦＰ勘亭流" charset="2"/>
              </a:rPr>
              <a:t>顕在化</a:t>
            </a:r>
            <a:r>
              <a:rPr lang="ja-JP" altLang="en-US" sz="3200" i="1" dirty="0">
                <a:effectLst/>
                <a:latin typeface="ＤＦＰ勘亭流" charset="2"/>
                <a:ea typeface="ＤＦＰ勘亭流" charset="2"/>
                <a:cs typeface="ＤＦＰ勘亭流" charset="2"/>
              </a:rPr>
              <a:t>した子どもの問題</a:t>
            </a:r>
            <a:endParaRPr lang="en-US" altLang="ja-JP" sz="3200" i="1" dirty="0">
              <a:effectLst/>
              <a:latin typeface="ＤＦＰ勘亭流" charset="2"/>
              <a:ea typeface="ＤＦＰ勘亭流" charset="2"/>
              <a:cs typeface="ＤＦＰ勘亭流" charset="2"/>
            </a:endParaRPr>
          </a:p>
        </p:txBody>
      </p:sp>
      <p:sp>
        <p:nvSpPr>
          <p:cNvPr id="4" name="正方形/長方形 3"/>
          <p:cNvSpPr/>
          <p:nvPr/>
        </p:nvSpPr>
        <p:spPr>
          <a:xfrm>
            <a:off x="1763688" y="2204864"/>
            <a:ext cx="6264696" cy="3724097"/>
          </a:xfrm>
          <a:prstGeom prst="rect">
            <a:avLst/>
          </a:prstGeom>
          <a:solidFill>
            <a:srgbClr val="CCFFCC"/>
          </a:solidFill>
        </p:spPr>
        <p:txBody>
          <a:bodyPr wrap="square">
            <a:spAutoFit/>
          </a:bodyPr>
          <a:lstStyle/>
          <a:p>
            <a:pPr marL="457200" indent="-457200">
              <a:lnSpc>
                <a:spcPct val="200000"/>
              </a:lnSpc>
              <a:buFont typeface="+mj-lt"/>
              <a:buAutoNum type="arabicParenR"/>
            </a:pPr>
            <a:r>
              <a:rPr lang="ja-JP" altLang="en-US" sz="2400" i="1" dirty="0" smtClean="0">
                <a:effectLst/>
                <a:latin typeface="HG丸ｺﾞｼｯｸM-PRO" panose="020F0600000000000000" pitchFamily="50" charset="-128"/>
                <a:ea typeface="HG丸ｺﾞｼｯｸM-PRO" panose="020F0600000000000000" pitchFamily="50" charset="-128"/>
                <a:cs typeface="ＭＳ Ｐ明朝"/>
              </a:rPr>
              <a:t>新生児医療の進歩と少子高齢者社会</a:t>
            </a:r>
            <a:endParaRPr lang="en-US" altLang="ja-JP" sz="2400" i="1" dirty="0" smtClean="0">
              <a:effectLst/>
              <a:latin typeface="HG丸ｺﾞｼｯｸM-PRO" panose="020F0600000000000000" pitchFamily="50" charset="-128"/>
              <a:ea typeface="HG丸ｺﾞｼｯｸM-PRO" panose="020F0600000000000000" pitchFamily="50" charset="-128"/>
              <a:cs typeface="ＭＳ Ｐ明朝"/>
            </a:endParaRPr>
          </a:p>
          <a:p>
            <a:pPr marL="457200" indent="-457200">
              <a:lnSpc>
                <a:spcPct val="200000"/>
              </a:lnSpc>
              <a:buFont typeface="+mj-lt"/>
              <a:buAutoNum type="arabicParenR"/>
            </a:pPr>
            <a:r>
              <a:rPr lang="ja-JP" altLang="en-US" sz="2400" i="1" dirty="0" smtClean="0">
                <a:effectLst/>
                <a:latin typeface="HG丸ｺﾞｼｯｸM-PRO" panose="020F0600000000000000" pitchFamily="50" charset="-128"/>
                <a:ea typeface="HG丸ｺﾞｼｯｸM-PRO" panose="020F0600000000000000" pitchFamily="50" charset="-128"/>
                <a:cs typeface="ＭＳ Ｐ明朝"/>
              </a:rPr>
              <a:t>児童</a:t>
            </a:r>
            <a:r>
              <a:rPr lang="ja-JP" altLang="en-US" sz="2400" i="1" dirty="0">
                <a:effectLst/>
                <a:latin typeface="HG丸ｺﾞｼｯｸM-PRO" panose="020F0600000000000000" pitchFamily="50" charset="-128"/>
                <a:ea typeface="HG丸ｺﾞｼｯｸM-PRO" panose="020F0600000000000000" pitchFamily="50" charset="-128"/>
                <a:cs typeface="ＭＳ Ｐ明朝"/>
              </a:rPr>
              <a:t>虐待の増加</a:t>
            </a:r>
            <a:endParaRPr lang="en-US" altLang="ja-JP" sz="2400" i="1" dirty="0">
              <a:effectLst/>
              <a:latin typeface="HG丸ｺﾞｼｯｸM-PRO" panose="020F0600000000000000" pitchFamily="50" charset="-128"/>
              <a:ea typeface="HG丸ｺﾞｼｯｸM-PRO" panose="020F0600000000000000" pitchFamily="50" charset="-128"/>
              <a:cs typeface="ＭＳ Ｐ明朝"/>
            </a:endParaRPr>
          </a:p>
          <a:p>
            <a:pPr marL="457200" indent="-457200">
              <a:lnSpc>
                <a:spcPct val="200000"/>
              </a:lnSpc>
              <a:buFont typeface="+mj-lt"/>
              <a:buAutoNum type="arabicParenR"/>
            </a:pPr>
            <a:r>
              <a:rPr lang="ja-JP" altLang="en-US" sz="2400" i="1" dirty="0" smtClean="0">
                <a:effectLst/>
                <a:latin typeface="HG丸ｺﾞｼｯｸM-PRO" panose="020F0600000000000000" pitchFamily="50" charset="-128"/>
                <a:ea typeface="HG丸ｺﾞｼｯｸM-PRO" panose="020F0600000000000000" pitchFamily="50" charset="-128"/>
                <a:cs typeface="ＭＳ Ｐ明朝"/>
              </a:rPr>
              <a:t>いじめと若年層の自殺率上昇</a:t>
            </a:r>
            <a:endParaRPr lang="en-US" altLang="ja-JP" sz="2400" i="1" dirty="0" smtClean="0">
              <a:effectLst/>
              <a:latin typeface="HG丸ｺﾞｼｯｸM-PRO" panose="020F0600000000000000" pitchFamily="50" charset="-128"/>
              <a:ea typeface="HG丸ｺﾞｼｯｸM-PRO" panose="020F0600000000000000" pitchFamily="50" charset="-128"/>
              <a:cs typeface="ＭＳ Ｐ明朝"/>
            </a:endParaRPr>
          </a:p>
          <a:p>
            <a:pPr marL="457200" indent="-457200">
              <a:lnSpc>
                <a:spcPct val="200000"/>
              </a:lnSpc>
              <a:buFont typeface="+mj-lt"/>
              <a:buAutoNum type="arabicParenR"/>
            </a:pPr>
            <a:r>
              <a:rPr lang="ja-JP" altLang="en-US" i="1" dirty="0" smtClean="0">
                <a:effectLst/>
                <a:latin typeface="HG丸ｺﾞｼｯｸM-PRO" panose="020F0600000000000000" pitchFamily="50" charset="-128"/>
                <a:ea typeface="HG丸ｺﾞｼｯｸM-PRO" panose="020F0600000000000000" pitchFamily="50" charset="-128"/>
                <a:cs typeface="ＭＳ Ｐ明朝"/>
              </a:rPr>
              <a:t>発達</a:t>
            </a:r>
            <a:r>
              <a:rPr lang="ja-JP" altLang="en-US" i="1" dirty="0">
                <a:effectLst/>
                <a:latin typeface="HG丸ｺﾞｼｯｸM-PRO" panose="020F0600000000000000" pitchFamily="50" charset="-128"/>
                <a:ea typeface="HG丸ｺﾞｼｯｸM-PRO" panose="020F0600000000000000" pitchFamily="50" charset="-128"/>
                <a:cs typeface="ＭＳ Ｐ明朝"/>
              </a:rPr>
              <a:t>障害児の増加</a:t>
            </a:r>
            <a:endParaRPr lang="en-US" altLang="ja-JP" i="1" dirty="0">
              <a:effectLst/>
              <a:latin typeface="HG丸ｺﾞｼｯｸM-PRO" panose="020F0600000000000000" pitchFamily="50" charset="-128"/>
              <a:ea typeface="HG丸ｺﾞｼｯｸM-PRO" panose="020F0600000000000000" pitchFamily="50" charset="-128"/>
              <a:cs typeface="ＭＳ Ｐ明朝"/>
            </a:endParaRPr>
          </a:p>
          <a:p>
            <a:pPr marL="457200" indent="-457200">
              <a:lnSpc>
                <a:spcPct val="200000"/>
              </a:lnSpc>
              <a:buFont typeface="+mj-lt"/>
              <a:buAutoNum type="arabicParenR"/>
            </a:pPr>
            <a:r>
              <a:rPr lang="ja-JP" altLang="en-US" i="1" dirty="0" smtClean="0">
                <a:effectLst/>
                <a:latin typeface="HG丸ｺﾞｼｯｸM-PRO" panose="020F0600000000000000" pitchFamily="50" charset="-128"/>
                <a:ea typeface="HG丸ｺﾞｼｯｸM-PRO" panose="020F0600000000000000" pitchFamily="50" charset="-128"/>
                <a:cs typeface="ＭＳ Ｐ明朝"/>
              </a:rPr>
              <a:t>背景にある子どもの貧困問題</a:t>
            </a:r>
            <a:endParaRPr lang="en-US" altLang="ja-JP" i="1" dirty="0">
              <a:effectLst/>
              <a:latin typeface="HG丸ｺﾞｼｯｸM-PRO" panose="020F0600000000000000" pitchFamily="50" charset="-128"/>
              <a:ea typeface="HG丸ｺﾞｼｯｸM-PRO" panose="020F0600000000000000" pitchFamily="50" charset="-128"/>
              <a:cs typeface="ＭＳ Ｐ明朝"/>
            </a:endParaRPr>
          </a:p>
        </p:txBody>
      </p:sp>
    </p:spTree>
    <p:extLst>
      <p:ext uri="{BB962C8B-B14F-4D97-AF65-F5344CB8AC3E}">
        <p14:creationId xmlns:p14="http://schemas.microsoft.com/office/powerpoint/2010/main" val="22793003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5000" y="566738"/>
            <a:ext cx="7251700" cy="975796"/>
          </a:xfrm>
          <a:solidFill>
            <a:srgbClr val="CCFFCC"/>
          </a:solidFill>
        </p:spPr>
        <p:txBody>
          <a:bodyPr>
            <a:normAutofit/>
          </a:bodyPr>
          <a:lstStyle/>
          <a:p>
            <a:r>
              <a:rPr kumimoji="1" lang="ja-JP" altLang="en-US" sz="3600" dirty="0">
                <a:latin typeface="ＤＦＰ勘亭流" charset="2"/>
                <a:ea typeface="ＤＦＰ勘亭流" charset="2"/>
                <a:cs typeface="ＤＦＰ勘亭流" charset="2"/>
              </a:rPr>
              <a:t>「発達</a:t>
            </a:r>
            <a:r>
              <a:rPr kumimoji="1" lang="ja-JP" altLang="en-US" sz="3600" dirty="0" smtClean="0">
                <a:latin typeface="ＤＦＰ勘亭流" charset="2"/>
                <a:ea typeface="ＤＦＰ勘亭流" charset="2"/>
                <a:cs typeface="ＤＦＰ勘亭流" charset="2"/>
              </a:rPr>
              <a:t>障害」と</a:t>
            </a:r>
            <a:r>
              <a:rPr lang="ja-JP" altLang="en-US" sz="3600" dirty="0" smtClean="0">
                <a:latin typeface="ＤＦＰ勘亭流" charset="2"/>
                <a:ea typeface="ＤＦＰ勘亭流" charset="2"/>
                <a:cs typeface="ＤＦＰ勘亭流" charset="2"/>
              </a:rPr>
              <a:t>は</a:t>
            </a:r>
            <a:endParaRPr kumimoji="1" lang="ja-JP" altLang="en-US" sz="3600" dirty="0">
              <a:latin typeface="ＤＦＰ勘亭流" charset="2"/>
              <a:ea typeface="ＤＦＰ勘亭流" charset="2"/>
              <a:cs typeface="ＤＦＰ勘亭流" charset="2"/>
            </a:endParaRPr>
          </a:p>
        </p:txBody>
      </p:sp>
      <p:sp>
        <p:nvSpPr>
          <p:cNvPr id="3" name="テキスト ボックス 2"/>
          <p:cNvSpPr txBox="1"/>
          <p:nvPr/>
        </p:nvSpPr>
        <p:spPr>
          <a:xfrm>
            <a:off x="539552" y="1916832"/>
            <a:ext cx="8352928" cy="3847207"/>
          </a:xfrm>
          <a:prstGeom prst="rect">
            <a:avLst/>
          </a:prstGeom>
          <a:noFill/>
        </p:spPr>
        <p:txBody>
          <a:bodyPr wrap="square" rtlCol="0">
            <a:spAutoFit/>
          </a:bodyPr>
          <a:lstStyle/>
          <a:p>
            <a:pPr marL="342900" indent="-342900">
              <a:lnSpc>
                <a:spcPct val="150000"/>
              </a:lnSpc>
              <a:buFont typeface="Wingdings" charset="2"/>
              <a:buChar char="ü"/>
            </a:pPr>
            <a:r>
              <a:rPr lang="en-US" altLang="ja-JP" sz="2000" dirty="0" smtClean="0">
                <a:effectLst/>
                <a:latin typeface="+mj-ea"/>
                <a:ea typeface="+mj-ea"/>
              </a:rPr>
              <a:t>ASD </a:t>
            </a:r>
            <a:r>
              <a:rPr lang="en-US" altLang="ja-JP" sz="2000" dirty="0">
                <a:effectLst/>
                <a:latin typeface="+mj-ea"/>
                <a:ea typeface="+mj-ea"/>
              </a:rPr>
              <a:t>(autism spectrum disorder, </a:t>
            </a:r>
            <a:r>
              <a:rPr lang="ja-JP" altLang="en-US" sz="2000" i="1" dirty="0">
                <a:effectLst/>
                <a:latin typeface="+mj-ea"/>
                <a:ea typeface="+mj-ea"/>
              </a:rPr>
              <a:t>自閉症スペクトラム障害</a:t>
            </a:r>
            <a:r>
              <a:rPr lang="en-US" altLang="ja-JP" sz="2000" dirty="0">
                <a:effectLst/>
                <a:latin typeface="+mj-ea"/>
                <a:ea typeface="+mj-ea"/>
              </a:rPr>
              <a:t>) </a:t>
            </a:r>
            <a:r>
              <a:rPr lang="ja-JP" altLang="en-US" sz="2000" dirty="0" smtClean="0">
                <a:effectLst/>
                <a:latin typeface="+mj-ea"/>
                <a:ea typeface="+mj-ea"/>
              </a:rPr>
              <a:t>　　　</a:t>
            </a:r>
            <a:endParaRPr lang="en-US" altLang="ja-JP" sz="2000" dirty="0" smtClean="0">
              <a:effectLst/>
              <a:latin typeface="+mj-ea"/>
              <a:ea typeface="+mj-ea"/>
            </a:endParaRPr>
          </a:p>
          <a:p>
            <a:pPr>
              <a:lnSpc>
                <a:spcPct val="150000"/>
              </a:lnSpc>
            </a:pPr>
            <a:r>
              <a:rPr lang="ja-JP" altLang="en-US" sz="2000" dirty="0" smtClean="0">
                <a:effectLst/>
                <a:latin typeface="+mj-ea"/>
                <a:ea typeface="+mj-ea"/>
              </a:rPr>
              <a:t>　　　かっては、</a:t>
            </a:r>
            <a:r>
              <a:rPr lang="ja-JP" altLang="en-US" sz="2000" dirty="0">
                <a:effectLst/>
                <a:latin typeface="+mj-ea"/>
                <a:ea typeface="+mj-ea"/>
              </a:rPr>
              <a:t>「広汎性発達障害（</a:t>
            </a:r>
            <a:r>
              <a:rPr lang="en-US" altLang="ja-JP" sz="2000" dirty="0">
                <a:effectLst/>
                <a:latin typeface="+mj-ea"/>
                <a:ea typeface="+mj-ea"/>
              </a:rPr>
              <a:t>pervasive developmental disorder, PDD)</a:t>
            </a:r>
            <a:r>
              <a:rPr lang="ja-JP" altLang="en-US" sz="2000" dirty="0">
                <a:effectLst/>
                <a:latin typeface="+mj-ea"/>
                <a:ea typeface="+mj-ea"/>
              </a:rPr>
              <a:t>」</a:t>
            </a:r>
            <a:r>
              <a:rPr lang="en-US" altLang="ja-JP" sz="2000" dirty="0">
                <a:effectLst/>
                <a:latin typeface="+mj-ea"/>
                <a:ea typeface="+mj-ea"/>
              </a:rPr>
              <a:t> </a:t>
            </a:r>
            <a:r>
              <a:rPr lang="en-US" altLang="ja-JP" sz="2000" dirty="0" smtClean="0">
                <a:effectLst/>
                <a:latin typeface="+mj-ea"/>
                <a:ea typeface="+mj-ea"/>
              </a:rPr>
              <a:t>	</a:t>
            </a:r>
            <a:r>
              <a:rPr lang="ja-JP" altLang="en-US" sz="2000" dirty="0" smtClean="0">
                <a:effectLst/>
                <a:latin typeface="+mj-ea"/>
                <a:ea typeface="+mj-ea"/>
              </a:rPr>
              <a:t>と呼ばれていた。</a:t>
            </a:r>
            <a:endParaRPr lang="en-US" altLang="ja-JP" sz="2000" dirty="0" smtClean="0">
              <a:effectLst/>
              <a:latin typeface="+mj-ea"/>
              <a:ea typeface="+mj-ea"/>
            </a:endParaRPr>
          </a:p>
          <a:p>
            <a:pPr marL="342900" indent="-342900">
              <a:lnSpc>
                <a:spcPct val="150000"/>
              </a:lnSpc>
              <a:buFont typeface="Wingdings" charset="2"/>
              <a:buChar char="ü"/>
            </a:pPr>
            <a:r>
              <a:rPr lang="en-US" altLang="ja-JP" sz="2000" dirty="0" smtClean="0">
                <a:effectLst/>
                <a:latin typeface="+mj-ea"/>
                <a:ea typeface="+mj-ea"/>
              </a:rPr>
              <a:t>AD</a:t>
            </a:r>
            <a:r>
              <a:rPr lang="en-US" altLang="ja-JP" sz="2000" dirty="0">
                <a:effectLst/>
                <a:latin typeface="+mj-ea"/>
                <a:ea typeface="+mj-ea"/>
              </a:rPr>
              <a:t>/HD (attention-deficit/hyperactivity disorder,</a:t>
            </a:r>
            <a:r>
              <a:rPr lang="ja-JP" altLang="en-US" sz="2000" dirty="0">
                <a:effectLst/>
                <a:latin typeface="+mj-ea"/>
                <a:ea typeface="+mj-ea"/>
              </a:rPr>
              <a:t> 注意欠如・多動性</a:t>
            </a:r>
            <a:r>
              <a:rPr lang="ja-JP" altLang="en-US" sz="2000" dirty="0" smtClean="0">
                <a:effectLst/>
                <a:latin typeface="+mj-ea"/>
                <a:ea typeface="+mj-ea"/>
              </a:rPr>
              <a:t>障害）</a:t>
            </a:r>
            <a:endParaRPr lang="en-US" altLang="ja-JP" sz="2000" dirty="0" smtClean="0">
              <a:effectLst/>
              <a:latin typeface="+mj-ea"/>
              <a:ea typeface="+mj-ea"/>
            </a:endParaRPr>
          </a:p>
          <a:p>
            <a:pPr marL="342900" indent="-342900">
              <a:lnSpc>
                <a:spcPct val="150000"/>
              </a:lnSpc>
              <a:buFont typeface="Wingdings" charset="2"/>
              <a:buChar char="ü"/>
            </a:pPr>
            <a:r>
              <a:rPr lang="ja-JP" altLang="en-US" sz="2000" dirty="0" smtClean="0">
                <a:effectLst/>
                <a:latin typeface="+mj-ea"/>
                <a:ea typeface="+mj-ea"/>
              </a:rPr>
              <a:t>アスペルガー症候群</a:t>
            </a:r>
            <a:endParaRPr lang="en-US" altLang="ja-JP" sz="2000" dirty="0">
              <a:effectLst/>
              <a:latin typeface="+mj-ea"/>
              <a:ea typeface="+mj-ea"/>
            </a:endParaRPr>
          </a:p>
          <a:p>
            <a:pPr marL="342900" indent="-342900">
              <a:lnSpc>
                <a:spcPct val="150000"/>
              </a:lnSpc>
              <a:buFont typeface="Wingdings" charset="2"/>
              <a:buChar char="ü"/>
            </a:pPr>
            <a:r>
              <a:rPr lang="ja-JP" altLang="en-US" sz="2000" dirty="0" smtClean="0">
                <a:effectLst/>
                <a:latin typeface="+mj-ea"/>
                <a:ea typeface="+mj-ea"/>
              </a:rPr>
              <a:t>学習障害</a:t>
            </a:r>
            <a:endParaRPr lang="en-US" altLang="ja-JP" sz="2000" dirty="0" smtClean="0">
              <a:effectLst/>
              <a:latin typeface="+mj-ea"/>
              <a:ea typeface="+mj-ea"/>
            </a:endParaRPr>
          </a:p>
          <a:p>
            <a:pPr marL="342900" indent="-342900">
              <a:lnSpc>
                <a:spcPct val="150000"/>
              </a:lnSpc>
              <a:buFont typeface="Wingdings" charset="2"/>
              <a:buChar char="ü"/>
            </a:pPr>
            <a:r>
              <a:rPr lang="ja-JP" altLang="en-US" sz="2000" dirty="0" smtClean="0">
                <a:effectLst/>
                <a:latin typeface="+mj-ea"/>
                <a:ea typeface="+mj-ea"/>
              </a:rPr>
              <a:t>情緒障害</a:t>
            </a:r>
            <a:endParaRPr lang="en-US" altLang="ja-JP" sz="2000" dirty="0" smtClean="0">
              <a:effectLst/>
              <a:latin typeface="+mj-ea"/>
              <a:ea typeface="+mj-ea"/>
            </a:endParaRPr>
          </a:p>
          <a:p>
            <a:pPr>
              <a:lnSpc>
                <a:spcPct val="150000"/>
              </a:lnSpc>
            </a:pPr>
            <a:r>
              <a:rPr lang="ja-JP" altLang="ja-JP" sz="2000" dirty="0">
                <a:solidFill>
                  <a:srgbClr val="000000"/>
                </a:solidFill>
                <a:effectLst/>
                <a:latin typeface="+mj-ea"/>
                <a:ea typeface="+mj-ea"/>
              </a:rPr>
              <a:t>　</a:t>
            </a:r>
            <a:r>
              <a:rPr lang="ja-JP" altLang="en-US" sz="2000" dirty="0" smtClean="0">
                <a:solidFill>
                  <a:srgbClr val="000000"/>
                </a:solidFill>
                <a:effectLst/>
                <a:latin typeface="+mj-ea"/>
                <a:ea typeface="+mj-ea"/>
              </a:rPr>
              <a:t>　　</a:t>
            </a:r>
            <a:r>
              <a:rPr lang="ja-JP" altLang="en-US" dirty="0" smtClean="0">
                <a:solidFill>
                  <a:srgbClr val="000000"/>
                </a:solidFill>
                <a:effectLst/>
                <a:latin typeface="+mj-ea"/>
                <a:ea typeface="+mj-ea"/>
              </a:rPr>
              <a:t>など、</a:t>
            </a:r>
            <a:r>
              <a:rPr lang="ja-JP" altLang="en-US" b="1" dirty="0" smtClean="0">
                <a:solidFill>
                  <a:srgbClr val="FF0000"/>
                </a:solidFill>
                <a:effectLst/>
                <a:latin typeface="+mj-ea"/>
                <a:ea typeface="+mj-ea"/>
                <a:cs typeface="ＤＦＰ勘亭流" charset="2"/>
              </a:rPr>
              <a:t>コミュニケーション障害</a:t>
            </a:r>
            <a:r>
              <a:rPr lang="ja-JP" altLang="en-US" dirty="0" smtClean="0">
                <a:solidFill>
                  <a:srgbClr val="000000"/>
                </a:solidFill>
                <a:effectLst/>
                <a:latin typeface="+mj-ea"/>
                <a:ea typeface="+mj-ea"/>
              </a:rPr>
              <a:t>があるときに用いられる診断名。</a:t>
            </a:r>
            <a:endParaRPr lang="ja-JP" altLang="en-US" dirty="0">
              <a:solidFill>
                <a:srgbClr val="000000"/>
              </a:solidFill>
              <a:effectLst/>
              <a:latin typeface="+mj-ea"/>
              <a:ea typeface="+mj-ea"/>
            </a:endParaRPr>
          </a:p>
        </p:txBody>
      </p:sp>
    </p:spTree>
    <p:extLst>
      <p:ext uri="{BB962C8B-B14F-4D97-AF65-F5344CB8AC3E}">
        <p14:creationId xmlns:p14="http://schemas.microsoft.com/office/powerpoint/2010/main" val="1120172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3B3B3"/>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3B3B3"/>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3B3B3"/>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3B3B3"/>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3B3B3"/>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B3B3B3"/>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B3B3B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54127" y="1564217"/>
            <a:ext cx="1117600" cy="1689100"/>
          </a:xfrm>
          <a:prstGeom prst="rect">
            <a:avLst/>
          </a:prstGeom>
        </p:spPr>
      </p:pic>
      <p:sp>
        <p:nvSpPr>
          <p:cNvPr id="6" name="テキスト ボックス 5"/>
          <p:cNvSpPr txBox="1"/>
          <p:nvPr/>
        </p:nvSpPr>
        <p:spPr>
          <a:xfrm>
            <a:off x="2582743" y="1553670"/>
            <a:ext cx="5626968" cy="3333220"/>
          </a:xfrm>
          <a:prstGeom prst="rect">
            <a:avLst/>
          </a:prstGeom>
          <a:noFill/>
        </p:spPr>
        <p:txBody>
          <a:bodyPr wrap="square" rtlCol="0">
            <a:spAutoFit/>
          </a:bodyPr>
          <a:lstStyle/>
          <a:p>
            <a:pPr indent="271463">
              <a:lnSpc>
                <a:spcPct val="130000"/>
              </a:lnSpc>
            </a:pPr>
            <a:r>
              <a:rPr lang="en-US" altLang="ja-JP" sz="1800" dirty="0">
                <a:effectLst/>
                <a:latin typeface="HG丸ｺﾞｼｯｸM-PRO" panose="020F0600000000000000" pitchFamily="50" charset="-128"/>
                <a:ea typeface="HG丸ｺﾞｼｯｸM-PRO" panose="020F0600000000000000" pitchFamily="50" charset="-128"/>
              </a:rPr>
              <a:t>1944</a:t>
            </a:r>
            <a:r>
              <a:rPr lang="ja-JP" altLang="en-US" sz="1800" dirty="0">
                <a:effectLst/>
                <a:latin typeface="HG丸ｺﾞｼｯｸM-PRO" panose="020F0600000000000000" pitchFamily="50" charset="-128"/>
                <a:ea typeface="HG丸ｺﾞｼｯｸM-PRO" panose="020F0600000000000000" pitchFamily="50" charset="-128"/>
              </a:rPr>
              <a:t>年、アスペルガー症候群の最初の定義を著した。「自閉的精神病質」をもち、「共感能力の欠如、友人関係を築き上げる能力の欠如、一方的な会話、特定の興味における極めて強い没頭、ぎこちない動作」といった行為や能力のパターンを示す４人の男児を報告した。</a:t>
            </a:r>
          </a:p>
          <a:p>
            <a:pPr indent="271463">
              <a:lnSpc>
                <a:spcPct val="130000"/>
              </a:lnSpc>
            </a:pPr>
            <a:r>
              <a:rPr lang="ja-JP" altLang="en-US" sz="1800" dirty="0">
                <a:effectLst/>
                <a:latin typeface="HG丸ｺﾞｼｯｸM-PRO" panose="020F0600000000000000" pitchFamily="50" charset="-128"/>
                <a:ea typeface="HG丸ｺﾞｼｯｸM-PRO" panose="020F0600000000000000" pitchFamily="50" charset="-128"/>
              </a:rPr>
              <a:t>アスペルガー症候群（</a:t>
            </a:r>
            <a:r>
              <a:rPr lang="en-US" altLang="ja-JP" sz="1800" dirty="0">
                <a:effectLst/>
                <a:latin typeface="HG丸ｺﾞｼｯｸM-PRO" panose="020F0600000000000000" pitchFamily="50" charset="-128"/>
                <a:ea typeface="HG丸ｺﾞｼｯｸM-PRO" panose="020F0600000000000000" pitchFamily="50" charset="-128"/>
              </a:rPr>
              <a:t>AS</a:t>
            </a:r>
            <a:r>
              <a:rPr lang="ja-JP" altLang="en-US" sz="1800" dirty="0">
                <a:effectLst/>
                <a:latin typeface="HG丸ｺﾞｼｯｸM-PRO" panose="020F0600000000000000" pitchFamily="50" charset="-128"/>
                <a:ea typeface="HG丸ｺﾞｼｯｸM-PRO" panose="020F0600000000000000" pitchFamily="50" charset="-128"/>
              </a:rPr>
              <a:t>）の子供達が、興味のある事柄について非常に詳細に語る能力を持っていることから、彼らを</a:t>
            </a:r>
            <a:r>
              <a:rPr lang="en-US" altLang="ja-JP" sz="1800" dirty="0">
                <a:effectLst/>
                <a:latin typeface="HG丸ｺﾞｼｯｸM-PRO" panose="020F0600000000000000" pitchFamily="50" charset="-128"/>
                <a:ea typeface="HG丸ｺﾞｼｯｸM-PRO" panose="020F0600000000000000" pitchFamily="50" charset="-128"/>
              </a:rPr>
              <a:t> </a:t>
            </a:r>
            <a:r>
              <a:rPr lang="ja-JP" altLang="en-US" sz="1800" i="1" dirty="0">
                <a:effectLst/>
                <a:latin typeface="HG丸ｺﾞｼｯｸM-PRO" panose="020F0600000000000000" pitchFamily="50" charset="-128"/>
                <a:ea typeface="HG丸ｺﾞｼｯｸM-PRO" panose="020F0600000000000000" pitchFamily="50" charset="-128"/>
              </a:rPr>
              <a:t>「小さな教授たち」</a:t>
            </a:r>
            <a:r>
              <a:rPr lang="en-US" altLang="ja-JP" sz="1800" i="1" dirty="0">
                <a:effectLst/>
                <a:latin typeface="HG丸ｺﾞｼｯｸM-PRO" panose="020F0600000000000000" pitchFamily="50" charset="-128"/>
                <a:ea typeface="HG丸ｺﾞｼｯｸM-PRO" panose="020F0600000000000000" pitchFamily="50" charset="-128"/>
              </a:rPr>
              <a:t> </a:t>
            </a:r>
            <a:r>
              <a:rPr lang="ja-JP" altLang="en-US" sz="1800" dirty="0">
                <a:effectLst/>
                <a:latin typeface="HG丸ｺﾞｼｯｸM-PRO" panose="020F0600000000000000" pitchFamily="50" charset="-128"/>
                <a:ea typeface="HG丸ｺﾞｼｯｸM-PRO" panose="020F0600000000000000" pitchFamily="50" charset="-128"/>
              </a:rPr>
              <a:t>と呼んだ。</a:t>
            </a:r>
          </a:p>
        </p:txBody>
      </p:sp>
      <p:sp>
        <p:nvSpPr>
          <p:cNvPr id="8" name="正方形/長方形 7"/>
          <p:cNvSpPr/>
          <p:nvPr/>
        </p:nvSpPr>
        <p:spPr>
          <a:xfrm>
            <a:off x="323528" y="3253317"/>
            <a:ext cx="2293371" cy="646331"/>
          </a:xfrm>
          <a:prstGeom prst="rect">
            <a:avLst/>
          </a:prstGeom>
        </p:spPr>
        <p:txBody>
          <a:bodyPr wrap="square">
            <a:spAutoFit/>
          </a:bodyPr>
          <a:lstStyle/>
          <a:p>
            <a:r>
              <a:rPr lang="en-US" altLang="ja-JP" sz="1800" i="1" dirty="0">
                <a:effectLst/>
                <a:latin typeface="HG丸ｺﾞｼｯｸM-PRO" panose="020F0600000000000000" pitchFamily="50" charset="-128"/>
                <a:ea typeface="HG丸ｺﾞｼｯｸM-PRO" panose="020F0600000000000000" pitchFamily="50" charset="-128"/>
              </a:rPr>
              <a:t>Hans Asperger</a:t>
            </a:r>
          </a:p>
          <a:p>
            <a:r>
              <a:rPr lang="en-US" altLang="ja-JP" sz="1800" i="1" dirty="0">
                <a:effectLst/>
                <a:latin typeface="HG丸ｺﾞｼｯｸM-PRO" panose="020F0600000000000000" pitchFamily="50" charset="-128"/>
                <a:ea typeface="HG丸ｺﾞｼｯｸM-PRO" panose="020F0600000000000000" pitchFamily="50" charset="-128"/>
              </a:rPr>
              <a:t>1906–1980</a:t>
            </a:r>
            <a:endParaRPr lang="ja-JP" altLang="en-US" sz="1800" i="1" dirty="0">
              <a:effectLst/>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solidFill>
            <a:srgbClr val="CCFFCC"/>
          </a:solidFill>
        </p:spPr>
        <p:txBody>
          <a:bodyPr>
            <a:normAutofit/>
          </a:bodyPr>
          <a:lstStyle/>
          <a:p>
            <a:r>
              <a:rPr kumimoji="1" lang="ja-JP" altLang="en-US" sz="3200" b="1" dirty="0">
                <a:latin typeface="HG丸ｺﾞｼｯｸM-PRO" panose="020F0600000000000000" pitchFamily="50" charset="-128"/>
                <a:ea typeface="HG丸ｺﾞｼｯｸM-PRO" panose="020F0600000000000000" pitchFamily="50" charset="-128"/>
              </a:rPr>
              <a:t>アスペルガー症候群</a:t>
            </a:r>
          </a:p>
        </p:txBody>
      </p:sp>
      <p:sp>
        <p:nvSpPr>
          <p:cNvPr id="5" name="正方形/長方形 4"/>
          <p:cNvSpPr/>
          <p:nvPr/>
        </p:nvSpPr>
        <p:spPr>
          <a:xfrm>
            <a:off x="2411760" y="5013176"/>
            <a:ext cx="6129867" cy="738664"/>
          </a:xfrm>
          <a:prstGeom prst="rect">
            <a:avLst/>
          </a:prstGeom>
        </p:spPr>
        <p:txBody>
          <a:bodyPr wrap="square">
            <a:spAutoFit/>
          </a:bodyPr>
          <a:lstStyle/>
          <a:p>
            <a:r>
              <a:rPr lang="de-DE" altLang="ja-JP" sz="1400" i="1" dirty="0" err="1">
                <a:effectLst/>
                <a:latin typeface="HG丸ｺﾞｼｯｸM-PRO" panose="020F0600000000000000" pitchFamily="50" charset="-128"/>
                <a:ea typeface="HG丸ｺﾞｼｯｸM-PRO" panose="020F0600000000000000" pitchFamily="50" charset="-128"/>
              </a:rPr>
              <a:t>Asperger</a:t>
            </a:r>
            <a:r>
              <a:rPr lang="de-DE" altLang="ja-JP" sz="1400" i="1" dirty="0">
                <a:effectLst/>
                <a:latin typeface="HG丸ｺﾞｼｯｸM-PRO" panose="020F0600000000000000" pitchFamily="50" charset="-128"/>
                <a:ea typeface="HG丸ｺﾞｼｯｸM-PRO" panose="020F0600000000000000" pitchFamily="50" charset="-128"/>
              </a:rPr>
              <a:t>, Hans (June 1944). "Die "Autistischen Psychopathen" im Kindesalter". Archiv für Psychiatrie und Nervenkrankheiten, 117: 76–136.</a:t>
            </a:r>
            <a:endParaRPr lang="ja-JP" altLang="en-US" sz="1400" i="1" dirty="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817584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24374" y="1591734"/>
            <a:ext cx="7756026" cy="4190891"/>
          </a:xfrm>
          <a:prstGeom prst="rect">
            <a:avLst/>
          </a:prstGeom>
          <a:noFill/>
        </p:spPr>
        <p:txBody>
          <a:bodyPr wrap="square" rtlCol="0">
            <a:spAutoFit/>
          </a:bodyPr>
          <a:lstStyle/>
          <a:p>
            <a:pPr marL="439738" lvl="1" indent="-439738">
              <a:lnSpc>
                <a:spcPct val="150000"/>
              </a:lnSpc>
              <a:buFont typeface="+mj-lt"/>
              <a:buAutoNum type="alphaLcParenR"/>
            </a:pPr>
            <a:r>
              <a:rPr lang="ja-JP" altLang="en-US" sz="2000" dirty="0">
                <a:effectLst/>
                <a:latin typeface="HG丸ｺﾞｼｯｸM-PRO" panose="020F0600000000000000" pitchFamily="50" charset="-128"/>
                <a:ea typeface="HG丸ｺﾞｼｯｸM-PRO" panose="020F0600000000000000" pitchFamily="50" charset="-128"/>
              </a:rPr>
              <a:t>遺伝子異常や先天異常症候群（脆弱</a:t>
            </a:r>
            <a:r>
              <a:rPr lang="en-US" altLang="ja-JP" sz="2000" dirty="0">
                <a:effectLst/>
                <a:latin typeface="HG丸ｺﾞｼｯｸM-PRO" panose="020F0600000000000000" pitchFamily="50" charset="-128"/>
                <a:ea typeface="HG丸ｺﾞｼｯｸM-PRO" panose="020F0600000000000000" pitchFamily="50" charset="-128"/>
              </a:rPr>
              <a:t>X</a:t>
            </a:r>
            <a:r>
              <a:rPr lang="ja-JP" altLang="en-US" sz="2000" dirty="0">
                <a:effectLst/>
                <a:latin typeface="HG丸ｺﾞｼｯｸM-PRO" panose="020F0600000000000000" pitchFamily="50" charset="-128"/>
                <a:ea typeface="HG丸ｺﾞｼｯｸM-PRO" panose="020F0600000000000000" pitchFamily="50" charset="-128"/>
              </a:rPr>
              <a:t>症候群、結節性硬化症、レット症候群など）に高率に合併</a:t>
            </a:r>
            <a:endParaRPr lang="en-US" altLang="ja-JP" sz="2000" dirty="0">
              <a:effectLst/>
              <a:latin typeface="HG丸ｺﾞｼｯｸM-PRO" panose="020F0600000000000000" pitchFamily="50" charset="-128"/>
              <a:ea typeface="HG丸ｺﾞｼｯｸM-PRO" panose="020F0600000000000000" pitchFamily="50" charset="-128"/>
            </a:endParaRPr>
          </a:p>
          <a:p>
            <a:pPr marL="439738" lvl="1" indent="-439738">
              <a:lnSpc>
                <a:spcPct val="150000"/>
              </a:lnSpc>
              <a:buFont typeface="+mj-lt"/>
              <a:buAutoNum type="alphaLcParenR"/>
            </a:pPr>
            <a:r>
              <a:rPr lang="ja-JP" altLang="en-US" sz="2000" dirty="0">
                <a:effectLst/>
                <a:latin typeface="HG丸ｺﾞｼｯｸM-PRO" panose="020F0600000000000000" pitchFamily="50" charset="-128"/>
                <a:ea typeface="HG丸ｺﾞｼｯｸM-PRO" panose="020F0600000000000000" pitchFamily="50" charset="-128"/>
              </a:rPr>
              <a:t>母体環境</a:t>
            </a:r>
            <a:endParaRPr lang="en-US" altLang="ja-JP" sz="2000" dirty="0">
              <a:effectLst/>
              <a:latin typeface="HG丸ｺﾞｼｯｸM-PRO" panose="020F0600000000000000" pitchFamily="50" charset="-128"/>
              <a:ea typeface="HG丸ｺﾞｼｯｸM-PRO" panose="020F0600000000000000" pitchFamily="50" charset="-128"/>
            </a:endParaRPr>
          </a:p>
          <a:p>
            <a:pPr marL="711200" lvl="2" indent="-355600">
              <a:buFont typeface="+mj-lt"/>
              <a:buAutoNum type="romanLcPeriod"/>
            </a:pPr>
            <a:r>
              <a:rPr lang="ja-JP" altLang="en-US" sz="2000" dirty="0">
                <a:effectLst/>
                <a:latin typeface="HG丸ｺﾞｼｯｸM-PRO" panose="020F0600000000000000" pitchFamily="50" charset="-128"/>
                <a:ea typeface="HG丸ｺﾞｼｯｸM-PRO" panose="020F0600000000000000" pitchFamily="50" charset="-128"/>
              </a:rPr>
              <a:t>低栄養　　ドーハッド仮説</a:t>
            </a:r>
            <a:r>
              <a:rPr lang="ja-JP" altLang="en-US" sz="2000" i="1" dirty="0">
                <a:effectLst/>
                <a:latin typeface="HG丸ｺﾞｼｯｸM-PRO" panose="020F0600000000000000" pitchFamily="50" charset="-128"/>
                <a:ea typeface="HG丸ｺﾞｼｯｸM-PRO" panose="020F0600000000000000" pitchFamily="50" charset="-128"/>
              </a:rPr>
              <a:t>（</a:t>
            </a:r>
            <a:r>
              <a:rPr lang="en-US" altLang="ja-JP" sz="2000" i="1" dirty="0">
                <a:effectLst/>
                <a:latin typeface="HG丸ｺﾞｼｯｸM-PRO" panose="020F0600000000000000" pitchFamily="50" charset="-128"/>
                <a:ea typeface="HG丸ｺﾞｼｯｸM-PRO" panose="020F0600000000000000" pitchFamily="50" charset="-128"/>
              </a:rPr>
              <a:t>Developmental Origins of health and Disease; </a:t>
            </a:r>
            <a:r>
              <a:rPr lang="ja-JP" altLang="ja-JP" sz="2000" i="1" dirty="0">
                <a:effectLst/>
                <a:latin typeface="HG丸ｺﾞｼｯｸM-PRO" panose="020F0600000000000000" pitchFamily="50" charset="-128"/>
                <a:ea typeface="HG丸ｺﾞｼｯｸM-PRO" panose="020F0600000000000000" pitchFamily="50" charset="-128"/>
              </a:rPr>
              <a:t>D</a:t>
            </a:r>
            <a:r>
              <a:rPr lang="en-US" altLang="ja-JP" sz="2000" i="1" dirty="0" err="1">
                <a:effectLst/>
                <a:latin typeface="HG丸ｺﾞｼｯｸM-PRO" panose="020F0600000000000000" pitchFamily="50" charset="-128"/>
                <a:ea typeface="HG丸ｺﾞｼｯｸM-PRO" panose="020F0600000000000000" pitchFamily="50" charset="-128"/>
              </a:rPr>
              <a:t>OHaD</a:t>
            </a:r>
            <a:r>
              <a:rPr lang="en-US" altLang="ja-JP" sz="2000" i="1" dirty="0">
                <a:effectLst/>
                <a:latin typeface="HG丸ｺﾞｼｯｸM-PRO" panose="020F0600000000000000" pitchFamily="50" charset="-128"/>
                <a:ea typeface="HG丸ｺﾞｼｯｸM-PRO" panose="020F0600000000000000" pitchFamily="50" charset="-128"/>
              </a:rPr>
              <a:t>)</a:t>
            </a:r>
          </a:p>
          <a:p>
            <a:pPr marL="711200" lvl="2" indent="-355600">
              <a:lnSpc>
                <a:spcPct val="130000"/>
              </a:lnSpc>
              <a:buFont typeface="+mj-lt"/>
              <a:buAutoNum type="romanLcPeriod"/>
            </a:pPr>
            <a:r>
              <a:rPr lang="ja-JP" altLang="en-US" sz="2000" dirty="0">
                <a:effectLst/>
                <a:latin typeface="HG丸ｺﾞｼｯｸM-PRO" panose="020F0600000000000000" pitchFamily="50" charset="-128"/>
                <a:ea typeface="HG丸ｺﾞｼｯｸM-PRO" panose="020F0600000000000000" pitchFamily="50" charset="-128"/>
              </a:rPr>
              <a:t>母体感染　</a:t>
            </a:r>
            <a:r>
              <a:rPr lang="en-US" altLang="ja-JP" sz="2000" i="1" dirty="0">
                <a:effectLst/>
                <a:latin typeface="HG丸ｺﾞｼｯｸM-PRO" panose="020F0600000000000000" pitchFamily="50" charset="-128"/>
                <a:ea typeface="HG丸ｺﾞｼｯｸM-PRO" panose="020F0600000000000000" pitchFamily="50" charset="-128"/>
              </a:rPr>
              <a:t>CMV</a:t>
            </a:r>
          </a:p>
          <a:p>
            <a:pPr marL="711200" lvl="2" indent="-355600">
              <a:lnSpc>
                <a:spcPct val="130000"/>
              </a:lnSpc>
              <a:buFont typeface="+mj-lt"/>
              <a:buAutoNum type="romanLcPeriod"/>
            </a:pPr>
            <a:r>
              <a:rPr lang="ja-JP" altLang="en-US" sz="2000" dirty="0">
                <a:effectLst/>
                <a:latin typeface="HG丸ｺﾞｼｯｸM-PRO" panose="020F0600000000000000" pitchFamily="50" charset="-128"/>
                <a:ea typeface="HG丸ｺﾞｼｯｸM-PRO" panose="020F0600000000000000" pitchFamily="50" charset="-128"/>
              </a:rPr>
              <a:t>母親が服用する薬剤　</a:t>
            </a:r>
            <a:r>
              <a:rPr lang="ja-JP" altLang="en-US" sz="2000" i="1" dirty="0">
                <a:effectLst/>
                <a:latin typeface="HG丸ｺﾞｼｯｸM-PRO" panose="020F0600000000000000" pitchFamily="50" charset="-128"/>
                <a:ea typeface="HG丸ｺﾞｼｯｸM-PRO" panose="020F0600000000000000" pitchFamily="50" charset="-128"/>
              </a:rPr>
              <a:t>バルプロ酸</a:t>
            </a:r>
            <a:endParaRPr lang="en-US" altLang="ja-JP" sz="2000" i="1" dirty="0">
              <a:effectLst/>
              <a:latin typeface="HG丸ｺﾞｼｯｸM-PRO" panose="020F0600000000000000" pitchFamily="50" charset="-128"/>
              <a:ea typeface="HG丸ｺﾞｼｯｸM-PRO" panose="020F0600000000000000" pitchFamily="50" charset="-128"/>
            </a:endParaRPr>
          </a:p>
          <a:p>
            <a:pPr marL="711200" lvl="2" indent="-355600">
              <a:lnSpc>
                <a:spcPct val="130000"/>
              </a:lnSpc>
            </a:pPr>
            <a:endParaRPr lang="en-US" altLang="ja-JP" sz="2000" i="1" dirty="0">
              <a:effectLst/>
              <a:latin typeface="HG丸ｺﾞｼｯｸM-PRO" panose="020F0600000000000000" pitchFamily="50" charset="-128"/>
              <a:ea typeface="HG丸ｺﾞｼｯｸM-PRO" panose="020F0600000000000000" pitchFamily="50" charset="-128"/>
            </a:endParaRPr>
          </a:p>
          <a:p>
            <a:pPr marL="439738" lvl="2" indent="-439738">
              <a:lnSpc>
                <a:spcPct val="150000"/>
              </a:lnSpc>
              <a:buFont typeface="+mj-lt"/>
              <a:buAutoNum type="alphaLcParenR" startAt="3"/>
            </a:pPr>
            <a:endParaRPr lang="en-US" altLang="ja-JP" sz="2000" dirty="0" smtClean="0">
              <a:effectLst/>
              <a:latin typeface="HG丸ｺﾞｼｯｸM-PRO" panose="020F0600000000000000" pitchFamily="50" charset="-128"/>
              <a:ea typeface="HG丸ｺﾞｼｯｸM-PRO" panose="020F0600000000000000" pitchFamily="50" charset="-128"/>
            </a:endParaRPr>
          </a:p>
          <a:p>
            <a:pPr marL="439738" lvl="2" indent="-439738">
              <a:lnSpc>
                <a:spcPct val="150000"/>
              </a:lnSpc>
              <a:buFont typeface="+mj-lt"/>
              <a:buAutoNum type="alphaLcParenR" startAt="3"/>
            </a:pPr>
            <a:r>
              <a:rPr lang="ja-JP" altLang="en-US" sz="2000" dirty="0" smtClean="0">
                <a:effectLst/>
                <a:latin typeface="HG丸ｺﾞｼｯｸM-PRO" panose="020F0600000000000000" pitchFamily="50" charset="-128"/>
                <a:ea typeface="HG丸ｺﾞｼｯｸM-PRO" panose="020F0600000000000000" pitchFamily="50" charset="-128"/>
              </a:rPr>
              <a:t>父親</a:t>
            </a:r>
            <a:r>
              <a:rPr lang="ja-JP" altLang="en-US" sz="2000" dirty="0">
                <a:effectLst/>
                <a:latin typeface="HG丸ｺﾞｼｯｸM-PRO" panose="020F0600000000000000" pitchFamily="50" charset="-128"/>
                <a:ea typeface="HG丸ｺﾞｼｯｸM-PRO" panose="020F0600000000000000" pitchFamily="50" charset="-128"/>
              </a:rPr>
              <a:t>の加齢</a:t>
            </a:r>
            <a:endParaRPr lang="en-US" altLang="ja-JP" sz="2000" dirty="0">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24B82A92-8B16-1C4A-B6E9-DF3ACF104385}" type="slidenum">
              <a:rPr kumimoji="1" lang="ja-JP" altLang="en-US" smtClean="0"/>
              <a:t>22</a:t>
            </a:fld>
            <a:endParaRPr kumimoji="1" lang="ja-JP" altLang="en-US"/>
          </a:p>
        </p:txBody>
      </p:sp>
      <p:sp>
        <p:nvSpPr>
          <p:cNvPr id="6" name="タイトル 1"/>
          <p:cNvSpPr txBox="1">
            <a:spLocks/>
          </p:cNvSpPr>
          <p:nvPr/>
        </p:nvSpPr>
        <p:spPr>
          <a:xfrm>
            <a:off x="647700" y="289636"/>
            <a:ext cx="7772400" cy="1246342"/>
          </a:xfrm>
          <a:prstGeom prst="rect">
            <a:avLst/>
          </a:prstGeom>
          <a:solidFill>
            <a:srgbClr val="CCFFCC"/>
          </a:solidFill>
        </p:spPr>
        <p:txBody>
          <a:bodyPr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effectLst/>
                <a:latin typeface="ＤＦＰ勘亭流" charset="2"/>
                <a:ea typeface="ＤＦＰ勘亭流" charset="2"/>
                <a:cs typeface="ＤＦＰ勘亭流" charset="2"/>
              </a:rPr>
              <a:t>発達障害（自閉症スペクトラム障害）の</a:t>
            </a:r>
            <a:endParaRPr lang="en-US" altLang="ja-JP" sz="3200" dirty="0">
              <a:effectLst/>
              <a:latin typeface="ＤＦＰ勘亭流" charset="2"/>
              <a:ea typeface="ＤＦＰ勘亭流" charset="2"/>
              <a:cs typeface="ＤＦＰ勘亭流" charset="2"/>
            </a:endParaRPr>
          </a:p>
          <a:p>
            <a:r>
              <a:rPr lang="ja-JP" altLang="en-US" sz="3200" dirty="0">
                <a:effectLst/>
                <a:latin typeface="ＤＦＰ勘亭流" charset="2"/>
                <a:ea typeface="ＤＦＰ勘亭流" charset="2"/>
                <a:cs typeface="ＤＦＰ勘亭流" charset="2"/>
              </a:rPr>
              <a:t>生物学的な背景</a:t>
            </a:r>
            <a:endParaRPr lang="en-US" altLang="ja-JP" sz="3200" dirty="0">
              <a:effectLst/>
              <a:latin typeface="ＤＦＰ勘亭流" charset="2"/>
              <a:ea typeface="ＤＦＰ勘亭流" charset="2"/>
              <a:cs typeface="ＤＦＰ勘亭流" charset="2"/>
            </a:endParaRPr>
          </a:p>
        </p:txBody>
      </p:sp>
      <p:sp>
        <p:nvSpPr>
          <p:cNvPr id="2" name="正方形/長方形 1"/>
          <p:cNvSpPr/>
          <p:nvPr/>
        </p:nvSpPr>
        <p:spPr>
          <a:xfrm>
            <a:off x="3635896" y="4653136"/>
            <a:ext cx="4467088" cy="461665"/>
          </a:xfrm>
          <a:prstGeom prst="rect">
            <a:avLst/>
          </a:prstGeom>
        </p:spPr>
        <p:txBody>
          <a:bodyPr wrap="none">
            <a:spAutoFit/>
          </a:bodyPr>
          <a:lstStyle/>
          <a:p>
            <a:r>
              <a:rPr lang="ja-JP" altLang="en-US" sz="2400" i="1" dirty="0">
                <a:effectLst/>
                <a:latin typeface="HG丸ｺﾞｼｯｸM-PRO" panose="020F0600000000000000" pitchFamily="50" charset="-128"/>
                <a:ea typeface="HG丸ｺﾞｼｯｸM-PRO" panose="020F0600000000000000" pitchFamily="50" charset="-128"/>
              </a:rPr>
              <a:t>＝　低出生体重児出生数の増加</a:t>
            </a:r>
          </a:p>
        </p:txBody>
      </p:sp>
    </p:spTree>
    <p:extLst>
      <p:ext uri="{BB962C8B-B14F-4D97-AF65-F5344CB8AC3E}">
        <p14:creationId xmlns:p14="http://schemas.microsoft.com/office/powerpoint/2010/main" val="2209577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0707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3649" y="1645744"/>
            <a:ext cx="7802136" cy="461665"/>
          </a:xfrm>
          <a:prstGeom prst="rect">
            <a:avLst/>
          </a:prstGeom>
          <a:noFill/>
        </p:spPr>
        <p:txBody>
          <a:bodyPr wrap="none" rtlCol="0">
            <a:spAutoFit/>
          </a:bodyPr>
          <a:lstStyle/>
          <a:p>
            <a:r>
              <a:rPr kumimoji="1" lang="ja-JP" altLang="en-US" sz="2400" i="1" dirty="0">
                <a:effectLst/>
                <a:latin typeface="HG丸ｺﾞｼｯｸM-PRO" panose="020F0600000000000000" pitchFamily="50" charset="-128"/>
                <a:ea typeface="HG丸ｺﾞｼｯｸM-PRO" panose="020F0600000000000000" pitchFamily="50" charset="-128"/>
              </a:rPr>
              <a:t>「</a:t>
            </a:r>
            <a:r>
              <a:rPr kumimoji="1" lang="en-US" altLang="ja-JP" sz="2400" i="1" dirty="0">
                <a:effectLst/>
                <a:latin typeface="HG丸ｺﾞｼｯｸM-PRO" panose="020F0600000000000000" pitchFamily="50" charset="-128"/>
                <a:ea typeface="HG丸ｺﾞｼｯｸM-PRO" panose="020F0600000000000000" pitchFamily="50" charset="-128"/>
              </a:rPr>
              <a:t>NO.1</a:t>
            </a:r>
            <a:r>
              <a:rPr kumimoji="1" lang="ja-JP" altLang="en-US" sz="2400" i="1" dirty="0">
                <a:effectLst/>
                <a:latin typeface="HG丸ｺﾞｼｯｸM-PRO" panose="020F0600000000000000" pitchFamily="50" charset="-128"/>
                <a:ea typeface="HG丸ｺﾞｼｯｸM-PRO" panose="020F0600000000000000" pitchFamily="50" charset="-128"/>
              </a:rPr>
              <a:t>にならなくていい</a:t>
            </a:r>
            <a:r>
              <a:rPr kumimoji="1" lang="en-US" altLang="ja-JP" sz="2400" i="1" dirty="0">
                <a:effectLst/>
                <a:latin typeface="HG丸ｺﾞｼｯｸM-PRO" panose="020F0600000000000000" pitchFamily="50" charset="-128"/>
                <a:ea typeface="HG丸ｺﾞｼｯｸM-PRO" panose="020F0600000000000000" pitchFamily="50" charset="-128"/>
              </a:rPr>
              <a:t> </a:t>
            </a:r>
            <a:r>
              <a:rPr kumimoji="1" lang="ja-JP" altLang="en-US" sz="2400" i="1" dirty="0">
                <a:effectLst/>
                <a:latin typeface="HG丸ｺﾞｼｯｸM-PRO" panose="020F0600000000000000" pitchFamily="50" charset="-128"/>
                <a:ea typeface="HG丸ｺﾞｼｯｸM-PRO" panose="020F0600000000000000" pitchFamily="50" charset="-128"/>
              </a:rPr>
              <a:t>もともと特別な</a:t>
            </a:r>
            <a:r>
              <a:rPr kumimoji="1" lang="en-US" altLang="ja-JP" sz="2400" i="1" dirty="0">
                <a:effectLst/>
                <a:latin typeface="HG丸ｺﾞｼｯｸM-PRO" panose="020F0600000000000000" pitchFamily="50" charset="-128"/>
                <a:ea typeface="HG丸ｺﾞｼｯｸM-PRO" panose="020F0600000000000000" pitchFamily="50" charset="-128"/>
              </a:rPr>
              <a:t> Only one</a:t>
            </a:r>
            <a:r>
              <a:rPr kumimoji="1" lang="ja-JP" altLang="en-US" sz="2400" i="1" dirty="0">
                <a:effectLst/>
                <a:latin typeface="HG丸ｺﾞｼｯｸM-PRO" panose="020F0600000000000000" pitchFamily="50" charset="-128"/>
                <a:ea typeface="HG丸ｺﾞｼｯｸM-PRO" panose="020F0600000000000000" pitchFamily="50" charset="-128"/>
              </a:rPr>
              <a:t>」</a:t>
            </a:r>
          </a:p>
        </p:txBody>
      </p:sp>
      <p:sp>
        <p:nvSpPr>
          <p:cNvPr id="6" name="テキスト ボックス 5"/>
          <p:cNvSpPr txBox="1"/>
          <p:nvPr/>
        </p:nvSpPr>
        <p:spPr>
          <a:xfrm>
            <a:off x="4987301" y="2396249"/>
            <a:ext cx="3993113" cy="3862596"/>
          </a:xfrm>
          <a:prstGeom prst="rect">
            <a:avLst/>
          </a:prstGeom>
          <a:noFill/>
        </p:spPr>
        <p:txBody>
          <a:bodyPr wrap="square" rtlCol="0">
            <a:spAutoFit/>
          </a:bodyPr>
          <a:lstStyle/>
          <a:p>
            <a:pPr>
              <a:spcAft>
                <a:spcPts val="600"/>
              </a:spcAft>
            </a:pPr>
            <a:r>
              <a:rPr kumimoji="1" lang="ja-JP" altLang="en-US" sz="2000" dirty="0">
                <a:effectLst/>
                <a:latin typeface="HG丸ｺﾞｼｯｸM-PRO" panose="020F0600000000000000" pitchFamily="50" charset="-128"/>
                <a:ea typeface="HG丸ｺﾞｼｯｸM-PRO" panose="020F0600000000000000" pitchFamily="50" charset="-128"/>
              </a:rPr>
              <a:t>それなのに僕ら人間は</a:t>
            </a:r>
            <a:endParaRPr kumimoji="1" lang="en-US" altLang="ja-JP" sz="2000" dirty="0">
              <a:effectLst/>
              <a:latin typeface="HG丸ｺﾞｼｯｸM-PRO" panose="020F0600000000000000" pitchFamily="50" charset="-128"/>
              <a:ea typeface="HG丸ｺﾞｼｯｸM-PRO" panose="020F0600000000000000" pitchFamily="50" charset="-128"/>
            </a:endParaRPr>
          </a:p>
          <a:p>
            <a:pPr>
              <a:spcAft>
                <a:spcPts val="600"/>
              </a:spcAft>
            </a:pPr>
            <a:r>
              <a:rPr lang="ja-JP" altLang="en-US" sz="2000" dirty="0">
                <a:effectLst/>
                <a:latin typeface="HG丸ｺﾞｼｯｸM-PRO" panose="020F0600000000000000" pitchFamily="50" charset="-128"/>
                <a:ea typeface="HG丸ｺﾞｼｯｸM-PRO" panose="020F0600000000000000" pitchFamily="50" charset="-128"/>
              </a:rPr>
              <a:t>どうしてこうも比べたがる？</a:t>
            </a:r>
            <a:endParaRPr lang="en-US" altLang="ja-JP" sz="2000" dirty="0">
              <a:effectLst/>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2000" dirty="0">
                <a:effectLst/>
                <a:latin typeface="HG丸ｺﾞｼｯｸM-PRO" panose="020F0600000000000000" pitchFamily="50" charset="-128"/>
                <a:ea typeface="HG丸ｺﾞｼｯｸM-PRO" panose="020F0600000000000000" pitchFamily="50" charset="-128"/>
              </a:rPr>
              <a:t>一人一人違うのにその中で</a:t>
            </a:r>
            <a:endParaRPr kumimoji="1" lang="en-US" altLang="ja-JP" sz="2000" dirty="0">
              <a:effectLst/>
              <a:latin typeface="HG丸ｺﾞｼｯｸM-PRO" panose="020F0600000000000000" pitchFamily="50" charset="-128"/>
              <a:ea typeface="HG丸ｺﾞｼｯｸM-PRO" panose="020F0600000000000000" pitchFamily="50" charset="-128"/>
            </a:endParaRPr>
          </a:p>
          <a:p>
            <a:pPr>
              <a:spcAft>
                <a:spcPts val="600"/>
              </a:spcAft>
            </a:pPr>
            <a:r>
              <a:rPr lang="ja-JP" altLang="en-US" sz="2000" dirty="0">
                <a:effectLst/>
                <a:latin typeface="HG丸ｺﾞｼｯｸM-PRO" panose="020F0600000000000000" pitchFamily="50" charset="-128"/>
                <a:ea typeface="HG丸ｺﾞｼｯｸM-PRO" panose="020F0600000000000000" pitchFamily="50" charset="-128"/>
              </a:rPr>
              <a:t>一番になりたがる？</a:t>
            </a:r>
            <a:endParaRPr lang="en-US" altLang="ja-JP" sz="2000" dirty="0">
              <a:effectLst/>
              <a:latin typeface="HG丸ｺﾞｼｯｸM-PRO" panose="020F0600000000000000" pitchFamily="50" charset="-128"/>
              <a:ea typeface="HG丸ｺﾞｼｯｸM-PRO" panose="020F0600000000000000" pitchFamily="50" charset="-128"/>
            </a:endParaRPr>
          </a:p>
          <a:p>
            <a:pPr>
              <a:spcAft>
                <a:spcPts val="600"/>
              </a:spcAft>
            </a:pPr>
            <a:endParaRPr kumimoji="1" lang="en-US" altLang="ja-JP" sz="2000" dirty="0">
              <a:effectLst/>
              <a:latin typeface="HG丸ｺﾞｼｯｸM-PRO" panose="020F0600000000000000" pitchFamily="50" charset="-128"/>
              <a:ea typeface="HG丸ｺﾞｼｯｸM-PRO" panose="020F0600000000000000" pitchFamily="50" charset="-128"/>
            </a:endParaRPr>
          </a:p>
          <a:p>
            <a:pPr>
              <a:spcAft>
                <a:spcPts val="600"/>
              </a:spcAft>
            </a:pPr>
            <a:r>
              <a:rPr lang="ja-JP" altLang="en-US" sz="2000" dirty="0">
                <a:effectLst/>
                <a:latin typeface="HG丸ｺﾞｼｯｸM-PRO" panose="020F0600000000000000" pitchFamily="50" charset="-128"/>
                <a:ea typeface="HG丸ｺﾞｼｯｸM-PRO" panose="020F0600000000000000" pitchFamily="50" charset="-128"/>
              </a:rPr>
              <a:t>そうさ僕らは</a:t>
            </a:r>
            <a:endParaRPr lang="en-US" altLang="ja-JP" sz="2000" dirty="0">
              <a:effectLst/>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2000" b="1" i="1" dirty="0">
                <a:effectLst/>
                <a:latin typeface="HG丸ｺﾞｼｯｸM-PRO" panose="020F0600000000000000" pitchFamily="50" charset="-128"/>
                <a:ea typeface="HG丸ｺﾞｼｯｸM-PRO" panose="020F0600000000000000" pitchFamily="50" charset="-128"/>
              </a:rPr>
              <a:t>＊世界に一つだけの花</a:t>
            </a:r>
            <a:endParaRPr kumimoji="1" lang="en-US" altLang="ja-JP" sz="2000" b="1" i="1" dirty="0">
              <a:effectLst/>
              <a:latin typeface="HG丸ｺﾞｼｯｸM-PRO" panose="020F0600000000000000" pitchFamily="50" charset="-128"/>
              <a:ea typeface="HG丸ｺﾞｼｯｸM-PRO" panose="020F0600000000000000" pitchFamily="50" charset="-128"/>
            </a:endParaRPr>
          </a:p>
          <a:p>
            <a:pPr>
              <a:spcAft>
                <a:spcPts val="600"/>
              </a:spcAft>
            </a:pPr>
            <a:r>
              <a:rPr lang="ja-JP" altLang="en-US" sz="2000" b="1" i="1" dirty="0">
                <a:effectLst/>
                <a:latin typeface="HG丸ｺﾞｼｯｸM-PRO" panose="020F0600000000000000" pitchFamily="50" charset="-128"/>
                <a:ea typeface="HG丸ｺﾞｼｯｸM-PRO" panose="020F0600000000000000" pitchFamily="50" charset="-128"/>
              </a:rPr>
              <a:t>一人一人違う種を持つ</a:t>
            </a:r>
            <a:endParaRPr lang="en-US" altLang="ja-JP" sz="2000" b="1" i="1" dirty="0">
              <a:effectLst/>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2000" b="1" i="1" dirty="0">
                <a:effectLst/>
                <a:latin typeface="HG丸ｺﾞｼｯｸM-PRO" panose="020F0600000000000000" pitchFamily="50" charset="-128"/>
                <a:ea typeface="HG丸ｺﾞｼｯｸM-PRO" panose="020F0600000000000000" pitchFamily="50" charset="-128"/>
              </a:rPr>
              <a:t>その花を咲かせることだけに</a:t>
            </a:r>
            <a:endParaRPr kumimoji="1" lang="en-US" altLang="ja-JP" sz="2000" b="1" i="1" dirty="0">
              <a:effectLst/>
              <a:latin typeface="HG丸ｺﾞｼｯｸM-PRO" panose="020F0600000000000000" pitchFamily="50" charset="-128"/>
              <a:ea typeface="HG丸ｺﾞｼｯｸM-PRO" panose="020F0600000000000000" pitchFamily="50" charset="-128"/>
            </a:endParaRPr>
          </a:p>
          <a:p>
            <a:pPr>
              <a:spcAft>
                <a:spcPts val="600"/>
              </a:spcAft>
            </a:pPr>
            <a:r>
              <a:rPr lang="ja-JP" altLang="en-US" sz="2000" b="1" i="1" dirty="0">
                <a:effectLst/>
                <a:latin typeface="HG丸ｺﾞｼｯｸM-PRO" panose="020F0600000000000000" pitchFamily="50" charset="-128"/>
                <a:ea typeface="HG丸ｺﾞｼｯｸM-PRO" panose="020F0600000000000000" pitchFamily="50" charset="-128"/>
              </a:rPr>
              <a:t>一生懸命になればいい＊</a:t>
            </a:r>
            <a:endParaRPr kumimoji="1" lang="ja-JP" altLang="en-US" sz="2000" b="1" i="1" dirty="0">
              <a:effectLst/>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6198283" y="1124614"/>
            <a:ext cx="1774845" cy="461665"/>
          </a:xfrm>
          <a:prstGeom prst="rect">
            <a:avLst/>
          </a:prstGeom>
          <a:noFill/>
        </p:spPr>
        <p:txBody>
          <a:bodyPr wrap="none" rtlCol="0">
            <a:spAutoFit/>
          </a:bodyPr>
          <a:lstStyle/>
          <a:p>
            <a:r>
              <a:rPr kumimoji="1" lang="ja-JP" altLang="en-US" sz="2400" i="1" dirty="0">
                <a:effectLst/>
                <a:latin typeface="HG丸ｺﾞｼｯｸM-PRO" panose="020F0600000000000000" pitchFamily="50" charset="-128"/>
                <a:ea typeface="HG丸ｺﾞｼｯｸM-PRO" panose="020F0600000000000000" pitchFamily="50" charset="-128"/>
              </a:rPr>
              <a:t>歌：</a:t>
            </a:r>
            <a:r>
              <a:rPr kumimoji="1" lang="en-US" altLang="ja-JP" sz="2400" i="1" dirty="0">
                <a:effectLst/>
                <a:latin typeface="HG丸ｺﾞｼｯｸM-PRO" panose="020F0600000000000000" pitchFamily="50" charset="-128"/>
                <a:ea typeface="HG丸ｺﾞｼｯｸM-PRO" panose="020F0600000000000000" pitchFamily="50" charset="-128"/>
              </a:rPr>
              <a:t>SMAP</a:t>
            </a:r>
            <a:endParaRPr kumimoji="1" lang="ja-JP" altLang="en-US" sz="2400" i="1" dirty="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755576" y="4923183"/>
            <a:ext cx="3954929" cy="369332"/>
          </a:xfrm>
          <a:prstGeom prst="rect">
            <a:avLst/>
          </a:prstGeom>
        </p:spPr>
        <p:txBody>
          <a:bodyPr wrap="none">
            <a:spAutoFit/>
          </a:bodyPr>
          <a:lstStyle/>
          <a:p>
            <a:r>
              <a:rPr lang="en-US" altLang="ja-JP" sz="1800" i="1" dirty="0">
                <a:solidFill>
                  <a:srgbClr val="0000FF"/>
                </a:solidFill>
                <a:effectLst/>
                <a:latin typeface="HG丸ｺﾞｼｯｸM-PRO" panose="020F0600000000000000" pitchFamily="50" charset="-128"/>
                <a:ea typeface="HG丸ｺﾞｼｯｸM-PRO" panose="020F0600000000000000" pitchFamily="50" charset="-128"/>
                <a:hlinkClick r:id="rId3"/>
              </a:rPr>
              <a:t>https://youtu.be/MdfPGiwJCDY</a:t>
            </a:r>
            <a:endParaRPr lang="ja-JP" altLang="en-US" sz="1800" i="1" dirty="0">
              <a:solidFill>
                <a:srgbClr val="0000FF"/>
              </a:solidFill>
              <a:effectLst/>
              <a:latin typeface="HG丸ｺﾞｼｯｸM-PRO" panose="020F0600000000000000" pitchFamily="50" charset="-128"/>
              <a:ea typeface="HG丸ｺﾞｼｯｸM-PRO" panose="020F0600000000000000" pitchFamily="50" charset="-128"/>
            </a:endParaRPr>
          </a:p>
        </p:txBody>
      </p:sp>
      <p:pic>
        <p:nvPicPr>
          <p:cNvPr id="7" name="図 6" descr="スクリーンショット 2016-06-15 12.27.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67" y="2396249"/>
            <a:ext cx="4026264" cy="2607426"/>
          </a:xfrm>
          <a:prstGeom prst="rect">
            <a:avLst/>
          </a:prstGeom>
        </p:spPr>
      </p:pic>
      <p:sp>
        <p:nvSpPr>
          <p:cNvPr id="8" name="タイトル 7"/>
          <p:cNvSpPr>
            <a:spLocks noGrp="1"/>
          </p:cNvSpPr>
          <p:nvPr>
            <p:ph type="title"/>
          </p:nvPr>
        </p:nvSpPr>
        <p:spPr>
          <a:xfrm>
            <a:off x="301855" y="264274"/>
            <a:ext cx="8229600" cy="860340"/>
          </a:xfrm>
          <a:solidFill>
            <a:srgbClr val="CCFFCC"/>
          </a:solidFill>
          <a:effectLst>
            <a:outerShdw blurRad="50800" dist="38100" dir="2700000" algn="tl" rotWithShape="0">
              <a:prstClr val="black">
                <a:alpha val="40000"/>
              </a:prstClr>
            </a:outerShdw>
          </a:effectLst>
        </p:spPr>
        <p:txBody>
          <a:bodyPr/>
          <a:lstStyle/>
          <a:p>
            <a:r>
              <a:rPr lang="ja-JP" altLang="en-US" sz="3200" b="1" i="1" dirty="0">
                <a:latin typeface="ＤＦＰ勘亭流" charset="2"/>
                <a:ea typeface="ＤＦＰ勘亭流" charset="2"/>
                <a:cs typeface="ＤＦＰ勘亭流" charset="2"/>
              </a:rPr>
              <a:t>世界に一つだけの花</a:t>
            </a:r>
            <a:r>
              <a:rPr lang="en-US" altLang="ja-JP" sz="3200" b="1" i="1" dirty="0">
                <a:latin typeface="ＤＦＰ勘亭流" charset="2"/>
                <a:ea typeface="ＤＦＰ勘亭流" charset="2"/>
                <a:cs typeface="ＤＦＰ勘亭流" charset="2"/>
              </a:rPr>
              <a:t>  (2003)</a:t>
            </a:r>
            <a:endParaRPr kumimoji="1" lang="ja-JP" altLang="en-US" sz="3200" b="1" i="1" dirty="0">
              <a:latin typeface="ＤＦＰ勘亭流" charset="2"/>
              <a:ea typeface="ＤＦＰ勘亭流" charset="2"/>
              <a:cs typeface="ＤＦＰ勘亭流" charset="2"/>
            </a:endParaRPr>
          </a:p>
        </p:txBody>
      </p:sp>
    </p:spTree>
    <p:extLst>
      <p:ext uri="{BB962C8B-B14F-4D97-AF65-F5344CB8AC3E}">
        <p14:creationId xmlns:p14="http://schemas.microsoft.com/office/powerpoint/2010/main" val="2679987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5066"/>
            <a:ext cx="8229600" cy="1439333"/>
          </a:xfrm>
          <a:solidFill>
            <a:srgbClr val="CCFFCC"/>
          </a:solidFill>
        </p:spPr>
        <p:txBody>
          <a:bodyPr>
            <a:normAutofit/>
          </a:bodyPr>
          <a:lstStyle/>
          <a:p>
            <a:pPr>
              <a:lnSpc>
                <a:spcPct val="130000"/>
              </a:lnSpc>
            </a:pPr>
            <a:r>
              <a:rPr lang="ja-JP" altLang="en-US" sz="3200" b="1" dirty="0">
                <a:latin typeface="HG丸ｺﾞｼｯｸM-PRO" panose="020F0600000000000000" pitchFamily="50" charset="-128"/>
                <a:ea typeface="HG丸ｺﾞｼｯｸM-PRO" panose="020F0600000000000000" pitchFamily="50" charset="-128"/>
                <a:cs typeface="ＤＦＰ勘亭流" charset="2"/>
              </a:rPr>
              <a:t>教育現場での関心が高まった</a:t>
            </a:r>
            <a:r>
              <a:rPr lang="en-US" altLang="ja-JP" sz="3200" b="1" dirty="0">
                <a:latin typeface="HG丸ｺﾞｼｯｸM-PRO" panose="020F0600000000000000" pitchFamily="50" charset="-128"/>
                <a:ea typeface="HG丸ｺﾞｼｯｸM-PRO" panose="020F0600000000000000" pitchFamily="50" charset="-128"/>
                <a:cs typeface="ＤＦＰ勘亭流" charset="2"/>
              </a:rPr>
              <a:t/>
            </a:r>
            <a:br>
              <a:rPr lang="en-US" altLang="ja-JP" sz="3200" b="1" dirty="0">
                <a:latin typeface="HG丸ｺﾞｼｯｸM-PRO" panose="020F0600000000000000" pitchFamily="50" charset="-128"/>
                <a:ea typeface="HG丸ｺﾞｼｯｸM-PRO" panose="020F0600000000000000" pitchFamily="50" charset="-128"/>
                <a:cs typeface="ＤＦＰ勘亭流" charset="2"/>
              </a:rPr>
            </a:br>
            <a:r>
              <a:rPr lang="ja-JP" altLang="en-US" sz="3200" b="1" dirty="0">
                <a:latin typeface="HG丸ｺﾞｼｯｸM-PRO" panose="020F0600000000000000" pitchFamily="50" charset="-128"/>
                <a:ea typeface="HG丸ｺﾞｼｯｸM-PRO" panose="020F0600000000000000" pitchFamily="50" charset="-128"/>
                <a:cs typeface="ＤＦＰ勘亭流" charset="2"/>
              </a:rPr>
              <a:t>特別支援教育</a:t>
            </a:r>
            <a:endParaRPr kumimoji="1" lang="ja-JP" altLang="en-US" sz="3200" b="1" dirty="0">
              <a:latin typeface="HG丸ｺﾞｼｯｸM-PRO" panose="020F0600000000000000" pitchFamily="50" charset="-128"/>
              <a:ea typeface="HG丸ｺﾞｼｯｸM-PRO" panose="020F0600000000000000" pitchFamily="50" charset="-128"/>
              <a:cs typeface="ＤＦＰ勘亭流" charset="2"/>
            </a:endParaRPr>
          </a:p>
        </p:txBody>
      </p:sp>
      <p:sp>
        <p:nvSpPr>
          <p:cNvPr id="4" name="正方形/長方形 3"/>
          <p:cNvSpPr/>
          <p:nvPr/>
        </p:nvSpPr>
        <p:spPr>
          <a:xfrm>
            <a:off x="774064" y="2617801"/>
            <a:ext cx="7201536" cy="2037096"/>
          </a:xfrm>
          <a:prstGeom prst="rect">
            <a:avLst/>
          </a:prstGeom>
        </p:spPr>
        <p:txBody>
          <a:bodyPr wrap="square">
            <a:spAutoFit/>
          </a:bodyPr>
          <a:lstStyle/>
          <a:p>
            <a:pPr marL="342900" indent="-342900">
              <a:lnSpc>
                <a:spcPct val="250000"/>
              </a:lnSpc>
              <a:buFont typeface="Wingdings" charset="2"/>
              <a:buChar char="ü"/>
            </a:pPr>
            <a:r>
              <a:rPr lang="ja-JP" altLang="en-US" sz="2400" dirty="0">
                <a:effectLst/>
                <a:latin typeface="HG丸ｺﾞｼｯｸM-PRO" panose="020F0600000000000000" pitchFamily="50" charset="-128"/>
                <a:ea typeface="HG丸ｺﾞｼｯｸM-PRO" panose="020F0600000000000000" pitchFamily="50" charset="-128"/>
              </a:rPr>
              <a:t>２００５年</a:t>
            </a:r>
            <a:r>
              <a:rPr lang="en-US" altLang="ja-JP" sz="2400" dirty="0">
                <a:effectLst/>
                <a:latin typeface="HG丸ｺﾞｼｯｸM-PRO" panose="020F0600000000000000" pitchFamily="50" charset="-128"/>
                <a:ea typeface="HG丸ｺﾞｼｯｸM-PRO" panose="020F0600000000000000" pitchFamily="50" charset="-128"/>
              </a:rPr>
              <a:t>4</a:t>
            </a:r>
            <a:r>
              <a:rPr lang="ja-JP" altLang="en-US" sz="2400" dirty="0">
                <a:effectLst/>
                <a:latin typeface="HG丸ｺﾞｼｯｸM-PRO" panose="020F0600000000000000" pitchFamily="50" charset="-128"/>
                <a:ea typeface="HG丸ｺﾞｼｯｸM-PRO" panose="020F0600000000000000" pitchFamily="50" charset="-128"/>
              </a:rPr>
              <a:t>月に、「発達障害者支援法」が施行</a:t>
            </a:r>
            <a:endParaRPr lang="en-US" altLang="ja-JP" sz="2400" dirty="0">
              <a:effectLst/>
              <a:latin typeface="HG丸ｺﾞｼｯｸM-PRO" panose="020F0600000000000000" pitchFamily="50" charset="-128"/>
              <a:ea typeface="HG丸ｺﾞｼｯｸM-PRO" panose="020F0600000000000000" pitchFamily="50" charset="-128"/>
            </a:endParaRPr>
          </a:p>
          <a:p>
            <a:pPr marL="342900" indent="-342900">
              <a:lnSpc>
                <a:spcPct val="150000"/>
              </a:lnSpc>
              <a:buFont typeface="Wingdings" charset="2"/>
              <a:buChar char="ü"/>
            </a:pPr>
            <a:r>
              <a:rPr lang="ja-JP" altLang="en-US" sz="2400" dirty="0">
                <a:effectLst/>
                <a:latin typeface="HG丸ｺﾞｼｯｸM-PRO" panose="020F0600000000000000" pitchFamily="50" charset="-128"/>
                <a:ea typeface="HG丸ｺﾞｼｯｸM-PRO" panose="020F0600000000000000" pitchFamily="50" charset="-128"/>
              </a:rPr>
              <a:t>２００７年</a:t>
            </a:r>
            <a:r>
              <a:rPr lang="en-US" altLang="ja-JP" sz="2400" dirty="0">
                <a:effectLst/>
                <a:latin typeface="HG丸ｺﾞｼｯｸM-PRO" panose="020F0600000000000000" pitchFamily="50" charset="-128"/>
                <a:ea typeface="HG丸ｺﾞｼｯｸM-PRO" panose="020F0600000000000000" pitchFamily="50" charset="-128"/>
              </a:rPr>
              <a:t>4</a:t>
            </a:r>
            <a:r>
              <a:rPr lang="ja-JP" altLang="en-US" sz="2400" dirty="0">
                <a:effectLst/>
                <a:latin typeface="HG丸ｺﾞｼｯｸM-PRO" panose="020F0600000000000000" pitchFamily="50" charset="-128"/>
                <a:ea typeface="HG丸ｺﾞｼｯｸM-PRO" panose="020F0600000000000000" pitchFamily="50" charset="-128"/>
              </a:rPr>
              <a:t>月から、「特別支援教育」が学校教育法に位置づけられた。</a:t>
            </a:r>
            <a:endParaRPr lang="en-US" altLang="ja-JP" sz="2400" dirty="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76965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7544" y="1340768"/>
            <a:ext cx="7632848" cy="417646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79512" y="188640"/>
            <a:ext cx="8740422" cy="953911"/>
          </a:xfrm>
          <a:solidFill>
            <a:srgbClr val="CCFFCC"/>
          </a:solidFill>
          <a:effectLst>
            <a:outerShdw blurRad="50800" dist="38100" dir="2700000" algn="tl" rotWithShape="0">
              <a:srgbClr val="000000">
                <a:alpha val="43000"/>
              </a:srgbClr>
            </a:outerShdw>
          </a:effectLst>
        </p:spPr>
        <p:txBody>
          <a:bodyPr>
            <a:normAutofit/>
          </a:bodyPr>
          <a:lstStyle/>
          <a:p>
            <a:r>
              <a:rPr lang="ja-JP" altLang="en-US" sz="3200" b="1" dirty="0">
                <a:latin typeface="ＤＦＰ勘亭流" charset="2"/>
                <a:ea typeface="ＤＦＰ勘亭流" charset="2"/>
                <a:cs typeface="ＤＦＰ勘亭流" charset="2"/>
              </a:rPr>
              <a:t>通級による指導を受けている児童生徒数の推移</a:t>
            </a:r>
          </a:p>
        </p:txBody>
      </p:sp>
      <p:sp>
        <p:nvSpPr>
          <p:cNvPr id="4" name="正方形/長方形 3"/>
          <p:cNvSpPr/>
          <p:nvPr/>
        </p:nvSpPr>
        <p:spPr>
          <a:xfrm>
            <a:off x="780943" y="5632110"/>
            <a:ext cx="7233012" cy="400110"/>
          </a:xfrm>
          <a:prstGeom prst="rect">
            <a:avLst/>
          </a:prstGeom>
        </p:spPr>
        <p:txBody>
          <a:bodyPr wrap="square">
            <a:spAutoFit/>
          </a:bodyPr>
          <a:lstStyle/>
          <a:p>
            <a:r>
              <a:rPr lang="ja-JP" altLang="en-US" sz="2000" dirty="0">
                <a:effectLst/>
                <a:latin typeface="HG丸ｺﾞｼｯｸM-PRO" panose="020F0600000000000000" pitchFamily="50" charset="-128"/>
                <a:ea typeface="HG丸ｺﾞｼｯｸM-PRO" panose="020F0600000000000000" pitchFamily="50" charset="-128"/>
              </a:rPr>
              <a:t>特別支援教育資料（</a:t>
            </a:r>
            <a:r>
              <a:rPr lang="en-US" altLang="ja-JP" sz="2000" dirty="0">
                <a:effectLst/>
                <a:latin typeface="HG丸ｺﾞｼｯｸM-PRO" panose="020F0600000000000000" pitchFamily="50" charset="-128"/>
                <a:ea typeface="HG丸ｺﾞｼｯｸM-PRO" panose="020F0600000000000000" pitchFamily="50" charset="-128"/>
              </a:rPr>
              <a:t>2014</a:t>
            </a:r>
            <a:r>
              <a:rPr lang="ja-JP" altLang="en-US" sz="2000" dirty="0">
                <a:effectLst/>
                <a:latin typeface="HG丸ｺﾞｼｯｸM-PRO" panose="020F0600000000000000" pitchFamily="50" charset="-128"/>
                <a:ea typeface="HG丸ｺﾞｼｯｸM-PRO" panose="020F0600000000000000" pitchFamily="50" charset="-128"/>
              </a:rPr>
              <a:t>年度）</a:t>
            </a:r>
            <a:r>
              <a:rPr lang="ja-JP" altLang="ja-JP" sz="2000" dirty="0">
                <a:effectLst/>
                <a:latin typeface="HG丸ｺﾞｼｯｸM-PRO" panose="020F0600000000000000" pitchFamily="50" charset="-128"/>
                <a:ea typeface="HG丸ｺﾞｼｯｸM-PRO" panose="020F0600000000000000" pitchFamily="50" charset="-128"/>
              </a:rPr>
              <a:t>　</a:t>
            </a:r>
            <a:r>
              <a:rPr lang="ja-JP" altLang="en-US" sz="2000" dirty="0">
                <a:effectLst/>
                <a:latin typeface="HG丸ｺﾞｼｯｸM-PRO" panose="020F0600000000000000" pitchFamily="50" charset="-128"/>
                <a:ea typeface="HG丸ｺﾞｼｯｸM-PRO" panose="020F0600000000000000" pitchFamily="50" charset="-128"/>
              </a:rPr>
              <a:t>　　</a:t>
            </a:r>
            <a:r>
              <a:rPr lang="en-US" altLang="ja-JP" sz="2000" dirty="0">
                <a:effectLst/>
                <a:latin typeface="HG丸ｺﾞｼｯｸM-PRO" panose="020F0600000000000000" pitchFamily="50" charset="-128"/>
                <a:ea typeface="HG丸ｺﾞｼｯｸM-PRO" panose="020F0600000000000000" pitchFamily="50" charset="-128"/>
              </a:rPr>
              <a:t>2015</a:t>
            </a:r>
            <a:r>
              <a:rPr lang="ja-JP" altLang="en-US" sz="2000" dirty="0">
                <a:effectLst/>
                <a:latin typeface="HG丸ｺﾞｼｯｸM-PRO" panose="020F0600000000000000" pitchFamily="50" charset="-128"/>
                <a:ea typeface="HG丸ｺﾞｼｯｸM-PRO" panose="020F0600000000000000" pitchFamily="50" charset="-128"/>
              </a:rPr>
              <a:t>年</a:t>
            </a:r>
            <a:r>
              <a:rPr lang="en-US" altLang="ja-JP" sz="2000" dirty="0">
                <a:effectLst/>
                <a:latin typeface="HG丸ｺﾞｼｯｸM-PRO" panose="020F0600000000000000" pitchFamily="50" charset="-128"/>
                <a:ea typeface="HG丸ｺﾞｼｯｸM-PRO" panose="020F0600000000000000" pitchFamily="50" charset="-128"/>
              </a:rPr>
              <a:t>6</a:t>
            </a:r>
            <a:r>
              <a:rPr lang="ja-JP" altLang="en-US" sz="2000" dirty="0">
                <a:effectLst/>
                <a:latin typeface="HG丸ｺﾞｼｯｸM-PRO" panose="020F0600000000000000" pitchFamily="50" charset="-128"/>
                <a:ea typeface="HG丸ｺﾞｼｯｸM-PRO" panose="020F0600000000000000" pitchFamily="50" charset="-128"/>
              </a:rPr>
              <a:t>月、文科省</a:t>
            </a:r>
          </a:p>
        </p:txBody>
      </p:sp>
      <p:graphicFrame>
        <p:nvGraphicFramePr>
          <p:cNvPr id="8" name="グラフ 7"/>
          <p:cNvGraphicFramePr/>
          <p:nvPr>
            <p:extLst>
              <p:ext uri="{D42A27DB-BD31-4B8C-83A1-F6EECF244321}">
                <p14:modId xmlns:p14="http://schemas.microsoft.com/office/powerpoint/2010/main" val="1264596143"/>
              </p:ext>
            </p:extLst>
          </p:nvPr>
        </p:nvGraphicFramePr>
        <p:xfrm>
          <a:off x="755576" y="764704"/>
          <a:ext cx="6637867" cy="473794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1648160" y="4605862"/>
            <a:ext cx="646331" cy="461665"/>
          </a:xfrm>
          <a:prstGeom prst="rect">
            <a:avLst/>
          </a:prstGeom>
          <a:noFill/>
        </p:spPr>
        <p:txBody>
          <a:bodyPr wrap="none" rtlCol="0">
            <a:spAutoFit/>
          </a:bodyPr>
          <a:lstStyle/>
          <a:p>
            <a:r>
              <a:rPr kumimoji="1" lang="en-US" altLang="ja-JP" dirty="0">
                <a:effectLst/>
                <a:latin typeface="+mn-ea"/>
                <a:ea typeface="+mn-ea"/>
              </a:rPr>
              <a:t>483</a:t>
            </a:r>
            <a:endParaRPr kumimoji="1" lang="ja-JP" altLang="en-US" dirty="0">
              <a:effectLst/>
              <a:latin typeface="+mn-ea"/>
              <a:ea typeface="+mn-ea"/>
            </a:endParaRPr>
          </a:p>
        </p:txBody>
      </p:sp>
      <p:sp>
        <p:nvSpPr>
          <p:cNvPr id="18" name="テキスト ボックス 17"/>
          <p:cNvSpPr txBox="1"/>
          <p:nvPr/>
        </p:nvSpPr>
        <p:spPr>
          <a:xfrm>
            <a:off x="2871527" y="4605862"/>
            <a:ext cx="646331" cy="461665"/>
          </a:xfrm>
          <a:prstGeom prst="rect">
            <a:avLst/>
          </a:prstGeom>
          <a:noFill/>
        </p:spPr>
        <p:txBody>
          <a:bodyPr wrap="none" rtlCol="0">
            <a:spAutoFit/>
          </a:bodyPr>
          <a:lstStyle/>
          <a:p>
            <a:r>
              <a:rPr kumimoji="1" lang="en-US" altLang="ja-JP" dirty="0">
                <a:effectLst/>
                <a:latin typeface="+mn-ea"/>
                <a:ea typeface="+mn-ea"/>
              </a:rPr>
              <a:t>829</a:t>
            </a:r>
            <a:endParaRPr kumimoji="1" lang="ja-JP" altLang="en-US" dirty="0">
              <a:effectLst/>
              <a:latin typeface="+mn-ea"/>
              <a:ea typeface="+mn-ea"/>
            </a:endParaRPr>
          </a:p>
        </p:txBody>
      </p:sp>
      <p:sp>
        <p:nvSpPr>
          <p:cNvPr id="19" name="テキスト ボックス 18"/>
          <p:cNvSpPr txBox="1"/>
          <p:nvPr/>
        </p:nvSpPr>
        <p:spPr>
          <a:xfrm>
            <a:off x="4195114" y="4436585"/>
            <a:ext cx="864339" cy="461665"/>
          </a:xfrm>
          <a:prstGeom prst="rect">
            <a:avLst/>
          </a:prstGeom>
          <a:noFill/>
        </p:spPr>
        <p:txBody>
          <a:bodyPr wrap="none" rtlCol="0">
            <a:spAutoFit/>
          </a:bodyPr>
          <a:lstStyle/>
          <a:p>
            <a:r>
              <a:rPr kumimoji="1" lang="en-US" altLang="ja-JP" dirty="0">
                <a:effectLst/>
                <a:latin typeface="+mn-ea"/>
                <a:ea typeface="+mn-ea"/>
              </a:rPr>
              <a:t>1,604</a:t>
            </a:r>
            <a:endParaRPr kumimoji="1" lang="ja-JP" altLang="en-US" dirty="0">
              <a:effectLst/>
              <a:latin typeface="+mn-ea"/>
              <a:ea typeface="+mn-ea"/>
            </a:endParaRPr>
          </a:p>
        </p:txBody>
      </p:sp>
      <p:sp>
        <p:nvSpPr>
          <p:cNvPr id="20" name="テキスト ボックス 19"/>
          <p:cNvSpPr txBox="1"/>
          <p:nvPr/>
        </p:nvSpPr>
        <p:spPr>
          <a:xfrm>
            <a:off x="5450268" y="3798331"/>
            <a:ext cx="864339" cy="461665"/>
          </a:xfrm>
          <a:prstGeom prst="rect">
            <a:avLst/>
          </a:prstGeom>
          <a:noFill/>
        </p:spPr>
        <p:txBody>
          <a:bodyPr wrap="none" rtlCol="0">
            <a:spAutoFit/>
          </a:bodyPr>
          <a:lstStyle/>
          <a:p>
            <a:r>
              <a:rPr kumimoji="1" lang="en-US" altLang="ja-JP" dirty="0">
                <a:effectLst/>
                <a:latin typeface="+mn-ea"/>
                <a:ea typeface="+mn-ea"/>
              </a:rPr>
              <a:t>4,383</a:t>
            </a:r>
            <a:endParaRPr kumimoji="1" lang="ja-JP" altLang="en-US" dirty="0">
              <a:effectLst/>
              <a:latin typeface="+mn-ea"/>
              <a:ea typeface="+mn-ea"/>
            </a:endParaRPr>
          </a:p>
        </p:txBody>
      </p:sp>
      <p:sp>
        <p:nvSpPr>
          <p:cNvPr id="22" name="テキスト ボックス 21"/>
          <p:cNvSpPr txBox="1"/>
          <p:nvPr/>
        </p:nvSpPr>
        <p:spPr>
          <a:xfrm>
            <a:off x="6683352" y="2818459"/>
            <a:ext cx="864339" cy="461665"/>
          </a:xfrm>
          <a:prstGeom prst="rect">
            <a:avLst/>
          </a:prstGeom>
          <a:noFill/>
        </p:spPr>
        <p:txBody>
          <a:bodyPr wrap="none" rtlCol="0">
            <a:spAutoFit/>
          </a:bodyPr>
          <a:lstStyle/>
          <a:p>
            <a:r>
              <a:rPr kumimoji="1" lang="en-US" altLang="ja-JP" dirty="0">
                <a:effectLst/>
                <a:latin typeface="+mn-ea"/>
                <a:ea typeface="+mn-ea"/>
              </a:rPr>
              <a:t>8,386</a:t>
            </a:r>
            <a:endParaRPr kumimoji="1" lang="ja-JP" altLang="en-US" dirty="0">
              <a:effectLst/>
              <a:latin typeface="+mn-ea"/>
              <a:ea typeface="+mn-ea"/>
            </a:endParaRPr>
          </a:p>
        </p:txBody>
      </p:sp>
    </p:spTree>
    <p:extLst>
      <p:ext uri="{BB962C8B-B14F-4D97-AF65-F5344CB8AC3E}">
        <p14:creationId xmlns:p14="http://schemas.microsoft.com/office/powerpoint/2010/main" val="4379175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8111" y="197556"/>
            <a:ext cx="8740422" cy="953911"/>
          </a:xfrm>
          <a:solidFill>
            <a:srgbClr val="CCFFCC"/>
          </a:solidFill>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cs typeface="ＤＦＰ勘亭流" charset="2"/>
              </a:rPr>
              <a:t>小・中学校に在籍する発達障害児の数　</a:t>
            </a:r>
            <a:r>
              <a:rPr lang="en-US" altLang="ja-JP" sz="2800" dirty="0">
                <a:latin typeface="HG丸ｺﾞｼｯｸM-PRO" panose="020F0600000000000000" pitchFamily="50" charset="-128"/>
                <a:ea typeface="HG丸ｺﾞｼｯｸM-PRO" panose="020F0600000000000000" pitchFamily="50" charset="-128"/>
                <a:cs typeface="ＤＦＰ勘亭流" charset="2"/>
              </a:rPr>
              <a:t>2014</a:t>
            </a:r>
            <a:endParaRPr lang="ja-JP" altLang="en-US" sz="2800" dirty="0">
              <a:latin typeface="HG丸ｺﾞｼｯｸM-PRO" panose="020F0600000000000000" pitchFamily="50" charset="-128"/>
              <a:ea typeface="HG丸ｺﾞｼｯｸM-PRO" panose="020F0600000000000000" pitchFamily="50" charset="-128"/>
              <a:cs typeface="ＤＦＰ勘亭流" charset="2"/>
            </a:endParaRPr>
          </a:p>
        </p:txBody>
      </p:sp>
      <p:sp>
        <p:nvSpPr>
          <p:cNvPr id="4" name="正方形/長方形 3"/>
          <p:cNvSpPr/>
          <p:nvPr/>
        </p:nvSpPr>
        <p:spPr>
          <a:xfrm>
            <a:off x="2051720" y="5562594"/>
            <a:ext cx="6264696" cy="369332"/>
          </a:xfrm>
          <a:prstGeom prst="rect">
            <a:avLst/>
          </a:prstGeom>
        </p:spPr>
        <p:txBody>
          <a:bodyPr wrap="square">
            <a:spAutoFit/>
          </a:bodyPr>
          <a:lstStyle/>
          <a:p>
            <a:r>
              <a:rPr lang="ja-JP" altLang="en-US" sz="1800" dirty="0">
                <a:effectLst/>
                <a:latin typeface="HG丸ｺﾞｼｯｸM-PRO" panose="020F0600000000000000" pitchFamily="50" charset="-128"/>
                <a:ea typeface="HG丸ｺﾞｼｯｸM-PRO" panose="020F0600000000000000" pitchFamily="50" charset="-128"/>
              </a:rPr>
              <a:t>特別支援教育資料（</a:t>
            </a:r>
            <a:r>
              <a:rPr lang="en-US" altLang="ja-JP" sz="1800" dirty="0">
                <a:effectLst/>
                <a:latin typeface="HG丸ｺﾞｼｯｸM-PRO" panose="020F0600000000000000" pitchFamily="50" charset="-128"/>
                <a:ea typeface="HG丸ｺﾞｼｯｸM-PRO" panose="020F0600000000000000" pitchFamily="50" charset="-128"/>
              </a:rPr>
              <a:t>2014</a:t>
            </a:r>
            <a:r>
              <a:rPr lang="ja-JP" altLang="en-US" sz="1800" dirty="0">
                <a:effectLst/>
                <a:latin typeface="HG丸ｺﾞｼｯｸM-PRO" panose="020F0600000000000000" pitchFamily="50" charset="-128"/>
                <a:ea typeface="HG丸ｺﾞｼｯｸM-PRO" panose="020F0600000000000000" pitchFamily="50" charset="-128"/>
              </a:rPr>
              <a:t>）</a:t>
            </a:r>
            <a:r>
              <a:rPr lang="ja-JP" altLang="ja-JP" sz="1800" dirty="0">
                <a:effectLst/>
                <a:latin typeface="HG丸ｺﾞｼｯｸM-PRO" panose="020F0600000000000000" pitchFamily="50" charset="-128"/>
                <a:ea typeface="HG丸ｺﾞｼｯｸM-PRO" panose="020F0600000000000000" pitchFamily="50" charset="-128"/>
              </a:rPr>
              <a:t>　</a:t>
            </a:r>
            <a:r>
              <a:rPr lang="ja-JP" altLang="en-US" sz="1800" dirty="0">
                <a:effectLst/>
                <a:latin typeface="HG丸ｺﾞｼｯｸM-PRO" panose="020F0600000000000000" pitchFamily="50" charset="-128"/>
                <a:ea typeface="HG丸ｺﾞｼｯｸM-PRO" panose="020F0600000000000000" pitchFamily="50" charset="-128"/>
              </a:rPr>
              <a:t>　　</a:t>
            </a:r>
            <a:r>
              <a:rPr lang="en-US" altLang="ja-JP" sz="1800" dirty="0">
                <a:effectLst/>
                <a:latin typeface="HG丸ｺﾞｼｯｸM-PRO" panose="020F0600000000000000" pitchFamily="50" charset="-128"/>
                <a:ea typeface="HG丸ｺﾞｼｯｸM-PRO" panose="020F0600000000000000" pitchFamily="50" charset="-128"/>
              </a:rPr>
              <a:t>2015</a:t>
            </a:r>
            <a:r>
              <a:rPr lang="ja-JP" altLang="en-US" sz="1800" dirty="0">
                <a:effectLst/>
                <a:latin typeface="HG丸ｺﾞｼｯｸM-PRO" panose="020F0600000000000000" pitchFamily="50" charset="-128"/>
                <a:ea typeface="HG丸ｺﾞｼｯｸM-PRO" panose="020F0600000000000000" pitchFamily="50" charset="-128"/>
              </a:rPr>
              <a:t>年</a:t>
            </a:r>
            <a:r>
              <a:rPr lang="en-US" altLang="ja-JP" sz="1800" dirty="0">
                <a:effectLst/>
                <a:latin typeface="HG丸ｺﾞｼｯｸM-PRO" panose="020F0600000000000000" pitchFamily="50" charset="-128"/>
                <a:ea typeface="HG丸ｺﾞｼｯｸM-PRO" panose="020F0600000000000000" pitchFamily="50" charset="-128"/>
              </a:rPr>
              <a:t>6</a:t>
            </a:r>
            <a:r>
              <a:rPr lang="ja-JP" altLang="en-US" sz="1800" dirty="0">
                <a:effectLst/>
                <a:latin typeface="HG丸ｺﾞｼｯｸM-PRO" panose="020F0600000000000000" pitchFamily="50" charset="-128"/>
                <a:ea typeface="HG丸ｺﾞｼｯｸM-PRO" panose="020F0600000000000000" pitchFamily="50" charset="-128"/>
              </a:rPr>
              <a:t>月、文科省</a:t>
            </a:r>
          </a:p>
        </p:txBody>
      </p:sp>
      <p:graphicFrame>
        <p:nvGraphicFramePr>
          <p:cNvPr id="8" name="表 7"/>
          <p:cNvGraphicFramePr>
            <a:graphicFrameLocks noGrp="1"/>
          </p:cNvGraphicFramePr>
          <p:nvPr>
            <p:extLst>
              <p:ext uri="{D42A27DB-BD31-4B8C-83A1-F6EECF244321}">
                <p14:modId xmlns:p14="http://schemas.microsoft.com/office/powerpoint/2010/main" val="3373304078"/>
              </p:ext>
            </p:extLst>
          </p:nvPr>
        </p:nvGraphicFramePr>
        <p:xfrm>
          <a:off x="508002" y="1278464"/>
          <a:ext cx="8331197" cy="4157133"/>
        </p:xfrm>
        <a:graphic>
          <a:graphicData uri="http://schemas.openxmlformats.org/drawingml/2006/table">
            <a:tbl>
              <a:tblPr firstRow="1" bandRow="1">
                <a:tableStyleId>{69012ECD-51FC-41F1-AA8D-1B2483CD663E}</a:tableStyleId>
              </a:tblPr>
              <a:tblGrid>
                <a:gridCol w="1659465">
                  <a:extLst>
                    <a:ext uri="{9D8B030D-6E8A-4147-A177-3AD203B41FA5}">
                      <a16:colId xmlns:a16="http://schemas.microsoft.com/office/drawing/2014/main" xmlns="" val="20000"/>
                    </a:ext>
                  </a:extLst>
                </a:gridCol>
                <a:gridCol w="2044493">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166117">
                  <a:extLst>
                    <a:ext uri="{9D8B030D-6E8A-4147-A177-3AD203B41FA5}">
                      <a16:colId xmlns:a16="http://schemas.microsoft.com/office/drawing/2014/main" xmlns="" val="20003"/>
                    </a:ext>
                  </a:extLst>
                </a:gridCol>
                <a:gridCol w="1066131">
                  <a:extLst>
                    <a:ext uri="{9D8B030D-6E8A-4147-A177-3AD203B41FA5}">
                      <a16:colId xmlns:a16="http://schemas.microsoft.com/office/drawing/2014/main" xmlns="" val="20004"/>
                    </a:ext>
                  </a:extLst>
                </a:gridCol>
                <a:gridCol w="1314871">
                  <a:extLst>
                    <a:ext uri="{9D8B030D-6E8A-4147-A177-3AD203B41FA5}">
                      <a16:colId xmlns:a16="http://schemas.microsoft.com/office/drawing/2014/main" xmlns="" val="20005"/>
                    </a:ext>
                  </a:extLst>
                </a:gridCol>
              </a:tblGrid>
              <a:tr h="701475">
                <a:tc>
                  <a:txBody>
                    <a:bodyPr/>
                    <a:lstStyle/>
                    <a:p>
                      <a:pPr algn="ctr" fontAlgn="b"/>
                      <a:endParaRPr lang="ja-JP" altLang="en-US" sz="1800" b="0" i="0" u="none" strike="noStrike" dirty="0">
                        <a:solidFill>
                          <a:srgbClr val="000000"/>
                        </a:solidFill>
                        <a:effectLst/>
                        <a:latin typeface="+mn-ea"/>
                        <a:ea typeface="+mn-ea"/>
                      </a:endParaRPr>
                    </a:p>
                  </a:txBody>
                  <a:tcPr marL="12700" marR="12700" marT="1270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ja-JP" altLang="en-US" sz="1800" b="0" i="0" u="none" strike="noStrike" dirty="0">
                        <a:solidFill>
                          <a:srgbClr val="000000"/>
                        </a:solidFill>
                        <a:effectLst/>
                        <a:latin typeface="+mn-ea"/>
                        <a:ea typeface="+mn-ea"/>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b"/>
                      <a:r>
                        <a:rPr lang="ja-JP" altLang="en-US" sz="1800" b="0" u="none" strike="noStrike" dirty="0">
                          <a:effectLst/>
                          <a:latin typeface="HG丸ｺﾞｼｯｸM-PRO" panose="020F0600000000000000" pitchFamily="50" charset="-128"/>
                          <a:ea typeface="HG丸ｺﾞｼｯｸM-PRO" panose="020F0600000000000000" pitchFamily="50" charset="-128"/>
                        </a:rPr>
                        <a:t>小学校</a:t>
                      </a:r>
                      <a:endParaRPr lang="en-US" altLang="ja-JP" sz="1800" b="0" u="none" strike="noStrike" dirty="0">
                        <a:effectLst/>
                        <a:latin typeface="HG丸ｺﾞｼｯｸM-PRO" panose="020F0600000000000000" pitchFamily="50" charset="-128"/>
                        <a:ea typeface="HG丸ｺﾞｼｯｸM-PRO" panose="020F0600000000000000" pitchFamily="50" charset="-128"/>
                      </a:endParaRPr>
                    </a:p>
                    <a:p>
                      <a:pPr marL="0" marR="0" indent="0" algn="ctr" defTabSz="457200" rtl="0" eaLnBrk="1" fontAlgn="b" latinLnBrk="0" hangingPunct="1">
                        <a:lnSpc>
                          <a:spcPct val="100000"/>
                        </a:lnSpc>
                        <a:spcBef>
                          <a:spcPts val="0"/>
                        </a:spcBef>
                        <a:spcAft>
                          <a:spcPts val="0"/>
                        </a:spcAft>
                        <a:buClrTx/>
                        <a:buSzTx/>
                        <a:buFontTx/>
                        <a:buNone/>
                        <a:tabLst/>
                        <a:defRPr/>
                      </a:pPr>
                      <a:r>
                        <a:rPr lang="en-US" altLang="ja-JP" sz="1800" b="0" u="none" strike="noStrike" dirty="0">
                          <a:effectLst/>
                          <a:latin typeface="HG丸ｺﾞｼｯｸM-PRO" panose="020F0600000000000000" pitchFamily="50" charset="-128"/>
                          <a:ea typeface="HG丸ｺﾞｼｯｸM-PRO" panose="020F0600000000000000" pitchFamily="50" charset="-128"/>
                        </a:rPr>
                        <a:t>N = 6,600,006</a:t>
                      </a:r>
                      <a:endParaRPr lang="en-US" altLang="ja-JP"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fontAlgn="b"/>
                      <a:r>
                        <a:rPr lang="ja-JP" altLang="en-US" sz="1800" b="0" u="none" strike="noStrike" dirty="0">
                          <a:effectLst/>
                          <a:latin typeface="HG丸ｺﾞｼｯｸM-PRO" panose="020F0600000000000000" pitchFamily="50" charset="-128"/>
                          <a:ea typeface="HG丸ｺﾞｼｯｸM-PRO" panose="020F0600000000000000" pitchFamily="50" charset="-128"/>
                        </a:rPr>
                        <a:t>中学校</a:t>
                      </a:r>
                      <a:endParaRPr lang="en-US" altLang="ja-JP" sz="1800" b="0" u="none" strike="noStrike" dirty="0">
                        <a:effectLst/>
                        <a:latin typeface="HG丸ｺﾞｼｯｸM-PRO" panose="020F0600000000000000" pitchFamily="50" charset="-128"/>
                        <a:ea typeface="HG丸ｺﾞｼｯｸM-PRO" panose="020F0600000000000000" pitchFamily="50" charset="-128"/>
                      </a:endParaRPr>
                    </a:p>
                    <a:p>
                      <a:pPr marL="0" marR="0" indent="0" algn="ctr" defTabSz="457200" rtl="0" eaLnBrk="1" fontAlgn="b" latinLnBrk="0" hangingPunct="1">
                        <a:lnSpc>
                          <a:spcPct val="100000"/>
                        </a:lnSpc>
                        <a:spcBef>
                          <a:spcPts val="0"/>
                        </a:spcBef>
                        <a:spcAft>
                          <a:spcPts val="0"/>
                        </a:spcAft>
                        <a:buClrTx/>
                        <a:buSzTx/>
                        <a:buFontTx/>
                        <a:buNone/>
                        <a:tabLst/>
                        <a:defRPr/>
                      </a:pPr>
                      <a:r>
                        <a:rPr lang="en-US" altLang="ja-JP" sz="1800" b="0" u="none" strike="noStrike" dirty="0">
                          <a:effectLst/>
                          <a:latin typeface="HG丸ｺﾞｼｯｸM-PRO" panose="020F0600000000000000" pitchFamily="50" charset="-128"/>
                          <a:ea typeface="HG丸ｺﾞｼｯｸM-PRO" panose="020F0600000000000000" pitchFamily="50" charset="-128"/>
                        </a:rPr>
                        <a:t>N = 3,504,334</a:t>
                      </a:r>
                      <a:endParaRPr lang="en-US" altLang="ja-JP"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xmlns="" val="10000"/>
                  </a:ext>
                </a:extLst>
              </a:tr>
              <a:tr h="57594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ja-JP" altLang="en-US" sz="1800" b="1" i="0" u="none" strike="noStrike" dirty="0">
                          <a:solidFill>
                            <a:schemeClr val="tx1"/>
                          </a:solidFill>
                          <a:effectLst/>
                          <a:latin typeface="HG丸ｺﾞｼｯｸM-PRO" panose="020F0600000000000000" pitchFamily="50" charset="-128"/>
                          <a:ea typeface="HG丸ｺﾞｼｯｸM-PRO" panose="020F0600000000000000" pitchFamily="50" charset="-128"/>
                        </a:rPr>
                        <a:t>特別支援学級</a:t>
                      </a:r>
                    </a:p>
                  </a:txBody>
                  <a:tcPr marL="12700" marR="12700" marT="12700" marB="0" anchor="ctr">
                    <a:lnL w="9525" cap="flat" cmpd="sng" algn="ctr">
                      <a:noFill/>
                      <a:prstDash val="solid"/>
                    </a:lnL>
                    <a:lnR>
                      <a:noFill/>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ja-JP" altLang="en-US" sz="1800" b="1" u="none" strike="noStrike" dirty="0">
                          <a:solidFill>
                            <a:schemeClr val="tx1"/>
                          </a:solidFill>
                          <a:effectLst/>
                          <a:latin typeface="HG丸ｺﾞｼｯｸM-PRO" panose="020F0600000000000000" pitchFamily="50" charset="-128"/>
                          <a:ea typeface="HG丸ｺﾞｼｯｸM-PRO" panose="020F0600000000000000" pitchFamily="50" charset="-128"/>
                        </a:rPr>
                        <a:t>自閉症・情緒障害</a:t>
                      </a:r>
                      <a:endParaRPr lang="ja-JP" altLang="en-US" sz="18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58,376</a:t>
                      </a:r>
                      <a:endParaRPr lang="en-US" altLang="ja-JP" sz="16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0.88%</a:t>
                      </a:r>
                      <a:endParaRPr lang="en-US" altLang="ja-JP" sz="16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23,248</a:t>
                      </a:r>
                      <a:endParaRPr lang="en-US" altLang="ja-JP" sz="16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0.66%</a:t>
                      </a:r>
                      <a:endParaRPr lang="en-US" altLang="ja-JP" sz="16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w="9525" cap="flat" cmpd="sng" algn="ctr">
                      <a:noFill/>
                      <a:prstDash val="solid"/>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75943">
                <a:tc rowSpan="5">
                  <a:txBody>
                    <a:bodyPr/>
                    <a:lstStyle/>
                    <a:p>
                      <a:pPr algn="l" fontAlgn="b"/>
                      <a:endParaRPr lang="en-US" altLang="ja-JP" sz="18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b"/>
                      <a:r>
                        <a:rPr lang="ja-JP" altLang="en-US" sz="1800" b="1" i="0" u="none" strike="noStrike" dirty="0">
                          <a:solidFill>
                            <a:schemeClr val="tx1"/>
                          </a:solidFill>
                          <a:effectLst/>
                          <a:latin typeface="HG丸ｺﾞｼｯｸM-PRO" panose="020F0600000000000000" pitchFamily="50" charset="-128"/>
                          <a:ea typeface="HG丸ｺﾞｼｯｸM-PRO" panose="020F0600000000000000" pitchFamily="50" charset="-128"/>
                        </a:rPr>
                        <a:t>通級による指導</a:t>
                      </a:r>
                    </a:p>
                  </a:txBody>
                  <a:tcPr marL="12700" marR="12700" marT="12700" marB="0">
                    <a:lnL w="9525" cap="flat" cmpd="sng" algn="ctr">
                      <a:noFill/>
                      <a:prstDash val="solid"/>
                    </a:lnL>
                    <a:lnR>
                      <a:noFill/>
                    </a:lnR>
                    <a:lnT w="28575" cap="flat" cmpd="sng" algn="ctr">
                      <a:solidFill>
                        <a:prstClr val="black">
                          <a:lumMod val="50000"/>
                          <a:lumOff val="50000"/>
                        </a:prstClr>
                      </a:solidFill>
                      <a:prstDash val="solid"/>
                      <a:round/>
                      <a:headEnd type="none" w="med" len="med"/>
                      <a:tailEnd type="none" w="med" len="me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ja-JP" altLang="en-US" sz="1800" u="none" strike="noStrike" dirty="0">
                          <a:solidFill>
                            <a:schemeClr val="tx1"/>
                          </a:solidFill>
                          <a:effectLst/>
                          <a:latin typeface="HG丸ｺﾞｼｯｸM-PRO" panose="020F0600000000000000" pitchFamily="50" charset="-128"/>
                          <a:ea typeface="HG丸ｺﾞｼｯｸM-PRO" panose="020F0600000000000000" pitchFamily="50" charset="-128"/>
                        </a:rPr>
                        <a:t>計</a:t>
                      </a:r>
                      <a:endParaRPr lang="ja-JP" altLang="en-US" sz="18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28575" cap="flat" cmpd="sng" algn="ctr">
                      <a:solidFill>
                        <a:prstClr val="black">
                          <a:lumMod val="50000"/>
                          <a:lumOff val="50000"/>
                        </a:prstClr>
                      </a:solidFill>
                      <a:prstDash val="solid"/>
                      <a:round/>
                      <a:headEnd type="none" w="med" len="med"/>
                      <a:tailEnd type="none" w="med" len="me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39,293</a:t>
                      </a:r>
                      <a:endParaRPr lang="en-US" altLang="ja-JP" sz="16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28575" cap="flat" cmpd="sng" algn="ctr">
                      <a:solidFill>
                        <a:prstClr val="black">
                          <a:lumMod val="50000"/>
                          <a:lumOff val="50000"/>
                        </a:prstClr>
                      </a:solidFill>
                      <a:prstDash val="solid"/>
                      <a:round/>
                      <a:headEnd type="none" w="med" len="med"/>
                      <a:tailEnd type="none" w="med" len="me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0.60%</a:t>
                      </a:r>
                      <a:endParaRPr lang="en-US" altLang="ja-JP" sz="16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28575" cap="flat" cmpd="sng" algn="ctr">
                      <a:solidFill>
                        <a:prstClr val="black">
                          <a:lumMod val="50000"/>
                          <a:lumOff val="50000"/>
                        </a:prstClr>
                      </a:solidFill>
                      <a:prstDash val="solid"/>
                      <a:round/>
                      <a:headEnd type="none" w="med" len="med"/>
                      <a:tailEnd type="none" w="med" len="me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7,658</a:t>
                      </a:r>
                      <a:endParaRPr lang="en-US" altLang="ja-JP" sz="16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28575" cap="flat" cmpd="sng" algn="ctr">
                      <a:solidFill>
                        <a:prstClr val="black">
                          <a:lumMod val="50000"/>
                          <a:lumOff val="50000"/>
                        </a:prstClr>
                      </a:solidFill>
                      <a:prstDash val="solid"/>
                      <a:round/>
                      <a:headEnd type="none" w="med" len="med"/>
                      <a:tailEnd type="none" w="med" len="me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0.22%</a:t>
                      </a:r>
                      <a:endParaRPr lang="en-US" altLang="ja-JP" sz="1600" b="1"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w="9525" cap="flat" cmpd="sng" algn="ctr">
                      <a:noFill/>
                      <a:prstDash val="solid"/>
                    </a:lnR>
                    <a:lnT w="28575" cap="flat" cmpd="sng" algn="ctr">
                      <a:solidFill>
                        <a:prstClr val="black">
                          <a:lumMod val="50000"/>
                          <a:lumOff val="50000"/>
                        </a:prstClr>
                      </a:solidFill>
                      <a:prstDash val="solid"/>
                      <a:round/>
                      <a:headEnd type="none" w="med" len="med"/>
                      <a:tailEnd type="none" w="med" len="me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75943">
                <a:tc vMerge="1">
                  <a:txBody>
                    <a:bodyPr/>
                    <a:lstStyle/>
                    <a:p>
                      <a:pPr algn="ctr" fontAlgn="b"/>
                      <a:endParaRPr lang="ja-JP" altLang="en-US" sz="1800" b="0" i="0" u="none" strike="noStrike" dirty="0">
                        <a:solidFill>
                          <a:srgbClr val="000000"/>
                        </a:solidFill>
                        <a:effectLst/>
                        <a:latin typeface="ＭＳ Ｐゴシック"/>
                      </a:endParaRPr>
                    </a:p>
                  </a:txBody>
                  <a:tcPr marL="12700" marR="12700" marT="12700" marB="0" anchor="ctr"/>
                </a:tc>
                <a:tc>
                  <a:txBody>
                    <a:bodyPr/>
                    <a:lstStyle/>
                    <a:p>
                      <a:pPr algn="r" fontAlgn="b"/>
                      <a:r>
                        <a:rPr lang="ja-JP" altLang="en-US" sz="1800" u="none" strike="noStrike" dirty="0">
                          <a:solidFill>
                            <a:schemeClr val="tx1"/>
                          </a:solidFill>
                          <a:effectLst/>
                          <a:latin typeface="HG丸ｺﾞｼｯｸM-PRO" panose="020F0600000000000000" pitchFamily="50" charset="-128"/>
                          <a:ea typeface="HG丸ｺﾞｼｯｸM-PRO" panose="020F0600000000000000" pitchFamily="50" charset="-128"/>
                        </a:rPr>
                        <a:t>自閉症</a:t>
                      </a:r>
                      <a:endParaRPr lang="ja-JP" altLang="en-US" sz="18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28575" cap="flat" cmpd="sng" algn="ctr">
                      <a:solidFill>
                        <a:prstClr val="black">
                          <a:lumMod val="50000"/>
                          <a:lumOff val="50000"/>
                        </a:prst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11,363</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28575" cap="flat" cmpd="sng" algn="ctr">
                      <a:solidFill>
                        <a:prstClr val="black">
                          <a:lumMod val="50000"/>
                          <a:lumOff val="50000"/>
                        </a:prst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0.17%</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28575" cap="flat" cmpd="sng" algn="ctr">
                      <a:solidFill>
                        <a:prstClr val="black">
                          <a:lumMod val="50000"/>
                          <a:lumOff val="50000"/>
                        </a:prst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1,977</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28575" cap="flat" cmpd="sng" algn="ctr">
                      <a:solidFill>
                        <a:prstClr val="black">
                          <a:lumMod val="50000"/>
                          <a:lumOff val="50000"/>
                        </a:prst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0.06%</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w="9525" cap="flat" cmpd="sng" algn="ctr">
                      <a:noFill/>
                      <a:prstDash val="solid"/>
                    </a:lnR>
                    <a:lnT w="28575" cap="flat" cmpd="sng" algn="ctr">
                      <a:solidFill>
                        <a:prstClr val="black">
                          <a:lumMod val="50000"/>
                          <a:lumOff val="50000"/>
                        </a:prst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75943">
                <a:tc vMerge="1">
                  <a:txBody>
                    <a:bodyPr/>
                    <a:lstStyle/>
                    <a:p>
                      <a:pPr algn="ctr" fontAlgn="b"/>
                      <a:endParaRPr lang="en-US" sz="1800" b="0" i="0" u="none" strike="noStrike" dirty="0">
                        <a:solidFill>
                          <a:srgbClr val="000000"/>
                        </a:solidFill>
                        <a:effectLst/>
                        <a:latin typeface="ＭＳ Ｐゴシック"/>
                      </a:endParaRPr>
                    </a:p>
                  </a:txBody>
                  <a:tcPr marL="12700" marR="12700" marT="12700" marB="0" anchor="ctr"/>
                </a:tc>
                <a:tc>
                  <a:txBody>
                    <a:bodyPr/>
                    <a:lstStyle/>
                    <a:p>
                      <a:pPr algn="r" fontAlgn="b"/>
                      <a:r>
                        <a:rPr lang="en-US" sz="1800" u="none" strike="noStrike" dirty="0">
                          <a:solidFill>
                            <a:schemeClr val="tx1"/>
                          </a:solidFill>
                          <a:effectLst/>
                          <a:latin typeface="HG丸ｺﾞｼｯｸM-PRO" panose="020F0600000000000000" pitchFamily="50" charset="-128"/>
                          <a:ea typeface="HG丸ｺﾞｼｯｸM-PRO" panose="020F0600000000000000" pitchFamily="50" charset="-128"/>
                        </a:rPr>
                        <a:t>ADHD</a:t>
                      </a:r>
                      <a:endParaRPr lang="en-US" sz="18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10,593</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0.16%</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1,620</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0.05%</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75943">
                <a:tc vMerge="1">
                  <a:txBody>
                    <a:bodyPr/>
                    <a:lstStyle/>
                    <a:p>
                      <a:pPr algn="ctr" fontAlgn="b"/>
                      <a:endParaRPr lang="ja-JP" altLang="en-US" sz="1800" b="0" i="0" u="none" strike="noStrike" dirty="0">
                        <a:solidFill>
                          <a:srgbClr val="000000"/>
                        </a:solidFill>
                        <a:effectLst/>
                        <a:latin typeface="ＭＳ Ｐゴシック"/>
                      </a:endParaRPr>
                    </a:p>
                  </a:txBody>
                  <a:tcPr marL="12700" marR="12700" marT="12700" marB="0" anchor="ctr"/>
                </a:tc>
                <a:tc>
                  <a:txBody>
                    <a:bodyPr/>
                    <a:lstStyle/>
                    <a:p>
                      <a:pPr algn="r" fontAlgn="b"/>
                      <a:r>
                        <a:rPr lang="ja-JP" altLang="en-US" sz="1800" u="none" strike="noStrike" dirty="0">
                          <a:solidFill>
                            <a:schemeClr val="tx1"/>
                          </a:solidFill>
                          <a:effectLst/>
                          <a:latin typeface="HG丸ｺﾞｼｯｸM-PRO" panose="020F0600000000000000" pitchFamily="50" charset="-128"/>
                          <a:ea typeface="HG丸ｺﾞｼｯｸM-PRO" panose="020F0600000000000000" pitchFamily="50" charset="-128"/>
                        </a:rPr>
                        <a:t>学習障害</a:t>
                      </a:r>
                      <a:endParaRPr lang="ja-JP" altLang="en-US" sz="18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9,554</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0.14%</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2,452</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0.07%</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75943">
                <a:tc vMerge="1">
                  <a:txBody>
                    <a:bodyPr/>
                    <a:lstStyle/>
                    <a:p>
                      <a:pPr algn="ctr" fontAlgn="b"/>
                      <a:endParaRPr lang="ja-JP" altLang="en-US" sz="1800" b="0" i="0" u="none" strike="noStrike" dirty="0">
                        <a:solidFill>
                          <a:srgbClr val="000000"/>
                        </a:solidFill>
                        <a:effectLst/>
                        <a:latin typeface="ＭＳ Ｐゴシック"/>
                      </a:endParaRPr>
                    </a:p>
                  </a:txBody>
                  <a:tcPr marL="12700" marR="12700" marT="12700" marB="0" anchor="ctr"/>
                </a:tc>
                <a:tc>
                  <a:txBody>
                    <a:bodyPr/>
                    <a:lstStyle/>
                    <a:p>
                      <a:pPr algn="r" fontAlgn="b"/>
                      <a:r>
                        <a:rPr lang="ja-JP" altLang="en-US" sz="1800" u="none" strike="noStrike" dirty="0">
                          <a:solidFill>
                            <a:schemeClr val="tx1"/>
                          </a:solidFill>
                          <a:effectLst/>
                          <a:latin typeface="HG丸ｺﾞｼｯｸM-PRO" panose="020F0600000000000000" pitchFamily="50" charset="-128"/>
                          <a:ea typeface="HG丸ｺﾞｼｯｸM-PRO" panose="020F0600000000000000" pitchFamily="50" charset="-128"/>
                        </a:rPr>
                        <a:t>情緒障害</a:t>
                      </a:r>
                      <a:endParaRPr lang="ja-JP" altLang="en-US" sz="18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7,783</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0.12%</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1,609</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a:noFill/>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600" u="none" strike="noStrike" dirty="0">
                          <a:solidFill>
                            <a:schemeClr val="tx1"/>
                          </a:solidFill>
                          <a:effectLst/>
                          <a:latin typeface="HG丸ｺﾞｼｯｸM-PRO" panose="020F0600000000000000" pitchFamily="50" charset="-128"/>
                          <a:ea typeface="HG丸ｺﾞｼｯｸM-PRO" panose="020F0600000000000000" pitchFamily="50" charset="-128"/>
                        </a:rPr>
                        <a:t>0.05%</a:t>
                      </a:r>
                      <a:endParaRPr lang="en-US" altLang="ja-JP" sz="16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12700" marR="12700" marT="12700" marB="0" anchor="ctr">
                    <a:lnL>
                      <a:noFill/>
                    </a:lnL>
                    <a:lnR w="9525" cap="flat" cmpd="sng" algn="ctr">
                      <a:noFill/>
                      <a:prstDash val="solid"/>
                    </a:lnR>
                    <a:lnT w="9525" cap="flat" cmpd="sng" algn="ctr">
                      <a:noFill/>
                      <a:prstDash val="solid"/>
                    </a:lnT>
                    <a:lnB w="28575"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5" name="テキスト ボックス 4"/>
          <p:cNvSpPr txBox="1"/>
          <p:nvPr/>
        </p:nvSpPr>
        <p:spPr>
          <a:xfrm>
            <a:off x="1115616" y="6089701"/>
            <a:ext cx="6991016" cy="461665"/>
          </a:xfrm>
          <a:prstGeom prst="rect">
            <a:avLst/>
          </a:prstGeom>
          <a:noFill/>
        </p:spPr>
        <p:txBody>
          <a:bodyPr wrap="none" rtlCol="0">
            <a:spAutoFit/>
          </a:bodyPr>
          <a:lstStyle/>
          <a:p>
            <a:r>
              <a:rPr kumimoji="1" lang="ja-JP" altLang="en-US" sz="2400" b="1" i="1" dirty="0">
                <a:solidFill>
                  <a:srgbClr val="FF0000"/>
                </a:solidFill>
                <a:effectLst/>
                <a:latin typeface="HG丸ｺﾞｼｯｸM-PRO" panose="020F0600000000000000" pitchFamily="50" charset="-128"/>
                <a:ea typeface="HG丸ｺﾞｼｯｸM-PRO" panose="020F0600000000000000" pitchFamily="50" charset="-128"/>
              </a:rPr>
              <a:t>支援学校には、情緒障害、発達障害の項目がない</a:t>
            </a:r>
          </a:p>
        </p:txBody>
      </p:sp>
      <p:sp>
        <p:nvSpPr>
          <p:cNvPr id="3" name="円/楕円 2"/>
          <p:cNvSpPr/>
          <p:nvPr/>
        </p:nvSpPr>
        <p:spPr>
          <a:xfrm>
            <a:off x="5076056" y="2060848"/>
            <a:ext cx="1470377" cy="106679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7" name="円/楕円 6"/>
          <p:cNvSpPr/>
          <p:nvPr/>
        </p:nvSpPr>
        <p:spPr>
          <a:xfrm>
            <a:off x="7365478" y="1988659"/>
            <a:ext cx="1470377" cy="106679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15916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305" y="328186"/>
            <a:ext cx="8229600" cy="663146"/>
          </a:xfrm>
          <a:solidFill>
            <a:srgbClr val="CCFFCC"/>
          </a:solidFill>
          <a:effectLst>
            <a:outerShdw blurRad="50800" dist="38100" dir="2700000" algn="tl" rotWithShape="0">
              <a:srgbClr val="000000">
                <a:alpha val="43000"/>
              </a:srgbClr>
            </a:outerShdw>
          </a:effectLst>
        </p:spPr>
        <p:txBody>
          <a:bodyPr>
            <a:normAutofit/>
          </a:bodyPr>
          <a:lstStyle/>
          <a:p>
            <a:r>
              <a:rPr lang="ja-JP" altLang="en-US" sz="3200" b="1" i="1" dirty="0">
                <a:solidFill>
                  <a:srgbClr val="FF6600"/>
                </a:solidFill>
                <a:latin typeface="HG丸ｺﾞｼｯｸM-PRO" panose="020F0600000000000000" pitchFamily="50" charset="-128"/>
                <a:ea typeface="HG丸ｺﾞｼｯｸM-PRO" panose="020F0600000000000000" pitchFamily="50" charset="-128"/>
                <a:cs typeface="ＤＦＰ勘亭流" charset="2"/>
              </a:rPr>
              <a:t>にこにこハウス医療福祉センター</a:t>
            </a:r>
            <a:endParaRPr kumimoji="1" lang="ja-JP" altLang="en-US" sz="3200" b="1" i="1" dirty="0">
              <a:solidFill>
                <a:srgbClr val="FF6600"/>
              </a:solidFill>
              <a:latin typeface="HG丸ｺﾞｼｯｸM-PRO" panose="020F0600000000000000" pitchFamily="50" charset="-128"/>
              <a:ea typeface="HG丸ｺﾞｼｯｸM-PRO" panose="020F0600000000000000" pitchFamily="50" charset="-128"/>
              <a:cs typeface="ＤＦＰ勘亭流" charset="2"/>
            </a:endParaRPr>
          </a:p>
        </p:txBody>
      </p:sp>
      <p:pic>
        <p:nvPicPr>
          <p:cNvPr id="4" name="図 3" descr="スクリーンショット 2016-06-23 21.15.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464" y="2564904"/>
            <a:ext cx="4878536" cy="2889964"/>
          </a:xfrm>
          <a:prstGeom prst="rect">
            <a:avLst/>
          </a:prstGeom>
        </p:spPr>
      </p:pic>
      <p:pic>
        <p:nvPicPr>
          <p:cNvPr id="3" name="図 2" descr="にこにこ_1013 (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124744"/>
            <a:ext cx="4934364" cy="2755444"/>
          </a:xfrm>
          <a:prstGeom prst="rect">
            <a:avLst/>
          </a:prstGeom>
        </p:spPr>
      </p:pic>
      <p:sp>
        <p:nvSpPr>
          <p:cNvPr id="5" name="正方形/長方形 4"/>
          <p:cNvSpPr/>
          <p:nvPr/>
        </p:nvSpPr>
        <p:spPr>
          <a:xfrm>
            <a:off x="395536" y="3933056"/>
            <a:ext cx="3348498" cy="812530"/>
          </a:xfrm>
          <a:prstGeom prst="rect">
            <a:avLst/>
          </a:prstGeom>
        </p:spPr>
        <p:txBody>
          <a:bodyPr wrap="square">
            <a:spAutoFit/>
          </a:bodyPr>
          <a:lstStyle/>
          <a:p>
            <a:pPr>
              <a:lnSpc>
                <a:spcPct val="130000"/>
              </a:lnSpc>
            </a:pPr>
            <a:r>
              <a:rPr lang="en-US" altLang="ja-JP" sz="1800" dirty="0">
                <a:effectLst/>
                <a:latin typeface="HG丸ｺﾞｼｯｸM-PRO" panose="020F0600000000000000" pitchFamily="50" charset="-128"/>
                <a:ea typeface="HG丸ｺﾞｼｯｸM-PRO" panose="020F0600000000000000" pitchFamily="50" charset="-128"/>
              </a:rPr>
              <a:t>2001</a:t>
            </a:r>
            <a:r>
              <a:rPr lang="ja-JP" altLang="en-US" sz="1800" dirty="0">
                <a:effectLst/>
                <a:latin typeface="HG丸ｺﾞｼｯｸM-PRO" panose="020F0600000000000000" pitchFamily="50" charset="-128"/>
                <a:ea typeface="HG丸ｺﾞｼｯｸM-PRO" panose="020F0600000000000000" pitchFamily="50" charset="-128"/>
              </a:rPr>
              <a:t>年</a:t>
            </a:r>
            <a:r>
              <a:rPr lang="en-US" altLang="ja-JP" sz="1800" dirty="0">
                <a:effectLst/>
                <a:latin typeface="HG丸ｺﾞｼｯｸM-PRO" panose="020F0600000000000000" pitchFamily="50" charset="-128"/>
                <a:ea typeface="HG丸ｺﾞｼｯｸM-PRO" panose="020F0600000000000000" pitchFamily="50" charset="-128"/>
              </a:rPr>
              <a:t>10</a:t>
            </a:r>
            <a:r>
              <a:rPr lang="ja-JP" altLang="en-US" sz="1800" dirty="0">
                <a:effectLst/>
                <a:latin typeface="HG丸ｺﾞｼｯｸM-PRO" panose="020F0600000000000000" pitchFamily="50" charset="-128"/>
                <a:ea typeface="HG丸ｺﾞｼｯｸM-PRO" panose="020F0600000000000000" pitchFamily="50" charset="-128"/>
              </a:rPr>
              <a:t>月に開所した</a:t>
            </a:r>
            <a:endParaRPr lang="en-US" altLang="ja-JP" sz="1800" dirty="0">
              <a:effectLst/>
              <a:latin typeface="HG丸ｺﾞｼｯｸM-PRO" panose="020F0600000000000000" pitchFamily="50" charset="-128"/>
              <a:ea typeface="HG丸ｺﾞｼｯｸM-PRO" panose="020F0600000000000000" pitchFamily="50" charset="-128"/>
            </a:endParaRPr>
          </a:p>
          <a:p>
            <a:pPr>
              <a:lnSpc>
                <a:spcPct val="130000"/>
              </a:lnSpc>
            </a:pPr>
            <a:r>
              <a:rPr lang="ja-JP" altLang="en-US" sz="1800" i="1" u="sng" dirty="0">
                <a:effectLst/>
                <a:latin typeface="HG丸ｺﾞｼｯｸM-PRO" panose="020F0600000000000000" pitchFamily="50" charset="-128"/>
                <a:ea typeface="HG丸ｺﾞｼｯｸM-PRO" panose="020F0600000000000000" pitchFamily="50" charset="-128"/>
              </a:rPr>
              <a:t>医療型障害児入所施設</a:t>
            </a:r>
          </a:p>
        </p:txBody>
      </p:sp>
      <p:sp>
        <p:nvSpPr>
          <p:cNvPr id="6" name="正方形/長方形 5"/>
          <p:cNvSpPr/>
          <p:nvPr/>
        </p:nvSpPr>
        <p:spPr>
          <a:xfrm>
            <a:off x="827584" y="4725144"/>
            <a:ext cx="3168856" cy="1532727"/>
          </a:xfrm>
          <a:prstGeom prst="rect">
            <a:avLst/>
          </a:prstGeom>
        </p:spPr>
        <p:txBody>
          <a:bodyPr wrap="square">
            <a:spAutoFit/>
          </a:bodyPr>
          <a:lstStyle/>
          <a:p>
            <a:pPr>
              <a:lnSpc>
                <a:spcPct val="130000"/>
              </a:lnSpc>
              <a:tabLst>
                <a:tab pos="1797050" algn="l"/>
                <a:tab pos="3681413" algn="r"/>
                <a:tab pos="4210050" algn="l"/>
              </a:tabLst>
            </a:pPr>
            <a:r>
              <a:rPr lang="ja-JP" altLang="en-US" sz="1800" dirty="0">
                <a:effectLst/>
                <a:latin typeface="HG丸ｺﾞｼｯｸM-PRO" panose="020F0600000000000000" pitchFamily="50" charset="-128"/>
                <a:ea typeface="HG丸ｺﾞｼｯｸM-PRO" panose="020F0600000000000000" pitchFamily="50" charset="-128"/>
              </a:rPr>
              <a:t>入所用病床：</a:t>
            </a:r>
            <a:r>
              <a:rPr lang="en-US" altLang="ja-JP" sz="1800" dirty="0">
                <a:effectLst/>
                <a:latin typeface="HG丸ｺﾞｼｯｸM-PRO" panose="020F0600000000000000" pitchFamily="50" charset="-128"/>
                <a:ea typeface="HG丸ｺﾞｼｯｸM-PRO" panose="020F0600000000000000" pitchFamily="50" charset="-128"/>
              </a:rPr>
              <a:t>	80</a:t>
            </a:r>
            <a:r>
              <a:rPr lang="ja-JP" altLang="en-US" sz="1800" dirty="0">
                <a:effectLst/>
                <a:latin typeface="HG丸ｺﾞｼｯｸM-PRO" panose="020F0600000000000000" pitchFamily="50" charset="-128"/>
                <a:ea typeface="HG丸ｺﾞｼｯｸM-PRO" panose="020F0600000000000000" pitchFamily="50" charset="-128"/>
              </a:rPr>
              <a:t>床</a:t>
            </a:r>
            <a:endParaRPr lang="en-US" altLang="ja-JP" sz="1800" dirty="0">
              <a:effectLst/>
              <a:latin typeface="HG丸ｺﾞｼｯｸM-PRO" panose="020F0600000000000000" pitchFamily="50" charset="-128"/>
              <a:ea typeface="HG丸ｺﾞｼｯｸM-PRO" panose="020F0600000000000000" pitchFamily="50" charset="-128"/>
            </a:endParaRPr>
          </a:p>
          <a:p>
            <a:pPr>
              <a:lnSpc>
                <a:spcPct val="130000"/>
              </a:lnSpc>
              <a:tabLst>
                <a:tab pos="1797050" algn="l"/>
                <a:tab pos="3681413" algn="r"/>
                <a:tab pos="4210050" algn="l"/>
              </a:tabLst>
            </a:pPr>
            <a:r>
              <a:rPr lang="ja-JP" altLang="en-US" sz="1800" dirty="0">
                <a:effectLst/>
                <a:latin typeface="HG丸ｺﾞｼｯｸM-PRO" panose="020F0600000000000000" pitchFamily="50" charset="-128"/>
                <a:ea typeface="HG丸ｺﾞｼｯｸM-PRO" panose="020F0600000000000000" pitchFamily="50" charset="-128"/>
              </a:rPr>
              <a:t>福祉</a:t>
            </a:r>
            <a:r>
              <a:rPr lang="en-US" altLang="ja-JP" sz="1800" dirty="0">
                <a:effectLst/>
                <a:latin typeface="HG丸ｺﾞｼｯｸM-PRO" panose="020F0600000000000000" pitchFamily="50" charset="-128"/>
                <a:ea typeface="HG丸ｺﾞｼｯｸM-PRO" panose="020F0600000000000000" pitchFamily="50" charset="-128"/>
              </a:rPr>
              <a:t>: </a:t>
            </a:r>
            <a:r>
              <a:rPr lang="ja-JP" altLang="en-US" sz="1800" dirty="0">
                <a:effectLst/>
                <a:latin typeface="HG丸ｺﾞｼｯｸM-PRO" panose="020F0600000000000000" pitchFamily="50" charset="-128"/>
                <a:ea typeface="HG丸ｺﾞｼｯｸM-PRO" panose="020F0600000000000000" pitchFamily="50" charset="-128"/>
              </a:rPr>
              <a:t>短期入所</a:t>
            </a:r>
            <a:r>
              <a:rPr lang="en-US" altLang="ja-JP" sz="1800" dirty="0">
                <a:effectLst/>
                <a:latin typeface="HG丸ｺﾞｼｯｸM-PRO" panose="020F0600000000000000" pitchFamily="50" charset="-128"/>
                <a:ea typeface="HG丸ｺﾞｼｯｸM-PRO" panose="020F0600000000000000" pitchFamily="50" charset="-128"/>
              </a:rPr>
              <a:t>:	</a:t>
            </a:r>
            <a:r>
              <a:rPr lang="ja-JP" altLang="en-US" sz="1800" dirty="0">
                <a:effectLst/>
                <a:latin typeface="HG丸ｺﾞｼｯｸM-PRO" panose="020F0600000000000000" pitchFamily="50" charset="-128"/>
                <a:ea typeface="HG丸ｺﾞｼｯｸM-PRO" panose="020F0600000000000000" pitchFamily="50" charset="-128"/>
              </a:rPr>
              <a:t>７床　　　生活介護：</a:t>
            </a:r>
            <a:r>
              <a:rPr lang="en-US" altLang="ja-JP" sz="1800" dirty="0">
                <a:effectLst/>
                <a:latin typeface="HG丸ｺﾞｼｯｸM-PRO" panose="020F0600000000000000" pitchFamily="50" charset="-128"/>
                <a:ea typeface="HG丸ｺﾞｼｯｸM-PRO" panose="020F0600000000000000" pitchFamily="50" charset="-128"/>
              </a:rPr>
              <a:t>	15</a:t>
            </a:r>
            <a:r>
              <a:rPr lang="ja-JP" altLang="en-US" sz="1800" dirty="0">
                <a:effectLst/>
                <a:latin typeface="HG丸ｺﾞｼｯｸM-PRO" panose="020F0600000000000000" pitchFamily="50" charset="-128"/>
                <a:ea typeface="HG丸ｺﾞｼｯｸM-PRO" panose="020F0600000000000000" pitchFamily="50" charset="-128"/>
              </a:rPr>
              <a:t>名</a:t>
            </a:r>
            <a:endParaRPr lang="en-US" altLang="ja-JP" sz="1800" dirty="0">
              <a:effectLst/>
              <a:latin typeface="HG丸ｺﾞｼｯｸM-PRO" panose="020F0600000000000000" pitchFamily="50" charset="-128"/>
              <a:ea typeface="HG丸ｺﾞｼｯｸM-PRO" panose="020F0600000000000000" pitchFamily="50" charset="-128"/>
            </a:endParaRPr>
          </a:p>
          <a:p>
            <a:pPr>
              <a:lnSpc>
                <a:spcPct val="130000"/>
              </a:lnSpc>
              <a:tabLst>
                <a:tab pos="1797050" algn="l"/>
                <a:tab pos="3681413" algn="r"/>
                <a:tab pos="4210050" algn="l"/>
              </a:tabLst>
            </a:pPr>
            <a:r>
              <a:rPr lang="ja-JP" altLang="en-US" sz="1800" dirty="0">
                <a:effectLst/>
                <a:latin typeface="HG丸ｺﾞｼｯｸM-PRO" panose="020F0600000000000000" pitchFamily="50" charset="-128"/>
                <a:ea typeface="HG丸ｺﾞｼｯｸM-PRO" panose="020F0600000000000000" pitchFamily="50" charset="-128"/>
              </a:rPr>
              <a:t>児童発達支援：</a:t>
            </a:r>
            <a:r>
              <a:rPr lang="en-US" altLang="ja-JP" sz="1800" dirty="0">
                <a:effectLst/>
                <a:latin typeface="HG丸ｺﾞｼｯｸM-PRO" panose="020F0600000000000000" pitchFamily="50" charset="-128"/>
                <a:ea typeface="HG丸ｺﾞｼｯｸM-PRO" panose="020F0600000000000000" pitchFamily="50" charset="-128"/>
              </a:rPr>
              <a:t>	10</a:t>
            </a:r>
            <a:r>
              <a:rPr lang="ja-JP" altLang="en-US" sz="1800" dirty="0">
                <a:effectLst/>
                <a:latin typeface="HG丸ｺﾞｼｯｸM-PRO" panose="020F0600000000000000" pitchFamily="50" charset="-128"/>
                <a:ea typeface="HG丸ｺﾞｼｯｸM-PRO" panose="020F0600000000000000" pitchFamily="50" charset="-128"/>
              </a:rPr>
              <a:t>名</a:t>
            </a:r>
          </a:p>
        </p:txBody>
      </p:sp>
      <p:sp>
        <p:nvSpPr>
          <p:cNvPr id="7" name="正方形/長方形 6"/>
          <p:cNvSpPr/>
          <p:nvPr/>
        </p:nvSpPr>
        <p:spPr>
          <a:xfrm>
            <a:off x="5292080" y="5157192"/>
            <a:ext cx="3070071" cy="707886"/>
          </a:xfrm>
          <a:prstGeom prst="rect">
            <a:avLst/>
          </a:prstGeom>
        </p:spPr>
        <p:txBody>
          <a:bodyPr wrap="none">
            <a:spAutoFit/>
          </a:bodyPr>
          <a:lstStyle/>
          <a:p>
            <a:r>
              <a:rPr lang="ja-JP" altLang="en-US" sz="2000" b="1" i="1" dirty="0">
                <a:solidFill>
                  <a:srgbClr val="008000"/>
                </a:solidFill>
                <a:effectLst/>
                <a:latin typeface="HG丸ｺﾞｼｯｸM-PRO" panose="020F0600000000000000" pitchFamily="50" charset="-128"/>
                <a:ea typeface="HG丸ｺﾞｼｯｸM-PRO" panose="020F0600000000000000" pitchFamily="50" charset="-128"/>
              </a:rPr>
              <a:t>神戸市の総合福祉</a:t>
            </a:r>
            <a:r>
              <a:rPr lang="ja-JP" altLang="en-US" sz="2000" b="1" i="1" dirty="0" smtClean="0">
                <a:solidFill>
                  <a:srgbClr val="008000"/>
                </a:solidFill>
                <a:effectLst/>
                <a:latin typeface="HG丸ｺﾞｼｯｸM-PRO" panose="020F0600000000000000" pitchFamily="50" charset="-128"/>
                <a:ea typeface="HG丸ｺﾞｼｯｸM-PRO" panose="020F0600000000000000" pitchFamily="50" charset="-128"/>
              </a:rPr>
              <a:t>ゾーン</a:t>
            </a:r>
            <a:endParaRPr lang="en-US" altLang="ja-JP" sz="2000" b="1" i="1" dirty="0" smtClean="0">
              <a:solidFill>
                <a:srgbClr val="008000"/>
              </a:solidFill>
              <a:effectLst/>
              <a:latin typeface="HG丸ｺﾞｼｯｸM-PRO" panose="020F0600000000000000" pitchFamily="50" charset="-128"/>
              <a:ea typeface="HG丸ｺﾞｼｯｸM-PRO" panose="020F0600000000000000" pitchFamily="50" charset="-128"/>
            </a:endParaRPr>
          </a:p>
          <a:p>
            <a:r>
              <a:rPr lang="ja-JP" altLang="en-US" sz="2000" b="1" i="1" dirty="0" smtClean="0">
                <a:solidFill>
                  <a:srgbClr val="008000"/>
                </a:solidFill>
                <a:effectLst/>
                <a:latin typeface="HG丸ｺﾞｼｯｸM-PRO" panose="020F0600000000000000" pitchFamily="50" charset="-128"/>
                <a:ea typeface="HG丸ｺﾞｼｯｸM-PRO" panose="020F0600000000000000" pitchFamily="50" charset="-128"/>
              </a:rPr>
              <a:t>しあわせ</a:t>
            </a:r>
            <a:r>
              <a:rPr lang="ja-JP" altLang="en-US" sz="2000" b="1" i="1" dirty="0">
                <a:solidFill>
                  <a:srgbClr val="008000"/>
                </a:solidFill>
                <a:effectLst/>
                <a:latin typeface="HG丸ｺﾞｼｯｸM-PRO" panose="020F0600000000000000" pitchFamily="50" charset="-128"/>
                <a:ea typeface="HG丸ｺﾞｼｯｸM-PRO" panose="020F0600000000000000" pitchFamily="50" charset="-128"/>
              </a:rPr>
              <a:t>の村</a:t>
            </a:r>
            <a:endParaRPr lang="ja-JP" altLang="en-US" sz="2000" b="1" dirty="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687166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71600" y="3212976"/>
            <a:ext cx="6773892" cy="646331"/>
          </a:xfrm>
          <a:prstGeom prst="rect">
            <a:avLst/>
          </a:prstGeom>
          <a:noFill/>
        </p:spPr>
        <p:txBody>
          <a:bodyPr wrap="square" rtlCol="0">
            <a:spAutoFit/>
          </a:bodyPr>
          <a:lstStyle/>
          <a:p>
            <a:pPr algn="ctr"/>
            <a:r>
              <a:rPr lang="ja-JP" altLang="en-US" sz="3600" i="1" dirty="0">
                <a:latin typeface="HG丸ｺﾞｼｯｸM-PRO" panose="020F0600000000000000" pitchFamily="50" charset="-128"/>
                <a:ea typeface="HG丸ｺﾞｼｯｸM-PRO" panose="020F0600000000000000" pitchFamily="50" charset="-128"/>
                <a:cs typeface="ＤＦＰ勘亭流" charset="2"/>
              </a:rPr>
              <a:t>第３次産業が中心の社会へ</a:t>
            </a:r>
            <a:endParaRPr lang="en-US" altLang="ja-JP" sz="3600" i="1" dirty="0">
              <a:latin typeface="HG丸ｺﾞｼｯｸM-PRO" panose="020F0600000000000000" pitchFamily="50" charset="-128"/>
              <a:ea typeface="HG丸ｺﾞｼｯｸM-PRO" panose="020F0600000000000000" pitchFamily="50" charset="-128"/>
              <a:cs typeface="ＤＦＰ勘亭流" charset="2"/>
            </a:endParaRPr>
          </a:p>
        </p:txBody>
      </p:sp>
      <p:sp>
        <p:nvSpPr>
          <p:cNvPr id="4" name="スライド番号プレースホルダー 3"/>
          <p:cNvSpPr>
            <a:spLocks noGrp="1"/>
          </p:cNvSpPr>
          <p:nvPr>
            <p:ph type="sldNum" sz="quarter" idx="12"/>
          </p:nvPr>
        </p:nvSpPr>
        <p:spPr/>
        <p:txBody>
          <a:bodyPr/>
          <a:lstStyle/>
          <a:p>
            <a:fld id="{24B82A92-8B16-1C4A-B6E9-DF3ACF104385}" type="slidenum">
              <a:rPr kumimoji="1" lang="ja-JP" altLang="en-US" smtClean="0"/>
              <a:t>28</a:t>
            </a:fld>
            <a:endParaRPr kumimoji="1" lang="ja-JP" altLang="en-US"/>
          </a:p>
        </p:txBody>
      </p:sp>
      <p:sp>
        <p:nvSpPr>
          <p:cNvPr id="5" name="タイトル 1"/>
          <p:cNvSpPr txBox="1">
            <a:spLocks/>
          </p:cNvSpPr>
          <p:nvPr/>
        </p:nvSpPr>
        <p:spPr>
          <a:xfrm>
            <a:off x="611560" y="1196752"/>
            <a:ext cx="7772400" cy="1381809"/>
          </a:xfrm>
          <a:prstGeom prst="rect">
            <a:avLst/>
          </a:prstGeom>
          <a:solidFill>
            <a:srgbClr val="CCFFCC"/>
          </a:solidFill>
        </p:spPr>
        <p:txBody>
          <a:bodyPr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effectLst/>
                <a:latin typeface="ＤＦＰ勘亭流" charset="2"/>
                <a:ea typeface="ＤＦＰ勘亭流" charset="2"/>
                <a:cs typeface="ＤＦＰ勘亭流" charset="2"/>
              </a:rPr>
              <a:t>大人の発達障害が社会問題化</a:t>
            </a:r>
          </a:p>
        </p:txBody>
      </p:sp>
    </p:spTree>
    <p:extLst>
      <p:ext uri="{BB962C8B-B14F-4D97-AF65-F5344CB8AC3E}">
        <p14:creationId xmlns:p14="http://schemas.microsoft.com/office/powerpoint/2010/main" val="6718725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6-06-24 22.58.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189817"/>
            <a:ext cx="8382000" cy="2832100"/>
          </a:xfrm>
          <a:prstGeom prst="rect">
            <a:avLst/>
          </a:prstGeom>
        </p:spPr>
      </p:pic>
      <p:pic>
        <p:nvPicPr>
          <p:cNvPr id="6" name="図 5" descr="スクリーンショット 2016-06-24 22.58.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3" y="654050"/>
            <a:ext cx="3543300" cy="1308100"/>
          </a:xfrm>
          <a:prstGeom prst="rect">
            <a:avLst/>
          </a:prstGeom>
        </p:spPr>
      </p:pic>
      <p:pic>
        <p:nvPicPr>
          <p:cNvPr id="8" name="図 7" descr="スクリーンショット 2016-06-24 22.58.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3067" y="389467"/>
            <a:ext cx="4267200" cy="2667000"/>
          </a:xfrm>
          <a:prstGeom prst="rect">
            <a:avLst/>
          </a:prstGeom>
        </p:spPr>
      </p:pic>
      <p:sp>
        <p:nvSpPr>
          <p:cNvPr id="9" name="テキスト ボックス 8"/>
          <p:cNvSpPr txBox="1"/>
          <p:nvPr/>
        </p:nvSpPr>
        <p:spPr>
          <a:xfrm>
            <a:off x="846667" y="2410136"/>
            <a:ext cx="2377574" cy="646331"/>
          </a:xfrm>
          <a:prstGeom prst="rect">
            <a:avLst/>
          </a:prstGeom>
          <a:noFill/>
        </p:spPr>
        <p:txBody>
          <a:bodyPr wrap="none" rtlCol="0">
            <a:spAutoFit/>
          </a:bodyPr>
          <a:lstStyle/>
          <a:p>
            <a:r>
              <a:rPr kumimoji="1" lang="en-US" altLang="ja-JP" sz="3600" i="1" dirty="0">
                <a:latin typeface="+mn-ea"/>
              </a:rPr>
              <a:t>2013/3/13</a:t>
            </a:r>
            <a:endParaRPr kumimoji="1" lang="ja-JP" altLang="en-US" sz="3600" i="1" dirty="0">
              <a:latin typeface="+mn-ea"/>
            </a:endParaRPr>
          </a:p>
        </p:txBody>
      </p:sp>
    </p:spTree>
    <p:extLst>
      <p:ext uri="{BB962C8B-B14F-4D97-AF65-F5344CB8AC3E}">
        <p14:creationId xmlns:p14="http://schemas.microsoft.com/office/powerpoint/2010/main" val="29772275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99592" y="404664"/>
            <a:ext cx="7258030" cy="794226"/>
          </a:xfrm>
          <a:solidFill>
            <a:srgbClr val="CCFFCC"/>
          </a:solidFill>
          <a:effectLst>
            <a:outerShdw blurRad="50800" dist="38100" dir="2700000" algn="tl" rotWithShape="0">
              <a:srgbClr val="000000">
                <a:alpha val="43000"/>
              </a:srgbClr>
            </a:outerShdw>
          </a:effectLst>
        </p:spPr>
        <p:txBody>
          <a:bodyPr>
            <a:normAutofit/>
          </a:bodyPr>
          <a:lstStyle/>
          <a:p>
            <a:r>
              <a:rPr lang="ja-JP" altLang="en-US" sz="3200" dirty="0">
                <a:latin typeface="ＤＦＰ勘亭流" charset="2"/>
                <a:ea typeface="ＤＦＰ勘亭流" charset="2"/>
                <a:cs typeface="ＤＦＰ勘亭流" charset="2"/>
              </a:rPr>
              <a:t>超低出生体重児の生存率</a:t>
            </a:r>
            <a:r>
              <a:rPr lang="ja-JP" altLang="ja-JP" sz="3200" dirty="0">
                <a:latin typeface="ＤＦＰ勘亭流" charset="2"/>
                <a:ea typeface="ＤＦＰ勘亭流" charset="2"/>
                <a:cs typeface="ＤＦＰ勘亭流" charset="2"/>
              </a:rPr>
              <a:t>　</a:t>
            </a:r>
            <a:r>
              <a:rPr lang="ja-JP" altLang="en-US" sz="3200" dirty="0">
                <a:latin typeface="ＤＦＰ勘亭流" charset="2"/>
                <a:ea typeface="ＤＦＰ勘亭流" charset="2"/>
                <a:cs typeface="ＤＦＰ勘亭流" charset="2"/>
              </a:rPr>
              <a:t>　</a:t>
            </a:r>
            <a:endParaRPr kumimoji="1" lang="ja-JP" altLang="en-US" sz="3200" dirty="0">
              <a:latin typeface="ＤＦＰ勘亭流" charset="2"/>
              <a:ea typeface="ＤＦＰ勘亭流" charset="2"/>
              <a:cs typeface="ＤＦＰ勘亭流" charset="2"/>
            </a:endParaRPr>
          </a:p>
        </p:txBody>
      </p:sp>
      <p:graphicFrame>
        <p:nvGraphicFramePr>
          <p:cNvPr id="2" name="グラフ 1"/>
          <p:cNvGraphicFramePr/>
          <p:nvPr>
            <p:extLst>
              <p:ext uri="{D42A27DB-BD31-4B8C-83A1-F6EECF244321}">
                <p14:modId xmlns:p14="http://schemas.microsoft.com/office/powerpoint/2010/main" val="1667963780"/>
              </p:ext>
            </p:extLst>
          </p:nvPr>
        </p:nvGraphicFramePr>
        <p:xfrm>
          <a:off x="1524000" y="1483162"/>
          <a:ext cx="6096000" cy="4428065"/>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1835696" y="4437112"/>
            <a:ext cx="748923" cy="369332"/>
          </a:xfrm>
          <a:prstGeom prst="rect">
            <a:avLst/>
          </a:prstGeom>
          <a:noFill/>
        </p:spPr>
        <p:txBody>
          <a:bodyPr wrap="none" rtlCol="0">
            <a:spAutoFit/>
          </a:bodyPr>
          <a:lstStyle/>
          <a:p>
            <a:r>
              <a:rPr kumimoji="1" lang="en-US" altLang="ja-JP" sz="1800" dirty="0">
                <a:effectLst/>
                <a:latin typeface="HG丸ｺﾞｼｯｸM-PRO" panose="020F0600000000000000" pitchFamily="50" charset="-128"/>
                <a:ea typeface="HG丸ｺﾞｼｯｸM-PRO" panose="020F0600000000000000" pitchFamily="50" charset="-128"/>
              </a:rPr>
              <a:t>14%</a:t>
            </a:r>
            <a:endParaRPr kumimoji="1" lang="ja-JP" altLang="en-US" sz="1800" dirty="0">
              <a:effectLst/>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811620" y="3512528"/>
            <a:ext cx="748923" cy="369332"/>
          </a:xfrm>
          <a:prstGeom prst="rect">
            <a:avLst/>
          </a:prstGeom>
          <a:noFill/>
        </p:spPr>
        <p:txBody>
          <a:bodyPr wrap="none" rtlCol="0">
            <a:spAutoFit/>
          </a:bodyPr>
          <a:lstStyle/>
          <a:p>
            <a:r>
              <a:rPr kumimoji="1" lang="en-US" altLang="ja-JP" sz="1800" dirty="0">
                <a:effectLst/>
                <a:latin typeface="HG丸ｺﾞｼｯｸM-PRO" panose="020F0600000000000000" pitchFamily="50" charset="-128"/>
                <a:ea typeface="HG丸ｺﾞｼｯｸM-PRO" panose="020F0600000000000000" pitchFamily="50" charset="-128"/>
              </a:rPr>
              <a:t>42%</a:t>
            </a:r>
            <a:endParaRPr kumimoji="1" lang="ja-JP" altLang="en-US" sz="1800" dirty="0">
              <a:effectLst/>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3743680" y="2392597"/>
            <a:ext cx="748923" cy="369332"/>
          </a:xfrm>
          <a:prstGeom prst="rect">
            <a:avLst/>
          </a:prstGeom>
          <a:noFill/>
        </p:spPr>
        <p:txBody>
          <a:bodyPr wrap="none" rtlCol="0">
            <a:spAutoFit/>
          </a:bodyPr>
          <a:lstStyle/>
          <a:p>
            <a:r>
              <a:rPr kumimoji="1" lang="en-US" altLang="ja-JP" sz="1800" dirty="0">
                <a:effectLst/>
                <a:latin typeface="HG丸ｺﾞｼｯｸM-PRO" panose="020F0600000000000000" pitchFamily="50" charset="-128"/>
                <a:ea typeface="HG丸ｺﾞｼｯｸM-PRO" panose="020F0600000000000000" pitchFamily="50" charset="-128"/>
              </a:rPr>
              <a:t>78%</a:t>
            </a:r>
            <a:endParaRPr kumimoji="1" lang="ja-JP" altLang="en-US" sz="1800" dirty="0">
              <a:effectLst/>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820238" y="2048025"/>
            <a:ext cx="748923" cy="369332"/>
          </a:xfrm>
          <a:prstGeom prst="rect">
            <a:avLst/>
          </a:prstGeom>
          <a:noFill/>
        </p:spPr>
        <p:txBody>
          <a:bodyPr wrap="none" rtlCol="0">
            <a:spAutoFit/>
          </a:bodyPr>
          <a:lstStyle/>
          <a:p>
            <a:r>
              <a:rPr kumimoji="1" lang="en-US" altLang="ja-JP" sz="1800" dirty="0">
                <a:effectLst/>
                <a:latin typeface="HG丸ｺﾞｼｯｸM-PRO" panose="020F0600000000000000" pitchFamily="50" charset="-128"/>
                <a:ea typeface="HG丸ｺﾞｼｯｸM-PRO" panose="020F0600000000000000" pitchFamily="50" charset="-128"/>
              </a:rPr>
              <a:t>88%</a:t>
            </a:r>
            <a:endParaRPr kumimoji="1" lang="ja-JP" altLang="en-US" sz="1800" dirty="0">
              <a:effectLst/>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5734638" y="1863359"/>
            <a:ext cx="748923" cy="369332"/>
          </a:xfrm>
          <a:prstGeom prst="rect">
            <a:avLst/>
          </a:prstGeom>
          <a:noFill/>
        </p:spPr>
        <p:txBody>
          <a:bodyPr wrap="none" rtlCol="0">
            <a:spAutoFit/>
          </a:bodyPr>
          <a:lstStyle/>
          <a:p>
            <a:r>
              <a:rPr kumimoji="1" lang="en-US" altLang="ja-JP" sz="1800" dirty="0">
                <a:effectLst/>
                <a:latin typeface="HG丸ｺﾞｼｯｸM-PRO" panose="020F0600000000000000" pitchFamily="50" charset="-128"/>
                <a:ea typeface="HG丸ｺﾞｼｯｸM-PRO" panose="020F0600000000000000" pitchFamily="50" charset="-128"/>
              </a:rPr>
              <a:t>94%</a:t>
            </a:r>
            <a:endParaRPr kumimoji="1" lang="ja-JP" altLang="en-US" sz="1800" dirty="0">
              <a:effectLst/>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6733705" y="1844824"/>
            <a:ext cx="748923" cy="369332"/>
          </a:xfrm>
          <a:prstGeom prst="rect">
            <a:avLst/>
          </a:prstGeom>
          <a:noFill/>
        </p:spPr>
        <p:txBody>
          <a:bodyPr wrap="none" rtlCol="0">
            <a:spAutoFit/>
          </a:bodyPr>
          <a:lstStyle/>
          <a:p>
            <a:r>
              <a:rPr kumimoji="1" lang="en-US" altLang="ja-JP" sz="1800" dirty="0">
                <a:effectLst/>
                <a:latin typeface="HG丸ｺﾞｼｯｸM-PRO" panose="020F0600000000000000" pitchFamily="50" charset="-128"/>
                <a:ea typeface="HG丸ｺﾞｼｯｸM-PRO" panose="020F0600000000000000" pitchFamily="50" charset="-128"/>
              </a:rPr>
              <a:t>95%</a:t>
            </a:r>
            <a:endParaRPr kumimoji="1" lang="ja-JP" altLang="en-US" sz="1800" dirty="0">
              <a:effectLst/>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3586398" y="6031758"/>
            <a:ext cx="4801314" cy="461665"/>
          </a:xfrm>
          <a:prstGeom prst="rect">
            <a:avLst/>
          </a:prstGeom>
          <a:noFill/>
        </p:spPr>
        <p:txBody>
          <a:bodyPr wrap="none" rtlCol="0">
            <a:spAutoFit/>
          </a:bodyPr>
          <a:lstStyle/>
          <a:p>
            <a:r>
              <a:rPr kumimoji="1" lang="ja-JP" altLang="en-US" i="1" dirty="0">
                <a:effectLst/>
                <a:latin typeface="HG丸ｺﾞｼｯｸM-PRO" panose="020F0600000000000000" pitchFamily="50" charset="-128"/>
                <a:ea typeface="HG丸ｺﾞｼｯｸM-PRO" panose="020F0600000000000000" pitchFamily="50" charset="-128"/>
              </a:rPr>
              <a:t>母子保健の主なる統計　２０１５</a:t>
            </a:r>
          </a:p>
        </p:txBody>
      </p:sp>
    </p:spTree>
    <p:extLst>
      <p:ext uri="{BB962C8B-B14F-4D97-AF65-F5344CB8AC3E}">
        <p14:creationId xmlns:p14="http://schemas.microsoft.com/office/powerpoint/2010/main" val="12502391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85800" y="749300"/>
            <a:ext cx="3175000" cy="4229100"/>
          </a:xfrm>
          <a:prstGeom prst="rect">
            <a:avLst/>
          </a:prstGeom>
        </p:spPr>
      </p:pic>
      <p:sp>
        <p:nvSpPr>
          <p:cNvPr id="4" name="正方形/長方形 3"/>
          <p:cNvSpPr/>
          <p:nvPr/>
        </p:nvSpPr>
        <p:spPr>
          <a:xfrm>
            <a:off x="685800" y="5210145"/>
            <a:ext cx="6412333" cy="461665"/>
          </a:xfrm>
          <a:prstGeom prst="rect">
            <a:avLst/>
          </a:prstGeom>
        </p:spPr>
        <p:txBody>
          <a:bodyPr wrap="none">
            <a:spAutoFit/>
          </a:bodyPr>
          <a:lstStyle/>
          <a:p>
            <a:r>
              <a:rPr lang="ja-JP" altLang="en-US" sz="2400" i="1" dirty="0">
                <a:effectLst/>
                <a:latin typeface="HG丸ｺﾞｼｯｸM-PRO" panose="020F0600000000000000" pitchFamily="50" charset="-128"/>
                <a:ea typeface="HG丸ｺﾞｼｯｸM-PRO" panose="020F0600000000000000" pitchFamily="50" charset="-128"/>
              </a:rPr>
              <a:t>週刊ダイヤモンド</a:t>
            </a:r>
            <a:r>
              <a:rPr lang="en-US" altLang="ja-JP" sz="2400" i="1" dirty="0">
                <a:effectLst/>
                <a:latin typeface="HG丸ｺﾞｼｯｸM-PRO" panose="020F0600000000000000" pitchFamily="50" charset="-128"/>
                <a:ea typeface="HG丸ｺﾞｼｯｸM-PRO" panose="020F0600000000000000" pitchFamily="50" charset="-128"/>
              </a:rPr>
              <a:t>9</a:t>
            </a:r>
            <a:r>
              <a:rPr lang="ja-JP" altLang="en-US" sz="2400" i="1" dirty="0">
                <a:effectLst/>
                <a:latin typeface="HG丸ｺﾞｼｯｸM-PRO" panose="020F0600000000000000" pitchFamily="50" charset="-128"/>
                <a:ea typeface="HG丸ｺﾞｼｯｸM-PRO" panose="020F0600000000000000" pitchFamily="50" charset="-128"/>
              </a:rPr>
              <a:t>月</a:t>
            </a:r>
            <a:r>
              <a:rPr lang="en-US" altLang="ja-JP" sz="2400" i="1" dirty="0">
                <a:effectLst/>
                <a:latin typeface="HG丸ｺﾞｼｯｸM-PRO" panose="020F0600000000000000" pitchFamily="50" charset="-128"/>
                <a:ea typeface="HG丸ｺﾞｼｯｸM-PRO" panose="020F0600000000000000" pitchFamily="50" charset="-128"/>
              </a:rPr>
              <a:t>27</a:t>
            </a:r>
            <a:r>
              <a:rPr lang="ja-JP" altLang="en-US" sz="2400" i="1" dirty="0">
                <a:effectLst/>
                <a:latin typeface="HG丸ｺﾞｼｯｸM-PRO" panose="020F0600000000000000" pitchFamily="50" charset="-128"/>
                <a:ea typeface="HG丸ｺﾞｼｯｸM-PRO" panose="020F0600000000000000" pitchFamily="50" charset="-128"/>
              </a:rPr>
              <a:t>日号（２０１４年）</a:t>
            </a:r>
          </a:p>
        </p:txBody>
      </p:sp>
      <p:sp>
        <p:nvSpPr>
          <p:cNvPr id="5" name="正方形/長方形 4"/>
          <p:cNvSpPr/>
          <p:nvPr/>
        </p:nvSpPr>
        <p:spPr>
          <a:xfrm>
            <a:off x="3987800" y="1697697"/>
            <a:ext cx="4572000" cy="2308324"/>
          </a:xfrm>
          <a:prstGeom prst="rect">
            <a:avLst/>
          </a:prstGeom>
        </p:spPr>
        <p:txBody>
          <a:bodyPr>
            <a:spAutoFit/>
          </a:bodyPr>
          <a:lstStyle/>
          <a:p>
            <a:pPr>
              <a:lnSpc>
                <a:spcPct val="150000"/>
              </a:lnSpc>
              <a:spcAft>
                <a:spcPts val="2400"/>
              </a:spcAft>
            </a:pPr>
            <a:r>
              <a:rPr lang="ja-JP" altLang="en-US" sz="2400" i="1" dirty="0">
                <a:effectLst/>
                <a:latin typeface="HG丸ｺﾞｼｯｸM-PRO" panose="020F0600000000000000" pitchFamily="50" charset="-128"/>
                <a:ea typeface="HG丸ｺﾞｼｯｸM-PRO" panose="020F0600000000000000" pitchFamily="50" charset="-128"/>
              </a:rPr>
              <a:t>子どもの頃から成績優秀だったのに、仕事ではトラブル続き。その原因は「発達障害」にあった</a:t>
            </a:r>
            <a:r>
              <a:rPr lang="en-US" altLang="ja-JP" sz="2400" i="1" dirty="0">
                <a:effectLst/>
                <a:latin typeface="HG丸ｺﾞｼｯｸM-PRO" panose="020F0600000000000000" pitchFamily="50" charset="-128"/>
                <a:ea typeface="HG丸ｺﾞｼｯｸM-PRO" panose="020F0600000000000000" pitchFamily="50" charset="-128"/>
              </a:rPr>
              <a:t>──</a:t>
            </a:r>
            <a:r>
              <a:rPr lang="ja-JP" altLang="en-US" sz="2400" i="1" dirty="0">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777861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6150" y="469900"/>
            <a:ext cx="7251700" cy="652462"/>
          </a:xfrm>
          <a:solidFill>
            <a:srgbClr val="CCFFCC"/>
          </a:solidFill>
        </p:spPr>
        <p:txBody>
          <a:bodyPr>
            <a:normAutofit/>
          </a:bodyPr>
          <a:lstStyle/>
          <a:p>
            <a:r>
              <a:rPr kumimoji="1" lang="ja-JP" altLang="en-US" sz="3200" i="1" dirty="0">
                <a:latin typeface="ＤＦＰ勘亭流" charset="2"/>
                <a:ea typeface="ＤＦＰ勘亭流" charset="2"/>
                <a:cs typeface="ＤＦＰ勘亭流" charset="2"/>
              </a:rPr>
              <a:t>父親の加齢は自閉症リスクを高める</a:t>
            </a:r>
          </a:p>
        </p:txBody>
      </p:sp>
      <p:sp>
        <p:nvSpPr>
          <p:cNvPr id="5" name="テキスト ボックス 4"/>
          <p:cNvSpPr txBox="1"/>
          <p:nvPr/>
        </p:nvSpPr>
        <p:spPr>
          <a:xfrm>
            <a:off x="2630421" y="5801771"/>
            <a:ext cx="4752528" cy="369332"/>
          </a:xfrm>
          <a:prstGeom prst="rect">
            <a:avLst/>
          </a:prstGeom>
          <a:noFill/>
        </p:spPr>
        <p:txBody>
          <a:bodyPr wrap="square" rtlCol="0">
            <a:spAutoFit/>
          </a:bodyPr>
          <a:lstStyle/>
          <a:p>
            <a:r>
              <a:rPr kumimoji="1" lang="ja-JP" altLang="en-US" sz="1800" i="1" dirty="0">
                <a:effectLst/>
                <a:latin typeface="HG丸ｺﾞｼｯｸM-PRO" panose="020F0600000000000000" pitchFamily="50" charset="-128"/>
                <a:ea typeface="HG丸ｺﾞｼｯｸM-PRO" panose="020F0600000000000000" pitchFamily="50" charset="-128"/>
              </a:rPr>
              <a:t>大隅典子著「脳からみた自閉症」</a:t>
            </a:r>
            <a:r>
              <a:rPr kumimoji="1" lang="en-US" altLang="ja-JP" sz="1800" i="1" dirty="0">
                <a:effectLst/>
                <a:latin typeface="HG丸ｺﾞｼｯｸM-PRO" panose="020F0600000000000000" pitchFamily="50" charset="-128"/>
                <a:ea typeface="HG丸ｺﾞｼｯｸM-PRO" panose="020F0600000000000000" pitchFamily="50" charset="-128"/>
              </a:rPr>
              <a:t>,2016</a:t>
            </a:r>
            <a:endParaRPr kumimoji="1" lang="ja-JP" altLang="en-US" sz="1800" i="1" dirty="0">
              <a:effectLst/>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stretch>
            <a:fillRect/>
          </a:stretch>
        </p:blipFill>
        <p:spPr>
          <a:xfrm rot="60000">
            <a:off x="2654300" y="1122362"/>
            <a:ext cx="3873500" cy="4645961"/>
          </a:xfrm>
          <a:prstGeom prst="rect">
            <a:avLst/>
          </a:prstGeom>
        </p:spPr>
      </p:pic>
    </p:spTree>
    <p:extLst>
      <p:ext uri="{BB962C8B-B14F-4D97-AF65-F5344CB8AC3E}">
        <p14:creationId xmlns:p14="http://schemas.microsoft.com/office/powerpoint/2010/main" val="14331989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1331640" y="2420888"/>
            <a:ext cx="6494128" cy="1853337"/>
          </a:xfrm>
          <a:solidFill>
            <a:srgbClr val="CCFFCC"/>
          </a:solidFill>
        </p:spPr>
        <p:txBody>
          <a:bodyPr>
            <a:normAutofit/>
          </a:bodyPr>
          <a:lstStyle/>
          <a:p>
            <a:pPr lvl="1" algn="ctr" defTabSz="457200" rtl="0">
              <a:spcBef>
                <a:spcPct val="0"/>
              </a:spcBef>
            </a:pPr>
            <a:r>
              <a:rPr kumimoji="1" lang="ja-JP" altLang="en-US" sz="3600" i="1" dirty="0" smtClean="0">
                <a:latin typeface="ＤＦＰ勘亭流" charset="2"/>
                <a:ea typeface="ＤＦＰ勘亭流" charset="2"/>
                <a:cs typeface="ＤＦＰ勘亭流" charset="2"/>
              </a:rPr>
              <a:t>５）子どもの貧困</a:t>
            </a:r>
            <a:endParaRPr kumimoji="1" lang="ja-JP" altLang="en-US" sz="3600" i="1" dirty="0">
              <a:latin typeface="ＤＦＰ勘亭流" charset="2"/>
              <a:ea typeface="ＤＦＰ勘亭流" charset="2"/>
              <a:cs typeface="ＤＦＰ勘亭流" charset="2"/>
            </a:endParaRPr>
          </a:p>
        </p:txBody>
      </p:sp>
      <p:sp>
        <p:nvSpPr>
          <p:cNvPr id="4" name="スライド番号プレースホルダー 3"/>
          <p:cNvSpPr>
            <a:spLocks noGrp="1"/>
          </p:cNvSpPr>
          <p:nvPr>
            <p:ph type="sldNum" sz="quarter" idx="12"/>
          </p:nvPr>
        </p:nvSpPr>
        <p:spPr/>
        <p:txBody>
          <a:bodyPr/>
          <a:lstStyle/>
          <a:p>
            <a:fld id="{24B82A92-8B16-1C4A-B6E9-DF3ACF104385}" type="slidenum">
              <a:rPr kumimoji="1" lang="ja-JP" altLang="en-US" smtClean="0"/>
              <a:t>32</a:t>
            </a:fld>
            <a:endParaRPr kumimoji="1" lang="ja-JP" altLang="en-US"/>
          </a:p>
        </p:txBody>
      </p:sp>
    </p:spTree>
    <p:extLst>
      <p:ext uri="{BB962C8B-B14F-4D97-AF65-F5344CB8AC3E}">
        <p14:creationId xmlns:p14="http://schemas.microsoft.com/office/powerpoint/2010/main" val="35099536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548680"/>
            <a:ext cx="7760977" cy="1348061"/>
          </a:xfrm>
          <a:prstGeom prst="rect">
            <a:avLst/>
          </a:prstGeom>
          <a:solidFill>
            <a:srgbClr val="CCFFCC"/>
          </a:solidFill>
        </p:spPr>
        <p:txBody>
          <a:bodyPr wrap="square">
            <a:spAutoFit/>
          </a:bodyPr>
          <a:lstStyle/>
          <a:p>
            <a:pPr algn="ctr">
              <a:lnSpc>
                <a:spcPct val="130000"/>
              </a:lnSpc>
            </a:pPr>
            <a:r>
              <a:rPr lang="ja-JP" altLang="en-US" sz="3200" dirty="0" smtClean="0">
                <a:latin typeface="ＤＦＰ勘亭流" charset="2"/>
                <a:ea typeface="ＤＦＰ勘亭流" charset="2"/>
                <a:cs typeface="ＤＦＰ勘亭流" charset="2"/>
              </a:rPr>
              <a:t>子どもの貧困率とは</a:t>
            </a:r>
            <a:r>
              <a:rPr lang="ja-JP" altLang="ja-JP" sz="3200" dirty="0">
                <a:latin typeface="ＤＦＰ勘亭流" charset="2"/>
                <a:ea typeface="ＤＦＰ勘亭流" charset="2"/>
                <a:cs typeface="ＤＦＰ勘亭流" charset="2"/>
              </a:rPr>
              <a:t>　</a:t>
            </a:r>
            <a:endParaRPr lang="en-US" altLang="ja-JP" sz="3200" dirty="0" smtClean="0">
              <a:latin typeface="ＤＦＰ勘亭流" charset="2"/>
              <a:ea typeface="ＤＦＰ勘亭流" charset="2"/>
              <a:cs typeface="ＤＦＰ勘亭流" charset="2"/>
            </a:endParaRPr>
          </a:p>
          <a:p>
            <a:pPr algn="ctr">
              <a:lnSpc>
                <a:spcPct val="130000"/>
              </a:lnSpc>
            </a:pPr>
            <a:r>
              <a:rPr lang="ja-JP" altLang="en-US" sz="3200" dirty="0" smtClean="0">
                <a:latin typeface="ＤＦＰ勘亭流" charset="2"/>
                <a:ea typeface="ＤＦＰ勘亭流" charset="2"/>
                <a:cs typeface="ＤＦＰ勘亭流" charset="2"/>
              </a:rPr>
              <a:t>（</a:t>
            </a:r>
            <a:r>
              <a:rPr lang="en-US" altLang="ja-JP" sz="3200" dirty="0">
                <a:latin typeface="ＤＦＰ勘亭流" charset="2"/>
                <a:ea typeface="ＤＦＰ勘亭流" charset="2"/>
                <a:cs typeface="ＤＦＰ勘亭流" charset="2"/>
              </a:rPr>
              <a:t>Child poverty rate</a:t>
            </a:r>
            <a:r>
              <a:rPr lang="ja-JP" altLang="en-US" sz="3200" dirty="0">
                <a:latin typeface="ＤＦＰ勘亭流" charset="2"/>
                <a:ea typeface="ＤＦＰ勘亭流" charset="2"/>
                <a:cs typeface="ＤＦＰ勘亭流" charset="2"/>
              </a:rPr>
              <a:t>）</a:t>
            </a:r>
          </a:p>
        </p:txBody>
      </p:sp>
      <p:sp>
        <p:nvSpPr>
          <p:cNvPr id="7" name="正方形/長方形 6"/>
          <p:cNvSpPr/>
          <p:nvPr/>
        </p:nvSpPr>
        <p:spPr>
          <a:xfrm>
            <a:off x="999049" y="2350575"/>
            <a:ext cx="7183380" cy="1723549"/>
          </a:xfrm>
          <a:prstGeom prst="rect">
            <a:avLst/>
          </a:prstGeom>
        </p:spPr>
        <p:txBody>
          <a:bodyPr wrap="square">
            <a:spAutoFit/>
          </a:bodyPr>
          <a:lstStyle/>
          <a:p>
            <a:pPr>
              <a:lnSpc>
                <a:spcPct val="150000"/>
              </a:lnSpc>
            </a:pPr>
            <a:r>
              <a:rPr lang="ja-JP" altLang="en-US" sz="2400" dirty="0" smtClean="0">
                <a:latin typeface="+mj-ea"/>
                <a:ea typeface="+mj-ea"/>
              </a:rPr>
              <a:t>相対的</a:t>
            </a:r>
            <a:r>
              <a:rPr lang="ja-JP" altLang="en-US" sz="2400" dirty="0">
                <a:latin typeface="+mj-ea"/>
                <a:ea typeface="+mj-ea"/>
              </a:rPr>
              <a:t>貧困率のことで、可処分所得が全世帯平均収入の</a:t>
            </a:r>
            <a:r>
              <a:rPr lang="en-US" altLang="ja-JP" sz="2400" dirty="0">
                <a:latin typeface="+mj-ea"/>
                <a:ea typeface="+mj-ea"/>
              </a:rPr>
              <a:t>50%</a:t>
            </a:r>
            <a:r>
              <a:rPr lang="ja-JP" altLang="en-US" sz="2400" dirty="0">
                <a:latin typeface="+mj-ea"/>
                <a:ea typeface="+mj-ea"/>
              </a:rPr>
              <a:t>未満である世帯に暮らしている</a:t>
            </a:r>
            <a:r>
              <a:rPr lang="ja-JP" altLang="en-US" sz="2400" dirty="0" smtClean="0">
                <a:latin typeface="+mj-ea"/>
                <a:ea typeface="+mj-ea"/>
              </a:rPr>
              <a:t>子ども</a:t>
            </a:r>
            <a:r>
              <a:rPr lang="en-US" altLang="ja-JP" sz="2400" dirty="0" smtClean="0">
                <a:latin typeface="+mj-ea"/>
                <a:ea typeface="+mj-ea"/>
              </a:rPr>
              <a:t> (</a:t>
            </a:r>
            <a:r>
              <a:rPr lang="en-US" altLang="ja-JP" sz="2400" dirty="0">
                <a:latin typeface="+mj-ea"/>
                <a:ea typeface="+mj-ea"/>
              </a:rPr>
              <a:t>0</a:t>
            </a:r>
            <a:r>
              <a:rPr lang="ja-JP" altLang="en-US" sz="2400" dirty="0">
                <a:latin typeface="+mj-ea"/>
                <a:ea typeface="+mj-ea"/>
              </a:rPr>
              <a:t>歳～</a:t>
            </a:r>
            <a:r>
              <a:rPr lang="en-US" altLang="ja-JP" sz="2400" dirty="0">
                <a:latin typeface="+mj-ea"/>
                <a:ea typeface="+mj-ea"/>
              </a:rPr>
              <a:t>17</a:t>
            </a:r>
            <a:r>
              <a:rPr lang="ja-JP" altLang="en-US" sz="2400" dirty="0">
                <a:latin typeface="+mj-ea"/>
                <a:ea typeface="+mj-ea"/>
              </a:rPr>
              <a:t>歳</a:t>
            </a:r>
            <a:r>
              <a:rPr lang="en-US" altLang="ja-JP" sz="2400" dirty="0">
                <a:latin typeface="+mj-ea"/>
                <a:ea typeface="+mj-ea"/>
              </a:rPr>
              <a:t>)</a:t>
            </a:r>
            <a:r>
              <a:rPr lang="ja-JP" altLang="en-US" sz="2400" dirty="0">
                <a:latin typeface="+mj-ea"/>
                <a:ea typeface="+mj-ea"/>
              </a:rPr>
              <a:t>の割合を示しています。</a:t>
            </a:r>
          </a:p>
        </p:txBody>
      </p:sp>
      <p:sp>
        <p:nvSpPr>
          <p:cNvPr id="2" name="スライド番号プレースホルダー 1"/>
          <p:cNvSpPr>
            <a:spLocks noGrp="1"/>
          </p:cNvSpPr>
          <p:nvPr>
            <p:ph type="sldNum" sz="quarter" idx="12"/>
          </p:nvPr>
        </p:nvSpPr>
        <p:spPr/>
        <p:txBody>
          <a:bodyPr/>
          <a:lstStyle/>
          <a:p>
            <a:fld id="{24B82A92-8B16-1C4A-B6E9-DF3ACF104385}" type="slidenum">
              <a:rPr kumimoji="1" lang="ja-JP" altLang="en-US" smtClean="0"/>
              <a:t>33</a:t>
            </a:fld>
            <a:endParaRPr kumimoji="1" lang="ja-JP" altLang="en-US"/>
          </a:p>
        </p:txBody>
      </p:sp>
      <p:sp>
        <p:nvSpPr>
          <p:cNvPr id="3" name="正方形/長方形 2"/>
          <p:cNvSpPr/>
          <p:nvPr/>
        </p:nvSpPr>
        <p:spPr>
          <a:xfrm>
            <a:off x="467544" y="4581128"/>
            <a:ext cx="8136904" cy="553998"/>
          </a:xfrm>
          <a:prstGeom prst="rect">
            <a:avLst/>
          </a:prstGeom>
        </p:spPr>
        <p:txBody>
          <a:bodyPr wrap="square">
            <a:spAutoFit/>
          </a:bodyPr>
          <a:lstStyle/>
          <a:p>
            <a:pPr algn="ctr">
              <a:lnSpc>
                <a:spcPct val="130000"/>
              </a:lnSpc>
            </a:pPr>
            <a:r>
              <a:rPr lang="ja-JP" altLang="en-US" dirty="0">
                <a:latin typeface="+mj-ea"/>
                <a:ea typeface="+mj-ea"/>
                <a:cs typeface="ＤＦＰ勘亭流" charset="2"/>
              </a:rPr>
              <a:t>日本は、</a:t>
            </a:r>
            <a:r>
              <a:rPr lang="en-US" altLang="ja-JP" dirty="0">
                <a:latin typeface="+mj-ea"/>
                <a:ea typeface="+mj-ea"/>
                <a:cs typeface="ＤＦＰ勘亭流" charset="2"/>
              </a:rPr>
              <a:t>OECD34 </a:t>
            </a:r>
            <a:r>
              <a:rPr lang="ja-JP" altLang="en-US" dirty="0">
                <a:latin typeface="+mj-ea"/>
                <a:ea typeface="+mj-ea"/>
                <a:cs typeface="ＤＦＰ勘亭流" charset="2"/>
              </a:rPr>
              <a:t>カ国中</a:t>
            </a:r>
            <a:r>
              <a:rPr lang="en-US" altLang="ja-JP" dirty="0">
                <a:latin typeface="+mj-ea"/>
                <a:ea typeface="+mj-ea"/>
                <a:cs typeface="ＤＦＰ勘亭流" charset="2"/>
              </a:rPr>
              <a:t>18</a:t>
            </a:r>
            <a:r>
              <a:rPr lang="ja-JP" altLang="en-US" dirty="0" smtClean="0">
                <a:latin typeface="+mj-ea"/>
                <a:ea typeface="+mj-ea"/>
                <a:cs typeface="ＤＦＰ勘亭流" charset="2"/>
              </a:rPr>
              <a:t>番目</a:t>
            </a:r>
            <a:r>
              <a:rPr lang="ja-JP" altLang="en-US" dirty="0">
                <a:latin typeface="+mj-ea"/>
                <a:ea typeface="+mj-ea"/>
                <a:cs typeface="ＤＦＰ勘亭流" charset="2"/>
              </a:rPr>
              <a:t>　（ユニセフ報告書、</a:t>
            </a:r>
            <a:r>
              <a:rPr lang="en-US" altLang="ja-JP" dirty="0">
                <a:latin typeface="+mj-ea"/>
                <a:ea typeface="+mj-ea"/>
                <a:cs typeface="ＤＦＰ勘亭流" charset="2"/>
              </a:rPr>
              <a:t>2014</a:t>
            </a:r>
            <a:r>
              <a:rPr lang="ja-JP" altLang="en-US" dirty="0">
                <a:latin typeface="+mj-ea"/>
                <a:ea typeface="+mj-ea"/>
                <a:cs typeface="ＤＦＰ勘亭流" charset="2"/>
              </a:rPr>
              <a:t>）　</a:t>
            </a:r>
          </a:p>
        </p:txBody>
      </p:sp>
    </p:spTree>
    <p:extLst>
      <p:ext uri="{BB962C8B-B14F-4D97-AF65-F5344CB8AC3E}">
        <p14:creationId xmlns:p14="http://schemas.microsoft.com/office/powerpoint/2010/main" val="23124799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5-06-13 11.17.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71432"/>
            <a:ext cx="3693055" cy="5165880"/>
          </a:xfrm>
          <a:prstGeom prst="rect">
            <a:avLst/>
          </a:prstGeom>
        </p:spPr>
      </p:pic>
      <p:sp>
        <p:nvSpPr>
          <p:cNvPr id="3" name="正方形/長方形 2"/>
          <p:cNvSpPr/>
          <p:nvPr/>
        </p:nvSpPr>
        <p:spPr>
          <a:xfrm>
            <a:off x="4139952" y="1196752"/>
            <a:ext cx="4842085" cy="3939539"/>
          </a:xfrm>
          <a:prstGeom prst="rect">
            <a:avLst/>
          </a:prstGeom>
        </p:spPr>
        <p:txBody>
          <a:bodyPr wrap="square">
            <a:spAutoFit/>
          </a:bodyPr>
          <a:lstStyle/>
          <a:p>
            <a:pPr>
              <a:lnSpc>
                <a:spcPct val="150000"/>
              </a:lnSpc>
            </a:pPr>
            <a:r>
              <a:rPr lang="ja-JP" altLang="en-US" dirty="0">
                <a:latin typeface="+mj-ea"/>
                <a:ea typeface="+mj-ea"/>
                <a:cs typeface="ＤＦＰ勘亭流" charset="2"/>
              </a:rPr>
              <a:t>子どもの貧困を左右するのは政策</a:t>
            </a:r>
          </a:p>
          <a:p>
            <a:pPr>
              <a:lnSpc>
                <a:spcPct val="150000"/>
              </a:lnSpc>
            </a:pPr>
            <a:endParaRPr lang="en-US" altLang="ja-JP" b="1" dirty="0" smtClean="0">
              <a:latin typeface="+mj-ea"/>
              <a:ea typeface="+mj-ea"/>
            </a:endParaRPr>
          </a:p>
          <a:p>
            <a:pPr>
              <a:lnSpc>
                <a:spcPct val="150000"/>
              </a:lnSpc>
            </a:pPr>
            <a:r>
              <a:rPr lang="ja-JP" altLang="en-US" dirty="0" smtClean="0">
                <a:latin typeface="+mj-ea"/>
                <a:ea typeface="+mj-ea"/>
              </a:rPr>
              <a:t>日本</a:t>
            </a:r>
            <a:r>
              <a:rPr lang="ja-JP" altLang="en-US" dirty="0">
                <a:latin typeface="+mj-ea"/>
                <a:ea typeface="+mj-ea"/>
              </a:rPr>
              <a:t>の子どもたち</a:t>
            </a:r>
            <a:r>
              <a:rPr lang="ja-JP" altLang="en-US" dirty="0" smtClean="0">
                <a:latin typeface="+mj-ea"/>
                <a:ea typeface="+mj-ea"/>
              </a:rPr>
              <a:t>：</a:t>
            </a:r>
            <a:endParaRPr lang="en-US" altLang="ja-JP" dirty="0" smtClean="0">
              <a:latin typeface="+mj-ea"/>
              <a:ea typeface="+mj-ea"/>
            </a:endParaRPr>
          </a:p>
          <a:p>
            <a:pPr marL="342900" indent="-342900">
              <a:lnSpc>
                <a:spcPct val="150000"/>
              </a:lnSpc>
              <a:buFont typeface="+mj-lt"/>
              <a:buAutoNum type="arabicPeriod"/>
            </a:pPr>
            <a:r>
              <a:rPr lang="ja-JP" altLang="en-US" dirty="0" smtClean="0">
                <a:latin typeface="+mj-ea"/>
                <a:ea typeface="+mj-ea"/>
              </a:rPr>
              <a:t>貧困率</a:t>
            </a:r>
            <a:r>
              <a:rPr lang="ja-JP" altLang="en-US" dirty="0">
                <a:latin typeface="+mj-ea"/>
                <a:ea typeface="+mj-ea"/>
              </a:rPr>
              <a:t>の順位</a:t>
            </a:r>
            <a:r>
              <a:rPr lang="ja-JP" altLang="en-US" dirty="0" smtClean="0">
                <a:latin typeface="+mj-ea"/>
                <a:ea typeface="+mj-ea"/>
              </a:rPr>
              <a:t>、</a:t>
            </a:r>
            <a:r>
              <a:rPr lang="en-US" altLang="ja-JP" dirty="0">
                <a:latin typeface="+mj-ea"/>
                <a:ea typeface="+mj-ea"/>
              </a:rPr>
              <a:t>2012</a:t>
            </a:r>
            <a:r>
              <a:rPr lang="ja-JP" altLang="en-US" dirty="0">
                <a:latin typeface="+mj-ea"/>
                <a:ea typeface="+mj-ea"/>
              </a:rPr>
              <a:t>年だけでみる</a:t>
            </a:r>
            <a:r>
              <a:rPr lang="ja-JP" altLang="en-US" dirty="0" smtClean="0">
                <a:latin typeface="+mj-ea"/>
                <a:ea typeface="+mj-ea"/>
              </a:rPr>
              <a:t>と</a:t>
            </a:r>
            <a:r>
              <a:rPr lang="en-US" altLang="ja-JP" dirty="0" smtClean="0">
                <a:latin typeface="+mj-ea"/>
                <a:ea typeface="+mj-ea"/>
              </a:rPr>
              <a:t>OECD34 </a:t>
            </a:r>
            <a:r>
              <a:rPr lang="ja-JP" altLang="en-US" dirty="0">
                <a:latin typeface="+mj-ea"/>
                <a:ea typeface="+mj-ea"/>
              </a:rPr>
              <a:t>カ国中</a:t>
            </a:r>
            <a:r>
              <a:rPr lang="en-US" altLang="ja-JP" dirty="0">
                <a:latin typeface="+mj-ea"/>
                <a:ea typeface="+mj-ea"/>
              </a:rPr>
              <a:t>18</a:t>
            </a:r>
            <a:r>
              <a:rPr lang="ja-JP" altLang="en-US" dirty="0" smtClean="0">
                <a:latin typeface="+mj-ea"/>
                <a:ea typeface="+mj-ea"/>
              </a:rPr>
              <a:t>番目</a:t>
            </a:r>
            <a:endParaRPr lang="en-US" altLang="ja-JP" dirty="0" smtClean="0">
              <a:latin typeface="+mj-ea"/>
              <a:ea typeface="+mj-ea"/>
            </a:endParaRPr>
          </a:p>
          <a:p>
            <a:pPr marL="342900" indent="-342900">
              <a:lnSpc>
                <a:spcPct val="150000"/>
              </a:lnSpc>
              <a:buFont typeface="+mj-lt"/>
              <a:buAutoNum type="arabicPeriod"/>
            </a:pPr>
            <a:r>
              <a:rPr lang="ja-JP" altLang="en-US" dirty="0" smtClean="0">
                <a:latin typeface="+mj-ea"/>
                <a:ea typeface="+mj-ea"/>
              </a:rPr>
              <a:t>ひとり</a:t>
            </a:r>
            <a:r>
              <a:rPr lang="ja-JP" altLang="en-US" dirty="0">
                <a:latin typeface="+mj-ea"/>
                <a:ea typeface="+mj-ea"/>
              </a:rPr>
              <a:t>親家庭の</a:t>
            </a:r>
            <a:r>
              <a:rPr lang="ja-JP" altLang="en-US" dirty="0" smtClean="0">
                <a:latin typeface="+mj-ea"/>
                <a:ea typeface="+mj-ea"/>
              </a:rPr>
              <a:t>貧困</a:t>
            </a:r>
            <a:endParaRPr lang="en-US" altLang="ja-JP" dirty="0" smtClean="0">
              <a:latin typeface="+mj-ea"/>
              <a:ea typeface="+mj-ea"/>
            </a:endParaRPr>
          </a:p>
          <a:p>
            <a:pPr marL="342900" indent="-342900">
              <a:lnSpc>
                <a:spcPct val="150000"/>
              </a:lnSpc>
              <a:buFont typeface="+mj-lt"/>
              <a:buAutoNum type="arabicPeriod"/>
            </a:pPr>
            <a:r>
              <a:rPr lang="ja-JP" altLang="en-US" dirty="0" smtClean="0">
                <a:latin typeface="+mj-ea"/>
                <a:ea typeface="+mj-ea"/>
              </a:rPr>
              <a:t>貧困</a:t>
            </a:r>
            <a:r>
              <a:rPr lang="ja-JP" altLang="en-US" dirty="0">
                <a:latin typeface="+mj-ea"/>
                <a:ea typeface="+mj-ea"/>
              </a:rPr>
              <a:t>の</a:t>
            </a:r>
            <a:r>
              <a:rPr lang="ja-JP" altLang="en-US" dirty="0" smtClean="0">
                <a:latin typeface="+mj-ea"/>
                <a:ea typeface="+mj-ea"/>
              </a:rPr>
              <a:t>深刻度</a:t>
            </a:r>
            <a:endParaRPr lang="ja-JP" altLang="en-US" dirty="0">
              <a:latin typeface="+mj-ea"/>
              <a:ea typeface="+mj-ea"/>
            </a:endParaRPr>
          </a:p>
        </p:txBody>
      </p:sp>
      <p:sp>
        <p:nvSpPr>
          <p:cNvPr id="4" name="スライド番号プレースホルダー 3"/>
          <p:cNvSpPr>
            <a:spLocks noGrp="1"/>
          </p:cNvSpPr>
          <p:nvPr>
            <p:ph type="sldNum" sz="quarter" idx="12"/>
          </p:nvPr>
        </p:nvSpPr>
        <p:spPr/>
        <p:txBody>
          <a:bodyPr/>
          <a:lstStyle/>
          <a:p>
            <a:fld id="{24B82A92-8B16-1C4A-B6E9-DF3ACF104385}" type="slidenum">
              <a:rPr kumimoji="1" lang="ja-JP" altLang="en-US" smtClean="0"/>
              <a:t>34</a:t>
            </a:fld>
            <a:endParaRPr kumimoji="1" lang="ja-JP" altLang="en-US"/>
          </a:p>
        </p:txBody>
      </p:sp>
      <p:sp>
        <p:nvSpPr>
          <p:cNvPr id="5" name="正方形/長方形 4"/>
          <p:cNvSpPr/>
          <p:nvPr/>
        </p:nvSpPr>
        <p:spPr>
          <a:xfrm>
            <a:off x="323528" y="5661248"/>
            <a:ext cx="4572000" cy="990015"/>
          </a:xfrm>
          <a:prstGeom prst="rect">
            <a:avLst/>
          </a:prstGeom>
        </p:spPr>
        <p:txBody>
          <a:bodyPr>
            <a:spAutoFit/>
          </a:bodyPr>
          <a:lstStyle/>
          <a:p>
            <a:pPr>
              <a:lnSpc>
                <a:spcPct val="150000"/>
              </a:lnSpc>
            </a:pPr>
            <a:r>
              <a:rPr lang="ja-JP" altLang="en-US" sz="2000" dirty="0">
                <a:latin typeface="+mj-ea"/>
                <a:ea typeface="+mj-ea"/>
                <a:cs typeface="ＤＦＰ勘亭流" charset="2"/>
              </a:rPr>
              <a:t>ユニセフ報告書</a:t>
            </a:r>
            <a:r>
              <a:rPr lang="en-US" altLang="ja-JP" sz="2000" dirty="0">
                <a:latin typeface="+mj-ea"/>
                <a:ea typeface="+mj-ea"/>
                <a:cs typeface="ＤＦＰ勘亭流" charset="2"/>
              </a:rPr>
              <a:t>『</a:t>
            </a:r>
            <a:r>
              <a:rPr lang="ja-JP" altLang="en-US" sz="2000" dirty="0">
                <a:latin typeface="+mj-ea"/>
                <a:ea typeface="+mj-ea"/>
                <a:cs typeface="ＤＦＰ勘亭流" charset="2"/>
              </a:rPr>
              <a:t>不況の中の子どもたち</a:t>
            </a:r>
            <a:r>
              <a:rPr lang="en-US" altLang="ja-JP" sz="2000" dirty="0">
                <a:latin typeface="+mj-ea"/>
                <a:ea typeface="+mj-ea"/>
                <a:cs typeface="ＤＦＰ勘亭流" charset="2"/>
              </a:rPr>
              <a:t>』</a:t>
            </a:r>
            <a:r>
              <a:rPr lang="ja-JP" altLang="en-US" sz="2000" dirty="0">
                <a:latin typeface="+mj-ea"/>
                <a:ea typeface="+mj-ea"/>
                <a:cs typeface="ＤＦＰ勘亭流" charset="2"/>
              </a:rPr>
              <a:t>日本語版、</a:t>
            </a:r>
            <a:r>
              <a:rPr lang="en-US" altLang="ja-JP" sz="2000" dirty="0">
                <a:latin typeface="+mj-ea"/>
                <a:ea typeface="+mj-ea"/>
                <a:cs typeface="ＤＦＰ勘亭流" charset="2"/>
              </a:rPr>
              <a:t>2014.12.</a:t>
            </a:r>
            <a:endParaRPr lang="ja-JP" altLang="en-US" sz="2000" dirty="0">
              <a:latin typeface="+mj-ea"/>
              <a:ea typeface="+mj-ea"/>
              <a:cs typeface="ＤＦＰ勘亭流" charset="2"/>
            </a:endParaRPr>
          </a:p>
        </p:txBody>
      </p:sp>
    </p:spTree>
    <p:extLst>
      <p:ext uri="{BB962C8B-B14F-4D97-AF65-F5344CB8AC3E}">
        <p14:creationId xmlns:p14="http://schemas.microsoft.com/office/powerpoint/2010/main" val="14571753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477000" y="421378"/>
            <a:ext cx="184666" cy="461665"/>
          </a:xfrm>
          <a:prstGeom prst="rect">
            <a:avLst/>
          </a:prstGeom>
          <a:solidFill>
            <a:srgbClr val="FFFFFF"/>
          </a:solidFill>
        </p:spPr>
        <p:txBody>
          <a:bodyPr wrap="none" rtlCol="0">
            <a:spAutoFit/>
          </a:bodyPr>
          <a:lstStyle/>
          <a:p>
            <a:endParaRPr kumimoji="1" lang="ja-JP" altLang="en-US" sz="2400" dirty="0"/>
          </a:p>
        </p:txBody>
      </p:sp>
      <p:pic>
        <p:nvPicPr>
          <p:cNvPr id="3" name="図 2"/>
          <p:cNvPicPr>
            <a:picLocks noChangeAspect="1"/>
          </p:cNvPicPr>
          <p:nvPr/>
        </p:nvPicPr>
        <p:blipFill>
          <a:blip r:embed="rId3"/>
          <a:stretch>
            <a:fillRect/>
          </a:stretch>
        </p:blipFill>
        <p:spPr>
          <a:xfrm>
            <a:off x="395536" y="548680"/>
            <a:ext cx="8369300" cy="4914900"/>
          </a:xfrm>
          <a:prstGeom prst="rect">
            <a:avLst/>
          </a:prstGeom>
        </p:spPr>
      </p:pic>
      <p:sp>
        <p:nvSpPr>
          <p:cNvPr id="5" name="正方形/長方形 4"/>
          <p:cNvSpPr/>
          <p:nvPr/>
        </p:nvSpPr>
        <p:spPr>
          <a:xfrm>
            <a:off x="1475656" y="260648"/>
            <a:ext cx="6552728" cy="584776"/>
          </a:xfrm>
          <a:prstGeom prst="rect">
            <a:avLst/>
          </a:prstGeom>
          <a:solidFill>
            <a:srgbClr val="CCFFCC"/>
          </a:solidFill>
        </p:spPr>
        <p:txBody>
          <a:bodyPr wrap="square">
            <a:spAutoFit/>
          </a:bodyPr>
          <a:lstStyle/>
          <a:p>
            <a:pPr algn="ctr"/>
            <a:r>
              <a:rPr lang="ja-JP" altLang="en-US" sz="3200" i="1" dirty="0">
                <a:latin typeface="ＤＦＰ勘亭流" charset="2"/>
                <a:ea typeface="ＤＦＰ勘亭流" charset="2"/>
                <a:cs typeface="ＤＦＰ勘亭流" charset="2"/>
              </a:rPr>
              <a:t>子ども６人に１人が貧困の日本</a:t>
            </a:r>
            <a:endParaRPr lang="ja-JP" altLang="en-US" sz="3200" b="1" dirty="0"/>
          </a:p>
        </p:txBody>
      </p:sp>
      <p:sp>
        <p:nvSpPr>
          <p:cNvPr id="11" name="テキスト ボックス 10"/>
          <p:cNvSpPr txBox="1"/>
          <p:nvPr/>
        </p:nvSpPr>
        <p:spPr>
          <a:xfrm>
            <a:off x="755576" y="476672"/>
            <a:ext cx="571540" cy="369332"/>
          </a:xfrm>
          <a:prstGeom prst="rect">
            <a:avLst/>
          </a:prstGeom>
          <a:solidFill>
            <a:schemeClr val="bg1"/>
          </a:solidFill>
          <a:ln>
            <a:solidFill>
              <a:schemeClr val="bg1"/>
            </a:solidFill>
          </a:ln>
        </p:spPr>
        <p:txBody>
          <a:bodyPr wrap="square" rtlCol="0">
            <a:spAutoFit/>
          </a:bodyPr>
          <a:lstStyle/>
          <a:p>
            <a:r>
              <a:rPr kumimoji="1" lang="en-US" altLang="ja-JP" dirty="0" smtClean="0"/>
              <a:t>%</a:t>
            </a:r>
            <a:endParaRPr kumimoji="1" lang="ja-JP" altLang="en-US" dirty="0"/>
          </a:p>
        </p:txBody>
      </p:sp>
      <p:sp>
        <p:nvSpPr>
          <p:cNvPr id="4" name="正方形/長方形 3"/>
          <p:cNvSpPr/>
          <p:nvPr/>
        </p:nvSpPr>
        <p:spPr>
          <a:xfrm>
            <a:off x="755576" y="5805264"/>
            <a:ext cx="7760977" cy="646331"/>
          </a:xfrm>
          <a:prstGeom prst="rect">
            <a:avLst/>
          </a:prstGeom>
          <a:solidFill>
            <a:srgbClr val="FFFFFF"/>
          </a:solidFill>
          <a:ln>
            <a:solidFill>
              <a:schemeClr val="bg1"/>
            </a:solidFill>
          </a:ln>
        </p:spPr>
        <p:txBody>
          <a:bodyPr wrap="square">
            <a:spAutoFit/>
          </a:bodyPr>
          <a:lstStyle/>
          <a:p>
            <a:pPr algn="ctr"/>
            <a:r>
              <a:rPr lang="ja-JP" altLang="en-US" sz="1800" dirty="0">
                <a:latin typeface="+mj-ea"/>
                <a:ea typeface="+mj-ea"/>
              </a:rPr>
              <a:t>平成</a:t>
            </a:r>
            <a:r>
              <a:rPr lang="en-US" altLang="ja-JP" sz="1800" dirty="0">
                <a:latin typeface="+mj-ea"/>
                <a:ea typeface="+mj-ea"/>
              </a:rPr>
              <a:t>25</a:t>
            </a:r>
            <a:r>
              <a:rPr lang="ja-JP" altLang="en-US" sz="1800" dirty="0">
                <a:latin typeface="+mj-ea"/>
                <a:ea typeface="+mj-ea"/>
              </a:rPr>
              <a:t>年国民生活基礎調査の概況 、貧困率の状況　厚生労働省</a:t>
            </a:r>
          </a:p>
          <a:p>
            <a:pPr algn="ctr"/>
            <a:r>
              <a:rPr lang="ja-JP" altLang="en-US" sz="1800" dirty="0" smtClean="0">
                <a:latin typeface="+mj-ea"/>
                <a:ea typeface="+mj-ea"/>
                <a:cs typeface="ＤＦＰ勘亭流" charset="2"/>
              </a:rPr>
              <a:t>等価可</a:t>
            </a:r>
            <a:r>
              <a:rPr lang="ja-JP" altLang="en-US" sz="1800" dirty="0">
                <a:latin typeface="+mj-ea"/>
                <a:ea typeface="+mj-ea"/>
                <a:cs typeface="ＤＦＰ勘亭流" charset="2"/>
              </a:rPr>
              <a:t>処分所得金額別にみた世帯員数の累積度数</a:t>
            </a:r>
            <a:r>
              <a:rPr lang="ja-JP" altLang="en-US" sz="1800" dirty="0" smtClean="0">
                <a:latin typeface="+mj-ea"/>
                <a:ea typeface="+mj-ea"/>
                <a:cs typeface="ＤＦＰ勘亭流" charset="2"/>
              </a:rPr>
              <a:t>分布</a:t>
            </a:r>
            <a:endParaRPr lang="ja-JP" altLang="en-US" sz="1800" dirty="0">
              <a:latin typeface="+mj-ea"/>
              <a:ea typeface="+mj-ea"/>
              <a:cs typeface="ＤＦＰ勘亭流" charset="2"/>
            </a:endParaRPr>
          </a:p>
        </p:txBody>
      </p:sp>
      <p:sp>
        <p:nvSpPr>
          <p:cNvPr id="6" name="正方形/長方形 5"/>
          <p:cNvSpPr/>
          <p:nvPr/>
        </p:nvSpPr>
        <p:spPr>
          <a:xfrm>
            <a:off x="1823194" y="818068"/>
            <a:ext cx="6927106" cy="461665"/>
          </a:xfrm>
          <a:prstGeom prst="rect">
            <a:avLst/>
          </a:prstGeom>
          <a:solidFill>
            <a:srgbClr val="FFFFFF"/>
          </a:solidFill>
          <a:ln>
            <a:solidFill>
              <a:schemeClr val="bg1"/>
            </a:solidFill>
          </a:ln>
        </p:spPr>
        <p:txBody>
          <a:bodyPr wrap="square">
            <a:spAutoFit/>
          </a:bodyPr>
          <a:lstStyle/>
          <a:p>
            <a:endParaRPr lang="ja-JP" altLang="en-US" dirty="0"/>
          </a:p>
        </p:txBody>
      </p:sp>
      <p:cxnSp>
        <p:nvCxnSpPr>
          <p:cNvPr id="14" name="曲線コネクタ 13"/>
          <p:cNvCxnSpPr/>
          <p:nvPr/>
        </p:nvCxnSpPr>
        <p:spPr>
          <a:xfrm flipV="1">
            <a:off x="824108" y="711298"/>
            <a:ext cx="6671311" cy="4258264"/>
          </a:xfrm>
          <a:prstGeom prst="curvedConnector3">
            <a:avLst>
              <a:gd name="adj1" fmla="val 49144"/>
            </a:avLst>
          </a:pr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0" name="正方形/長方形 29"/>
          <p:cNvSpPr/>
          <p:nvPr/>
        </p:nvSpPr>
        <p:spPr>
          <a:xfrm>
            <a:off x="1331640" y="1114554"/>
            <a:ext cx="6696744" cy="461665"/>
          </a:xfrm>
          <a:prstGeom prst="rect">
            <a:avLst/>
          </a:prstGeom>
        </p:spPr>
        <p:txBody>
          <a:bodyPr wrap="square">
            <a:spAutoFit/>
          </a:bodyPr>
          <a:lstStyle/>
          <a:p>
            <a:r>
              <a:rPr lang="ja-JP" altLang="en-US" b="1" i="1" dirty="0" smtClean="0">
                <a:solidFill>
                  <a:srgbClr val="FF0000"/>
                </a:solidFill>
                <a:latin typeface="+mj-ea"/>
                <a:ea typeface="+mj-ea"/>
              </a:rPr>
              <a:t>「大人</a:t>
            </a:r>
            <a:r>
              <a:rPr lang="ja-JP" altLang="en-US" b="1" i="1" dirty="0">
                <a:solidFill>
                  <a:srgbClr val="FF0000"/>
                </a:solidFill>
                <a:latin typeface="+mj-ea"/>
                <a:ea typeface="+mj-ea"/>
              </a:rPr>
              <a:t>が一人</a:t>
            </a:r>
            <a:r>
              <a:rPr lang="ja-JP" altLang="en-US" b="1" i="1" dirty="0" smtClean="0">
                <a:solidFill>
                  <a:srgbClr val="FF0000"/>
                </a:solidFill>
                <a:latin typeface="+mj-ea"/>
                <a:ea typeface="+mj-ea"/>
              </a:rPr>
              <a:t>の子育て世帯」の貧困率は</a:t>
            </a:r>
            <a:r>
              <a:rPr lang="en-US" altLang="ja-JP" b="1" i="1" dirty="0" smtClean="0">
                <a:solidFill>
                  <a:srgbClr val="FF0000"/>
                </a:solidFill>
                <a:latin typeface="+mj-ea"/>
                <a:ea typeface="+mj-ea"/>
              </a:rPr>
              <a:t>58.2%</a:t>
            </a:r>
            <a:endParaRPr lang="ja-JP" altLang="en-US" b="1" i="1" dirty="0">
              <a:solidFill>
                <a:srgbClr val="FF0000"/>
              </a:solidFill>
              <a:latin typeface="+mj-ea"/>
              <a:ea typeface="+mj-ea"/>
            </a:endParaRPr>
          </a:p>
        </p:txBody>
      </p:sp>
      <p:sp>
        <p:nvSpPr>
          <p:cNvPr id="2" name="スライド番号プレースホルダー 1"/>
          <p:cNvSpPr>
            <a:spLocks noGrp="1"/>
          </p:cNvSpPr>
          <p:nvPr>
            <p:ph type="sldNum" sz="quarter" idx="12"/>
          </p:nvPr>
        </p:nvSpPr>
        <p:spPr/>
        <p:txBody>
          <a:bodyPr/>
          <a:lstStyle/>
          <a:p>
            <a:fld id="{24B82A92-8B16-1C4A-B6E9-DF3ACF104385}" type="slidenum">
              <a:rPr kumimoji="1" lang="ja-JP" altLang="en-US" smtClean="0"/>
              <a:t>35</a:t>
            </a:fld>
            <a:endParaRPr kumimoji="1" lang="ja-JP" altLang="en-US"/>
          </a:p>
        </p:txBody>
      </p:sp>
    </p:spTree>
    <p:extLst>
      <p:ext uri="{BB962C8B-B14F-4D97-AF65-F5344CB8AC3E}">
        <p14:creationId xmlns:p14="http://schemas.microsoft.com/office/powerpoint/2010/main" val="23503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374" y="692696"/>
            <a:ext cx="6390192" cy="1191095"/>
          </a:xfrm>
          <a:prstGeom prst="rect">
            <a:avLst/>
          </a:prstGeom>
        </p:spPr>
        <p:txBody>
          <a:bodyPr wrap="square">
            <a:spAutoFit/>
          </a:bodyPr>
          <a:lstStyle/>
          <a:p>
            <a:pPr algn="ctr">
              <a:lnSpc>
                <a:spcPct val="130000"/>
              </a:lnSpc>
            </a:pPr>
            <a:r>
              <a:rPr lang="en-US" altLang="ja-JP" sz="2800" i="1" dirty="0" smtClean="0">
                <a:latin typeface="ＤＦＰ勘亭流" charset="2"/>
                <a:ea typeface="ＤＦＰ勘亭流" charset="2"/>
                <a:cs typeface="ＤＦＰ勘亭流" charset="2"/>
              </a:rPr>
              <a:t>The Conscience of a</a:t>
            </a:r>
            <a:r>
              <a:rPr lang="ja-JP" altLang="en-US" sz="2800" i="1" dirty="0" smtClean="0">
                <a:latin typeface="ＤＦＰ勘亭流" charset="2"/>
                <a:ea typeface="ＤＦＰ勘亭流" charset="2"/>
                <a:cs typeface="ＤＦＰ勘亭流" charset="2"/>
              </a:rPr>
              <a:t> </a:t>
            </a:r>
            <a:r>
              <a:rPr lang="en-US" altLang="ja-JP" sz="2800" i="1" dirty="0" smtClean="0">
                <a:latin typeface="ＤＦＰ勘亭流" charset="2"/>
                <a:ea typeface="ＤＦＰ勘亭流" charset="2"/>
                <a:cs typeface="ＤＦＰ勘亭流" charset="2"/>
              </a:rPr>
              <a:t>Liberal</a:t>
            </a:r>
          </a:p>
          <a:p>
            <a:pPr algn="ctr">
              <a:lnSpc>
                <a:spcPct val="130000"/>
              </a:lnSpc>
            </a:pPr>
            <a:r>
              <a:rPr lang="en-US" altLang="ja-JP" sz="2800" i="1" dirty="0" smtClean="0">
                <a:latin typeface="ＤＦＰ勘亭流" charset="2"/>
                <a:ea typeface="ＤＦＰ勘亭流" charset="2"/>
                <a:cs typeface="ＤＦＰ勘亭流" charset="2"/>
              </a:rPr>
              <a:t>The </a:t>
            </a:r>
            <a:r>
              <a:rPr lang="en-US" altLang="ja-JP" sz="2800" i="1" dirty="0">
                <a:latin typeface="ＤＦＰ勘亭流" charset="2"/>
                <a:ea typeface="ＤＦＰ勘亭流" charset="2"/>
                <a:cs typeface="ＤＦＰ勘亭流" charset="2"/>
              </a:rPr>
              <a:t>Great Gatsby </a:t>
            </a:r>
            <a:r>
              <a:rPr lang="en-US" altLang="ja-JP" sz="2800" i="1" dirty="0" smtClean="0">
                <a:latin typeface="ＤＦＰ勘亭流" charset="2"/>
                <a:ea typeface="ＤＦＰ勘亭流" charset="2"/>
                <a:cs typeface="ＤＦＰ勘亭流" charset="2"/>
              </a:rPr>
              <a:t>Curve</a:t>
            </a:r>
            <a:endParaRPr lang="en-US" altLang="ja-JP" sz="2800" dirty="0" smtClean="0"/>
          </a:p>
        </p:txBody>
      </p:sp>
      <p:pic>
        <p:nvPicPr>
          <p:cNvPr id="5" name="図 4"/>
          <p:cNvPicPr>
            <a:picLocks noChangeAspect="1"/>
          </p:cNvPicPr>
          <p:nvPr/>
        </p:nvPicPr>
        <p:blipFill>
          <a:blip r:embed="rId2"/>
          <a:stretch>
            <a:fillRect/>
          </a:stretch>
        </p:blipFill>
        <p:spPr>
          <a:xfrm>
            <a:off x="6363547" y="404664"/>
            <a:ext cx="2268224" cy="2282763"/>
          </a:xfrm>
          <a:prstGeom prst="rect">
            <a:avLst/>
          </a:prstGeom>
        </p:spPr>
      </p:pic>
      <p:sp>
        <p:nvSpPr>
          <p:cNvPr id="6" name="テキスト ボックス 5"/>
          <p:cNvSpPr txBox="1"/>
          <p:nvPr/>
        </p:nvSpPr>
        <p:spPr>
          <a:xfrm>
            <a:off x="6444208" y="2780928"/>
            <a:ext cx="2221684" cy="523220"/>
          </a:xfrm>
          <a:prstGeom prst="rect">
            <a:avLst/>
          </a:prstGeom>
          <a:noFill/>
        </p:spPr>
        <p:txBody>
          <a:bodyPr wrap="square" rtlCol="0">
            <a:spAutoFit/>
          </a:bodyPr>
          <a:lstStyle/>
          <a:p>
            <a:r>
              <a:rPr kumimoji="1" lang="en-US" altLang="ja-JP" sz="2800" i="1" dirty="0" smtClean="0">
                <a:effectLst/>
                <a:latin typeface="+mj-ea"/>
                <a:ea typeface="+mj-ea"/>
              </a:rPr>
              <a:t>Paul </a:t>
            </a:r>
            <a:r>
              <a:rPr kumimoji="1" lang="en-US" altLang="ja-JP" sz="2800" i="1" dirty="0" err="1" smtClean="0">
                <a:effectLst/>
                <a:latin typeface="+mj-ea"/>
                <a:ea typeface="+mj-ea"/>
              </a:rPr>
              <a:t>Krugman</a:t>
            </a:r>
            <a:r>
              <a:rPr kumimoji="1" lang="en-US" altLang="ja-JP" sz="2800" i="1" dirty="0" smtClean="0">
                <a:effectLst/>
                <a:latin typeface="+mj-ea"/>
                <a:ea typeface="+mj-ea"/>
              </a:rPr>
              <a:t> </a:t>
            </a:r>
            <a:endParaRPr kumimoji="1" lang="ja-JP" altLang="en-US" sz="2800" i="1" dirty="0">
              <a:effectLst/>
              <a:latin typeface="+mj-ea"/>
              <a:ea typeface="+mj-ea"/>
            </a:endParaRPr>
          </a:p>
        </p:txBody>
      </p:sp>
      <p:sp>
        <p:nvSpPr>
          <p:cNvPr id="7" name="正方形/長方形 6"/>
          <p:cNvSpPr/>
          <p:nvPr/>
        </p:nvSpPr>
        <p:spPr>
          <a:xfrm>
            <a:off x="395536" y="4221088"/>
            <a:ext cx="8424936" cy="1514261"/>
          </a:xfrm>
          <a:prstGeom prst="rect">
            <a:avLst/>
          </a:prstGeom>
        </p:spPr>
        <p:txBody>
          <a:bodyPr wrap="square">
            <a:spAutoFit/>
          </a:bodyPr>
          <a:lstStyle/>
          <a:p>
            <a:pPr>
              <a:lnSpc>
                <a:spcPct val="130000"/>
              </a:lnSpc>
            </a:pPr>
            <a:r>
              <a:rPr lang="ja-JP" altLang="en-US" sz="2400" dirty="0" smtClean="0">
                <a:latin typeface="+mj-ea"/>
                <a:ea typeface="+mj-ea"/>
              </a:rPr>
              <a:t>アメリカ</a:t>
            </a:r>
            <a:r>
              <a:rPr lang="ja-JP" altLang="en-US" sz="2400" dirty="0">
                <a:latin typeface="+mj-ea"/>
                <a:ea typeface="+mj-ea"/>
              </a:rPr>
              <a:t>に</a:t>
            </a:r>
            <a:r>
              <a:rPr lang="ja-JP" altLang="en-US" sz="2400" dirty="0" smtClean="0">
                <a:latin typeface="+mj-ea"/>
                <a:ea typeface="+mj-ea"/>
              </a:rPr>
              <a:t>おける</a:t>
            </a:r>
            <a:r>
              <a:rPr lang="ja-JP" altLang="en-US" sz="2400" i="1" dirty="0" smtClean="0">
                <a:solidFill>
                  <a:srgbClr val="FF0000"/>
                </a:solidFill>
                <a:latin typeface="+mj-ea"/>
                <a:ea typeface="+mj-ea"/>
              </a:rPr>
              <a:t>社会的</a:t>
            </a:r>
            <a:r>
              <a:rPr lang="ja-JP" altLang="en-US" sz="2400" i="1" dirty="0">
                <a:solidFill>
                  <a:srgbClr val="FF0000"/>
                </a:solidFill>
                <a:latin typeface="+mj-ea"/>
                <a:ea typeface="+mj-ea"/>
              </a:rPr>
              <a:t>流動性の</a:t>
            </a:r>
            <a:r>
              <a:rPr lang="ja-JP" altLang="en-US" sz="2400" i="1" dirty="0" smtClean="0">
                <a:solidFill>
                  <a:srgbClr val="FF0000"/>
                </a:solidFill>
                <a:latin typeface="+mj-ea"/>
                <a:ea typeface="+mj-ea"/>
              </a:rPr>
              <a:t>低下、</a:t>
            </a:r>
            <a:r>
              <a:rPr lang="ja-JP" altLang="en-US" sz="2400" i="1" dirty="0">
                <a:solidFill>
                  <a:srgbClr val="FF0000"/>
                </a:solidFill>
                <a:latin typeface="+mj-ea"/>
                <a:ea typeface="+mj-ea"/>
              </a:rPr>
              <a:t>所得</a:t>
            </a:r>
            <a:r>
              <a:rPr lang="ja-JP" altLang="en-US" sz="2400" i="1" dirty="0" smtClean="0">
                <a:solidFill>
                  <a:srgbClr val="FF0000"/>
                </a:solidFill>
                <a:latin typeface="+mj-ea"/>
                <a:ea typeface="+mj-ea"/>
              </a:rPr>
              <a:t>格差を</a:t>
            </a:r>
            <a:r>
              <a:rPr lang="ja-JP" altLang="en-US" sz="2400" i="1" dirty="0">
                <a:solidFill>
                  <a:srgbClr val="FF0000"/>
                </a:solidFill>
                <a:latin typeface="+mj-ea"/>
                <a:ea typeface="+mj-ea"/>
              </a:rPr>
              <a:t>「グレート・ギャツビー・カーブ」</a:t>
            </a:r>
            <a:r>
              <a:rPr lang="ja-JP" altLang="en-US" sz="2400" dirty="0" smtClean="0">
                <a:latin typeface="+mj-ea"/>
                <a:ea typeface="+mj-ea"/>
              </a:rPr>
              <a:t>と呼び、経済的格差社会に警告を発した。</a:t>
            </a:r>
            <a:r>
              <a:rPr lang="en-US" altLang="ja-JP" sz="2400" dirty="0" smtClean="0">
                <a:latin typeface="+mj-ea"/>
                <a:ea typeface="+mj-ea"/>
              </a:rPr>
              <a:t>(</a:t>
            </a:r>
            <a:r>
              <a:rPr lang="en-US" altLang="ja-JP" dirty="0">
                <a:latin typeface="+mj-ea"/>
              </a:rPr>
              <a:t>2012.1.15</a:t>
            </a:r>
            <a:r>
              <a:rPr lang="ja-JP" altLang="en-US" dirty="0">
                <a:latin typeface="+mj-ea"/>
              </a:rPr>
              <a:t>付けニューヨークタイムズ紙</a:t>
            </a:r>
            <a:r>
              <a:rPr lang="en-US" altLang="ja-JP" sz="2400" dirty="0" smtClean="0">
                <a:latin typeface="+mj-ea"/>
                <a:ea typeface="+mj-ea"/>
              </a:rPr>
              <a:t>)</a:t>
            </a:r>
            <a:endParaRPr lang="ja-JP" altLang="en-US" sz="2400" dirty="0">
              <a:latin typeface="+mj-ea"/>
              <a:ea typeface="+mj-ea"/>
            </a:endParaRPr>
          </a:p>
        </p:txBody>
      </p:sp>
      <p:sp>
        <p:nvSpPr>
          <p:cNvPr id="2" name="スライド番号プレースホルダー 1"/>
          <p:cNvSpPr>
            <a:spLocks noGrp="1"/>
          </p:cNvSpPr>
          <p:nvPr>
            <p:ph type="sldNum" sz="quarter" idx="12"/>
          </p:nvPr>
        </p:nvSpPr>
        <p:spPr/>
        <p:txBody>
          <a:bodyPr/>
          <a:lstStyle/>
          <a:p>
            <a:fld id="{24B82A92-8B16-1C4A-B6E9-DF3ACF104385}" type="slidenum">
              <a:rPr kumimoji="1" lang="ja-JP" altLang="en-US" smtClean="0"/>
              <a:t>36</a:t>
            </a:fld>
            <a:endParaRPr kumimoji="1" lang="ja-JP" altLang="en-US"/>
          </a:p>
        </p:txBody>
      </p:sp>
      <p:sp>
        <p:nvSpPr>
          <p:cNvPr id="8" name="正方形/長方形 7"/>
          <p:cNvSpPr/>
          <p:nvPr/>
        </p:nvSpPr>
        <p:spPr>
          <a:xfrm>
            <a:off x="1547664" y="2060848"/>
            <a:ext cx="3865161" cy="523220"/>
          </a:xfrm>
          <a:prstGeom prst="rect">
            <a:avLst/>
          </a:prstGeom>
        </p:spPr>
        <p:txBody>
          <a:bodyPr wrap="none">
            <a:spAutoFit/>
          </a:bodyPr>
          <a:lstStyle/>
          <a:p>
            <a:r>
              <a:rPr lang="ja-JP" altLang="en-US" sz="2800" i="1" dirty="0">
                <a:latin typeface="ＤＦＰ勘亭流" charset="2"/>
                <a:ea typeface="ＤＦＰ勘亭流" charset="2"/>
                <a:cs typeface="ＤＦＰ勘亭流" charset="2"/>
              </a:rPr>
              <a:t>「自由主義者の良心」</a:t>
            </a:r>
          </a:p>
        </p:txBody>
      </p:sp>
      <p:sp>
        <p:nvSpPr>
          <p:cNvPr id="10" name="正方形/長方形 9"/>
          <p:cNvSpPr/>
          <p:nvPr/>
        </p:nvSpPr>
        <p:spPr>
          <a:xfrm>
            <a:off x="5148064" y="3429000"/>
            <a:ext cx="3744416" cy="369332"/>
          </a:xfrm>
          <a:prstGeom prst="rect">
            <a:avLst/>
          </a:prstGeom>
        </p:spPr>
        <p:txBody>
          <a:bodyPr wrap="square">
            <a:spAutoFit/>
          </a:bodyPr>
          <a:lstStyle/>
          <a:p>
            <a:r>
              <a:rPr lang="en-US" altLang="ja-JP" sz="1800" dirty="0">
                <a:latin typeface="+mj-ea"/>
                <a:ea typeface="+mj-ea"/>
              </a:rPr>
              <a:t>2008</a:t>
            </a:r>
            <a:r>
              <a:rPr lang="ja-JP" altLang="en-US" sz="1800" dirty="0">
                <a:latin typeface="+mj-ea"/>
                <a:ea typeface="+mj-ea"/>
              </a:rPr>
              <a:t>年にノーベル経済学</a:t>
            </a:r>
            <a:r>
              <a:rPr lang="ja-JP" altLang="en-US" sz="1800" dirty="0" smtClean="0">
                <a:latin typeface="+mj-ea"/>
                <a:ea typeface="+mj-ea"/>
              </a:rPr>
              <a:t>賞を</a:t>
            </a:r>
            <a:r>
              <a:rPr lang="ja-JP" altLang="en-US" sz="1800" dirty="0">
                <a:latin typeface="+mj-ea"/>
                <a:ea typeface="+mj-ea"/>
              </a:rPr>
              <a:t>受賞</a:t>
            </a:r>
          </a:p>
        </p:txBody>
      </p:sp>
    </p:spTree>
    <p:extLst>
      <p:ext uri="{BB962C8B-B14F-4D97-AF65-F5344CB8AC3E}">
        <p14:creationId xmlns:p14="http://schemas.microsoft.com/office/powerpoint/2010/main" val="6466765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72165" y="174294"/>
            <a:ext cx="3883101" cy="5397510"/>
          </a:xfrm>
          <a:prstGeom prst="rect">
            <a:avLst/>
          </a:prstGeom>
        </p:spPr>
      </p:pic>
      <p:sp>
        <p:nvSpPr>
          <p:cNvPr id="4" name="正方形/長方形 3"/>
          <p:cNvSpPr/>
          <p:nvPr/>
        </p:nvSpPr>
        <p:spPr>
          <a:xfrm>
            <a:off x="4303211" y="1280067"/>
            <a:ext cx="3661579" cy="584776"/>
          </a:xfrm>
          <a:prstGeom prst="rect">
            <a:avLst/>
          </a:prstGeom>
        </p:spPr>
        <p:txBody>
          <a:bodyPr wrap="none">
            <a:spAutoFit/>
          </a:bodyPr>
          <a:lstStyle/>
          <a:p>
            <a:r>
              <a:rPr lang="ja-JP" altLang="en-US" sz="3200" b="1" i="1" dirty="0"/>
              <a:t>華麗なるギャツビー</a:t>
            </a:r>
            <a:endParaRPr lang="ja-JP" altLang="en-US" sz="3200" i="1" dirty="0"/>
          </a:p>
        </p:txBody>
      </p:sp>
      <p:sp>
        <p:nvSpPr>
          <p:cNvPr id="5" name="正方形/長方形 4"/>
          <p:cNvSpPr/>
          <p:nvPr/>
        </p:nvSpPr>
        <p:spPr>
          <a:xfrm>
            <a:off x="4155265" y="2081873"/>
            <a:ext cx="4597022" cy="2877711"/>
          </a:xfrm>
          <a:prstGeom prst="rect">
            <a:avLst/>
          </a:prstGeom>
        </p:spPr>
        <p:txBody>
          <a:bodyPr wrap="square">
            <a:spAutoFit/>
          </a:bodyPr>
          <a:lstStyle/>
          <a:p>
            <a:pPr indent="261938">
              <a:lnSpc>
                <a:spcPct val="130000"/>
              </a:lnSpc>
            </a:pPr>
            <a:r>
              <a:rPr lang="ja-JP" altLang="en-US" sz="2000" dirty="0"/>
              <a:t>アメリカ文学史にその名を残す</a:t>
            </a:r>
            <a:r>
              <a:rPr lang="ja-JP" altLang="en-US" sz="2000" dirty="0">
                <a:solidFill>
                  <a:srgbClr val="FF0000"/>
                </a:solidFill>
              </a:rPr>
              <a:t>フィッツジェラルドの</a:t>
            </a:r>
            <a:r>
              <a:rPr lang="ja-JP" altLang="en-US" sz="2000" dirty="0" smtClean="0">
                <a:solidFill>
                  <a:srgbClr val="FF0000"/>
                </a:solidFill>
              </a:rPr>
              <a:t>小説</a:t>
            </a:r>
            <a:endParaRPr lang="en-US" altLang="ja-JP" sz="2000" dirty="0" smtClean="0">
              <a:solidFill>
                <a:srgbClr val="FF0000"/>
              </a:solidFill>
            </a:endParaRPr>
          </a:p>
          <a:p>
            <a:pPr indent="261938">
              <a:lnSpc>
                <a:spcPct val="130000"/>
              </a:lnSpc>
            </a:pPr>
            <a:r>
              <a:rPr lang="ja-JP" altLang="en-US" sz="2000" dirty="0"/>
              <a:t>狂乱の時代を迎えた</a:t>
            </a:r>
            <a:r>
              <a:rPr lang="en-US" altLang="ja-JP" sz="2000" dirty="0"/>
              <a:t>20</a:t>
            </a:r>
            <a:r>
              <a:rPr lang="ja-JP" altLang="en-US" sz="2000" dirty="0"/>
              <a:t>年代のアメリカを舞台に、</a:t>
            </a:r>
            <a:r>
              <a:rPr lang="ja-JP" altLang="en-US" sz="2000" dirty="0">
                <a:solidFill>
                  <a:srgbClr val="FF0000"/>
                </a:solidFill>
              </a:rPr>
              <a:t>大富豪ギャツビー</a:t>
            </a:r>
            <a:r>
              <a:rPr lang="ja-JP" altLang="en-US" sz="2000" dirty="0"/>
              <a:t>ら上流階級の人間たちの愛と偽りに満ちた世界、華やかな成功とその裏に潜む苦痛や苦悩を描き出す。</a:t>
            </a:r>
            <a:endParaRPr lang="en-US" altLang="ja-JP" sz="2000" dirty="0"/>
          </a:p>
        </p:txBody>
      </p:sp>
      <p:sp>
        <p:nvSpPr>
          <p:cNvPr id="7" name="テキスト ボックス 6"/>
          <p:cNvSpPr txBox="1"/>
          <p:nvPr/>
        </p:nvSpPr>
        <p:spPr>
          <a:xfrm>
            <a:off x="4303211" y="455767"/>
            <a:ext cx="3654691" cy="646331"/>
          </a:xfrm>
          <a:prstGeom prst="rect">
            <a:avLst/>
          </a:prstGeom>
          <a:noFill/>
        </p:spPr>
        <p:txBody>
          <a:bodyPr wrap="none" rtlCol="0">
            <a:spAutoFit/>
          </a:bodyPr>
          <a:lstStyle/>
          <a:p>
            <a:r>
              <a:rPr lang="en-US" altLang="ja-JP" sz="3600" b="1" i="1" dirty="0" smtClean="0"/>
              <a:t>The Great Gatsby</a:t>
            </a:r>
            <a:endParaRPr kumimoji="1" lang="ja-JP" altLang="en-US" sz="3600" b="1" i="1" dirty="0"/>
          </a:p>
        </p:txBody>
      </p:sp>
      <p:sp>
        <p:nvSpPr>
          <p:cNvPr id="6" name="正方形/長方形 5"/>
          <p:cNvSpPr/>
          <p:nvPr/>
        </p:nvSpPr>
        <p:spPr>
          <a:xfrm>
            <a:off x="469365" y="4460660"/>
            <a:ext cx="3478827" cy="7836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72165" y="4998489"/>
            <a:ext cx="7996951" cy="877163"/>
          </a:xfrm>
          <a:prstGeom prst="rect">
            <a:avLst/>
          </a:prstGeom>
          <a:solidFill>
            <a:srgbClr val="FFFFFF"/>
          </a:solidFill>
        </p:spPr>
        <p:txBody>
          <a:bodyPr wrap="square">
            <a:spAutoFit/>
          </a:bodyPr>
          <a:lstStyle/>
          <a:p>
            <a:pPr indent="179388">
              <a:lnSpc>
                <a:spcPct val="130000"/>
              </a:lnSpc>
            </a:pPr>
            <a:r>
              <a:rPr lang="ja-JP" altLang="en-US" sz="2000" dirty="0" smtClean="0"/>
              <a:t>レオナルド</a:t>
            </a:r>
            <a:r>
              <a:rPr lang="ja-JP" altLang="en-US" sz="2000" dirty="0"/>
              <a:t>・ディカプリオ主演、バズ・ラーマン監督</a:t>
            </a:r>
            <a:r>
              <a:rPr lang="ja-JP" altLang="en-US" sz="2000" dirty="0" smtClean="0"/>
              <a:t>で</a:t>
            </a:r>
            <a:r>
              <a:rPr lang="en-US" altLang="ja-JP" sz="2000" dirty="0" smtClean="0"/>
              <a:t>2013</a:t>
            </a:r>
            <a:r>
              <a:rPr lang="ja-JP" altLang="en-US" sz="2000" dirty="0" smtClean="0"/>
              <a:t>年に映画化。共演</a:t>
            </a:r>
            <a:r>
              <a:rPr lang="ja-JP" altLang="en-US" sz="2000" dirty="0"/>
              <a:t>はトビー・マグワイア、キャリー・マリガンら。</a:t>
            </a:r>
          </a:p>
        </p:txBody>
      </p:sp>
      <p:sp>
        <p:nvSpPr>
          <p:cNvPr id="8" name="スライド番号プレースホルダー 7"/>
          <p:cNvSpPr>
            <a:spLocks noGrp="1"/>
          </p:cNvSpPr>
          <p:nvPr>
            <p:ph type="sldNum" sz="quarter" idx="12"/>
          </p:nvPr>
        </p:nvSpPr>
        <p:spPr/>
        <p:txBody>
          <a:bodyPr/>
          <a:lstStyle/>
          <a:p>
            <a:fld id="{24B82A92-8B16-1C4A-B6E9-DF3ACF104385}" type="slidenum">
              <a:rPr kumimoji="1" lang="ja-JP" altLang="en-US" smtClean="0"/>
              <a:t>37</a:t>
            </a:fld>
            <a:endParaRPr kumimoji="1" lang="ja-JP" altLang="en-US"/>
          </a:p>
        </p:txBody>
      </p:sp>
    </p:spTree>
    <p:extLst>
      <p:ext uri="{BB962C8B-B14F-4D97-AF65-F5344CB8AC3E}">
        <p14:creationId xmlns:p14="http://schemas.microsoft.com/office/powerpoint/2010/main" val="16510335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04" y="403412"/>
            <a:ext cx="7476565" cy="2033161"/>
          </a:xfrm>
        </p:spPr>
        <p:txBody>
          <a:bodyPr>
            <a:noAutofit/>
          </a:bodyPr>
          <a:lstStyle/>
          <a:p>
            <a:pPr>
              <a:lnSpc>
                <a:spcPct val="150000"/>
              </a:lnSpc>
            </a:pPr>
            <a:r>
              <a:rPr lang="ja-JP" altLang="en-US" sz="2400" b="1" dirty="0"/>
              <a:t>就任</a:t>
            </a:r>
            <a:r>
              <a:rPr lang="en-US" altLang="ja-JP" sz="2400" b="1" dirty="0"/>
              <a:t>5</a:t>
            </a:r>
            <a:r>
              <a:rPr lang="ja-JP" altLang="en-US" sz="2400" b="1" dirty="0"/>
              <a:t>カ月、トランプは馬鹿過ぎて大統領は無理</a:t>
            </a:r>
            <a:r>
              <a:rPr lang="en-US" altLang="ja-JP" sz="2400" dirty="0"/>
              <a:t/>
            </a:r>
            <a:br>
              <a:rPr lang="en-US" altLang="ja-JP" sz="2400" dirty="0"/>
            </a:br>
            <a:r>
              <a:rPr lang="en-US" altLang="ja-JP" sz="2400" b="1" dirty="0" smtClean="0">
                <a:solidFill>
                  <a:srgbClr val="FF0000"/>
                </a:solidFill>
              </a:rPr>
              <a:t>Donald </a:t>
            </a:r>
            <a:r>
              <a:rPr lang="en-US" altLang="ja-JP" sz="2400" b="1" dirty="0">
                <a:solidFill>
                  <a:srgbClr val="FF0000"/>
                </a:solidFill>
              </a:rPr>
              <a:t>Trump Is Proving Too Stupid to Be </a:t>
            </a:r>
            <a:r>
              <a:rPr lang="en-US" altLang="ja-JP" sz="2400" b="1" dirty="0" smtClean="0">
                <a:solidFill>
                  <a:srgbClr val="FF0000"/>
                </a:solidFill>
              </a:rPr>
              <a:t>President</a:t>
            </a:r>
            <a:br>
              <a:rPr lang="en-US" altLang="ja-JP" sz="2400" b="1" dirty="0" smtClean="0">
                <a:solidFill>
                  <a:srgbClr val="FF0000"/>
                </a:solidFill>
              </a:rPr>
            </a:br>
            <a:r>
              <a:rPr lang="en-US" altLang="ja-JP" sz="2400" b="1" dirty="0"/>
              <a:t>2017</a:t>
            </a:r>
            <a:r>
              <a:rPr lang="ja-JP" altLang="en-US" sz="2400" b="1" dirty="0"/>
              <a:t>年</a:t>
            </a:r>
            <a:r>
              <a:rPr lang="en-US" altLang="ja-JP" sz="2400" b="1" dirty="0"/>
              <a:t>6</a:t>
            </a:r>
            <a:r>
              <a:rPr lang="ja-JP" altLang="en-US" sz="2400" b="1" dirty="0"/>
              <a:t>月</a:t>
            </a:r>
            <a:r>
              <a:rPr lang="en-US" altLang="ja-JP" sz="2400" b="1" dirty="0"/>
              <a:t>19</a:t>
            </a:r>
            <a:r>
              <a:rPr lang="ja-JP" altLang="en-US" sz="2400" b="1" dirty="0"/>
              <a:t>日（月）</a:t>
            </a:r>
            <a:r>
              <a:rPr lang="en-US" altLang="ja-JP" sz="2400" b="1" dirty="0"/>
              <a:t>20</a:t>
            </a:r>
            <a:r>
              <a:rPr lang="ja-JP" altLang="en-US" sz="2400" b="1" dirty="0"/>
              <a:t>時</a:t>
            </a:r>
            <a:r>
              <a:rPr lang="en-US" altLang="ja-JP" sz="2400" b="1" dirty="0"/>
              <a:t>45</a:t>
            </a:r>
            <a:r>
              <a:rPr lang="ja-JP" altLang="en-US" sz="2400" b="1" dirty="0" smtClean="0"/>
              <a:t>分</a:t>
            </a:r>
            <a:r>
              <a:rPr lang="en-US" altLang="ja-JP" sz="2400" b="1" dirty="0" smtClean="0">
                <a:solidFill>
                  <a:srgbClr val="FF0000"/>
                </a:solidFill>
              </a:rPr>
              <a:t/>
            </a:r>
            <a:br>
              <a:rPr lang="en-US" altLang="ja-JP" sz="2400" b="1" dirty="0" smtClean="0">
                <a:solidFill>
                  <a:srgbClr val="FF0000"/>
                </a:solidFill>
              </a:rPr>
            </a:br>
            <a:endParaRPr lang="ja-JP" altLang="en-US" sz="3200" dirty="0">
              <a:solidFill>
                <a:srgbClr val="FF0000"/>
              </a:solidFill>
            </a:endParaRPr>
          </a:p>
        </p:txBody>
      </p:sp>
      <p:sp>
        <p:nvSpPr>
          <p:cNvPr id="3" name="スライド番号プレースホルダー 2"/>
          <p:cNvSpPr>
            <a:spLocks noGrp="1"/>
          </p:cNvSpPr>
          <p:nvPr>
            <p:ph type="sldNum" sz="quarter" idx="12"/>
          </p:nvPr>
        </p:nvSpPr>
        <p:spPr/>
        <p:txBody>
          <a:bodyPr/>
          <a:lstStyle/>
          <a:p>
            <a:fld id="{24B82A92-8B16-1C4A-B6E9-DF3ACF104385}" type="slidenum">
              <a:rPr kumimoji="1" lang="ja-JP" altLang="en-US" smtClean="0"/>
              <a:t>38</a:t>
            </a:fld>
            <a:endParaRPr kumimoji="1" lang="ja-JP" altLang="en-US" dirty="0"/>
          </a:p>
        </p:txBody>
      </p:sp>
      <p:pic>
        <p:nvPicPr>
          <p:cNvPr id="7" name="図 6"/>
          <p:cNvPicPr>
            <a:picLocks noChangeAspect="1"/>
          </p:cNvPicPr>
          <p:nvPr/>
        </p:nvPicPr>
        <p:blipFill>
          <a:blip r:embed="rId3"/>
          <a:stretch>
            <a:fillRect/>
          </a:stretch>
        </p:blipFill>
        <p:spPr>
          <a:xfrm>
            <a:off x="1957261" y="2258438"/>
            <a:ext cx="4736385" cy="3045759"/>
          </a:xfrm>
          <a:prstGeom prst="rect">
            <a:avLst/>
          </a:prstGeom>
        </p:spPr>
      </p:pic>
      <p:sp>
        <p:nvSpPr>
          <p:cNvPr id="8" name="正方形/長方形 7"/>
          <p:cNvSpPr/>
          <p:nvPr/>
        </p:nvSpPr>
        <p:spPr>
          <a:xfrm>
            <a:off x="1001056" y="5475941"/>
            <a:ext cx="7685743" cy="646331"/>
          </a:xfrm>
          <a:prstGeom prst="rect">
            <a:avLst/>
          </a:prstGeom>
        </p:spPr>
        <p:txBody>
          <a:bodyPr wrap="square">
            <a:spAutoFit/>
          </a:bodyPr>
          <a:lstStyle/>
          <a:p>
            <a:r>
              <a:rPr lang="ja-JP" altLang="en-US" dirty="0"/>
              <a:t>強情で常軌を逸していて誰の言うことも聞かないトランプ　</a:t>
            </a:r>
            <a:r>
              <a:rPr lang="en-US" altLang="ja-JP" dirty="0"/>
              <a:t>Kevin </a:t>
            </a:r>
            <a:r>
              <a:rPr lang="en-US" altLang="ja-JP" dirty="0" err="1"/>
              <a:t>Lamarque</a:t>
            </a:r>
            <a:r>
              <a:rPr lang="en-US" altLang="ja-JP" dirty="0"/>
              <a:t>-REUTERS</a:t>
            </a:r>
            <a:endParaRPr lang="ja-JP" altLang="en-US" dirty="0"/>
          </a:p>
        </p:txBody>
      </p:sp>
    </p:spTree>
    <p:extLst>
      <p:ext uri="{BB962C8B-B14F-4D97-AF65-F5344CB8AC3E}">
        <p14:creationId xmlns:p14="http://schemas.microsoft.com/office/powerpoint/2010/main" val="21296237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3009324101"/>
              </p:ext>
            </p:extLst>
          </p:nvPr>
        </p:nvGraphicFramePr>
        <p:xfrm>
          <a:off x="1794933" y="931339"/>
          <a:ext cx="6096000" cy="45974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コネクタ 5"/>
          <p:cNvCxnSpPr/>
          <p:nvPr/>
        </p:nvCxnSpPr>
        <p:spPr>
          <a:xfrm flipV="1">
            <a:off x="3149600" y="1744139"/>
            <a:ext cx="3522133" cy="2912534"/>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曲線コネクタ 8"/>
          <p:cNvCxnSpPr/>
          <p:nvPr/>
        </p:nvCxnSpPr>
        <p:spPr>
          <a:xfrm flipV="1">
            <a:off x="6434667" y="1625606"/>
            <a:ext cx="762000" cy="558800"/>
          </a:xfrm>
          <a:prstGeom prst="curvedConnector3">
            <a:avLst>
              <a:gd name="adj1" fmla="val 94444"/>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7164288" y="980728"/>
            <a:ext cx="1763687" cy="1200328"/>
          </a:xfrm>
          <a:prstGeom prst="rect">
            <a:avLst/>
          </a:prstGeom>
          <a:noFill/>
        </p:spPr>
        <p:txBody>
          <a:bodyPr wrap="square" rtlCol="0">
            <a:spAutoFit/>
          </a:bodyPr>
          <a:lstStyle/>
          <a:p>
            <a:pPr algn="ctr"/>
            <a:r>
              <a:rPr kumimoji="1" lang="en-US" altLang="ja-JP" dirty="0" smtClean="0">
                <a:solidFill>
                  <a:srgbClr val="FF0000"/>
                </a:solidFill>
              </a:rPr>
              <a:t>United States</a:t>
            </a:r>
          </a:p>
          <a:p>
            <a:pPr algn="ctr"/>
            <a:r>
              <a:rPr lang="en-US" altLang="ja-JP" dirty="0" smtClean="0">
                <a:solidFill>
                  <a:srgbClr val="FF0000"/>
                </a:solidFill>
              </a:rPr>
              <a:t>(2010)</a:t>
            </a:r>
            <a:endParaRPr kumimoji="1" lang="ja-JP" altLang="en-US" dirty="0">
              <a:solidFill>
                <a:srgbClr val="FF0000"/>
              </a:solidFill>
            </a:endParaRPr>
          </a:p>
        </p:txBody>
      </p:sp>
      <p:sp>
        <p:nvSpPr>
          <p:cNvPr id="16" name="テキスト ボックス 15"/>
          <p:cNvSpPr txBox="1"/>
          <p:nvPr/>
        </p:nvSpPr>
        <p:spPr>
          <a:xfrm>
            <a:off x="4013200" y="1559473"/>
            <a:ext cx="1698264" cy="369332"/>
          </a:xfrm>
          <a:prstGeom prst="rect">
            <a:avLst/>
          </a:prstGeom>
          <a:noFill/>
        </p:spPr>
        <p:txBody>
          <a:bodyPr wrap="none" rtlCol="0">
            <a:spAutoFit/>
          </a:bodyPr>
          <a:lstStyle/>
          <a:p>
            <a:r>
              <a:rPr kumimoji="1" lang="en-US" altLang="ja-JP" dirty="0" smtClean="0"/>
              <a:t>United Kingdom</a:t>
            </a:r>
            <a:endParaRPr kumimoji="1" lang="ja-JP" altLang="en-US" dirty="0"/>
          </a:p>
        </p:txBody>
      </p:sp>
      <p:sp>
        <p:nvSpPr>
          <p:cNvPr id="17" name="テキスト ボックス 16"/>
          <p:cNvSpPr txBox="1"/>
          <p:nvPr/>
        </p:nvSpPr>
        <p:spPr>
          <a:xfrm>
            <a:off x="4641757" y="2218273"/>
            <a:ext cx="810776" cy="369332"/>
          </a:xfrm>
          <a:prstGeom prst="rect">
            <a:avLst/>
          </a:prstGeom>
          <a:noFill/>
        </p:spPr>
        <p:txBody>
          <a:bodyPr wrap="none" rtlCol="0">
            <a:spAutoFit/>
          </a:bodyPr>
          <a:lstStyle/>
          <a:p>
            <a:r>
              <a:rPr kumimoji="1" lang="en-US" altLang="ja-JP" dirty="0" smtClean="0"/>
              <a:t>France</a:t>
            </a:r>
            <a:endParaRPr kumimoji="1" lang="ja-JP" altLang="en-US" dirty="0"/>
          </a:p>
        </p:txBody>
      </p:sp>
      <p:sp>
        <p:nvSpPr>
          <p:cNvPr id="18" name="テキスト ボックス 17"/>
          <p:cNvSpPr txBox="1"/>
          <p:nvPr/>
        </p:nvSpPr>
        <p:spPr>
          <a:xfrm>
            <a:off x="5813513" y="2997206"/>
            <a:ext cx="901058" cy="461665"/>
          </a:xfrm>
          <a:prstGeom prst="rect">
            <a:avLst/>
          </a:prstGeom>
          <a:noFill/>
        </p:spPr>
        <p:txBody>
          <a:bodyPr wrap="none" rtlCol="0">
            <a:spAutoFit/>
          </a:bodyPr>
          <a:lstStyle/>
          <a:p>
            <a:r>
              <a:rPr kumimoji="1" lang="en-US" altLang="ja-JP" sz="2400" dirty="0" smtClean="0">
                <a:solidFill>
                  <a:srgbClr val="FF0000"/>
                </a:solidFill>
              </a:rPr>
              <a:t>Japan</a:t>
            </a:r>
            <a:endParaRPr kumimoji="1" lang="ja-JP" altLang="en-US" sz="2400" dirty="0">
              <a:solidFill>
                <a:srgbClr val="FF0000"/>
              </a:solidFill>
            </a:endParaRPr>
          </a:p>
        </p:txBody>
      </p:sp>
      <p:sp>
        <p:nvSpPr>
          <p:cNvPr id="19" name="テキスト ボックス 18"/>
          <p:cNvSpPr txBox="1"/>
          <p:nvPr/>
        </p:nvSpPr>
        <p:spPr>
          <a:xfrm>
            <a:off x="4892580" y="3492738"/>
            <a:ext cx="1400706" cy="369332"/>
          </a:xfrm>
          <a:prstGeom prst="rect">
            <a:avLst/>
          </a:prstGeom>
          <a:noFill/>
        </p:spPr>
        <p:txBody>
          <a:bodyPr wrap="none" rtlCol="0">
            <a:spAutoFit/>
          </a:bodyPr>
          <a:lstStyle/>
          <a:p>
            <a:r>
              <a:rPr kumimoji="1" lang="en-US" altLang="ja-JP" dirty="0" smtClean="0"/>
              <a:t>New Zealand</a:t>
            </a:r>
            <a:endParaRPr kumimoji="1" lang="ja-JP" altLang="en-US" dirty="0"/>
          </a:p>
        </p:txBody>
      </p:sp>
      <p:sp>
        <p:nvSpPr>
          <p:cNvPr id="20" name="テキスト ボックス 19"/>
          <p:cNvSpPr txBox="1"/>
          <p:nvPr/>
        </p:nvSpPr>
        <p:spPr>
          <a:xfrm>
            <a:off x="3491262" y="2944806"/>
            <a:ext cx="1043876" cy="369332"/>
          </a:xfrm>
          <a:prstGeom prst="rect">
            <a:avLst/>
          </a:prstGeom>
          <a:noFill/>
        </p:spPr>
        <p:txBody>
          <a:bodyPr wrap="none" rtlCol="0">
            <a:spAutoFit/>
          </a:bodyPr>
          <a:lstStyle/>
          <a:p>
            <a:r>
              <a:rPr kumimoji="1" lang="en-US" altLang="ja-JP" dirty="0" smtClean="0"/>
              <a:t>Germany</a:t>
            </a:r>
            <a:endParaRPr kumimoji="1" lang="ja-JP" altLang="en-US" dirty="0"/>
          </a:p>
        </p:txBody>
      </p:sp>
      <p:sp>
        <p:nvSpPr>
          <p:cNvPr id="21" name="テキスト ボックス 20"/>
          <p:cNvSpPr txBox="1"/>
          <p:nvPr/>
        </p:nvSpPr>
        <p:spPr>
          <a:xfrm>
            <a:off x="2588254" y="3129472"/>
            <a:ext cx="924051" cy="369332"/>
          </a:xfrm>
          <a:prstGeom prst="rect">
            <a:avLst/>
          </a:prstGeom>
          <a:noFill/>
        </p:spPr>
        <p:txBody>
          <a:bodyPr wrap="none" rtlCol="0">
            <a:spAutoFit/>
          </a:bodyPr>
          <a:lstStyle/>
          <a:p>
            <a:r>
              <a:rPr kumimoji="1" lang="en-US" altLang="ja-JP" dirty="0" smtClean="0"/>
              <a:t>Sweden</a:t>
            </a:r>
            <a:endParaRPr kumimoji="1" lang="ja-JP" altLang="en-US" dirty="0"/>
          </a:p>
        </p:txBody>
      </p:sp>
      <p:sp>
        <p:nvSpPr>
          <p:cNvPr id="22" name="テキスト ボックス 21"/>
          <p:cNvSpPr txBox="1"/>
          <p:nvPr/>
        </p:nvSpPr>
        <p:spPr>
          <a:xfrm>
            <a:off x="2639054" y="4114806"/>
            <a:ext cx="871077" cy="369332"/>
          </a:xfrm>
          <a:prstGeom prst="rect">
            <a:avLst/>
          </a:prstGeom>
          <a:noFill/>
        </p:spPr>
        <p:txBody>
          <a:bodyPr wrap="none" rtlCol="0">
            <a:spAutoFit/>
          </a:bodyPr>
          <a:lstStyle/>
          <a:p>
            <a:r>
              <a:rPr kumimoji="1" lang="en-US" altLang="ja-JP" dirty="0" smtClean="0"/>
              <a:t>Finland</a:t>
            </a:r>
            <a:endParaRPr kumimoji="1" lang="ja-JP" altLang="en-US" dirty="0"/>
          </a:p>
        </p:txBody>
      </p:sp>
      <p:sp>
        <p:nvSpPr>
          <p:cNvPr id="23" name="テキスト ボックス 22"/>
          <p:cNvSpPr txBox="1"/>
          <p:nvPr/>
        </p:nvSpPr>
        <p:spPr>
          <a:xfrm>
            <a:off x="3982280" y="4287341"/>
            <a:ext cx="910300" cy="369332"/>
          </a:xfrm>
          <a:prstGeom prst="rect">
            <a:avLst/>
          </a:prstGeom>
          <a:noFill/>
        </p:spPr>
        <p:txBody>
          <a:bodyPr wrap="none" rtlCol="0">
            <a:spAutoFit/>
          </a:bodyPr>
          <a:lstStyle/>
          <a:p>
            <a:r>
              <a:rPr kumimoji="1" lang="en-US" altLang="ja-JP" dirty="0" smtClean="0"/>
              <a:t>Norway</a:t>
            </a:r>
            <a:endParaRPr kumimoji="1" lang="ja-JP" altLang="en-US" dirty="0"/>
          </a:p>
        </p:txBody>
      </p:sp>
      <p:sp>
        <p:nvSpPr>
          <p:cNvPr id="24" name="テキスト ボックス 23"/>
          <p:cNvSpPr txBox="1"/>
          <p:nvPr/>
        </p:nvSpPr>
        <p:spPr>
          <a:xfrm>
            <a:off x="3317642" y="4809072"/>
            <a:ext cx="1043876" cy="369332"/>
          </a:xfrm>
          <a:prstGeom prst="rect">
            <a:avLst/>
          </a:prstGeom>
          <a:noFill/>
        </p:spPr>
        <p:txBody>
          <a:bodyPr wrap="none" rtlCol="0">
            <a:spAutoFit/>
          </a:bodyPr>
          <a:lstStyle/>
          <a:p>
            <a:r>
              <a:rPr kumimoji="1" lang="en-US" altLang="ja-JP" dirty="0" smtClean="0"/>
              <a:t>Denmark</a:t>
            </a:r>
            <a:endParaRPr kumimoji="1" lang="ja-JP" altLang="en-US" dirty="0"/>
          </a:p>
        </p:txBody>
      </p:sp>
      <p:sp>
        <p:nvSpPr>
          <p:cNvPr id="25" name="テキスト ボックス 24"/>
          <p:cNvSpPr txBox="1"/>
          <p:nvPr/>
        </p:nvSpPr>
        <p:spPr>
          <a:xfrm>
            <a:off x="2576700" y="5571072"/>
            <a:ext cx="4462280" cy="461665"/>
          </a:xfrm>
          <a:prstGeom prst="rect">
            <a:avLst/>
          </a:prstGeom>
          <a:noFill/>
        </p:spPr>
        <p:txBody>
          <a:bodyPr wrap="none" rtlCol="0">
            <a:spAutoFit/>
          </a:bodyPr>
          <a:lstStyle/>
          <a:p>
            <a:r>
              <a:rPr kumimoji="1" lang="en-US" altLang="ja-JP" sz="2400" i="1" dirty="0" smtClean="0">
                <a:effectLst/>
                <a:latin typeface="+mj-ea"/>
                <a:ea typeface="+mj-ea"/>
              </a:rPr>
              <a:t>Inequality (1985 </a:t>
            </a:r>
            <a:r>
              <a:rPr kumimoji="1" lang="en-US" altLang="ja-JP" sz="2400" i="1" dirty="0" err="1" smtClean="0">
                <a:effectLst/>
                <a:latin typeface="+mj-ea"/>
                <a:ea typeface="+mj-ea"/>
              </a:rPr>
              <a:t>Gini</a:t>
            </a:r>
            <a:r>
              <a:rPr kumimoji="1" lang="en-US" altLang="ja-JP" sz="2400" i="1" dirty="0" smtClean="0">
                <a:effectLst/>
                <a:latin typeface="+mj-ea"/>
                <a:ea typeface="+mj-ea"/>
              </a:rPr>
              <a:t> Coefficient)</a:t>
            </a:r>
            <a:endParaRPr kumimoji="1" lang="ja-JP" altLang="en-US" sz="2400" i="1" dirty="0">
              <a:effectLst/>
              <a:latin typeface="+mj-ea"/>
              <a:ea typeface="+mj-ea"/>
            </a:endParaRPr>
          </a:p>
        </p:txBody>
      </p:sp>
      <p:sp>
        <p:nvSpPr>
          <p:cNvPr id="26" name="テキスト ボックス 25"/>
          <p:cNvSpPr txBox="1"/>
          <p:nvPr/>
        </p:nvSpPr>
        <p:spPr>
          <a:xfrm>
            <a:off x="539552" y="836712"/>
            <a:ext cx="553998" cy="4725813"/>
          </a:xfrm>
          <a:prstGeom prst="rect">
            <a:avLst/>
          </a:prstGeom>
          <a:noFill/>
        </p:spPr>
        <p:txBody>
          <a:bodyPr vert="vert270" wrap="none" rtlCol="0">
            <a:spAutoFit/>
          </a:bodyPr>
          <a:lstStyle/>
          <a:p>
            <a:r>
              <a:rPr kumimoji="1" lang="en-US" altLang="ja-JP" sz="2400" i="1" dirty="0" smtClean="0">
                <a:effectLst/>
                <a:latin typeface="+mj-ea"/>
                <a:ea typeface="+mj-ea"/>
              </a:rPr>
              <a:t>Intergenerational earnings elasticity</a:t>
            </a:r>
            <a:endParaRPr kumimoji="1" lang="ja-JP" altLang="en-US" sz="2400" i="1" dirty="0">
              <a:effectLst/>
              <a:latin typeface="+mj-ea"/>
              <a:ea typeface="+mj-ea"/>
            </a:endParaRPr>
          </a:p>
        </p:txBody>
      </p:sp>
      <p:sp>
        <p:nvSpPr>
          <p:cNvPr id="27" name="テキスト ボックス 26"/>
          <p:cNvSpPr txBox="1"/>
          <p:nvPr/>
        </p:nvSpPr>
        <p:spPr>
          <a:xfrm>
            <a:off x="1547664" y="188640"/>
            <a:ext cx="6382007" cy="584776"/>
          </a:xfrm>
          <a:prstGeom prst="rect">
            <a:avLst/>
          </a:prstGeom>
          <a:solidFill>
            <a:srgbClr val="CCFFCC"/>
          </a:solidFill>
        </p:spPr>
        <p:txBody>
          <a:bodyPr wrap="none" rtlCol="0">
            <a:spAutoFit/>
          </a:bodyPr>
          <a:lstStyle/>
          <a:p>
            <a:r>
              <a:rPr kumimoji="1" lang="en-US" altLang="ja-JP" sz="3200" dirty="0" smtClean="0">
                <a:latin typeface="ＤＦＰ勘亭流" charset="2"/>
                <a:ea typeface="ＤＦＰ勘亭流" charset="2"/>
                <a:cs typeface="ＤＦＰ勘亭流" charset="2"/>
              </a:rPr>
              <a:t>The Great Gatsby Curve</a:t>
            </a:r>
            <a:endParaRPr kumimoji="1" lang="ja-JP" altLang="en-US" sz="3200" dirty="0">
              <a:latin typeface="ＤＦＰ勘亭流" charset="2"/>
              <a:ea typeface="ＤＦＰ勘亭流" charset="2"/>
              <a:cs typeface="ＤＦＰ勘亭流" charset="2"/>
            </a:endParaRPr>
          </a:p>
        </p:txBody>
      </p:sp>
      <p:sp>
        <p:nvSpPr>
          <p:cNvPr id="28" name="正方形/長方形 27"/>
          <p:cNvSpPr/>
          <p:nvPr/>
        </p:nvSpPr>
        <p:spPr>
          <a:xfrm>
            <a:off x="2411760" y="6093296"/>
            <a:ext cx="5203874" cy="461665"/>
          </a:xfrm>
          <a:prstGeom prst="rect">
            <a:avLst/>
          </a:prstGeom>
        </p:spPr>
        <p:txBody>
          <a:bodyPr wrap="square">
            <a:spAutoFit/>
          </a:bodyPr>
          <a:lstStyle/>
          <a:p>
            <a:r>
              <a:rPr lang="ja-JP" altLang="en-US" dirty="0">
                <a:latin typeface="+mj-ea"/>
                <a:ea typeface="+mj-ea"/>
              </a:rPr>
              <a:t>ジニ係数</a:t>
            </a:r>
            <a:r>
              <a:rPr lang="ja-JP" altLang="en-US" dirty="0" smtClean="0">
                <a:latin typeface="+mj-ea"/>
                <a:ea typeface="+mj-ea"/>
              </a:rPr>
              <a:t>、所得</a:t>
            </a:r>
            <a:r>
              <a:rPr lang="ja-JP" altLang="en-US" dirty="0">
                <a:latin typeface="+mj-ea"/>
                <a:ea typeface="+mj-ea"/>
              </a:rPr>
              <a:t>分配</a:t>
            </a:r>
            <a:r>
              <a:rPr lang="ja-JP" altLang="en-US" dirty="0" smtClean="0">
                <a:latin typeface="+mj-ea"/>
                <a:ea typeface="+mj-ea"/>
              </a:rPr>
              <a:t>の「</a:t>
            </a:r>
            <a:r>
              <a:rPr lang="ja-JP" altLang="en-US" dirty="0">
                <a:latin typeface="+mj-ea"/>
                <a:ea typeface="+mj-ea"/>
              </a:rPr>
              <a:t>不平等の尺度」</a:t>
            </a:r>
          </a:p>
        </p:txBody>
      </p:sp>
      <p:sp>
        <p:nvSpPr>
          <p:cNvPr id="29" name="正方形/長方形 28"/>
          <p:cNvSpPr/>
          <p:nvPr/>
        </p:nvSpPr>
        <p:spPr>
          <a:xfrm>
            <a:off x="1115616" y="1196752"/>
            <a:ext cx="553998" cy="4003660"/>
          </a:xfrm>
          <a:prstGeom prst="rect">
            <a:avLst/>
          </a:prstGeom>
        </p:spPr>
        <p:txBody>
          <a:bodyPr vert="eaVert" wrap="none" anchor="b" anchorCtr="0">
            <a:spAutoFit/>
          </a:bodyPr>
          <a:lstStyle/>
          <a:p>
            <a:r>
              <a:rPr lang="ja-JP" altLang="en-US" dirty="0">
                <a:latin typeface="+mj-ea"/>
                <a:ea typeface="+mj-ea"/>
              </a:rPr>
              <a:t>所得の世代間の弾力性の指標</a:t>
            </a:r>
          </a:p>
        </p:txBody>
      </p:sp>
      <p:sp>
        <p:nvSpPr>
          <p:cNvPr id="3" name="スライド番号プレースホルダー 2"/>
          <p:cNvSpPr>
            <a:spLocks noGrp="1"/>
          </p:cNvSpPr>
          <p:nvPr>
            <p:ph type="sldNum" sz="quarter" idx="12"/>
          </p:nvPr>
        </p:nvSpPr>
        <p:spPr/>
        <p:txBody>
          <a:bodyPr/>
          <a:lstStyle/>
          <a:p>
            <a:fld id="{24B82A92-8B16-1C4A-B6E9-DF3ACF104385}" type="slidenum">
              <a:rPr kumimoji="1" lang="ja-JP" altLang="en-US" smtClean="0"/>
              <a:t>39</a:t>
            </a:fld>
            <a:endParaRPr kumimoji="1" lang="ja-JP" altLang="en-US"/>
          </a:p>
        </p:txBody>
      </p:sp>
    </p:spTree>
    <p:extLst>
      <p:ext uri="{BB962C8B-B14F-4D97-AF65-F5344CB8AC3E}">
        <p14:creationId xmlns:p14="http://schemas.microsoft.com/office/powerpoint/2010/main" val="471097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5334" y="476672"/>
            <a:ext cx="6773333" cy="724429"/>
          </a:xfrm>
          <a:solidFill>
            <a:srgbClr val="CCFFCC"/>
          </a:solidFill>
          <a:effectLst>
            <a:outerShdw blurRad="50800" dist="38100" dir="2700000" algn="tl" rotWithShape="0">
              <a:srgbClr val="000000">
                <a:alpha val="43000"/>
              </a:srgbClr>
            </a:outerShdw>
          </a:effectLst>
        </p:spPr>
        <p:txBody>
          <a:bodyPr>
            <a:normAutofit/>
          </a:bodyPr>
          <a:lstStyle/>
          <a:p>
            <a:r>
              <a:rPr kumimoji="1" lang="ja-JP" altLang="en-US" sz="3200" dirty="0">
                <a:latin typeface="ＤＦＰ勘亭流" charset="2"/>
                <a:ea typeface="ＤＦＰ勘亭流" charset="2"/>
                <a:cs typeface="ＤＦＰ勘亭流" charset="2"/>
              </a:rPr>
              <a:t>低出生体重児の割合</a:t>
            </a:r>
            <a:r>
              <a:rPr kumimoji="1" lang="ja-JP" altLang="en-US" sz="3200" dirty="0" smtClean="0">
                <a:latin typeface="ＤＦＰ勘亭流" charset="2"/>
                <a:ea typeface="ＤＦＰ勘亭流" charset="2"/>
                <a:cs typeface="ＤＦＰ勘亭流" charset="2"/>
              </a:rPr>
              <a:t>の年次推移</a:t>
            </a:r>
            <a:endParaRPr kumimoji="1" lang="ja-JP" altLang="en-US" sz="3200" dirty="0">
              <a:latin typeface="ＤＦＰ勘亭流" charset="2"/>
              <a:ea typeface="ＤＦＰ勘亭流" charset="2"/>
              <a:cs typeface="ＤＦＰ勘亭流" charset="2"/>
            </a:endParaRPr>
          </a:p>
        </p:txBody>
      </p:sp>
      <p:graphicFrame>
        <p:nvGraphicFramePr>
          <p:cNvPr id="3" name="グラフ 2"/>
          <p:cNvGraphicFramePr/>
          <p:nvPr>
            <p:extLst>
              <p:ext uri="{D42A27DB-BD31-4B8C-83A1-F6EECF244321}">
                <p14:modId xmlns:p14="http://schemas.microsoft.com/office/powerpoint/2010/main" val="433851049"/>
              </p:ext>
            </p:extLst>
          </p:nvPr>
        </p:nvGraphicFramePr>
        <p:xfrm>
          <a:off x="914400" y="1710266"/>
          <a:ext cx="7535334" cy="4599053"/>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8045056" y="1710267"/>
            <a:ext cx="404278" cy="369332"/>
          </a:xfrm>
          <a:prstGeom prst="rect">
            <a:avLst/>
          </a:prstGeom>
          <a:noFill/>
        </p:spPr>
        <p:txBody>
          <a:bodyPr wrap="none" rtlCol="0">
            <a:spAutoFit/>
          </a:bodyPr>
          <a:lstStyle/>
          <a:p>
            <a:r>
              <a:rPr kumimoji="1" lang="en-US" altLang="ja-JP" sz="1800" dirty="0">
                <a:effectLst/>
                <a:latin typeface="HG丸ｺﾞｼｯｸM-PRO" panose="020F0600000000000000" pitchFamily="50" charset="-128"/>
                <a:ea typeface="HG丸ｺﾞｼｯｸM-PRO" panose="020F0600000000000000" pitchFamily="50" charset="-128"/>
              </a:rPr>
              <a:t>%</a:t>
            </a:r>
            <a:endParaRPr kumimoji="1" lang="ja-JP" altLang="en-US" sz="1800" dirty="0">
              <a:effectLst/>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958667" y="2448931"/>
            <a:ext cx="1107996" cy="369332"/>
          </a:xfrm>
          <a:prstGeom prst="rect">
            <a:avLst/>
          </a:prstGeom>
        </p:spPr>
        <p:txBody>
          <a:bodyPr wrap="none">
            <a:spAutoFit/>
          </a:bodyPr>
          <a:lstStyle/>
          <a:p>
            <a:r>
              <a:rPr lang="ja-JP" altLang="en-US" sz="1800" dirty="0">
                <a:effectLst/>
                <a:latin typeface="HG丸ｺﾞｼｯｸM-PRO" panose="020F0600000000000000" pitchFamily="50" charset="-128"/>
                <a:ea typeface="HG丸ｺﾞｼｯｸM-PRO" panose="020F0600000000000000" pitchFamily="50" charset="-128"/>
              </a:rPr>
              <a:t>出生千対</a:t>
            </a:r>
          </a:p>
        </p:txBody>
      </p:sp>
    </p:spTree>
    <p:extLst>
      <p:ext uri="{BB962C8B-B14F-4D97-AF65-F5344CB8AC3E}">
        <p14:creationId xmlns:p14="http://schemas.microsoft.com/office/powerpoint/2010/main" val="26651455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268760"/>
            <a:ext cx="7056784" cy="4221669"/>
          </a:xfrm>
          <a:prstGeom prst="rect">
            <a:avLst/>
          </a:prstGeom>
        </p:spPr>
        <p:txBody>
          <a:bodyPr wrap="square">
            <a:spAutoFit/>
          </a:bodyPr>
          <a:lstStyle/>
          <a:p>
            <a:pPr>
              <a:lnSpc>
                <a:spcPct val="150000"/>
              </a:lnSpc>
            </a:pPr>
            <a:r>
              <a:rPr lang="ja-JP" altLang="en-US" sz="2000" dirty="0">
                <a:latin typeface="+mj-ea"/>
                <a:ea typeface="+mj-ea"/>
              </a:rPr>
              <a:t>　</a:t>
            </a:r>
            <a:r>
              <a:rPr lang="ja-JP" altLang="en-US" sz="2000" dirty="0" smtClean="0">
                <a:latin typeface="+mj-ea"/>
                <a:ea typeface="+mj-ea"/>
              </a:rPr>
              <a:t>　歴史</a:t>
            </a:r>
            <a:r>
              <a:rPr lang="ja-JP" altLang="en-US" sz="2000" dirty="0">
                <a:latin typeface="+mj-ea"/>
                <a:ea typeface="+mj-ea"/>
              </a:rPr>
              <a:t>を紐解けば、生まれながらに将来の可能性が固定される</a:t>
            </a:r>
            <a:r>
              <a:rPr lang="ja-JP" altLang="en-US" sz="2000" dirty="0">
                <a:solidFill>
                  <a:srgbClr val="FF0000"/>
                </a:solidFill>
                <a:latin typeface="+mj-ea"/>
                <a:ea typeface="+mj-ea"/>
              </a:rPr>
              <a:t>「不平等」な階級固定社会</a:t>
            </a:r>
            <a:r>
              <a:rPr lang="ja-JP" altLang="en-US" sz="2000" dirty="0">
                <a:latin typeface="+mj-ea"/>
                <a:ea typeface="+mj-ea"/>
              </a:rPr>
              <a:t>は、必ず</a:t>
            </a:r>
            <a:r>
              <a:rPr lang="ja-JP" altLang="en-US" sz="2000" dirty="0" smtClean="0">
                <a:latin typeface="+mj-ea"/>
                <a:ea typeface="+mj-ea"/>
              </a:rPr>
              <a:t>衰退している。</a:t>
            </a:r>
            <a:endParaRPr lang="ja-JP" altLang="en-US" sz="2000" dirty="0">
              <a:latin typeface="+mj-ea"/>
              <a:ea typeface="+mj-ea"/>
            </a:endParaRPr>
          </a:p>
          <a:p>
            <a:pPr>
              <a:lnSpc>
                <a:spcPct val="150000"/>
              </a:lnSpc>
            </a:pPr>
            <a:r>
              <a:rPr lang="ja-JP" altLang="en-US" sz="2000" dirty="0">
                <a:latin typeface="+mj-ea"/>
                <a:ea typeface="+mj-ea"/>
              </a:rPr>
              <a:t>　</a:t>
            </a:r>
            <a:r>
              <a:rPr lang="ja-JP" altLang="en-US" sz="2000" dirty="0" smtClean="0">
                <a:latin typeface="+mj-ea"/>
                <a:ea typeface="+mj-ea"/>
              </a:rPr>
              <a:t>今、アメリカ</a:t>
            </a:r>
            <a:r>
              <a:rPr lang="ja-JP" altLang="en-US" sz="2000" dirty="0">
                <a:latin typeface="+mj-ea"/>
                <a:ea typeface="+mj-ea"/>
              </a:rPr>
              <a:t>の経済構造は瀕死の</a:t>
            </a:r>
            <a:r>
              <a:rPr lang="ja-JP" altLang="en-US" sz="2000" dirty="0" smtClean="0">
                <a:latin typeface="+mj-ea"/>
                <a:ea typeface="+mj-ea"/>
              </a:rPr>
              <a:t>状態。格差</a:t>
            </a:r>
            <a:r>
              <a:rPr lang="ja-JP" altLang="en-US" sz="2000" dirty="0">
                <a:latin typeface="+mj-ea"/>
                <a:ea typeface="+mj-ea"/>
              </a:rPr>
              <a:t>を</a:t>
            </a:r>
            <a:r>
              <a:rPr lang="ja-JP" altLang="en-US" sz="2000" dirty="0" smtClean="0">
                <a:latin typeface="+mj-ea"/>
                <a:ea typeface="+mj-ea"/>
              </a:rPr>
              <a:t>生み、それ</a:t>
            </a:r>
            <a:r>
              <a:rPr lang="ja-JP" altLang="en-US" sz="2000" dirty="0">
                <a:latin typeface="+mj-ea"/>
                <a:ea typeface="+mj-ea"/>
              </a:rPr>
              <a:t>を固定化する「新自由主義」（ネオリベラリズム）的政策から決別すべきです</a:t>
            </a:r>
            <a:r>
              <a:rPr lang="ja-JP" altLang="en-US" sz="2000" dirty="0" smtClean="0">
                <a:latin typeface="+mj-ea"/>
                <a:ea typeface="+mj-ea"/>
              </a:rPr>
              <a:t>。日本は、アメリカ</a:t>
            </a:r>
            <a:r>
              <a:rPr lang="ja-JP" altLang="en-US" sz="2000" dirty="0">
                <a:latin typeface="+mj-ea"/>
                <a:ea typeface="+mj-ea"/>
              </a:rPr>
              <a:t>の後を追うことは地獄への道です</a:t>
            </a:r>
            <a:r>
              <a:rPr lang="ja-JP" altLang="en-US" sz="2000" dirty="0" smtClean="0">
                <a:latin typeface="+mj-ea"/>
                <a:ea typeface="+mj-ea"/>
              </a:rPr>
              <a:t>。</a:t>
            </a:r>
            <a:endParaRPr lang="en-US" altLang="ja-JP" sz="2000" dirty="0" smtClean="0">
              <a:latin typeface="+mj-ea"/>
              <a:ea typeface="+mj-ea"/>
            </a:endParaRPr>
          </a:p>
          <a:p>
            <a:pPr>
              <a:lnSpc>
                <a:spcPct val="150000"/>
              </a:lnSpc>
            </a:pPr>
            <a:r>
              <a:rPr lang="ja-JP" altLang="en-US" sz="2000" dirty="0">
                <a:latin typeface="+mj-ea"/>
                <a:ea typeface="+mj-ea"/>
              </a:rPr>
              <a:t>　日本政府は国家の意思と</a:t>
            </a:r>
            <a:r>
              <a:rPr lang="ja-JP" altLang="en-US" sz="2000" dirty="0" smtClean="0">
                <a:latin typeface="+mj-ea"/>
                <a:ea typeface="+mj-ea"/>
              </a:rPr>
              <a:t>して、二つ</a:t>
            </a:r>
            <a:r>
              <a:rPr lang="ja-JP" altLang="en-US" sz="2000" dirty="0">
                <a:latin typeface="+mj-ea"/>
                <a:ea typeface="+mj-ea"/>
              </a:rPr>
              <a:t>の政策を断固打ち立てなければなりません</a:t>
            </a:r>
            <a:r>
              <a:rPr lang="ja-JP" altLang="en-US" sz="2000" dirty="0" smtClean="0">
                <a:latin typeface="+mj-ea"/>
                <a:ea typeface="+mj-ea"/>
              </a:rPr>
              <a:t>。ひとつは</a:t>
            </a:r>
            <a:r>
              <a:rPr lang="ja-JP" altLang="en-US" sz="2000" dirty="0" smtClean="0">
                <a:solidFill>
                  <a:srgbClr val="FF0000"/>
                </a:solidFill>
                <a:latin typeface="+mj-ea"/>
                <a:ea typeface="+mj-ea"/>
              </a:rPr>
              <a:t>税と社会保障による富の再配分の確立</a:t>
            </a:r>
            <a:r>
              <a:rPr lang="ja-JP" altLang="en-US" sz="2000" dirty="0" smtClean="0">
                <a:latin typeface="+mj-ea"/>
                <a:ea typeface="+mj-ea"/>
              </a:rPr>
              <a:t>と、もうひとつは</a:t>
            </a:r>
            <a:r>
              <a:rPr lang="ja-JP" altLang="en-US" sz="2000" dirty="0" smtClean="0">
                <a:solidFill>
                  <a:srgbClr val="FF0000"/>
                </a:solidFill>
                <a:latin typeface="+mj-ea"/>
                <a:ea typeface="+mj-ea"/>
              </a:rPr>
              <a:t>幼年期、少年期</a:t>
            </a:r>
            <a:r>
              <a:rPr lang="ja-JP" altLang="en-US" sz="2000" dirty="0">
                <a:solidFill>
                  <a:srgbClr val="FF0000"/>
                </a:solidFill>
                <a:latin typeface="+mj-ea"/>
                <a:ea typeface="+mj-ea"/>
              </a:rPr>
              <a:t>の教育・福祉等の徹底的な機会平等の実践</a:t>
            </a:r>
            <a:r>
              <a:rPr lang="ja-JP" altLang="en-US" sz="2000" dirty="0">
                <a:latin typeface="+mj-ea"/>
                <a:ea typeface="+mj-ea"/>
              </a:rPr>
              <a:t>です</a:t>
            </a:r>
            <a:r>
              <a:rPr lang="ja-JP" altLang="en-US" sz="2000" dirty="0" smtClean="0">
                <a:latin typeface="+mj-ea"/>
                <a:ea typeface="+mj-ea"/>
              </a:rPr>
              <a:t>。</a:t>
            </a:r>
            <a:r>
              <a:rPr lang="ja-JP" altLang="en-US" sz="2000" dirty="0" smtClean="0"/>
              <a:t>　　　</a:t>
            </a:r>
            <a:endParaRPr lang="ja-JP" altLang="en-US" sz="2800" b="1" i="1" dirty="0"/>
          </a:p>
        </p:txBody>
      </p:sp>
      <p:sp>
        <p:nvSpPr>
          <p:cNvPr id="3" name="正方形/長方形 2"/>
          <p:cNvSpPr/>
          <p:nvPr/>
        </p:nvSpPr>
        <p:spPr>
          <a:xfrm>
            <a:off x="414069" y="400352"/>
            <a:ext cx="7279557" cy="584776"/>
          </a:xfrm>
          <a:prstGeom prst="rect">
            <a:avLst/>
          </a:prstGeom>
        </p:spPr>
        <p:txBody>
          <a:bodyPr wrap="none">
            <a:spAutoFit/>
          </a:bodyPr>
          <a:lstStyle/>
          <a:p>
            <a:r>
              <a:rPr lang="ja-JP" altLang="en-US" sz="3200" dirty="0">
                <a:latin typeface="+mj-ea"/>
                <a:ea typeface="+mj-ea"/>
              </a:rPr>
              <a:t>日本がアメリカの轍を踏まないためには、</a:t>
            </a:r>
          </a:p>
        </p:txBody>
      </p:sp>
      <p:sp>
        <p:nvSpPr>
          <p:cNvPr id="4" name="正方形/長方形 3"/>
          <p:cNvSpPr/>
          <p:nvPr/>
        </p:nvSpPr>
        <p:spPr>
          <a:xfrm>
            <a:off x="4860032" y="5157192"/>
            <a:ext cx="2694505" cy="707886"/>
          </a:xfrm>
          <a:prstGeom prst="rect">
            <a:avLst/>
          </a:prstGeom>
        </p:spPr>
        <p:txBody>
          <a:bodyPr wrap="none">
            <a:spAutoFit/>
          </a:bodyPr>
          <a:lstStyle/>
          <a:p>
            <a:pPr>
              <a:lnSpc>
                <a:spcPct val="130000"/>
              </a:lnSpc>
            </a:pPr>
            <a:r>
              <a:rPr lang="en-US" altLang="ja-JP" sz="3200" i="1" dirty="0">
                <a:latin typeface="+mj-ea"/>
                <a:ea typeface="+mj-ea"/>
              </a:rPr>
              <a:t>Paul </a:t>
            </a:r>
            <a:r>
              <a:rPr lang="en-US" altLang="ja-JP" sz="3200" i="1" dirty="0" err="1">
                <a:latin typeface="+mj-ea"/>
                <a:ea typeface="+mj-ea"/>
              </a:rPr>
              <a:t>Krugman</a:t>
            </a:r>
            <a:r>
              <a:rPr lang="en-US" altLang="ja-JP" sz="3200" i="1" dirty="0">
                <a:latin typeface="+mj-ea"/>
                <a:ea typeface="+mj-ea"/>
              </a:rPr>
              <a:t> </a:t>
            </a:r>
            <a:endParaRPr lang="ja-JP" altLang="en-US" sz="3200" i="1" dirty="0">
              <a:latin typeface="+mj-ea"/>
              <a:ea typeface="+mj-ea"/>
            </a:endParaRPr>
          </a:p>
        </p:txBody>
      </p:sp>
      <p:sp>
        <p:nvSpPr>
          <p:cNvPr id="5" name="スライド番号プレースホルダー 4"/>
          <p:cNvSpPr>
            <a:spLocks noGrp="1"/>
          </p:cNvSpPr>
          <p:nvPr>
            <p:ph type="sldNum" sz="quarter" idx="12"/>
          </p:nvPr>
        </p:nvSpPr>
        <p:spPr/>
        <p:txBody>
          <a:bodyPr/>
          <a:lstStyle/>
          <a:p>
            <a:fld id="{24B82A92-8B16-1C4A-B6E9-DF3ACF104385}" type="slidenum">
              <a:rPr kumimoji="1" lang="ja-JP" altLang="en-US" smtClean="0"/>
              <a:t>40</a:t>
            </a:fld>
            <a:endParaRPr kumimoji="1" lang="ja-JP" altLang="en-US"/>
          </a:p>
        </p:txBody>
      </p:sp>
    </p:spTree>
    <p:extLst>
      <p:ext uri="{BB962C8B-B14F-4D97-AF65-F5344CB8AC3E}">
        <p14:creationId xmlns:p14="http://schemas.microsoft.com/office/powerpoint/2010/main" val="19339795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3945898979"/>
              </p:ext>
            </p:extLst>
          </p:nvPr>
        </p:nvGraphicFramePr>
        <p:xfrm>
          <a:off x="728134" y="1955386"/>
          <a:ext cx="7467600" cy="4641966"/>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4"/>
          <p:cNvSpPr>
            <a:spLocks noGrp="1"/>
          </p:cNvSpPr>
          <p:nvPr>
            <p:ph type="title"/>
          </p:nvPr>
        </p:nvSpPr>
        <p:spPr>
          <a:xfrm>
            <a:off x="389467" y="231538"/>
            <a:ext cx="8229600" cy="893206"/>
          </a:xfrm>
          <a:solidFill>
            <a:srgbClr val="CCFFCC"/>
          </a:solidFill>
          <a:effectLst>
            <a:outerShdw blurRad="50800" dist="38100" dir="2700000" algn="tl" rotWithShape="0">
              <a:prstClr val="black">
                <a:alpha val="40000"/>
              </a:prstClr>
            </a:outerShdw>
          </a:effectLst>
        </p:spPr>
        <p:txBody>
          <a:bodyPr/>
          <a:lstStyle/>
          <a:p>
            <a:r>
              <a:rPr lang="en-US" altLang="ja-JP" sz="3200" dirty="0">
                <a:latin typeface="ＤＦＰ勘亭流" charset="2"/>
                <a:ea typeface="ＤＦＰ勘亭流" charset="2"/>
                <a:cs typeface="ＤＦＰ勘亭流" charset="2"/>
              </a:rPr>
              <a:t>35</a:t>
            </a:r>
            <a:r>
              <a:rPr lang="ja-JP" altLang="en-US" sz="3200" dirty="0">
                <a:latin typeface="ＤＦＰ勘亭流" charset="2"/>
                <a:ea typeface="ＤＦＰ勘亭流" charset="2"/>
                <a:cs typeface="ＤＦＰ勘亭流" charset="2"/>
              </a:rPr>
              <a:t>歳以上の母体からの出生児の占める</a:t>
            </a:r>
            <a:r>
              <a:rPr lang="ja-JP" altLang="en-US" sz="3200" dirty="0" smtClean="0">
                <a:latin typeface="ＤＦＰ勘亭流" charset="2"/>
                <a:ea typeface="ＤＦＰ勘亭流" charset="2"/>
                <a:cs typeface="ＤＦＰ勘亭流" charset="2"/>
              </a:rPr>
              <a:t>割合</a:t>
            </a:r>
            <a:endParaRPr lang="ja-JP" altLang="en-US" sz="3200" dirty="0">
              <a:latin typeface="ＤＦＰ勘亭流" charset="2"/>
              <a:ea typeface="ＤＦＰ勘亭流" charset="2"/>
              <a:cs typeface="ＤＦＰ勘亭流" charset="2"/>
            </a:endParaRPr>
          </a:p>
        </p:txBody>
      </p:sp>
      <p:graphicFrame>
        <p:nvGraphicFramePr>
          <p:cNvPr id="7" name="グラフ 6"/>
          <p:cNvGraphicFramePr/>
          <p:nvPr>
            <p:extLst>
              <p:ext uri="{D42A27DB-BD31-4B8C-83A1-F6EECF244321}">
                <p14:modId xmlns:p14="http://schemas.microsoft.com/office/powerpoint/2010/main" val="2061578999"/>
              </p:ext>
            </p:extLst>
          </p:nvPr>
        </p:nvGraphicFramePr>
        <p:xfrm>
          <a:off x="2098134" y="1568154"/>
          <a:ext cx="6520933"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6382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476672"/>
            <a:ext cx="6773333" cy="724429"/>
          </a:xfrm>
          <a:solidFill>
            <a:srgbClr val="CCFFCC"/>
          </a:solidFill>
          <a:effectLst>
            <a:outerShdw blurRad="50800" dist="38100" dir="2700000" algn="tl" rotWithShape="0">
              <a:srgbClr val="000000">
                <a:alpha val="43000"/>
              </a:srgbClr>
            </a:outerShdw>
          </a:effectLst>
        </p:spPr>
        <p:txBody>
          <a:bodyPr>
            <a:normAutofit/>
          </a:bodyPr>
          <a:lstStyle/>
          <a:p>
            <a:r>
              <a:rPr kumimoji="1" lang="ja-JP" altLang="en-US" sz="3200" dirty="0">
                <a:latin typeface="ＤＦＰ勘亭流" charset="2"/>
                <a:ea typeface="ＤＦＰ勘亭流" charset="2"/>
                <a:cs typeface="ＤＦＰ勘亭流" charset="2"/>
              </a:rPr>
              <a:t>不妊治療による出生児数の推移</a:t>
            </a:r>
          </a:p>
        </p:txBody>
      </p:sp>
      <p:graphicFrame>
        <p:nvGraphicFramePr>
          <p:cNvPr id="3" name="グラフ 2"/>
          <p:cNvGraphicFramePr/>
          <p:nvPr>
            <p:extLst>
              <p:ext uri="{D42A27DB-BD31-4B8C-83A1-F6EECF244321}">
                <p14:modId xmlns:p14="http://schemas.microsoft.com/office/powerpoint/2010/main" val="4248166552"/>
              </p:ext>
            </p:extLst>
          </p:nvPr>
        </p:nvGraphicFramePr>
        <p:xfrm>
          <a:off x="609600" y="1710267"/>
          <a:ext cx="7535334"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82321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611560" y="476672"/>
            <a:ext cx="7740724" cy="1414506"/>
          </a:xfrm>
          <a:prstGeom prst="rect">
            <a:avLst/>
          </a:prstGeom>
          <a:solidFill>
            <a:srgbClr val="CCFFCC"/>
          </a:solidFill>
        </p:spPr>
        <p:txBody>
          <a:bodyPr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nSpc>
                <a:spcPct val="130000"/>
              </a:lnSpc>
            </a:pPr>
            <a:r>
              <a:rPr lang="ja-JP" altLang="en-US" sz="3600" i="1" dirty="0" smtClean="0">
                <a:effectLst/>
                <a:latin typeface="ＤＦＰ勘亭流" charset="2"/>
                <a:ea typeface="ＤＦＰ勘亭流" charset="2"/>
                <a:cs typeface="ＤＦＰ勘亭流" charset="2"/>
              </a:rPr>
              <a:t>出産・育児に対する意識の変化</a:t>
            </a:r>
            <a:endParaRPr lang="en-US" altLang="ja-JP" sz="3600" i="1" dirty="0">
              <a:effectLst/>
              <a:latin typeface="ＤＦＰ勘亭流" charset="2"/>
              <a:ea typeface="ＤＦＰ勘亭流" charset="2"/>
              <a:cs typeface="ＤＦＰ勘亭流" charset="2"/>
            </a:endParaRPr>
          </a:p>
        </p:txBody>
      </p:sp>
      <p:sp>
        <p:nvSpPr>
          <p:cNvPr id="2" name="テキスト ボックス 1"/>
          <p:cNvSpPr txBox="1"/>
          <p:nvPr/>
        </p:nvSpPr>
        <p:spPr>
          <a:xfrm>
            <a:off x="899592" y="2132856"/>
            <a:ext cx="7263527" cy="2246769"/>
          </a:xfrm>
          <a:prstGeom prst="rect">
            <a:avLst/>
          </a:prstGeom>
          <a:noFill/>
        </p:spPr>
        <p:txBody>
          <a:bodyPr wrap="none" rtlCol="0">
            <a:spAutoFit/>
          </a:bodyPr>
          <a:lstStyle/>
          <a:p>
            <a:pPr>
              <a:lnSpc>
                <a:spcPct val="200000"/>
              </a:lnSpc>
            </a:pPr>
            <a:r>
              <a:rPr kumimoji="1" lang="ja-JP" altLang="en-US" dirty="0" smtClean="0">
                <a:latin typeface="+mj-ea"/>
                <a:ea typeface="+mj-ea"/>
              </a:rPr>
              <a:t>子は神の恵みから、好きなときに、産み育てれるものへ</a:t>
            </a:r>
            <a:endParaRPr kumimoji="1" lang="en-US" altLang="ja-JP" dirty="0" smtClean="0">
              <a:latin typeface="+mj-ea"/>
              <a:ea typeface="+mj-ea"/>
            </a:endParaRPr>
          </a:p>
          <a:p>
            <a:pPr>
              <a:lnSpc>
                <a:spcPct val="200000"/>
              </a:lnSpc>
            </a:pPr>
            <a:r>
              <a:rPr lang="ja-JP" altLang="en-US" dirty="0" smtClean="0">
                <a:latin typeface="+mj-ea"/>
                <a:ea typeface="+mj-ea"/>
              </a:rPr>
              <a:t>女性の社会進出へ</a:t>
            </a:r>
            <a:endParaRPr lang="en-US" altLang="ja-JP" dirty="0" smtClean="0">
              <a:latin typeface="+mj-ea"/>
              <a:ea typeface="+mj-ea"/>
            </a:endParaRPr>
          </a:p>
          <a:p>
            <a:pPr>
              <a:lnSpc>
                <a:spcPct val="200000"/>
              </a:lnSpc>
            </a:pPr>
            <a:r>
              <a:rPr kumimoji="1" lang="ja-JP" altLang="en-US" dirty="0" smtClean="0">
                <a:latin typeface="+mj-ea"/>
                <a:ea typeface="+mj-ea"/>
              </a:rPr>
              <a:t>子育ては、家庭から地域社会の手で。</a:t>
            </a:r>
            <a:endParaRPr kumimoji="1" lang="ja-JP" altLang="en-US" dirty="0">
              <a:latin typeface="+mj-ea"/>
              <a:ea typeface="+mj-ea"/>
            </a:endParaRPr>
          </a:p>
        </p:txBody>
      </p:sp>
    </p:spTree>
    <p:extLst>
      <p:ext uri="{BB962C8B-B14F-4D97-AF65-F5344CB8AC3E}">
        <p14:creationId xmlns:p14="http://schemas.microsoft.com/office/powerpoint/2010/main" val="12974469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611560" y="476672"/>
            <a:ext cx="7740724" cy="1414506"/>
          </a:xfrm>
          <a:prstGeom prst="rect">
            <a:avLst/>
          </a:prstGeom>
          <a:solidFill>
            <a:srgbClr val="CCFFCC"/>
          </a:solidFill>
        </p:spPr>
        <p:txBody>
          <a:bodyPr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nSpc>
                <a:spcPct val="130000"/>
              </a:lnSpc>
            </a:pPr>
            <a:r>
              <a:rPr lang="ja-JP" altLang="en-US" sz="3600" i="1" dirty="0" smtClean="0">
                <a:effectLst/>
                <a:latin typeface="ＤＦＰ勘亭流" charset="2"/>
                <a:ea typeface="ＤＦＰ勘亭流" charset="2"/>
                <a:cs typeface="ＤＦＰ勘亭流" charset="2"/>
              </a:rPr>
              <a:t>出産・育児に対する意識の変化</a:t>
            </a:r>
            <a:endParaRPr lang="en-US" altLang="ja-JP" sz="3600" i="1" dirty="0">
              <a:effectLst/>
              <a:latin typeface="ＤＦＰ勘亭流" charset="2"/>
              <a:ea typeface="ＤＦＰ勘亭流" charset="2"/>
              <a:cs typeface="ＤＦＰ勘亭流" charset="2"/>
            </a:endParaRPr>
          </a:p>
        </p:txBody>
      </p:sp>
      <p:sp>
        <p:nvSpPr>
          <p:cNvPr id="2" name="テキスト ボックス 1"/>
          <p:cNvSpPr txBox="1"/>
          <p:nvPr/>
        </p:nvSpPr>
        <p:spPr>
          <a:xfrm>
            <a:off x="899592" y="2132856"/>
            <a:ext cx="7322437" cy="2985433"/>
          </a:xfrm>
          <a:prstGeom prst="rect">
            <a:avLst/>
          </a:prstGeom>
          <a:noFill/>
        </p:spPr>
        <p:txBody>
          <a:bodyPr wrap="none" rtlCol="0">
            <a:spAutoFit/>
          </a:bodyPr>
          <a:lstStyle/>
          <a:p>
            <a:pPr>
              <a:lnSpc>
                <a:spcPct val="200000"/>
              </a:lnSpc>
            </a:pPr>
            <a:r>
              <a:rPr kumimoji="1" lang="ja-JP" altLang="en-US" dirty="0" smtClean="0">
                <a:latin typeface="+mj-ea"/>
                <a:ea typeface="+mj-ea"/>
              </a:rPr>
              <a:t>でも、</a:t>
            </a:r>
            <a:endParaRPr kumimoji="1" lang="en-US" altLang="ja-JP" dirty="0" smtClean="0">
              <a:latin typeface="+mj-ea"/>
              <a:ea typeface="+mj-ea"/>
            </a:endParaRPr>
          </a:p>
          <a:p>
            <a:pPr>
              <a:lnSpc>
                <a:spcPct val="200000"/>
              </a:lnSpc>
            </a:pPr>
            <a:r>
              <a:rPr kumimoji="1" lang="en-US" altLang="ja-JP" dirty="0" smtClean="0">
                <a:latin typeface="+mj-ea"/>
                <a:ea typeface="+mj-ea"/>
              </a:rPr>
              <a:t>0</a:t>
            </a:r>
            <a:r>
              <a:rPr kumimoji="1" lang="ja-JP" altLang="en-US" dirty="0" smtClean="0">
                <a:latin typeface="+mj-ea"/>
                <a:ea typeface="+mj-ea"/>
              </a:rPr>
              <a:t>歳児は、できれば親の手で（私の願い）。</a:t>
            </a:r>
            <a:endParaRPr kumimoji="1" lang="en-US" altLang="ja-JP" dirty="0" smtClean="0">
              <a:latin typeface="+mj-ea"/>
              <a:ea typeface="+mj-ea"/>
            </a:endParaRPr>
          </a:p>
          <a:p>
            <a:pPr>
              <a:lnSpc>
                <a:spcPct val="200000"/>
              </a:lnSpc>
            </a:pPr>
            <a:r>
              <a:rPr lang="en-US" altLang="ja-JP" dirty="0">
                <a:latin typeface="+mj-ea"/>
                <a:ea typeface="+mj-ea"/>
              </a:rPr>
              <a:t>0</a:t>
            </a:r>
            <a:r>
              <a:rPr lang="ja-JP" altLang="en-US" dirty="0" smtClean="0">
                <a:latin typeface="+mj-ea"/>
                <a:ea typeface="+mj-ea"/>
              </a:rPr>
              <a:t>歳時に築かれた、親子の愛着形成・基本的信頼感が、</a:t>
            </a:r>
            <a:endParaRPr lang="en-US" altLang="ja-JP" dirty="0" smtClean="0">
              <a:latin typeface="+mj-ea"/>
              <a:ea typeface="+mj-ea"/>
            </a:endParaRPr>
          </a:p>
          <a:p>
            <a:pPr>
              <a:lnSpc>
                <a:spcPct val="200000"/>
              </a:lnSpc>
            </a:pPr>
            <a:r>
              <a:rPr lang="ja-JP" altLang="en-US" dirty="0" smtClean="0">
                <a:latin typeface="+mj-ea"/>
                <a:ea typeface="+mj-ea"/>
              </a:rPr>
              <a:t>親子の生涯の財産に。</a:t>
            </a:r>
            <a:endParaRPr kumimoji="1" lang="ja-JP" altLang="en-US" dirty="0">
              <a:latin typeface="+mj-ea"/>
              <a:ea typeface="+mj-ea"/>
            </a:endParaRPr>
          </a:p>
        </p:txBody>
      </p:sp>
    </p:spTree>
    <p:extLst>
      <p:ext uri="{BB962C8B-B14F-4D97-AF65-F5344CB8AC3E}">
        <p14:creationId xmlns:p14="http://schemas.microsoft.com/office/powerpoint/2010/main" val="37982188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キャン.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32656"/>
            <a:ext cx="4055557" cy="5445224"/>
          </a:xfrm>
          <a:prstGeom prst="rect">
            <a:avLst/>
          </a:prstGeom>
        </p:spPr>
      </p:pic>
      <p:sp>
        <p:nvSpPr>
          <p:cNvPr id="4" name="テキスト ボックス 3"/>
          <p:cNvSpPr txBox="1"/>
          <p:nvPr/>
        </p:nvSpPr>
        <p:spPr>
          <a:xfrm>
            <a:off x="1187624" y="5949280"/>
            <a:ext cx="6289703" cy="461665"/>
          </a:xfrm>
          <a:prstGeom prst="rect">
            <a:avLst/>
          </a:prstGeom>
          <a:noFill/>
        </p:spPr>
        <p:txBody>
          <a:bodyPr wrap="none" rtlCol="0">
            <a:spAutoFit/>
          </a:bodyPr>
          <a:lstStyle/>
          <a:p>
            <a:r>
              <a:rPr kumimoji="1" lang="ja-JP" altLang="en-US" i="1" dirty="0" smtClean="0">
                <a:latin typeface="+mj-ea"/>
                <a:ea typeface="+mj-ea"/>
              </a:rPr>
              <a:t>神戸新聞総合出版センター発行、２０１７年５月</a:t>
            </a:r>
            <a:endParaRPr kumimoji="1" lang="ja-JP" altLang="en-US" i="1" dirty="0">
              <a:latin typeface="+mj-ea"/>
              <a:ea typeface="+mj-ea"/>
            </a:endParaRPr>
          </a:p>
        </p:txBody>
      </p:sp>
    </p:spTree>
    <p:extLst>
      <p:ext uri="{BB962C8B-B14F-4D97-AF65-F5344CB8AC3E}">
        <p14:creationId xmlns:p14="http://schemas.microsoft.com/office/powerpoint/2010/main" val="27259553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6355</TotalTime>
  <Words>2702</Words>
  <Application>Microsoft Macintosh PowerPoint</Application>
  <PresentationFormat>画面に合わせる (4:3)</PresentationFormat>
  <Paragraphs>347</Paragraphs>
  <Slides>40</Slides>
  <Notes>28</Notes>
  <HiddenSlides>0</HiddenSlides>
  <MMClips>0</MMClips>
  <ScaleCrop>false</ScaleCrop>
  <HeadingPairs>
    <vt:vector size="4" baseType="variant">
      <vt:variant>
        <vt:lpstr>テーマ</vt:lpstr>
      </vt:variant>
      <vt:variant>
        <vt:i4>2</vt:i4>
      </vt:variant>
      <vt:variant>
        <vt:lpstr>スライド タイトル</vt:lpstr>
      </vt:variant>
      <vt:variant>
        <vt:i4>40</vt:i4>
      </vt:variant>
    </vt:vector>
  </HeadingPairs>
  <TitlesOfParts>
    <vt:vector size="42" baseType="lpstr">
      <vt:lpstr>デザインの設定</vt:lpstr>
      <vt:lpstr>Office テーマ</vt:lpstr>
      <vt:lpstr>小児科医からみた 子どもをとりまく環境と医療 中　村　　肇</vt:lpstr>
      <vt:lpstr>PowerPoint プレゼンテーション</vt:lpstr>
      <vt:lpstr>超低出生体重児の生存率　　</vt:lpstr>
      <vt:lpstr>低出生体重児の割合の年次推移</vt:lpstr>
      <vt:lpstr>35歳以上の母体からの出生児の占める割合</vt:lpstr>
      <vt:lpstr>不妊治療による出生児数の推移</vt:lpstr>
      <vt:lpstr>PowerPoint プレゼンテーション</vt:lpstr>
      <vt:lpstr>PowerPoint プレゼンテーション</vt:lpstr>
      <vt:lpstr>PowerPoint プレゼンテーション</vt:lpstr>
      <vt:lpstr>PowerPoint プレゼンテーション</vt:lpstr>
      <vt:lpstr>児童相談所における虐待相談対応件数の推移</vt:lpstr>
      <vt:lpstr>児童虐待の相談種別対応件数　平成２7年度 </vt:lpstr>
      <vt:lpstr>児童虐待相談の主な虐待者別構成割合  平成２7年度</vt:lpstr>
      <vt:lpstr>児童虐待死亡事例の年齢</vt:lpstr>
      <vt:lpstr>乳幼児揺さぶられ症候群   Shaken Baby Syndrome</vt:lpstr>
      <vt:lpstr>PowerPoint プレゼンテーション</vt:lpstr>
      <vt:lpstr>３）いじめと子どもの自殺</vt:lpstr>
      <vt:lpstr>PowerPoint プレゼンテーション</vt:lpstr>
      <vt:lpstr>４）増加する発達障害児</vt:lpstr>
      <vt:lpstr>「発達障害」とは</vt:lpstr>
      <vt:lpstr>アスペルガー症候群</vt:lpstr>
      <vt:lpstr>PowerPoint プレゼンテーション</vt:lpstr>
      <vt:lpstr>世界に一つだけの花  (2003)</vt:lpstr>
      <vt:lpstr>教育現場での関心が高まった 特別支援教育</vt:lpstr>
      <vt:lpstr>通級による指導を受けている児童生徒数の推移</vt:lpstr>
      <vt:lpstr>小・中学校に在籍する発達障害児の数　2014</vt:lpstr>
      <vt:lpstr>にこにこハウス医療福祉センター</vt:lpstr>
      <vt:lpstr>PowerPoint プレゼンテーション</vt:lpstr>
      <vt:lpstr>PowerPoint プレゼンテーション</vt:lpstr>
      <vt:lpstr>PowerPoint プレゼンテーション</vt:lpstr>
      <vt:lpstr>父親の加齢は自閉症リスクを高める</vt:lpstr>
      <vt:lpstr>５）子どもの貧困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就任5カ月、トランプは馬鹿過ぎて大統領は無理 Donald Trump Is Proving Too Stupid to Be President 2017年6月19日（月）20時45分 </vt:lpstr>
      <vt:lpstr>PowerPoint プレゼンテーション</vt:lpstr>
      <vt:lpstr>PowerPoint プレゼンテーション</vt:lpstr>
    </vt:vector>
  </TitlesOfParts>
  <Company>神戸大学小児科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在胎22-25週の超早産児のトータルケア  栄養管理</dc:title>
  <dc:creator>上谷良行</dc:creator>
  <cp:lastModifiedBy>中村 肇</cp:lastModifiedBy>
  <cp:revision>347</cp:revision>
  <cp:lastPrinted>2017-06-22T12:32:06Z</cp:lastPrinted>
  <dcterms:created xsi:type="dcterms:W3CDTF">1999-11-04T04:55:24Z</dcterms:created>
  <dcterms:modified xsi:type="dcterms:W3CDTF">2017-06-22T13:21:47Z</dcterms:modified>
</cp:coreProperties>
</file>