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312" r:id="rId2"/>
    <p:sldId id="335" r:id="rId3"/>
    <p:sldId id="299" r:id="rId4"/>
    <p:sldId id="300" r:id="rId5"/>
    <p:sldId id="337" r:id="rId6"/>
    <p:sldId id="338" r:id="rId7"/>
    <p:sldId id="331" r:id="rId8"/>
    <p:sldId id="329" r:id="rId9"/>
    <p:sldId id="328" r:id="rId10"/>
    <p:sldId id="334" r:id="rId11"/>
    <p:sldId id="304" r:id="rId12"/>
    <p:sldId id="307" r:id="rId13"/>
    <p:sldId id="309" r:id="rId14"/>
    <p:sldId id="308" r:id="rId15"/>
    <p:sldId id="301" r:id="rId16"/>
    <p:sldId id="306" r:id="rId17"/>
    <p:sldId id="310" r:id="rId18"/>
    <p:sldId id="256" r:id="rId19"/>
    <p:sldId id="285" r:id="rId20"/>
    <p:sldId id="305" r:id="rId21"/>
    <p:sldId id="339" r:id="rId22"/>
    <p:sldId id="311" r:id="rId23"/>
    <p:sldId id="322" r:id="rId24"/>
    <p:sldId id="323" r:id="rId25"/>
    <p:sldId id="314" r:id="rId26"/>
    <p:sldId id="340" r:id="rId27"/>
    <p:sldId id="292" r:id="rId28"/>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Times" charset="0"/>
        <a:ea typeface="Osaka" charset="0"/>
        <a:cs typeface="Osaka" charset="0"/>
      </a:defRPr>
    </a:lvl1pPr>
    <a:lvl2pPr marL="457200" algn="l" rtl="0" fontAlgn="base">
      <a:spcBef>
        <a:spcPct val="0"/>
      </a:spcBef>
      <a:spcAft>
        <a:spcPct val="0"/>
      </a:spcAft>
      <a:defRPr kumimoji="1" sz="2400" kern="1200">
        <a:solidFill>
          <a:schemeClr val="tx1"/>
        </a:solidFill>
        <a:latin typeface="Times" charset="0"/>
        <a:ea typeface="Osaka" charset="0"/>
        <a:cs typeface="Osaka" charset="0"/>
      </a:defRPr>
    </a:lvl2pPr>
    <a:lvl3pPr marL="914400" algn="l" rtl="0" fontAlgn="base">
      <a:spcBef>
        <a:spcPct val="0"/>
      </a:spcBef>
      <a:spcAft>
        <a:spcPct val="0"/>
      </a:spcAft>
      <a:defRPr kumimoji="1" sz="2400" kern="1200">
        <a:solidFill>
          <a:schemeClr val="tx1"/>
        </a:solidFill>
        <a:latin typeface="Times" charset="0"/>
        <a:ea typeface="Osaka" charset="0"/>
        <a:cs typeface="Osaka" charset="0"/>
      </a:defRPr>
    </a:lvl3pPr>
    <a:lvl4pPr marL="1371600" algn="l" rtl="0" fontAlgn="base">
      <a:spcBef>
        <a:spcPct val="0"/>
      </a:spcBef>
      <a:spcAft>
        <a:spcPct val="0"/>
      </a:spcAft>
      <a:defRPr kumimoji="1" sz="2400" kern="1200">
        <a:solidFill>
          <a:schemeClr val="tx1"/>
        </a:solidFill>
        <a:latin typeface="Times" charset="0"/>
        <a:ea typeface="Osaka" charset="0"/>
        <a:cs typeface="Osaka" charset="0"/>
      </a:defRPr>
    </a:lvl4pPr>
    <a:lvl5pPr marL="1828800" algn="l" rtl="0" fontAlgn="base">
      <a:spcBef>
        <a:spcPct val="0"/>
      </a:spcBef>
      <a:spcAft>
        <a:spcPct val="0"/>
      </a:spcAft>
      <a:defRPr kumimoji="1" sz="2400" kern="1200">
        <a:solidFill>
          <a:schemeClr val="tx1"/>
        </a:solidFill>
        <a:latin typeface="Times" charset="0"/>
        <a:ea typeface="Osaka" charset="0"/>
        <a:cs typeface="Osaka" charset="0"/>
      </a:defRPr>
    </a:lvl5pPr>
    <a:lvl6pPr marL="2286000" algn="l" defTabSz="457200" rtl="0" eaLnBrk="1" latinLnBrk="0" hangingPunct="1">
      <a:defRPr kumimoji="1" sz="2400" kern="1200">
        <a:solidFill>
          <a:schemeClr val="tx1"/>
        </a:solidFill>
        <a:latin typeface="Times" charset="0"/>
        <a:ea typeface="Osaka" charset="0"/>
        <a:cs typeface="Osaka" charset="0"/>
      </a:defRPr>
    </a:lvl6pPr>
    <a:lvl7pPr marL="2743200" algn="l" defTabSz="457200" rtl="0" eaLnBrk="1" latinLnBrk="0" hangingPunct="1">
      <a:defRPr kumimoji="1" sz="2400" kern="1200">
        <a:solidFill>
          <a:schemeClr val="tx1"/>
        </a:solidFill>
        <a:latin typeface="Times" charset="0"/>
        <a:ea typeface="Osaka" charset="0"/>
        <a:cs typeface="Osaka" charset="0"/>
      </a:defRPr>
    </a:lvl7pPr>
    <a:lvl8pPr marL="3200400" algn="l" defTabSz="457200" rtl="0" eaLnBrk="1" latinLnBrk="0" hangingPunct="1">
      <a:defRPr kumimoji="1" sz="2400" kern="1200">
        <a:solidFill>
          <a:schemeClr val="tx1"/>
        </a:solidFill>
        <a:latin typeface="Times" charset="0"/>
        <a:ea typeface="Osaka" charset="0"/>
        <a:cs typeface="Osaka" charset="0"/>
      </a:defRPr>
    </a:lvl8pPr>
    <a:lvl9pPr marL="3657600" algn="l" defTabSz="457200" rtl="0" eaLnBrk="1" latinLnBrk="0" hangingPunct="1">
      <a:defRPr kumimoji="1" sz="2400" kern="1200">
        <a:solidFill>
          <a:schemeClr val="tx1"/>
        </a:solidFill>
        <a:latin typeface="Times" charset="0"/>
        <a:ea typeface="Osaka" charset="0"/>
        <a:cs typeface="Osak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clrMru>
    <a:srgbClr val="7AC74F"/>
    <a:srgbClr val="FFE0E5"/>
    <a:srgbClr val="EC2113"/>
    <a:srgbClr val="E3E0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中間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5058" autoAdjust="0"/>
    <p:restoredTop sz="81982" autoAdjust="0"/>
  </p:normalViewPr>
  <p:slideViewPr>
    <p:cSldViewPr>
      <p:cViewPr>
        <p:scale>
          <a:sx n="75" d="100"/>
          <a:sy n="75" d="100"/>
        </p:scale>
        <p:origin x="-17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2" d="100"/>
        <a:sy n="132" d="100"/>
      </p:scale>
      <p:origin x="0" y="780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88669D-D52A-8543-8E05-669B6B9BEAEA}" type="datetimeFigureOut">
              <a:rPr kumimoji="1" lang="ja-JP" altLang="en-US" smtClean="0"/>
              <a:t>15/10/30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5142A7-CAC9-FF4D-85A8-7A884EA2524D}" type="slidenum">
              <a:rPr kumimoji="1" lang="ja-JP" altLang="en-US" smtClean="0"/>
              <a:t>‹#›</a:t>
            </a:fld>
            <a:endParaRPr kumimoji="1" lang="ja-JP" altLang="en-US"/>
          </a:p>
        </p:txBody>
      </p:sp>
    </p:spTree>
    <p:extLst>
      <p:ext uri="{BB962C8B-B14F-4D97-AF65-F5344CB8AC3E}">
        <p14:creationId xmlns:p14="http://schemas.microsoft.com/office/powerpoint/2010/main" val="3905596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58610B-B94A-EF4F-AB06-18EFA60490BD}" type="datetimeFigureOut">
              <a:rPr kumimoji="1" lang="ja-JP" altLang="en-US" smtClean="0"/>
              <a:t>15/10/30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01744-A2F7-4D43-B78B-8F81E49431F4}" type="slidenum">
              <a:rPr kumimoji="1" lang="ja-JP" altLang="en-US" smtClean="0"/>
              <a:t>‹#›</a:t>
            </a:fld>
            <a:endParaRPr kumimoji="1" lang="ja-JP" altLang="en-US"/>
          </a:p>
        </p:txBody>
      </p:sp>
    </p:spTree>
    <p:extLst>
      <p:ext uri="{BB962C8B-B14F-4D97-AF65-F5344CB8AC3E}">
        <p14:creationId xmlns:p14="http://schemas.microsoft.com/office/powerpoint/2010/main" val="3144622290"/>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latin typeface="ＭＳ Ｐゴシック"/>
                <a:ea typeface="+mn-ea"/>
                <a:cs typeface="ＭＳ Ｐゴシック"/>
              </a:rPr>
              <a:t>慶応元年</a:t>
            </a:r>
            <a:r>
              <a:rPr lang="en-US" altLang="ja-JP" dirty="0" smtClean="0">
                <a:latin typeface="ＭＳ Ｐゴシック"/>
                <a:ea typeface="+mn-ea"/>
                <a:cs typeface="ＭＳ Ｐゴシック"/>
              </a:rPr>
              <a:t>(1865) - </a:t>
            </a:r>
            <a:r>
              <a:rPr lang="ja-JP" altLang="en-US" dirty="0" smtClean="0">
                <a:latin typeface="ＭＳ Ｐゴシック"/>
                <a:ea typeface="+mn-ea"/>
                <a:cs typeface="ＭＳ Ｐゴシック"/>
              </a:rPr>
              <a:t>昭和</a:t>
            </a:r>
            <a:r>
              <a:rPr lang="en-US" altLang="ja-JP" dirty="0" smtClean="0">
                <a:latin typeface="ＭＳ Ｐゴシック"/>
                <a:ea typeface="+mn-ea"/>
                <a:cs typeface="ＭＳ Ｐゴシック"/>
              </a:rPr>
              <a:t>20</a:t>
            </a:r>
            <a:r>
              <a:rPr lang="ja-JP" altLang="en-US" dirty="0" smtClean="0">
                <a:latin typeface="ＭＳ Ｐゴシック"/>
                <a:ea typeface="+mn-ea"/>
                <a:cs typeface="ＭＳ Ｐゴシック"/>
              </a:rPr>
              <a:t>年</a:t>
            </a:r>
            <a:r>
              <a:rPr lang="en-US" altLang="ja-JP" dirty="0" smtClean="0">
                <a:latin typeface="ＭＳ Ｐゴシック"/>
                <a:ea typeface="+mn-ea"/>
                <a:cs typeface="ＭＳ Ｐゴシック"/>
              </a:rPr>
              <a:t>(1945</a:t>
            </a:r>
            <a:r>
              <a:rPr lang="ja-JP" altLang="en-US" dirty="0" smtClean="0">
                <a:latin typeface="ＭＳ Ｐゴシック"/>
                <a:ea typeface="+mn-ea"/>
                <a:cs typeface="ＭＳ Ｐゴシック"/>
              </a:rPr>
              <a:t>）　　</a:t>
            </a:r>
            <a:r>
              <a:rPr lang="ja-JP" altLang="en-US" dirty="0" smtClean="0">
                <a:latin typeface="ＭＳ Ｐゴシック"/>
                <a:cs typeface="ＭＳ Ｐゴシック"/>
              </a:rPr>
              <a:t>慶応２年 </a:t>
            </a:r>
            <a:r>
              <a:rPr lang="en-US" altLang="ja-JP" dirty="0" smtClean="0">
                <a:latin typeface="ＭＳ Ｐゴシック"/>
                <a:ea typeface="+mn-ea"/>
                <a:cs typeface="ＭＳ Ｐゴシック"/>
              </a:rPr>
              <a:t>(1866) - </a:t>
            </a:r>
            <a:r>
              <a:rPr lang="ja-JP" altLang="en-US" dirty="0" smtClean="0">
                <a:latin typeface="ＭＳ Ｐゴシック"/>
                <a:ea typeface="+mn-ea"/>
                <a:cs typeface="ＭＳ Ｐゴシック"/>
              </a:rPr>
              <a:t>昭和</a:t>
            </a:r>
            <a:r>
              <a:rPr lang="en-US" altLang="ja-JP" dirty="0" smtClean="0">
                <a:latin typeface="ＭＳ Ｐゴシック"/>
                <a:ea typeface="+mn-ea"/>
                <a:cs typeface="ＭＳ Ｐゴシック"/>
              </a:rPr>
              <a:t>28</a:t>
            </a:r>
            <a:r>
              <a:rPr lang="ja-JP" altLang="en-US" dirty="0" smtClean="0">
                <a:latin typeface="ＭＳ Ｐゴシック"/>
                <a:ea typeface="+mn-ea"/>
                <a:cs typeface="ＭＳ Ｐゴシック"/>
              </a:rPr>
              <a:t>年</a:t>
            </a:r>
            <a:r>
              <a:rPr lang="en-US" altLang="ja-JP" dirty="0" smtClean="0">
                <a:latin typeface="ＭＳ Ｐゴシック"/>
                <a:ea typeface="+mn-ea"/>
                <a:cs typeface="ＭＳ Ｐゴシック"/>
              </a:rPr>
              <a:t>(1953</a:t>
            </a:r>
            <a:r>
              <a:rPr lang="ja-JP" altLang="en-US" dirty="0" smtClean="0">
                <a:latin typeface="ＭＳ Ｐゴシック"/>
                <a:ea typeface="+mn-ea"/>
                <a:cs typeface="ＭＳ Ｐゴシック"/>
              </a:rPr>
              <a:t>）</a:t>
            </a:r>
            <a:endParaRPr lang="en-US" altLang="ja-JP" dirty="0" smtClean="0">
              <a:latin typeface="ＭＳ Ｐゴシック"/>
              <a:ea typeface="+mn-ea"/>
              <a:cs typeface="ＭＳ Ｐゴシック"/>
            </a:endParaRPr>
          </a:p>
          <a:p>
            <a:endParaRPr kumimoji="1" lang="en-US" altLang="ja-JP" dirty="0" smtClean="0"/>
          </a:p>
          <a:p>
            <a:r>
              <a:rPr kumimoji="1" lang="en-US" altLang="ja-JP" dirty="0" smtClean="0"/>
              <a:t>1889</a:t>
            </a:r>
            <a:r>
              <a:rPr kumimoji="1" lang="ja-JP" altLang="en-US" dirty="0" smtClean="0"/>
              <a:t>年（明治</a:t>
            </a:r>
            <a:r>
              <a:rPr kumimoji="1" lang="en-US" altLang="ja-JP" dirty="0" smtClean="0"/>
              <a:t>22</a:t>
            </a:r>
            <a:r>
              <a:rPr kumimoji="1" lang="ja-JP" altLang="en-US" dirty="0" smtClean="0"/>
              <a:t>年）</a:t>
            </a:r>
            <a:r>
              <a:rPr kumimoji="1" lang="en-US" altLang="ja-JP" dirty="0" smtClean="0"/>
              <a:t>7</a:t>
            </a:r>
            <a:r>
              <a:rPr kumimoji="1" lang="ja-JP" altLang="en-US" dirty="0" smtClean="0"/>
              <a:t>月 新橋駅 </a:t>
            </a:r>
            <a:r>
              <a:rPr kumimoji="1" lang="en-US" altLang="ja-JP" dirty="0" smtClean="0"/>
              <a:t>- </a:t>
            </a:r>
            <a:r>
              <a:rPr kumimoji="1" lang="ja-JP" altLang="en-US" dirty="0" smtClean="0"/>
              <a:t>神戸駅間が全通する。後に「東海道本線」と命名される。</a:t>
            </a:r>
            <a:endParaRPr kumimoji="1" lang="en-US" altLang="ja-JP" dirty="0" smtClean="0"/>
          </a:p>
          <a:p>
            <a:r>
              <a:rPr kumimoji="1" lang="en-US" altLang="ja-JP" dirty="0" smtClean="0"/>
              <a:t>1894-5</a:t>
            </a:r>
            <a:r>
              <a:rPr kumimoji="1" lang="ja-JP" altLang="en-US" dirty="0" smtClean="0"/>
              <a:t>年（明治</a:t>
            </a:r>
            <a:r>
              <a:rPr kumimoji="1" lang="en-US" altLang="ja-JP" dirty="0" smtClean="0"/>
              <a:t>27</a:t>
            </a:r>
            <a:r>
              <a:rPr kumimoji="1" lang="ja-JP" altLang="en-US" dirty="0" smtClean="0"/>
              <a:t>年）</a:t>
            </a:r>
            <a:r>
              <a:rPr kumimoji="1" lang="en-US" altLang="ja-JP" dirty="0" smtClean="0"/>
              <a:t>  </a:t>
            </a:r>
            <a:r>
              <a:rPr kumimoji="1" lang="ja-JP" altLang="en-US" dirty="0" smtClean="0"/>
              <a:t>日清戦争</a:t>
            </a:r>
          </a:p>
          <a:p>
            <a:r>
              <a:rPr kumimoji="1" lang="en-US" altLang="ja-JP" dirty="0" smtClean="0"/>
              <a:t>1895</a:t>
            </a:r>
            <a:r>
              <a:rPr kumimoji="1" lang="ja-JP" altLang="en-US" dirty="0" smtClean="0"/>
              <a:t>年（明治</a:t>
            </a:r>
            <a:r>
              <a:rPr kumimoji="1" lang="en-US" altLang="ja-JP" dirty="0" smtClean="0"/>
              <a:t>28</a:t>
            </a:r>
            <a:r>
              <a:rPr kumimoji="1" lang="ja-JP" altLang="en-US" dirty="0" smtClean="0"/>
              <a:t>年）</a:t>
            </a:r>
            <a:r>
              <a:rPr kumimoji="1" lang="en-US" altLang="ja-JP" dirty="0" smtClean="0"/>
              <a:t> </a:t>
            </a:r>
            <a:r>
              <a:rPr kumimoji="1" lang="ja-JP" altLang="en-US" dirty="0" smtClean="0"/>
              <a:t>下関条約で日本が台湾・澎湖諸島・遼東半島を獲得、三国干渉で遼東半島を領土剥奪。</a:t>
            </a:r>
            <a:endParaRPr kumimoji="1" lang="en-US" altLang="ja-JP" dirty="0" smtClean="0"/>
          </a:p>
          <a:p>
            <a:r>
              <a:rPr kumimoji="1" lang="en-US" altLang="ja-JP" dirty="0" smtClean="0"/>
              <a:t>1901</a:t>
            </a:r>
            <a:r>
              <a:rPr kumimoji="1" lang="ja-JP" altLang="en-US" dirty="0" smtClean="0"/>
              <a:t>年（明治</a:t>
            </a:r>
            <a:r>
              <a:rPr kumimoji="1" lang="en-US" altLang="ja-JP" dirty="0" smtClean="0"/>
              <a:t>34</a:t>
            </a:r>
            <a:r>
              <a:rPr kumimoji="1" lang="ja-JP" altLang="en-US" dirty="0" smtClean="0"/>
              <a:t>年）</a:t>
            </a:r>
            <a:r>
              <a:rPr kumimoji="1" lang="en-US" altLang="ja-JP" dirty="0" smtClean="0"/>
              <a:t>4</a:t>
            </a:r>
            <a:r>
              <a:rPr kumimoji="1" lang="ja-JP" altLang="en-US" dirty="0" smtClean="0"/>
              <a:t>月</a:t>
            </a:r>
            <a:r>
              <a:rPr kumimoji="1" lang="en-US" altLang="ja-JP" dirty="0" smtClean="0"/>
              <a:t>29</a:t>
            </a:r>
            <a:r>
              <a:rPr kumimoji="1" lang="ja-JP" altLang="en-US" dirty="0" smtClean="0"/>
              <a:t>日、迪宮裕仁親王（昭和天皇）誕生。足尾銅山鉱毒事件、官営八幡製鉄所の操業が開始される。</a:t>
            </a:r>
          </a:p>
          <a:p>
            <a:r>
              <a:rPr kumimoji="1" lang="en-US" altLang="ja-JP" dirty="0" smtClean="0"/>
              <a:t>1902</a:t>
            </a:r>
            <a:r>
              <a:rPr kumimoji="1" lang="ja-JP" altLang="en-US" dirty="0" smtClean="0"/>
              <a:t>年（明治</a:t>
            </a:r>
            <a:r>
              <a:rPr kumimoji="1" lang="en-US" altLang="ja-JP" dirty="0" smtClean="0"/>
              <a:t>35</a:t>
            </a:r>
            <a:r>
              <a:rPr kumimoji="1" lang="ja-JP" altLang="en-US" dirty="0" smtClean="0"/>
              <a:t>年）日英同盟</a:t>
            </a:r>
            <a:endParaRPr kumimoji="1" lang="en-US" altLang="ja-JP" dirty="0" smtClean="0"/>
          </a:p>
          <a:p>
            <a:r>
              <a:rPr kumimoji="1" lang="en-US" altLang="ja-JP" dirty="0" smtClean="0"/>
              <a:t>1904-5 </a:t>
            </a:r>
            <a:r>
              <a:rPr kumimoji="1" lang="ja-JP" altLang="en-US" dirty="0" smtClean="0"/>
              <a:t>年（明治</a:t>
            </a:r>
            <a:r>
              <a:rPr kumimoji="1" lang="en-US" altLang="ja-JP" dirty="0" smtClean="0"/>
              <a:t>37</a:t>
            </a:r>
            <a:r>
              <a:rPr kumimoji="1" lang="ja-JP" altLang="en-US" dirty="0" smtClean="0"/>
              <a:t>年）</a:t>
            </a:r>
            <a:r>
              <a:rPr kumimoji="1" lang="en-US" altLang="ja-JP" dirty="0" smtClean="0"/>
              <a:t>  </a:t>
            </a:r>
            <a:r>
              <a:rPr kumimoji="1" lang="ja-JP" altLang="en-US" dirty="0" smtClean="0"/>
              <a:t>日露戦争</a:t>
            </a:r>
            <a:r>
              <a:rPr kumimoji="1" lang="en-US" altLang="ja-JP" dirty="0" smtClean="0"/>
              <a:t>,</a:t>
            </a:r>
            <a:r>
              <a:rPr kumimoji="1" lang="ja-JP" altLang="en-US" dirty="0" smtClean="0"/>
              <a:t>日本海海戦。ポーツマス条約。</a:t>
            </a:r>
            <a:endParaRPr kumimoji="1" lang="en-US" altLang="ja-JP" dirty="0" smtClean="0"/>
          </a:p>
          <a:p>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t>M15 (1882)</a:t>
            </a:r>
            <a:r>
              <a:rPr lang="en-US" altLang="en-US" sz="1200" dirty="0" smtClean="0"/>
              <a:t>  </a:t>
            </a:r>
            <a:r>
              <a:rPr lang="ja-JP" altLang="en-US" sz="1200" dirty="0" smtClean="0"/>
              <a:t>　県立神戸医学校開設</a:t>
            </a:r>
            <a:r>
              <a:rPr lang="en-US" altLang="ja-JP" sz="1200" dirty="0" smtClean="0"/>
              <a:t> - M21 (1888)</a:t>
            </a:r>
            <a:r>
              <a:rPr lang="en-US" altLang="en-US" sz="1200" dirty="0" smtClean="0"/>
              <a:t> </a:t>
            </a:r>
            <a:r>
              <a:rPr lang="ja-JP" altLang="en-US" sz="1200" dirty="0" smtClean="0"/>
              <a:t>廃校</a:t>
            </a: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5</a:t>
            </a:fld>
            <a:endParaRPr kumimoji="1" lang="ja-JP" altLang="en-US"/>
          </a:p>
        </p:txBody>
      </p:sp>
    </p:spTree>
    <p:extLst>
      <p:ext uri="{BB962C8B-B14F-4D97-AF65-F5344CB8AC3E}">
        <p14:creationId xmlns:p14="http://schemas.microsoft.com/office/powerpoint/2010/main" val="121439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14</a:t>
            </a:fld>
            <a:endParaRPr kumimoji="1" lang="ja-JP" altLang="en-US"/>
          </a:p>
        </p:txBody>
      </p:sp>
    </p:spTree>
    <p:extLst>
      <p:ext uri="{BB962C8B-B14F-4D97-AF65-F5344CB8AC3E}">
        <p14:creationId xmlns:p14="http://schemas.microsoft.com/office/powerpoint/2010/main" val="121439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ベルツの弟子で、代診を命じられるほど信頼を置かれていた。</a:t>
            </a:r>
          </a:p>
          <a:p>
            <a:r>
              <a:rPr kumimoji="1" lang="ja-JP" altLang="en-US" dirty="0" smtClean="0"/>
              <a:t>数十年にわたって一人暮らしだったが、夏にも袴をつけるなど、厳格な暮らしぶりを通した。</a:t>
            </a:r>
          </a:p>
          <a:p>
            <a:r>
              <a:rPr kumimoji="1" lang="ja-JP" altLang="en-US" dirty="0" smtClean="0"/>
              <a:t>英独仏語に通じ、海外の医学雑誌の抄録を日々欠かさなかった。</a:t>
            </a:r>
            <a:endParaRPr kumimoji="1" lang="en-US" altLang="ja-JP" dirty="0" smtClean="0"/>
          </a:p>
          <a:p>
            <a:r>
              <a:rPr kumimoji="1" lang="ja-JP" altLang="en-US" dirty="0" smtClean="0"/>
              <a:t>その成果は、月に一度の京都の小児科医への講義に反映された。</a:t>
            </a:r>
            <a:endParaRPr kumimoji="1" lang="en-US" altLang="ja-JP" dirty="0" smtClean="0"/>
          </a:p>
          <a:p>
            <a:r>
              <a:rPr kumimoji="1" lang="ja-JP" altLang="en-US" dirty="0" smtClean="0"/>
              <a:t>参加者だった松田道雄はエッセイにとどめている。</a:t>
            </a:r>
            <a:endParaRPr kumimoji="1" lang="en-US" altLang="ja-JP" dirty="0" smtClean="0"/>
          </a:p>
          <a:p>
            <a:r>
              <a:rPr kumimoji="1" lang="ja-JP" altLang="en-US" sz="1200" kern="1200" dirty="0" smtClean="0">
                <a:solidFill>
                  <a:schemeClr val="tx1"/>
                </a:solidFill>
                <a:latin typeface="+mn-lt"/>
                <a:ea typeface="+mn-ea"/>
                <a:cs typeface="+mn-cs"/>
              </a:rPr>
              <a:t>代表作でベストセラーの</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育児の百科</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（岩波書店）</a:t>
            </a:r>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17</a:t>
            </a:fld>
            <a:endParaRPr kumimoji="1" lang="ja-JP" altLang="en-US"/>
          </a:p>
        </p:txBody>
      </p:sp>
    </p:spTree>
    <p:extLst>
      <p:ext uri="{BB962C8B-B14F-4D97-AF65-F5344CB8AC3E}">
        <p14:creationId xmlns:p14="http://schemas.microsoft.com/office/powerpoint/2010/main" val="12143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18</a:t>
            </a:fld>
            <a:endParaRPr kumimoji="1" lang="ja-JP" altLang="en-US"/>
          </a:p>
        </p:txBody>
      </p:sp>
    </p:spTree>
    <p:extLst>
      <p:ext uri="{BB962C8B-B14F-4D97-AF65-F5344CB8AC3E}">
        <p14:creationId xmlns:p14="http://schemas.microsoft.com/office/powerpoint/2010/main" val="2222302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sz="1200" dirty="0" smtClean="0">
                <a:latin typeface="ＭＳ Ｐゴシック"/>
                <a:ea typeface="+mn-ea"/>
                <a:cs typeface="ＭＳ Ｐゴシック"/>
              </a:rPr>
              <a:t>平井金三郎	長崎医大教授</a:t>
            </a:r>
            <a:r>
              <a:rPr lang="ja-JP" altLang="ja-JP" sz="1200" dirty="0" smtClean="0">
                <a:latin typeface="ＭＳ Ｐゴシック"/>
                <a:ea typeface="+mn-ea"/>
                <a:cs typeface="ＭＳ Ｐゴシック"/>
              </a:rPr>
              <a:t>　</a:t>
            </a:r>
            <a:r>
              <a:rPr lang="en-US" altLang="ja-JP" sz="1200" dirty="0" smtClean="0">
                <a:latin typeface="ＭＳ Ｐゴシック"/>
                <a:ea typeface="+mn-ea"/>
                <a:cs typeface="ＭＳ Ｐゴシック"/>
              </a:rPr>
              <a:t>1884〜1972</a:t>
            </a:r>
            <a:r>
              <a:rPr lang="ja-JP" altLang="en-US" sz="1200" dirty="0" smtClean="0">
                <a:latin typeface="ＭＳ Ｐゴシック"/>
                <a:ea typeface="+mn-ea"/>
                <a:cs typeface="ＭＳ Ｐゴシック"/>
              </a:rPr>
              <a:t>　満８８歳</a:t>
            </a:r>
            <a:endParaRPr lang="en-US" altLang="ja-JP" sz="1200" dirty="0" smtClean="0">
              <a:latin typeface="ＭＳ Ｐゴシック"/>
              <a:ea typeface="+mn-ea"/>
              <a:cs typeface="ＭＳ Ｐゴシック"/>
            </a:endParaRPr>
          </a:p>
          <a:p>
            <a:pPr>
              <a:spcAft>
                <a:spcPts val="600"/>
              </a:spcAft>
            </a:pPr>
            <a:r>
              <a:rPr lang="ja-JP" altLang="en-US" sz="1200" dirty="0" smtClean="0">
                <a:latin typeface="ＭＳ Ｐゴシック"/>
                <a:ea typeface="+mn-ea"/>
                <a:cs typeface="ＭＳ Ｐゴシック"/>
              </a:rPr>
              <a:t>平井和三（かずぞう）編</a:t>
            </a:r>
            <a:r>
              <a:rPr lang="ja-JP" altLang="ja-JP" sz="1200" dirty="0" smtClean="0">
                <a:latin typeface="ＭＳ Ｐゴシック"/>
                <a:ea typeface="+mn-ea"/>
                <a:cs typeface="ＭＳ Ｐゴシック"/>
              </a:rPr>
              <a:t>　</a:t>
            </a:r>
            <a:r>
              <a:rPr lang="ja-JP" altLang="en-US" sz="1200" dirty="0" smtClean="0">
                <a:latin typeface="ＭＳ Ｐゴシック"/>
                <a:ea typeface="+mn-ea"/>
                <a:cs typeface="ＭＳ Ｐゴシック"/>
              </a:rPr>
              <a:t>大阪医大講師　放射線科医師</a:t>
            </a:r>
            <a:r>
              <a:rPr lang="ja-JP" altLang="ja-JP" sz="1200" dirty="0" smtClean="0">
                <a:latin typeface="ＭＳ Ｐゴシック"/>
                <a:ea typeface="+mn-ea"/>
                <a:cs typeface="ＭＳ Ｐゴシック"/>
              </a:rPr>
              <a:t>　</a:t>
            </a:r>
            <a:r>
              <a:rPr lang="ja-JP" altLang="en-US" sz="1200" dirty="0" smtClean="0">
                <a:latin typeface="ＭＳ Ｐゴシック"/>
                <a:ea typeface="+mn-ea"/>
                <a:cs typeface="ＭＳ Ｐゴシック"/>
              </a:rPr>
              <a:t>平成</a:t>
            </a:r>
            <a:r>
              <a:rPr lang="en-US" altLang="ja-JP" sz="1200" dirty="0" smtClean="0">
                <a:latin typeface="ＭＳ Ｐゴシック"/>
                <a:ea typeface="+mn-ea"/>
                <a:cs typeface="ＭＳ Ｐゴシック"/>
              </a:rPr>
              <a:t>19</a:t>
            </a:r>
            <a:r>
              <a:rPr lang="ja-JP" altLang="en-US" sz="1200" dirty="0" smtClean="0">
                <a:latin typeface="ＭＳ Ｐゴシック"/>
                <a:ea typeface="+mn-ea"/>
                <a:cs typeface="ＭＳ Ｐゴシック"/>
              </a:rPr>
              <a:t>年</a:t>
            </a:r>
            <a:r>
              <a:rPr lang="en-US" altLang="ja-JP" sz="1200" dirty="0" smtClean="0">
                <a:latin typeface="ＭＳ Ｐゴシック"/>
                <a:ea typeface="+mn-ea"/>
                <a:cs typeface="ＭＳ Ｐゴシック"/>
              </a:rPr>
              <a:t>5</a:t>
            </a:r>
            <a:r>
              <a:rPr lang="ja-JP" altLang="en-US" sz="1200" dirty="0" smtClean="0">
                <a:latin typeface="ＭＳ Ｐゴシック"/>
                <a:ea typeface="+mn-ea"/>
                <a:cs typeface="ＭＳ Ｐゴシック"/>
              </a:rPr>
              <a:t>月</a:t>
            </a:r>
            <a:r>
              <a:rPr lang="en-US" altLang="ja-JP" sz="1200" dirty="0" smtClean="0">
                <a:latin typeface="ＭＳ Ｐゴシック"/>
                <a:ea typeface="+mn-ea"/>
                <a:cs typeface="ＭＳ Ｐゴシック"/>
              </a:rPr>
              <a:t>4</a:t>
            </a:r>
            <a:r>
              <a:rPr lang="ja-JP" altLang="en-US" sz="1200" dirty="0" smtClean="0">
                <a:latin typeface="ＭＳ Ｐゴシック"/>
                <a:ea typeface="+mn-ea"/>
                <a:cs typeface="ＭＳ Ｐゴシック"/>
              </a:rPr>
              <a:t>日逝去 満</a:t>
            </a:r>
            <a:r>
              <a:rPr lang="en-US" altLang="ja-JP" sz="1200" dirty="0" smtClean="0">
                <a:latin typeface="ＭＳ Ｐゴシック"/>
                <a:ea typeface="+mn-ea"/>
                <a:cs typeface="ＭＳ Ｐゴシック"/>
              </a:rPr>
              <a:t>84</a:t>
            </a:r>
            <a:r>
              <a:rPr lang="ja-JP" altLang="en-US" sz="1200" dirty="0" smtClean="0">
                <a:latin typeface="ＭＳ Ｐゴシック"/>
                <a:ea typeface="+mn-ea"/>
                <a:cs typeface="ＭＳ Ｐゴシック"/>
              </a:rPr>
              <a:t>歳</a:t>
            </a:r>
            <a:endParaRPr lang="en-US" altLang="ja-JP" sz="1200" dirty="0" smtClean="0">
              <a:latin typeface="ＭＳ Ｐゴシック"/>
              <a:ea typeface="+mn-ea"/>
              <a:cs typeface="ＭＳ Ｐゴシック"/>
            </a:endParaRPr>
          </a:p>
          <a:p>
            <a:pPr>
              <a:spcAft>
                <a:spcPts val="600"/>
              </a:spcAft>
            </a:pPr>
            <a:r>
              <a:rPr lang="ja-JP" altLang="en-US" sz="1200" dirty="0" smtClean="0">
                <a:latin typeface="ＭＳ Ｐゴシック"/>
                <a:ea typeface="+mn-ea"/>
                <a:cs typeface="ＭＳ Ｐゴシック"/>
              </a:rPr>
              <a:t>京都の大学の小児科教授を大正１４年に定年で退職された平井毓太郎先生は</a:t>
            </a:r>
            <a:r>
              <a:rPr lang="ja-JP" altLang="en-US" sz="1200" dirty="0" smtClean="0">
                <a:latin typeface="ＭＳ Ｐゴシック"/>
                <a:ea typeface="+mn-ea"/>
                <a:cs typeface="ＭＳ Ｐゴシック"/>
              </a:rPr>
              <a:t>、</a:t>
            </a:r>
            <a:endParaRPr lang="en-US" altLang="ja-JP" sz="1200" dirty="0" smtClean="0">
              <a:latin typeface="ＭＳ Ｐゴシック"/>
              <a:ea typeface="+mn-ea"/>
              <a:cs typeface="ＭＳ Ｐゴシック"/>
            </a:endParaRPr>
          </a:p>
          <a:p>
            <a:pPr>
              <a:spcAft>
                <a:spcPts val="600"/>
              </a:spcAft>
            </a:pPr>
            <a:r>
              <a:rPr lang="ja-JP" altLang="en-US" sz="1200" dirty="0" smtClean="0">
                <a:latin typeface="ＭＳ Ｐゴシック"/>
                <a:ea typeface="+mn-ea"/>
                <a:cs typeface="ＭＳ Ｐゴシック"/>
              </a:rPr>
              <a:t>毎月</a:t>
            </a:r>
            <a:r>
              <a:rPr lang="ja-JP" altLang="en-US" sz="1200" dirty="0" smtClean="0">
                <a:latin typeface="ＭＳ Ｐゴシック"/>
                <a:ea typeface="+mn-ea"/>
                <a:cs typeface="ＭＳ Ｐゴシック"/>
              </a:rPr>
              <a:t>１度、京都で開業をして</a:t>
            </a:r>
            <a:r>
              <a:rPr lang="ja-JP" altLang="en-US" sz="1200" dirty="0" smtClean="0">
                <a:latin typeface="ＭＳ Ｐゴシック"/>
                <a:ea typeface="+mn-ea"/>
                <a:cs typeface="ＭＳ Ｐゴシック"/>
              </a:rPr>
              <a:t>いる小児科医</a:t>
            </a:r>
            <a:r>
              <a:rPr lang="ja-JP" altLang="en-US" sz="1200" dirty="0" smtClean="0">
                <a:latin typeface="ＭＳ Ｐゴシック"/>
                <a:ea typeface="+mn-ea"/>
                <a:cs typeface="ＭＳ Ｐゴシック"/>
              </a:rPr>
              <a:t>を集めて講義をされていた。</a:t>
            </a:r>
            <a:endParaRPr lang="en-US" altLang="ja-JP" sz="1200" dirty="0" smtClean="0">
              <a:latin typeface="ＭＳ Ｐゴシック"/>
              <a:ea typeface="+mn-ea"/>
              <a:cs typeface="ＭＳ Ｐゴシック"/>
            </a:endParaRPr>
          </a:p>
          <a:p>
            <a:pPr>
              <a:spcAft>
                <a:spcPts val="600"/>
              </a:spcAft>
            </a:pPr>
            <a:r>
              <a:rPr lang="ja-JP" altLang="en-US" sz="1200" dirty="0" smtClean="0">
                <a:latin typeface="ＭＳ Ｐゴシック"/>
                <a:ea typeface="+mn-ea"/>
                <a:cs typeface="ＭＳ Ｐゴシック"/>
              </a:rPr>
              <a:t>最初は先生の私宅で、数人の直弟子に、開業をしていては医学雑誌を読む暇もなかろうというので、</a:t>
            </a:r>
            <a:endParaRPr lang="en-US" altLang="ja-JP" sz="1200" dirty="0" smtClean="0">
              <a:latin typeface="ＭＳ Ｐゴシック"/>
              <a:ea typeface="+mn-ea"/>
              <a:cs typeface="ＭＳ Ｐゴシック"/>
            </a:endParaRPr>
          </a:p>
          <a:p>
            <a:pPr>
              <a:spcAft>
                <a:spcPts val="600"/>
              </a:spcAft>
            </a:pPr>
            <a:r>
              <a:rPr lang="ja-JP" altLang="en-US" sz="1200" dirty="0" smtClean="0">
                <a:latin typeface="ＭＳ Ｐゴシック"/>
                <a:ea typeface="+mn-ea"/>
                <a:cs typeface="ＭＳ Ｐゴシック"/>
              </a:rPr>
              <a:t>新刊の医学雑誌の中で、日常の診療に役立つものを選んで読み聞かされることから始まった。</a:t>
            </a:r>
            <a:endParaRPr lang="en-US" altLang="ja-JP" sz="1200" dirty="0" smtClean="0">
              <a:latin typeface="ＭＳ Ｐゴシック"/>
              <a:ea typeface="+mn-ea"/>
              <a:cs typeface="ＭＳ Ｐゴシック"/>
            </a:endParaRPr>
          </a:p>
          <a:p>
            <a:pPr>
              <a:spcAft>
                <a:spcPts val="600"/>
              </a:spcAft>
            </a:pPr>
            <a:endParaRPr lang="ja-JP" altLang="en-US" sz="1200" dirty="0" smtClean="0">
              <a:latin typeface="ＭＳ Ｐゴシック"/>
              <a:ea typeface="+mn-ea"/>
              <a:cs typeface="ＭＳ Ｐゴシック"/>
            </a:endParaRPr>
          </a:p>
          <a:p>
            <a:pPr algn="l"/>
            <a:endParaRPr lang="en-US" altLang="ja-JP" sz="1200" dirty="0" smtClean="0">
              <a:latin typeface="ＭＳ Ｐゴシック"/>
              <a:ea typeface="+mn-ea"/>
              <a:cs typeface="ＭＳ Ｐゴシック"/>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20</a:t>
            </a:fld>
            <a:endParaRPr kumimoji="1" lang="ja-JP" altLang="en-US"/>
          </a:p>
        </p:txBody>
      </p:sp>
    </p:spTree>
    <p:extLst>
      <p:ext uri="{BB962C8B-B14F-4D97-AF65-F5344CB8AC3E}">
        <p14:creationId xmlns:p14="http://schemas.microsoft.com/office/powerpoint/2010/main" val="3994994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22</a:t>
            </a:fld>
            <a:endParaRPr kumimoji="1" lang="ja-JP" altLang="en-US"/>
          </a:p>
        </p:txBody>
      </p:sp>
    </p:spTree>
    <p:extLst>
      <p:ext uri="{BB962C8B-B14F-4D97-AF65-F5344CB8AC3E}">
        <p14:creationId xmlns:p14="http://schemas.microsoft.com/office/powerpoint/2010/main" val="121439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令祠（れいし）</a:t>
            </a:r>
            <a:endParaRPr kumimoji="1" lang="en-US" altLang="ja-JP" dirty="0" smtClean="0"/>
          </a:p>
          <a:p>
            <a:r>
              <a:rPr kumimoji="1" lang="ja-JP" altLang="en-US" sz="1200" b="1" kern="1200" dirty="0" smtClean="0">
                <a:solidFill>
                  <a:schemeClr val="tx1"/>
                </a:solidFill>
                <a:latin typeface="+mn-lt"/>
                <a:ea typeface="+mn-ea"/>
                <a:cs typeface="+mn-cs"/>
              </a:rPr>
              <a:t>享（う）　</a:t>
            </a:r>
            <a:r>
              <a:rPr kumimoji="1" lang="ja-JP" altLang="en-US" sz="1200" b="1" kern="1200" baseline="0" dirty="0" smtClean="0">
                <a:solidFill>
                  <a:schemeClr val="tx1"/>
                </a:solidFill>
                <a:latin typeface="+mn-lt"/>
                <a:ea typeface="+mn-ea"/>
                <a:cs typeface="+mn-cs"/>
              </a:rPr>
              <a:t>ける</a:t>
            </a:r>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23</a:t>
            </a:fld>
            <a:endParaRPr kumimoji="1" lang="ja-JP" altLang="en-US"/>
          </a:p>
        </p:txBody>
      </p:sp>
    </p:spTree>
    <p:extLst>
      <p:ext uri="{BB962C8B-B14F-4D97-AF65-F5344CB8AC3E}">
        <p14:creationId xmlns:p14="http://schemas.microsoft.com/office/powerpoint/2010/main" val="531422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県立神戸医学校　明治１５年４月　独立　</a:t>
            </a:r>
            <a:endParaRPr kumimoji="1" lang="en-US" altLang="ja-JP" dirty="0" smtClean="0"/>
          </a:p>
          <a:p>
            <a:r>
              <a:rPr kumimoji="1" lang="ja-JP" altLang="en-US" dirty="0" smtClean="0"/>
              <a:t>明治２１年３月　廃校となる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27</a:t>
            </a:fld>
            <a:endParaRPr kumimoji="1" lang="ja-JP" altLang="en-US"/>
          </a:p>
        </p:txBody>
      </p:sp>
    </p:spTree>
    <p:extLst>
      <p:ext uri="{BB962C8B-B14F-4D97-AF65-F5344CB8AC3E}">
        <p14:creationId xmlns:p14="http://schemas.microsoft.com/office/powerpoint/2010/main" val="383106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latin typeface="ＭＳ Ｐゴシック"/>
                <a:ea typeface="+mn-ea"/>
                <a:cs typeface="ＭＳ Ｐゴシック"/>
              </a:rPr>
              <a:t>慶応元年</a:t>
            </a:r>
            <a:r>
              <a:rPr lang="en-US" altLang="ja-JP" dirty="0" smtClean="0">
                <a:latin typeface="ＭＳ Ｐゴシック"/>
                <a:ea typeface="+mn-ea"/>
                <a:cs typeface="ＭＳ Ｐゴシック"/>
              </a:rPr>
              <a:t>(1865) - </a:t>
            </a:r>
            <a:r>
              <a:rPr lang="ja-JP" altLang="en-US" dirty="0" smtClean="0">
                <a:latin typeface="ＭＳ Ｐゴシック"/>
                <a:ea typeface="+mn-ea"/>
                <a:cs typeface="ＭＳ Ｐゴシック"/>
              </a:rPr>
              <a:t>昭和</a:t>
            </a:r>
            <a:r>
              <a:rPr lang="en-US" altLang="ja-JP" dirty="0" smtClean="0">
                <a:latin typeface="ＭＳ Ｐゴシック"/>
                <a:ea typeface="+mn-ea"/>
                <a:cs typeface="ＭＳ Ｐゴシック"/>
              </a:rPr>
              <a:t>20</a:t>
            </a:r>
            <a:r>
              <a:rPr lang="ja-JP" altLang="en-US" dirty="0" smtClean="0">
                <a:latin typeface="ＭＳ Ｐゴシック"/>
                <a:ea typeface="+mn-ea"/>
                <a:cs typeface="ＭＳ Ｐゴシック"/>
              </a:rPr>
              <a:t>年</a:t>
            </a:r>
            <a:r>
              <a:rPr lang="en-US" altLang="ja-JP" dirty="0" smtClean="0">
                <a:latin typeface="ＭＳ Ｐゴシック"/>
                <a:ea typeface="+mn-ea"/>
                <a:cs typeface="ＭＳ Ｐゴシック"/>
              </a:rPr>
              <a:t>(1945</a:t>
            </a:r>
            <a:r>
              <a:rPr lang="ja-JP" altLang="en-US" dirty="0" smtClean="0">
                <a:latin typeface="ＭＳ Ｐゴシック"/>
                <a:ea typeface="+mn-ea"/>
                <a:cs typeface="ＭＳ Ｐゴシック"/>
              </a:rPr>
              <a:t>）　　</a:t>
            </a:r>
            <a:r>
              <a:rPr lang="ja-JP" altLang="en-US" dirty="0" smtClean="0">
                <a:latin typeface="ＭＳ Ｐゴシック"/>
                <a:cs typeface="ＭＳ Ｐゴシック"/>
              </a:rPr>
              <a:t>慶応２年 </a:t>
            </a:r>
            <a:r>
              <a:rPr lang="en-US" altLang="ja-JP" dirty="0" smtClean="0">
                <a:latin typeface="ＭＳ Ｐゴシック"/>
                <a:ea typeface="+mn-ea"/>
                <a:cs typeface="ＭＳ Ｐゴシック"/>
              </a:rPr>
              <a:t>(1866) - </a:t>
            </a:r>
            <a:r>
              <a:rPr lang="ja-JP" altLang="en-US" dirty="0" smtClean="0">
                <a:latin typeface="ＭＳ Ｐゴシック"/>
                <a:ea typeface="+mn-ea"/>
                <a:cs typeface="ＭＳ Ｐゴシック"/>
              </a:rPr>
              <a:t>昭和</a:t>
            </a:r>
            <a:r>
              <a:rPr lang="en-US" altLang="ja-JP" dirty="0" smtClean="0">
                <a:latin typeface="ＭＳ Ｐゴシック"/>
                <a:ea typeface="+mn-ea"/>
                <a:cs typeface="ＭＳ Ｐゴシック"/>
              </a:rPr>
              <a:t>28</a:t>
            </a:r>
            <a:r>
              <a:rPr lang="ja-JP" altLang="en-US" dirty="0" smtClean="0">
                <a:latin typeface="ＭＳ Ｐゴシック"/>
                <a:ea typeface="+mn-ea"/>
                <a:cs typeface="ＭＳ Ｐゴシック"/>
              </a:rPr>
              <a:t>年</a:t>
            </a:r>
            <a:r>
              <a:rPr lang="en-US" altLang="ja-JP" dirty="0" smtClean="0">
                <a:latin typeface="ＭＳ Ｐゴシック"/>
                <a:ea typeface="+mn-ea"/>
                <a:cs typeface="ＭＳ Ｐゴシック"/>
              </a:rPr>
              <a:t>(1953</a:t>
            </a:r>
            <a:r>
              <a:rPr lang="ja-JP" altLang="en-US" dirty="0" smtClean="0">
                <a:latin typeface="ＭＳ Ｐゴシック"/>
                <a:ea typeface="+mn-ea"/>
                <a:cs typeface="ＭＳ Ｐゴシック"/>
              </a:rPr>
              <a:t>）</a:t>
            </a:r>
            <a:endParaRPr lang="en-US" altLang="ja-JP" dirty="0" smtClean="0">
              <a:latin typeface="ＭＳ Ｐゴシック"/>
              <a:ea typeface="+mn-ea"/>
              <a:cs typeface="ＭＳ Ｐゴシック"/>
            </a:endParaRPr>
          </a:p>
          <a:p>
            <a:endParaRPr kumimoji="1" lang="en-US" altLang="ja-JP" dirty="0" smtClean="0"/>
          </a:p>
          <a:p>
            <a:r>
              <a:rPr kumimoji="1" lang="en-US" altLang="ja-JP" dirty="0" smtClean="0"/>
              <a:t>1889</a:t>
            </a:r>
            <a:r>
              <a:rPr kumimoji="1" lang="ja-JP" altLang="en-US" dirty="0" smtClean="0"/>
              <a:t>年（明治</a:t>
            </a:r>
            <a:r>
              <a:rPr kumimoji="1" lang="en-US" altLang="ja-JP" dirty="0" smtClean="0"/>
              <a:t>22</a:t>
            </a:r>
            <a:r>
              <a:rPr kumimoji="1" lang="ja-JP" altLang="en-US" dirty="0" smtClean="0"/>
              <a:t>年）</a:t>
            </a:r>
            <a:r>
              <a:rPr kumimoji="1" lang="en-US" altLang="ja-JP" dirty="0" smtClean="0"/>
              <a:t>7</a:t>
            </a:r>
            <a:r>
              <a:rPr kumimoji="1" lang="ja-JP" altLang="en-US" dirty="0" smtClean="0"/>
              <a:t>月 新橋駅 </a:t>
            </a:r>
            <a:r>
              <a:rPr kumimoji="1" lang="en-US" altLang="ja-JP" dirty="0" smtClean="0"/>
              <a:t>- </a:t>
            </a:r>
            <a:r>
              <a:rPr kumimoji="1" lang="ja-JP" altLang="en-US" dirty="0" smtClean="0"/>
              <a:t>神戸駅間が全通する。後に「東海道本線」と命名される。</a:t>
            </a:r>
            <a:endParaRPr kumimoji="1" lang="en-US" altLang="ja-JP" dirty="0" smtClean="0"/>
          </a:p>
          <a:p>
            <a:r>
              <a:rPr kumimoji="1" lang="en-US" altLang="ja-JP" dirty="0" smtClean="0"/>
              <a:t>1894-5</a:t>
            </a:r>
            <a:r>
              <a:rPr kumimoji="1" lang="ja-JP" altLang="en-US" dirty="0" smtClean="0"/>
              <a:t>年（明治</a:t>
            </a:r>
            <a:r>
              <a:rPr kumimoji="1" lang="en-US" altLang="ja-JP" dirty="0" smtClean="0"/>
              <a:t>27</a:t>
            </a:r>
            <a:r>
              <a:rPr kumimoji="1" lang="ja-JP" altLang="en-US" dirty="0" smtClean="0"/>
              <a:t>年）</a:t>
            </a:r>
            <a:r>
              <a:rPr kumimoji="1" lang="en-US" altLang="ja-JP" dirty="0" smtClean="0"/>
              <a:t>  </a:t>
            </a:r>
            <a:r>
              <a:rPr kumimoji="1" lang="ja-JP" altLang="en-US" dirty="0" smtClean="0"/>
              <a:t>日清戦争</a:t>
            </a:r>
          </a:p>
          <a:p>
            <a:r>
              <a:rPr kumimoji="1" lang="en-US" altLang="ja-JP" dirty="0" smtClean="0"/>
              <a:t>1895</a:t>
            </a:r>
            <a:r>
              <a:rPr kumimoji="1" lang="ja-JP" altLang="en-US" dirty="0" smtClean="0"/>
              <a:t>年（明治</a:t>
            </a:r>
            <a:r>
              <a:rPr kumimoji="1" lang="en-US" altLang="ja-JP" dirty="0" smtClean="0"/>
              <a:t>28</a:t>
            </a:r>
            <a:r>
              <a:rPr kumimoji="1" lang="ja-JP" altLang="en-US" dirty="0" smtClean="0"/>
              <a:t>年）</a:t>
            </a:r>
            <a:r>
              <a:rPr kumimoji="1" lang="en-US" altLang="ja-JP" dirty="0" smtClean="0"/>
              <a:t> </a:t>
            </a:r>
            <a:r>
              <a:rPr kumimoji="1" lang="ja-JP" altLang="en-US" dirty="0" smtClean="0"/>
              <a:t>下関条約で日本が台湾・澎湖諸島・遼東半島を獲得、三国干渉で遼東半島を領土剥奪。</a:t>
            </a:r>
            <a:endParaRPr kumimoji="1" lang="en-US" altLang="ja-JP" dirty="0" smtClean="0"/>
          </a:p>
          <a:p>
            <a:r>
              <a:rPr kumimoji="1" lang="en-US" altLang="ja-JP" dirty="0" smtClean="0"/>
              <a:t>1901</a:t>
            </a:r>
            <a:r>
              <a:rPr kumimoji="1" lang="ja-JP" altLang="en-US" dirty="0" smtClean="0"/>
              <a:t>年（明治</a:t>
            </a:r>
            <a:r>
              <a:rPr kumimoji="1" lang="en-US" altLang="ja-JP" dirty="0" smtClean="0"/>
              <a:t>34</a:t>
            </a:r>
            <a:r>
              <a:rPr kumimoji="1" lang="ja-JP" altLang="en-US" dirty="0" smtClean="0"/>
              <a:t>年）</a:t>
            </a:r>
            <a:r>
              <a:rPr kumimoji="1" lang="en-US" altLang="ja-JP" dirty="0" smtClean="0"/>
              <a:t>4</a:t>
            </a:r>
            <a:r>
              <a:rPr kumimoji="1" lang="ja-JP" altLang="en-US" dirty="0" smtClean="0"/>
              <a:t>月</a:t>
            </a:r>
            <a:r>
              <a:rPr kumimoji="1" lang="en-US" altLang="ja-JP" dirty="0" smtClean="0"/>
              <a:t>29</a:t>
            </a:r>
            <a:r>
              <a:rPr kumimoji="1" lang="ja-JP" altLang="en-US" dirty="0" smtClean="0"/>
              <a:t>日、迪宮裕仁親王（昭和天皇）誕生。足尾銅山鉱毒事件、官営八幡製鉄所の操業が開始される。</a:t>
            </a:r>
          </a:p>
          <a:p>
            <a:r>
              <a:rPr kumimoji="1" lang="en-US" altLang="ja-JP" dirty="0" smtClean="0"/>
              <a:t>1902</a:t>
            </a:r>
            <a:r>
              <a:rPr kumimoji="1" lang="ja-JP" altLang="en-US" dirty="0" smtClean="0"/>
              <a:t>年（明治</a:t>
            </a:r>
            <a:r>
              <a:rPr kumimoji="1" lang="en-US" altLang="ja-JP" dirty="0" smtClean="0"/>
              <a:t>35</a:t>
            </a:r>
            <a:r>
              <a:rPr kumimoji="1" lang="ja-JP" altLang="en-US" dirty="0" smtClean="0"/>
              <a:t>年）日英同盟</a:t>
            </a:r>
            <a:endParaRPr kumimoji="1" lang="en-US" altLang="ja-JP" dirty="0" smtClean="0"/>
          </a:p>
          <a:p>
            <a:r>
              <a:rPr kumimoji="1" lang="en-US" altLang="ja-JP" dirty="0" smtClean="0"/>
              <a:t>1904-5 </a:t>
            </a:r>
            <a:r>
              <a:rPr kumimoji="1" lang="ja-JP" altLang="en-US" dirty="0" smtClean="0"/>
              <a:t>年（明治</a:t>
            </a:r>
            <a:r>
              <a:rPr kumimoji="1" lang="en-US" altLang="ja-JP" dirty="0" smtClean="0"/>
              <a:t>37</a:t>
            </a:r>
            <a:r>
              <a:rPr kumimoji="1" lang="ja-JP" altLang="en-US" dirty="0" smtClean="0"/>
              <a:t>年）</a:t>
            </a:r>
            <a:r>
              <a:rPr kumimoji="1" lang="en-US" altLang="ja-JP" dirty="0" smtClean="0"/>
              <a:t>  </a:t>
            </a:r>
            <a:r>
              <a:rPr kumimoji="1" lang="ja-JP" altLang="en-US" dirty="0" smtClean="0"/>
              <a:t>日露戦争</a:t>
            </a:r>
            <a:r>
              <a:rPr kumimoji="1" lang="en-US" altLang="ja-JP" dirty="0" smtClean="0"/>
              <a:t>,</a:t>
            </a:r>
            <a:r>
              <a:rPr kumimoji="1" lang="ja-JP" altLang="en-US" dirty="0" smtClean="0"/>
              <a:t>日本海海戦。ポーツマス条約。</a:t>
            </a:r>
            <a:endParaRPr kumimoji="1" lang="en-US" altLang="ja-JP" dirty="0" smtClean="0"/>
          </a:p>
          <a:p>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t>M15 (1882)</a:t>
            </a:r>
            <a:r>
              <a:rPr lang="en-US" altLang="en-US" sz="1200" dirty="0" smtClean="0"/>
              <a:t>  </a:t>
            </a:r>
            <a:r>
              <a:rPr lang="ja-JP" altLang="en-US" sz="1200" dirty="0" smtClean="0"/>
              <a:t>　県立神戸医学校開設</a:t>
            </a:r>
            <a:r>
              <a:rPr lang="en-US" altLang="ja-JP" sz="1200" dirty="0" smtClean="0"/>
              <a:t> - M21 (1888)</a:t>
            </a:r>
            <a:r>
              <a:rPr lang="en-US" altLang="en-US" sz="1200" dirty="0" smtClean="0"/>
              <a:t> </a:t>
            </a:r>
            <a:r>
              <a:rPr lang="ja-JP" altLang="en-US" sz="1200" dirty="0" smtClean="0"/>
              <a:t>廃校</a:t>
            </a: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6</a:t>
            </a:fld>
            <a:endParaRPr kumimoji="1" lang="ja-JP" altLang="en-US"/>
          </a:p>
        </p:txBody>
      </p:sp>
    </p:spTree>
    <p:extLst>
      <p:ext uri="{BB962C8B-B14F-4D97-AF65-F5344CB8AC3E}">
        <p14:creationId xmlns:p14="http://schemas.microsoft.com/office/powerpoint/2010/main" val="121439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1889</a:t>
            </a:r>
            <a:r>
              <a:rPr kumimoji="1" lang="ja-JP" altLang="en-US" dirty="0" smtClean="0"/>
              <a:t>年（明治</a:t>
            </a:r>
            <a:r>
              <a:rPr kumimoji="1" lang="en-US" altLang="ja-JP" dirty="0" smtClean="0"/>
              <a:t>22</a:t>
            </a:r>
            <a:r>
              <a:rPr kumimoji="1" lang="ja-JP" altLang="en-US" dirty="0" smtClean="0"/>
              <a:t>年）</a:t>
            </a:r>
            <a:r>
              <a:rPr kumimoji="1" lang="en-US" altLang="ja-JP" dirty="0" smtClean="0"/>
              <a:t>7</a:t>
            </a:r>
            <a:r>
              <a:rPr kumimoji="1" lang="ja-JP" altLang="en-US" dirty="0" smtClean="0"/>
              <a:t>月 新橋駅 </a:t>
            </a:r>
            <a:r>
              <a:rPr kumimoji="1" lang="en-US" altLang="ja-JP" dirty="0" smtClean="0"/>
              <a:t>- </a:t>
            </a:r>
            <a:r>
              <a:rPr kumimoji="1" lang="ja-JP" altLang="en-US" dirty="0" smtClean="0"/>
              <a:t>神戸駅間が全通する。後に「東海道本線」と命名される。</a:t>
            </a:r>
            <a:endParaRPr kumimoji="1" lang="ja-JP" altLang="en-US" dirty="0"/>
          </a:p>
        </p:txBody>
      </p:sp>
      <p:sp>
        <p:nvSpPr>
          <p:cNvPr id="4" name="スライド番号プレースホルダー 3"/>
          <p:cNvSpPr>
            <a:spLocks noGrp="1"/>
          </p:cNvSpPr>
          <p:nvPr>
            <p:ph type="sldNum" sz="quarter" idx="10"/>
          </p:nvPr>
        </p:nvSpPr>
        <p:spPr/>
        <p:txBody>
          <a:bodyPr/>
          <a:lstStyle/>
          <a:p>
            <a:fld id="{F485D7FB-0253-9F45-97D9-4A26CCD0CCC2}" type="slidenum">
              <a:rPr kumimoji="1" lang="ja-JP" altLang="en-US" smtClean="0"/>
              <a:t>7</a:t>
            </a:fld>
            <a:endParaRPr kumimoji="1" lang="ja-JP" altLang="en-US"/>
          </a:p>
        </p:txBody>
      </p:sp>
    </p:spTree>
    <p:extLst>
      <p:ext uri="{BB962C8B-B14F-4D97-AF65-F5344CB8AC3E}">
        <p14:creationId xmlns:p14="http://schemas.microsoft.com/office/powerpoint/2010/main" val="347822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85D7FB-0253-9F45-97D9-4A26CCD0CCC2}" type="slidenum">
              <a:rPr kumimoji="1" lang="ja-JP" altLang="en-US" smtClean="0"/>
              <a:t>8</a:t>
            </a:fld>
            <a:endParaRPr kumimoji="1" lang="ja-JP" altLang="en-US"/>
          </a:p>
        </p:txBody>
      </p:sp>
    </p:spTree>
    <p:extLst>
      <p:ext uri="{BB962C8B-B14F-4D97-AF65-F5344CB8AC3E}">
        <p14:creationId xmlns:p14="http://schemas.microsoft.com/office/powerpoint/2010/main" val="347822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85D7FB-0253-9F45-97D9-4A26CCD0CCC2}" type="slidenum">
              <a:rPr kumimoji="1" lang="ja-JP" altLang="en-US" smtClean="0"/>
              <a:t>9</a:t>
            </a:fld>
            <a:endParaRPr kumimoji="1" lang="ja-JP" altLang="en-US"/>
          </a:p>
        </p:txBody>
      </p:sp>
    </p:spTree>
    <p:extLst>
      <p:ext uri="{BB962C8B-B14F-4D97-AF65-F5344CB8AC3E}">
        <p14:creationId xmlns:p14="http://schemas.microsoft.com/office/powerpoint/2010/main" val="347822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85D7FB-0253-9F45-97D9-4A26CCD0CCC2}" type="slidenum">
              <a:rPr kumimoji="1" lang="ja-JP" altLang="en-US" smtClean="0"/>
              <a:t>10</a:t>
            </a:fld>
            <a:endParaRPr kumimoji="1" lang="ja-JP" altLang="en-US"/>
          </a:p>
        </p:txBody>
      </p:sp>
    </p:spTree>
    <p:extLst>
      <p:ext uri="{BB962C8B-B14F-4D97-AF65-F5344CB8AC3E}">
        <p14:creationId xmlns:p14="http://schemas.microsoft.com/office/powerpoint/2010/main" val="347822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ベルツの弟子で、代診を命じられるほど信頼を置かれていた。</a:t>
            </a:r>
          </a:p>
          <a:p>
            <a:r>
              <a:rPr kumimoji="1" lang="ja-JP" altLang="en-US" dirty="0" smtClean="0"/>
              <a:t>数十年</a:t>
            </a:r>
            <a:r>
              <a:rPr kumimoji="1" lang="ja-JP" altLang="en-US" dirty="0" smtClean="0"/>
              <a:t>にわたって一人暮らしだったが、夏にも袴をつけるなど、厳格な暮らしぶりを通した。</a:t>
            </a:r>
          </a:p>
          <a:p>
            <a:r>
              <a:rPr kumimoji="1" lang="ja-JP" altLang="en-US" dirty="0" smtClean="0"/>
              <a:t>英独仏語に通じ、海外の医学雑誌の抄録を日々欠かさなかった</a:t>
            </a:r>
            <a:r>
              <a:rPr kumimoji="1" lang="ja-JP" altLang="en-US" dirty="0" smtClean="0"/>
              <a:t>。</a:t>
            </a:r>
            <a:endParaRPr kumimoji="1" lang="en-US" altLang="ja-JP" dirty="0" smtClean="0"/>
          </a:p>
          <a:p>
            <a:r>
              <a:rPr kumimoji="1" lang="ja-JP" altLang="en-US" dirty="0" smtClean="0"/>
              <a:t>その</a:t>
            </a:r>
            <a:r>
              <a:rPr kumimoji="1" lang="ja-JP" altLang="en-US" dirty="0" smtClean="0"/>
              <a:t>成果は、月に一度の京都の小児科医への講義に反映された</a:t>
            </a:r>
            <a:r>
              <a:rPr kumimoji="1" lang="ja-JP" altLang="en-US" dirty="0" smtClean="0"/>
              <a:t>。</a:t>
            </a:r>
            <a:endParaRPr kumimoji="1" lang="en-US" altLang="ja-JP" dirty="0" smtClean="0"/>
          </a:p>
          <a:p>
            <a:r>
              <a:rPr kumimoji="1" lang="ja-JP" altLang="en-US" dirty="0" smtClean="0"/>
              <a:t>参加者</a:t>
            </a:r>
            <a:r>
              <a:rPr kumimoji="1" lang="ja-JP" altLang="en-US" dirty="0" smtClean="0"/>
              <a:t>だった松田道雄はエッセイにとどめている</a:t>
            </a:r>
            <a:r>
              <a:rPr kumimoji="1" lang="ja-JP" altLang="en-US" dirty="0" smtClean="0"/>
              <a:t>。</a:t>
            </a:r>
            <a:endParaRPr kumimoji="1" lang="en-US" altLang="ja-JP" dirty="0" smtClean="0"/>
          </a:p>
          <a:p>
            <a:r>
              <a:rPr kumimoji="1" lang="ja-JP" altLang="en-US" sz="1200" kern="1200" dirty="0" smtClean="0">
                <a:solidFill>
                  <a:schemeClr val="tx1"/>
                </a:solidFill>
                <a:latin typeface="+mn-lt"/>
                <a:ea typeface="+mn-ea"/>
                <a:cs typeface="+mn-cs"/>
              </a:rPr>
              <a:t>代表作でベストセラーの</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育児の百科</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（岩波書店）</a:t>
            </a:r>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11</a:t>
            </a:fld>
            <a:endParaRPr kumimoji="1" lang="ja-JP" altLang="en-US"/>
          </a:p>
        </p:txBody>
      </p:sp>
    </p:spTree>
    <p:extLst>
      <p:ext uri="{BB962C8B-B14F-4D97-AF65-F5344CB8AC3E}">
        <p14:creationId xmlns:p14="http://schemas.microsoft.com/office/powerpoint/2010/main" val="12143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ベルツの弟子で、代診を命じられるほど信頼を置かれていた。</a:t>
            </a:r>
          </a:p>
          <a:p>
            <a:r>
              <a:rPr kumimoji="1" lang="ja-JP" altLang="en-US" dirty="0" smtClean="0"/>
              <a:t>健康のため、早朝と午後の散歩を日課とした。一日２里（８キロ）は歩き、常に歩数計を身につけていた。</a:t>
            </a:r>
          </a:p>
          <a:p>
            <a:r>
              <a:rPr kumimoji="1" lang="ja-JP" altLang="en-US" dirty="0" smtClean="0"/>
              <a:t>数十年にわたって一人暮らしだったが、夏にも袴をつけるなど、厳格な暮らしぶりを通した。</a:t>
            </a:r>
          </a:p>
          <a:p>
            <a:r>
              <a:rPr kumimoji="1" lang="ja-JP" altLang="en-US" dirty="0" smtClean="0"/>
              <a:t>英独仏語に通じ、海外の医学雑誌の抄録を日々欠かさなかった</a:t>
            </a:r>
            <a:r>
              <a:rPr kumimoji="1" lang="ja-JP" altLang="en-US" dirty="0" smtClean="0"/>
              <a:t>。</a:t>
            </a:r>
            <a:endParaRPr kumimoji="1" lang="en-US" altLang="ja-JP" dirty="0" smtClean="0"/>
          </a:p>
          <a:p>
            <a:r>
              <a:rPr kumimoji="1" lang="ja-JP" altLang="en-US" dirty="0" smtClean="0"/>
              <a:t>その</a:t>
            </a:r>
            <a:r>
              <a:rPr kumimoji="1" lang="ja-JP" altLang="en-US" dirty="0" smtClean="0"/>
              <a:t>成果は、月に一度の京都の小児科医への講義に反映された</a:t>
            </a:r>
            <a:r>
              <a:rPr kumimoji="1" lang="ja-JP" altLang="en-US" dirty="0" smtClean="0"/>
              <a:t>。</a:t>
            </a:r>
            <a:endParaRPr kumimoji="1" lang="en-US" altLang="ja-JP" dirty="0" smtClean="0"/>
          </a:p>
          <a:p>
            <a:r>
              <a:rPr kumimoji="1" lang="ja-JP" altLang="en-US" dirty="0" smtClean="0"/>
              <a:t>参加者</a:t>
            </a:r>
            <a:r>
              <a:rPr kumimoji="1" lang="ja-JP" altLang="en-US" dirty="0" smtClean="0"/>
              <a:t>だった松田道雄はエッセイにとどめている。</a:t>
            </a:r>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12</a:t>
            </a:fld>
            <a:endParaRPr kumimoji="1" lang="ja-JP" altLang="en-US"/>
          </a:p>
        </p:txBody>
      </p:sp>
    </p:spTree>
    <p:extLst>
      <p:ext uri="{BB962C8B-B14F-4D97-AF65-F5344CB8AC3E}">
        <p14:creationId xmlns:p14="http://schemas.microsoft.com/office/powerpoint/2010/main" val="12143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ベルツの弟子で、代診を命じられるほど信頼を置かれていた。</a:t>
            </a:r>
          </a:p>
          <a:p>
            <a:r>
              <a:rPr kumimoji="1" lang="ja-JP" altLang="en-US" dirty="0" smtClean="0"/>
              <a:t>健康のため、早朝と午後の散歩を日課とした。一日２里（８キロ）は歩き、常に歩数計を身につけていた。</a:t>
            </a:r>
          </a:p>
          <a:p>
            <a:r>
              <a:rPr kumimoji="1" lang="ja-JP" altLang="en-US" dirty="0" smtClean="0"/>
              <a:t>数十年にわたって一人暮らしだったが、夏にも袴をつけるなど、厳格な暮らしぶりを通した。</a:t>
            </a:r>
          </a:p>
          <a:p>
            <a:r>
              <a:rPr kumimoji="1" lang="ja-JP" altLang="en-US" dirty="0" smtClean="0"/>
              <a:t>英独仏語に通じ、海外の医学雑誌の抄録を日々欠かさなかった。その成果は、月に一度の京都の小児科医への講義に反映された。数年前に抄録した内容を思い出し、わざわざ屋根裏部屋にノートをとりに行く平井の姿など、参加者だった松田道雄はエッセイにとどめている。</a:t>
            </a:r>
            <a:endParaRPr kumimoji="1" lang="ja-JP" altLang="en-US" dirty="0"/>
          </a:p>
        </p:txBody>
      </p:sp>
      <p:sp>
        <p:nvSpPr>
          <p:cNvPr id="4" name="スライド番号プレースホルダー 3"/>
          <p:cNvSpPr>
            <a:spLocks noGrp="1"/>
          </p:cNvSpPr>
          <p:nvPr>
            <p:ph type="sldNum" sz="quarter" idx="10"/>
          </p:nvPr>
        </p:nvSpPr>
        <p:spPr/>
        <p:txBody>
          <a:bodyPr/>
          <a:lstStyle/>
          <a:p>
            <a:fld id="{E4001744-A2F7-4D43-B78B-8F81E49431F4}" type="slidenum">
              <a:rPr kumimoji="1" lang="ja-JP" altLang="en-US" smtClean="0"/>
              <a:t>13</a:t>
            </a:fld>
            <a:endParaRPr kumimoji="1" lang="ja-JP" altLang="en-US"/>
          </a:p>
        </p:txBody>
      </p:sp>
    </p:spTree>
    <p:extLst>
      <p:ext uri="{BB962C8B-B14F-4D97-AF65-F5344CB8AC3E}">
        <p14:creationId xmlns:p14="http://schemas.microsoft.com/office/powerpoint/2010/main" val="121439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80010CF0-AFCD-2A4D-B156-1E3DB46C4F16}" type="slidenum">
              <a:rPr lang="en-US" altLang="ja-JP"/>
              <a:pPr/>
              <a:t>‹#›</a:t>
            </a:fld>
            <a:endParaRPr lang="en-US" altLang="ja-JP"/>
          </a:p>
        </p:txBody>
      </p:sp>
    </p:spTree>
    <p:extLst>
      <p:ext uri="{BB962C8B-B14F-4D97-AF65-F5344CB8AC3E}">
        <p14:creationId xmlns:p14="http://schemas.microsoft.com/office/powerpoint/2010/main" val="1383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0F44200C-07BC-E948-B3C9-3976C0294521}" type="slidenum">
              <a:rPr lang="en-US" altLang="ja-JP"/>
              <a:pPr/>
              <a:t>‹#›</a:t>
            </a:fld>
            <a:endParaRPr lang="en-US" altLang="ja-JP"/>
          </a:p>
        </p:txBody>
      </p:sp>
    </p:spTree>
    <p:extLst>
      <p:ext uri="{BB962C8B-B14F-4D97-AF65-F5344CB8AC3E}">
        <p14:creationId xmlns:p14="http://schemas.microsoft.com/office/powerpoint/2010/main" val="131093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887BE10C-4E5F-134C-AB0B-E84C8BFB49E5}" type="slidenum">
              <a:rPr lang="en-US" altLang="ja-JP"/>
              <a:pPr/>
              <a:t>‹#›</a:t>
            </a:fld>
            <a:endParaRPr lang="en-US" altLang="ja-JP"/>
          </a:p>
        </p:txBody>
      </p:sp>
    </p:spTree>
    <p:extLst>
      <p:ext uri="{BB962C8B-B14F-4D97-AF65-F5344CB8AC3E}">
        <p14:creationId xmlns:p14="http://schemas.microsoft.com/office/powerpoint/2010/main" val="302840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マスター タイトルの書式設定</a:t>
            </a:r>
            <a:endParaRPr lang="ja-JP" altLang="en-US"/>
          </a:p>
        </p:txBody>
      </p:sp>
      <p:sp>
        <p:nvSpPr>
          <p:cNvPr id="3" name="グラフ プレースホルダー 2"/>
          <p:cNvSpPr>
            <a:spLocks noGrp="1"/>
          </p:cNvSpPr>
          <p:nvPr>
            <p:ph type="chart" idx="1"/>
          </p:nvPr>
        </p:nvSpPr>
        <p:spPr>
          <a:xfrm>
            <a:off x="685800" y="1981200"/>
            <a:ext cx="7772400" cy="4114800"/>
          </a:xfrm>
        </p:spPr>
        <p:txBody>
          <a:bodyPr/>
          <a:lstStyle/>
          <a:p>
            <a:endParaRPr lang="ja-JP" altLang="en-US"/>
          </a:p>
        </p:txBody>
      </p:sp>
      <p:sp>
        <p:nvSpPr>
          <p:cNvPr id="4" name="日付プレースホルダー 3"/>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5" name="フッター プレースホルダー 4"/>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a:xfrm>
            <a:off x="6553200" y="6248400"/>
            <a:ext cx="1905000" cy="457200"/>
          </a:xfrm>
        </p:spPr>
        <p:txBody>
          <a:bodyPr/>
          <a:lstStyle>
            <a:lvl1pPr>
              <a:defRPr/>
            </a:lvl1pPr>
          </a:lstStyle>
          <a:p>
            <a:fld id="{79AEF59A-D3E8-E248-B364-5C05C8374D57}" type="slidenum">
              <a:rPr lang="en-US" altLang="ja-JP"/>
              <a:pPr/>
              <a:t>‹#›</a:t>
            </a:fld>
            <a:endParaRPr lang="en-US" altLang="ja-JP"/>
          </a:p>
        </p:txBody>
      </p:sp>
    </p:spTree>
    <p:extLst>
      <p:ext uri="{BB962C8B-B14F-4D97-AF65-F5344CB8AC3E}">
        <p14:creationId xmlns:p14="http://schemas.microsoft.com/office/powerpoint/2010/main" val="891183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685800" y="1981200"/>
            <a:ext cx="7772400" cy="4114800"/>
          </a:xfrm>
        </p:spPr>
        <p:txBody>
          <a:bodyPr/>
          <a:lstStyle/>
          <a:p>
            <a:endParaRPr lang="ja-JP" altLang="en-US"/>
          </a:p>
        </p:txBody>
      </p:sp>
      <p:sp>
        <p:nvSpPr>
          <p:cNvPr id="4" name="日付プレースホルダー 3"/>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5" name="フッター プレースホルダー 4"/>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a:xfrm>
            <a:off x="6553200" y="6248400"/>
            <a:ext cx="1905000" cy="457200"/>
          </a:xfrm>
        </p:spPr>
        <p:txBody>
          <a:bodyPr/>
          <a:lstStyle>
            <a:lvl1pPr>
              <a:defRPr/>
            </a:lvl1pPr>
          </a:lstStyle>
          <a:p>
            <a:fld id="{A2C22E79-4489-9F47-BF97-27663EFA9017}" type="slidenum">
              <a:rPr lang="en-US" altLang="ja-JP"/>
              <a:pPr/>
              <a:t>‹#›</a:t>
            </a:fld>
            <a:endParaRPr lang="en-US" altLang="ja-JP"/>
          </a:p>
        </p:txBody>
      </p:sp>
    </p:spTree>
    <p:extLst>
      <p:ext uri="{BB962C8B-B14F-4D97-AF65-F5344CB8AC3E}">
        <p14:creationId xmlns:p14="http://schemas.microsoft.com/office/powerpoint/2010/main" val="99274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A09F14E0-A73D-6A4C-9752-F80EA90C6795}" type="slidenum">
              <a:rPr lang="en-US" altLang="ja-JP"/>
              <a:pPr/>
              <a:t>‹#›</a:t>
            </a:fld>
            <a:endParaRPr lang="en-US" altLang="ja-JP"/>
          </a:p>
        </p:txBody>
      </p:sp>
    </p:spTree>
    <p:extLst>
      <p:ext uri="{BB962C8B-B14F-4D97-AF65-F5344CB8AC3E}">
        <p14:creationId xmlns:p14="http://schemas.microsoft.com/office/powerpoint/2010/main" val="79453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9701E58B-9119-8E4C-85D0-746A07B7268B}" type="slidenum">
              <a:rPr lang="en-US" altLang="ja-JP"/>
              <a:pPr/>
              <a:t>‹#›</a:t>
            </a:fld>
            <a:endParaRPr lang="en-US" altLang="ja-JP"/>
          </a:p>
        </p:txBody>
      </p:sp>
    </p:spTree>
    <p:extLst>
      <p:ext uri="{BB962C8B-B14F-4D97-AF65-F5344CB8AC3E}">
        <p14:creationId xmlns:p14="http://schemas.microsoft.com/office/powerpoint/2010/main" val="11818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32349DDE-4987-AE44-A92E-B621729FDF9E}" type="slidenum">
              <a:rPr lang="en-US" altLang="ja-JP"/>
              <a:pPr/>
              <a:t>‹#›</a:t>
            </a:fld>
            <a:endParaRPr lang="en-US" altLang="ja-JP"/>
          </a:p>
        </p:txBody>
      </p:sp>
    </p:spTree>
    <p:extLst>
      <p:ext uri="{BB962C8B-B14F-4D97-AF65-F5344CB8AC3E}">
        <p14:creationId xmlns:p14="http://schemas.microsoft.com/office/powerpoint/2010/main" val="279561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C42A2E19-D67B-454C-A5AC-DDFE662BF9B9}" type="slidenum">
              <a:rPr lang="en-US" altLang="ja-JP"/>
              <a:pPr/>
              <a:t>‹#›</a:t>
            </a:fld>
            <a:endParaRPr lang="en-US" altLang="ja-JP"/>
          </a:p>
        </p:txBody>
      </p:sp>
    </p:spTree>
    <p:extLst>
      <p:ext uri="{BB962C8B-B14F-4D97-AF65-F5344CB8AC3E}">
        <p14:creationId xmlns:p14="http://schemas.microsoft.com/office/powerpoint/2010/main" val="127018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B90A31D3-1858-3A46-BEA8-CD23DA174441}" type="slidenum">
              <a:rPr lang="en-US" altLang="ja-JP"/>
              <a:pPr/>
              <a:t>‹#›</a:t>
            </a:fld>
            <a:endParaRPr lang="en-US" altLang="ja-JP"/>
          </a:p>
        </p:txBody>
      </p:sp>
    </p:spTree>
    <p:extLst>
      <p:ext uri="{BB962C8B-B14F-4D97-AF65-F5344CB8AC3E}">
        <p14:creationId xmlns:p14="http://schemas.microsoft.com/office/powerpoint/2010/main" val="333416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102EB57D-DEF9-7242-B622-E907482D2F5F}" type="slidenum">
              <a:rPr lang="en-US" altLang="ja-JP"/>
              <a:pPr/>
              <a:t>‹#›</a:t>
            </a:fld>
            <a:endParaRPr lang="en-US" altLang="ja-JP"/>
          </a:p>
        </p:txBody>
      </p:sp>
    </p:spTree>
    <p:extLst>
      <p:ext uri="{BB962C8B-B14F-4D97-AF65-F5344CB8AC3E}">
        <p14:creationId xmlns:p14="http://schemas.microsoft.com/office/powerpoint/2010/main" val="58708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4403B940-ED90-044A-B6E8-10C85CF6DF9F}" type="slidenum">
              <a:rPr lang="en-US" altLang="ja-JP"/>
              <a:pPr/>
              <a:t>‹#›</a:t>
            </a:fld>
            <a:endParaRPr lang="en-US" altLang="ja-JP"/>
          </a:p>
        </p:txBody>
      </p:sp>
    </p:spTree>
    <p:extLst>
      <p:ext uri="{BB962C8B-B14F-4D97-AF65-F5344CB8AC3E}">
        <p14:creationId xmlns:p14="http://schemas.microsoft.com/office/powerpoint/2010/main" val="370537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8957A8ED-9088-7647-ACC4-C75D7EA527C5}" type="slidenum">
              <a:rPr lang="en-US" altLang="ja-JP"/>
              <a:pPr/>
              <a:t>‹#›</a:t>
            </a:fld>
            <a:endParaRPr lang="en-US" altLang="ja-JP"/>
          </a:p>
        </p:txBody>
      </p:sp>
    </p:spTree>
    <p:extLst>
      <p:ext uri="{BB962C8B-B14F-4D97-AF65-F5344CB8AC3E}">
        <p14:creationId xmlns:p14="http://schemas.microsoft.com/office/powerpoint/2010/main" val="22680818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0C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EC40A44A-6FFE-864C-8427-26192F206869}"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charset="0"/>
          <a:ea typeface="Osaka" charset="0"/>
          <a:cs typeface="Osaka" charset="0"/>
        </a:defRPr>
      </a:lvl2pPr>
      <a:lvl3pPr algn="ctr" rtl="0" fontAlgn="base">
        <a:spcBef>
          <a:spcPct val="0"/>
        </a:spcBef>
        <a:spcAft>
          <a:spcPct val="0"/>
        </a:spcAft>
        <a:defRPr kumimoji="1" sz="4400">
          <a:solidFill>
            <a:schemeClr val="tx2"/>
          </a:solidFill>
          <a:latin typeface="Times" charset="0"/>
          <a:ea typeface="Osaka" charset="0"/>
          <a:cs typeface="Osaka" charset="0"/>
        </a:defRPr>
      </a:lvl3pPr>
      <a:lvl4pPr algn="ctr" rtl="0" fontAlgn="base">
        <a:spcBef>
          <a:spcPct val="0"/>
        </a:spcBef>
        <a:spcAft>
          <a:spcPct val="0"/>
        </a:spcAft>
        <a:defRPr kumimoji="1" sz="4400">
          <a:solidFill>
            <a:schemeClr val="tx2"/>
          </a:solidFill>
          <a:latin typeface="Times" charset="0"/>
          <a:ea typeface="Osaka" charset="0"/>
          <a:cs typeface="Osaka" charset="0"/>
        </a:defRPr>
      </a:lvl4pPr>
      <a:lvl5pPr algn="ctr" rtl="0" fontAlgn="base">
        <a:spcBef>
          <a:spcPct val="0"/>
        </a:spcBef>
        <a:spcAft>
          <a:spcPct val="0"/>
        </a:spcAft>
        <a:defRPr kumimoji="1" sz="4400">
          <a:solidFill>
            <a:schemeClr val="tx2"/>
          </a:solidFill>
          <a:latin typeface="Times" charset="0"/>
          <a:ea typeface="Osaka" charset="0"/>
          <a:cs typeface="Osaka" charset="0"/>
        </a:defRPr>
      </a:lvl5pPr>
      <a:lvl6pPr marL="457200" algn="ctr" rtl="0" fontAlgn="base">
        <a:spcBef>
          <a:spcPct val="0"/>
        </a:spcBef>
        <a:spcAft>
          <a:spcPct val="0"/>
        </a:spcAft>
        <a:defRPr kumimoji="1" sz="4400">
          <a:solidFill>
            <a:schemeClr val="tx2"/>
          </a:solidFill>
          <a:latin typeface="Times" charset="0"/>
          <a:ea typeface="Osaka" charset="0"/>
          <a:cs typeface="Osaka" charset="0"/>
        </a:defRPr>
      </a:lvl6pPr>
      <a:lvl7pPr marL="914400" algn="ctr" rtl="0" fontAlgn="base">
        <a:spcBef>
          <a:spcPct val="0"/>
        </a:spcBef>
        <a:spcAft>
          <a:spcPct val="0"/>
        </a:spcAft>
        <a:defRPr kumimoji="1" sz="4400">
          <a:solidFill>
            <a:schemeClr val="tx2"/>
          </a:solidFill>
          <a:latin typeface="Times" charset="0"/>
          <a:ea typeface="Osaka" charset="0"/>
          <a:cs typeface="Osaka" charset="0"/>
        </a:defRPr>
      </a:lvl7pPr>
      <a:lvl8pPr marL="1371600" algn="ctr" rtl="0" fontAlgn="base">
        <a:spcBef>
          <a:spcPct val="0"/>
        </a:spcBef>
        <a:spcAft>
          <a:spcPct val="0"/>
        </a:spcAft>
        <a:defRPr kumimoji="1" sz="4400">
          <a:solidFill>
            <a:schemeClr val="tx2"/>
          </a:solidFill>
          <a:latin typeface="Times" charset="0"/>
          <a:ea typeface="Osaka" charset="0"/>
          <a:cs typeface="Osaka" charset="0"/>
        </a:defRPr>
      </a:lvl8pPr>
      <a:lvl9pPr marL="1828800" algn="ctr" rtl="0" fontAlgn="base">
        <a:spcBef>
          <a:spcPct val="0"/>
        </a:spcBef>
        <a:spcAft>
          <a:spcPct val="0"/>
        </a:spcAft>
        <a:defRPr kumimoji="1" sz="4400">
          <a:solidFill>
            <a:schemeClr val="tx2"/>
          </a:solidFill>
          <a:latin typeface="Times" charset="0"/>
          <a:ea typeface="Osaka" charset="0"/>
          <a:cs typeface="Osaka" charset="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cs typeface="+mn-cs"/>
        </a:defRPr>
      </a:lvl2pPr>
      <a:lvl3pPr marL="1143000" indent="-228600" algn="l" rtl="0" fontAlgn="base">
        <a:spcBef>
          <a:spcPct val="20000"/>
        </a:spcBef>
        <a:spcAft>
          <a:spcPct val="0"/>
        </a:spcAft>
        <a:buChar char="•"/>
        <a:defRPr kumimoji="1" sz="2400">
          <a:solidFill>
            <a:schemeClr val="tx1"/>
          </a:solidFill>
          <a:latin typeface="+mn-lt"/>
          <a:ea typeface="+mn-ea"/>
          <a:cs typeface="+mn-cs"/>
        </a:defRPr>
      </a:lvl3pPr>
      <a:lvl4pPr marL="1600200" indent="-228600" algn="l" rtl="0" fontAlgn="base">
        <a:spcBef>
          <a:spcPct val="20000"/>
        </a:spcBef>
        <a:spcAft>
          <a:spcPct val="0"/>
        </a:spcAft>
        <a:buChar char="–"/>
        <a:defRPr kumimoji="1" sz="2000">
          <a:solidFill>
            <a:schemeClr val="tx1"/>
          </a:solidFill>
          <a:latin typeface="+mn-lt"/>
          <a:ea typeface="+mn-ea"/>
          <a:cs typeface="+mn-cs"/>
        </a:defRPr>
      </a:lvl4pPr>
      <a:lvl5pPr marL="2057400" indent="-228600" algn="l" rtl="0" fontAlgn="base">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7772400" cy="792088"/>
          </a:xfrm>
        </p:spPr>
        <p:txBody>
          <a:bodyPr/>
          <a:lstStyle/>
          <a:p>
            <a:pPr algn="l"/>
            <a:r>
              <a:rPr kumimoji="1" lang="en-US" altLang="ja-JP" sz="1800" dirty="0" smtClean="0"/>
              <a:t>10</a:t>
            </a:r>
            <a:r>
              <a:rPr kumimoji="1" lang="en-US" altLang="ja-JP" sz="1800" baseline="30000" dirty="0" smtClean="0"/>
              <a:t>TH</a:t>
            </a:r>
            <a:r>
              <a:rPr kumimoji="1" lang="en-US" altLang="ja-JP" sz="1800" dirty="0" smtClean="0"/>
              <a:t> KOBE</a:t>
            </a:r>
            <a:r>
              <a:rPr kumimoji="1" lang="ja-JP" altLang="en-US" sz="1800" dirty="0" smtClean="0"/>
              <a:t> </a:t>
            </a:r>
            <a:r>
              <a:rPr kumimoji="1" lang="en-US" altLang="ja-JP" sz="1800" dirty="0" smtClean="0"/>
              <a:t>UNIVERSITY</a:t>
            </a:r>
            <a:r>
              <a:rPr kumimoji="1" lang="ja-JP" altLang="en-US" sz="1800" dirty="0" smtClean="0"/>
              <a:t> </a:t>
            </a:r>
            <a:r>
              <a:rPr kumimoji="1" lang="en-US" altLang="ja-JP" sz="1800" dirty="0" smtClean="0"/>
              <a:t>HOMECOMING</a:t>
            </a:r>
            <a:r>
              <a:rPr kumimoji="1" lang="ja-JP" altLang="en-US" sz="1800" dirty="0" smtClean="0"/>
              <a:t> </a:t>
            </a:r>
            <a:r>
              <a:rPr lang="en-US" altLang="ja-JP" sz="1800" dirty="0" smtClean="0"/>
              <a:t>DAY</a:t>
            </a:r>
            <a:br>
              <a:rPr lang="en-US" altLang="ja-JP" sz="1800" dirty="0" smtClean="0"/>
            </a:br>
            <a:r>
              <a:rPr lang="ja-JP" altLang="en-US" sz="1800" dirty="0"/>
              <a:t>医学部医学科　</a:t>
            </a:r>
            <a:r>
              <a:rPr lang="en-US" altLang="ja-JP" sz="1800" dirty="0" smtClean="0"/>
              <a:t>2015</a:t>
            </a:r>
            <a:r>
              <a:rPr lang="ja-JP" altLang="en-US" sz="1800" dirty="0"/>
              <a:t>年１０月３１日（土）　</a:t>
            </a:r>
            <a:r>
              <a:rPr lang="ja-JP" altLang="en-US" sz="1800" dirty="0" smtClean="0"/>
              <a:t>於</a:t>
            </a:r>
            <a:r>
              <a:rPr lang="ja-JP" altLang="en-US" sz="1800" dirty="0"/>
              <a:t>：シスメックスホール</a:t>
            </a:r>
            <a:br>
              <a:rPr lang="ja-JP" altLang="en-US" sz="1800" dirty="0"/>
            </a:br>
            <a:endParaRPr kumimoji="1" lang="ja-JP" altLang="en-US" sz="1800" dirty="0"/>
          </a:p>
        </p:txBody>
      </p:sp>
      <p:sp>
        <p:nvSpPr>
          <p:cNvPr id="3" name="コンテンツ プレースホルダー 2"/>
          <p:cNvSpPr>
            <a:spLocks noGrp="1"/>
          </p:cNvSpPr>
          <p:nvPr>
            <p:ph idx="1"/>
          </p:nvPr>
        </p:nvSpPr>
        <p:spPr>
          <a:xfrm>
            <a:off x="683568" y="1340768"/>
            <a:ext cx="7772400" cy="1800200"/>
          </a:xfrm>
        </p:spPr>
        <p:txBody>
          <a:bodyPr/>
          <a:lstStyle/>
          <a:p>
            <a:pPr marL="0" indent="0" algn="ctr">
              <a:lnSpc>
                <a:spcPct val="150000"/>
              </a:lnSpc>
              <a:buNone/>
            </a:pPr>
            <a:r>
              <a:rPr kumimoji="1" lang="ja-JP" altLang="en-US" dirty="0" smtClean="0">
                <a:latin typeface="ＤＦＰ太丸ゴシック体"/>
                <a:ea typeface="ＤＦＰ太丸ゴシック体"/>
                <a:cs typeface="ＤＦＰ太丸ゴシック体"/>
              </a:rPr>
              <a:t>「平井乃梅」、神戸における小児医療の</a:t>
            </a:r>
            <a:endParaRPr kumimoji="1" lang="en-US" altLang="ja-JP" dirty="0" smtClean="0">
              <a:latin typeface="ＤＦＰ太丸ゴシック体"/>
              <a:ea typeface="ＤＦＰ太丸ゴシック体"/>
              <a:cs typeface="ＤＦＰ太丸ゴシック体"/>
            </a:endParaRPr>
          </a:p>
          <a:p>
            <a:pPr marL="0" indent="0" algn="ctr">
              <a:lnSpc>
                <a:spcPct val="150000"/>
              </a:lnSpc>
              <a:buNone/>
            </a:pPr>
            <a:r>
              <a:rPr kumimoji="1" lang="ja-JP" altLang="en-US" dirty="0" smtClean="0">
                <a:latin typeface="ＤＦＰ太丸ゴシック体"/>
                <a:ea typeface="ＤＦＰ太丸ゴシック体"/>
                <a:cs typeface="ＤＦＰ太丸ゴシック体"/>
              </a:rPr>
              <a:t>生い立ちを訪ねて</a:t>
            </a:r>
            <a:endParaRPr kumimoji="1" lang="ja-JP" altLang="en-US" dirty="0">
              <a:latin typeface="ＤＦＰ太丸ゴシック体"/>
              <a:ea typeface="ＤＦＰ太丸ゴシック体"/>
              <a:cs typeface="ＤＦＰ太丸ゴシック体"/>
            </a:endParaRPr>
          </a:p>
        </p:txBody>
      </p:sp>
      <p:sp>
        <p:nvSpPr>
          <p:cNvPr id="4" name="テキスト ボックス 3"/>
          <p:cNvSpPr txBox="1"/>
          <p:nvPr/>
        </p:nvSpPr>
        <p:spPr>
          <a:xfrm>
            <a:off x="2699792" y="3501008"/>
            <a:ext cx="3775393" cy="1384995"/>
          </a:xfrm>
          <a:prstGeom prst="rect">
            <a:avLst/>
          </a:prstGeom>
          <a:noFill/>
        </p:spPr>
        <p:txBody>
          <a:bodyPr wrap="none" rtlCol="0">
            <a:spAutoFit/>
          </a:bodyPr>
          <a:lstStyle/>
          <a:p>
            <a:pPr algn="ctr"/>
            <a:r>
              <a:rPr kumimoji="1" lang="ja-JP" altLang="en-US" sz="2000" dirty="0" smtClean="0"/>
              <a:t>神戸大学名誉教授</a:t>
            </a:r>
            <a:endParaRPr kumimoji="1" lang="en-US" altLang="ja-JP" sz="2000" dirty="0" smtClean="0"/>
          </a:p>
          <a:p>
            <a:pPr algn="ctr"/>
            <a:r>
              <a:rPr lang="ja-JP" altLang="en-US" sz="2000" dirty="0" smtClean="0"/>
              <a:t>阪神北広域救急医療財団理事長</a:t>
            </a:r>
            <a:endParaRPr lang="en-US" altLang="ja-JP" sz="2000" dirty="0" smtClean="0"/>
          </a:p>
          <a:p>
            <a:pPr algn="ctr"/>
            <a:r>
              <a:rPr kumimoji="1" lang="ja-JP" altLang="en-US" dirty="0" smtClean="0"/>
              <a:t>中　　村　　　　　肇</a:t>
            </a:r>
            <a:endParaRPr kumimoji="1" lang="en-US" altLang="ja-JP" dirty="0" smtClean="0"/>
          </a:p>
          <a:p>
            <a:pPr algn="ctr"/>
            <a:r>
              <a:rPr kumimoji="1" lang="ja-JP" altLang="en-US" sz="2000" dirty="0" smtClean="0"/>
              <a:t>（昭和３９年卒）</a:t>
            </a:r>
            <a:endParaRPr kumimoji="1" lang="ja-JP" altLang="en-US" sz="2000" dirty="0"/>
          </a:p>
        </p:txBody>
      </p:sp>
      <p:pic>
        <p:nvPicPr>
          <p:cNvPr id="5" name="図 4"/>
          <p:cNvPicPr>
            <a:picLocks noChangeAspect="1"/>
          </p:cNvPicPr>
          <p:nvPr/>
        </p:nvPicPr>
        <p:blipFill>
          <a:blip r:embed="rId2"/>
          <a:stretch>
            <a:fillRect/>
          </a:stretch>
        </p:blipFill>
        <p:spPr>
          <a:xfrm>
            <a:off x="6012160" y="4365104"/>
            <a:ext cx="2588423" cy="2061964"/>
          </a:xfrm>
          <a:prstGeom prst="rect">
            <a:avLst/>
          </a:prstGeom>
        </p:spPr>
      </p:pic>
    </p:spTree>
    <p:extLst>
      <p:ext uri="{BB962C8B-B14F-4D97-AF65-F5344CB8AC3E}">
        <p14:creationId xmlns:p14="http://schemas.microsoft.com/office/powerpoint/2010/main" val="41550387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86000" y="5411732"/>
            <a:ext cx="4572000" cy="461665"/>
          </a:xfrm>
          <a:prstGeom prst="rect">
            <a:avLst/>
          </a:prstGeom>
        </p:spPr>
        <p:txBody>
          <a:bodyPr>
            <a:spAutoFit/>
          </a:bodyPr>
          <a:lstStyle/>
          <a:p>
            <a:pPr algn="ctr"/>
            <a:r>
              <a:rPr lang="ja-JP" altLang="en-US" dirty="0" smtClean="0">
                <a:latin typeface="ＭＳ Ｐゴシック"/>
                <a:ea typeface="ＭＳ Ｐゴシック"/>
                <a:cs typeface="ＭＳ Ｐゴシック"/>
              </a:rPr>
              <a:t>誕生間もない新開地</a:t>
            </a:r>
            <a:r>
              <a:rPr lang="ja-JP" altLang="en-US" dirty="0">
                <a:latin typeface="ＭＳ Ｐゴシック"/>
                <a:ea typeface="ＭＳ Ｐゴシック"/>
                <a:cs typeface="ＭＳ Ｐゴシック"/>
              </a:rPr>
              <a:t>　</a:t>
            </a:r>
            <a:r>
              <a:rPr lang="ja-JP" altLang="en-US" dirty="0" smtClean="0">
                <a:latin typeface="ＭＳ Ｐゴシック"/>
                <a:ea typeface="ＭＳ Ｐゴシック"/>
                <a:cs typeface="ＭＳ Ｐゴシック"/>
              </a:rPr>
              <a:t>明治末期</a:t>
            </a:r>
            <a:endParaRPr lang="ja-JP" altLang="en-US" dirty="0">
              <a:latin typeface="ＭＳ Ｐゴシック"/>
              <a:ea typeface="ＭＳ Ｐゴシック"/>
              <a:cs typeface="ＭＳ Ｐゴシック"/>
            </a:endParaRPr>
          </a:p>
        </p:txBody>
      </p:sp>
      <p:pic>
        <p:nvPicPr>
          <p:cNvPr id="3" name="図 2"/>
          <p:cNvPicPr>
            <a:picLocks noChangeAspect="1"/>
          </p:cNvPicPr>
          <p:nvPr/>
        </p:nvPicPr>
        <p:blipFill>
          <a:blip r:embed="rId3"/>
          <a:stretch>
            <a:fillRect/>
          </a:stretch>
        </p:blipFill>
        <p:spPr>
          <a:xfrm>
            <a:off x="1080338" y="237892"/>
            <a:ext cx="6789315" cy="5091986"/>
          </a:xfrm>
          <a:prstGeom prst="rect">
            <a:avLst/>
          </a:prstGeom>
        </p:spPr>
      </p:pic>
      <p:sp>
        <p:nvSpPr>
          <p:cNvPr id="4" name="テキスト ボックス 3"/>
          <p:cNvSpPr txBox="1"/>
          <p:nvPr/>
        </p:nvSpPr>
        <p:spPr>
          <a:xfrm>
            <a:off x="1115616" y="5877272"/>
            <a:ext cx="7150600" cy="646331"/>
          </a:xfrm>
          <a:prstGeom prst="rect">
            <a:avLst/>
          </a:prstGeom>
          <a:noFill/>
        </p:spPr>
        <p:txBody>
          <a:bodyPr wrap="square" rtlCol="0">
            <a:spAutoFit/>
          </a:bodyPr>
          <a:lstStyle/>
          <a:p>
            <a:r>
              <a:rPr kumimoji="1" lang="ja-JP" altLang="en-US" sz="1800" dirty="0" smtClean="0">
                <a:latin typeface="ＭＳ Ｐゴシック"/>
                <a:ea typeface="ＭＳ Ｐゴシック"/>
                <a:cs typeface="ＭＳ Ｐゴシック"/>
              </a:rPr>
              <a:t>湊川神社境内にあった水族館の建物を移転してできた活動写真の帝国館</a:t>
            </a:r>
            <a:r>
              <a:rPr kumimoji="1" lang="ja-JP" altLang="en-US" sz="1800" dirty="0" smtClean="0">
                <a:latin typeface="ＭＳ Ｐゴシック"/>
                <a:ea typeface="ＭＳ Ｐゴシック"/>
                <a:cs typeface="ＭＳ Ｐゴシック"/>
              </a:rPr>
              <a:t>や</a:t>
            </a:r>
            <a:r>
              <a:rPr lang="ja-JP" altLang="en-US" sz="1800" dirty="0" smtClean="0">
                <a:latin typeface="ＭＳ Ｐゴシック"/>
                <a:ea typeface="ＭＳ Ｐゴシック"/>
                <a:cs typeface="ＭＳ Ｐゴシック"/>
              </a:rPr>
              <a:t>芝居</a:t>
            </a:r>
            <a:r>
              <a:rPr lang="ja-JP" altLang="en-US" sz="1800" dirty="0" smtClean="0">
                <a:latin typeface="ＭＳ Ｐゴシック"/>
                <a:ea typeface="ＭＳ Ｐゴシック"/>
                <a:cs typeface="ＭＳ Ｐゴシック"/>
              </a:rPr>
              <a:t>の相生座（左）がみえる。</a:t>
            </a:r>
            <a:endParaRPr kumimoji="1" lang="ja-JP" altLang="en-US" sz="1800" dirty="0">
              <a:latin typeface="ＭＳ Ｐゴシック"/>
              <a:ea typeface="ＭＳ Ｐゴシック"/>
              <a:cs typeface="ＭＳ Ｐゴシック"/>
            </a:endParaRPr>
          </a:p>
        </p:txBody>
      </p:sp>
    </p:spTree>
    <p:extLst>
      <p:ext uri="{BB962C8B-B14F-4D97-AF65-F5344CB8AC3E}">
        <p14:creationId xmlns:p14="http://schemas.microsoft.com/office/powerpoint/2010/main" val="10037041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95536" y="188640"/>
            <a:ext cx="5472608" cy="954107"/>
          </a:xfrm>
          <a:prstGeom prst="rect">
            <a:avLst/>
          </a:prstGeom>
        </p:spPr>
        <p:txBody>
          <a:bodyPr wrap="square">
            <a:spAutoFit/>
          </a:bodyPr>
          <a:lstStyle/>
          <a:p>
            <a:r>
              <a:rPr lang="ja-JP" altLang="en-US" dirty="0">
                <a:latin typeface="ＭＳ Ｐゴシック"/>
                <a:ea typeface="ＭＳ Ｐゴシック"/>
                <a:cs typeface="ＭＳ Ｐゴシック"/>
              </a:rPr>
              <a:t>ひらい 　いくたろう</a:t>
            </a:r>
            <a:endParaRPr lang="en-US" altLang="ja-JP" dirty="0">
              <a:latin typeface="ＭＳ Ｐゴシック"/>
              <a:ea typeface="ＭＳ Ｐゴシック"/>
              <a:cs typeface="ＭＳ Ｐゴシック"/>
            </a:endParaRPr>
          </a:p>
          <a:p>
            <a:r>
              <a:rPr lang="ja-JP" altLang="en-US" sz="3200" dirty="0">
                <a:latin typeface="ＭＳ Ｐゴシック"/>
                <a:ea typeface="ＭＳ Ｐゴシック"/>
                <a:cs typeface="ＭＳ Ｐゴシック"/>
              </a:rPr>
              <a:t>平井 　毓太郎　</a:t>
            </a:r>
            <a:r>
              <a:rPr lang="ja-JP" altLang="en-US" dirty="0">
                <a:latin typeface="ＭＳ Ｐゴシック"/>
                <a:ea typeface="ＭＳ Ｐゴシック"/>
                <a:cs typeface="ＭＳ Ｐゴシック"/>
              </a:rPr>
              <a:t>先生のプロフィール</a:t>
            </a:r>
            <a:endParaRPr lang="en-US" altLang="ja-JP" dirty="0">
              <a:latin typeface="ＭＳ Ｐゴシック"/>
              <a:ea typeface="ＭＳ Ｐゴシック"/>
              <a:cs typeface="ＭＳ Ｐゴシック"/>
            </a:endParaRPr>
          </a:p>
        </p:txBody>
      </p:sp>
      <p:sp>
        <p:nvSpPr>
          <p:cNvPr id="4" name="テキスト ボックス 3"/>
          <p:cNvSpPr txBox="1"/>
          <p:nvPr/>
        </p:nvSpPr>
        <p:spPr>
          <a:xfrm>
            <a:off x="323528" y="2348880"/>
            <a:ext cx="6891630" cy="2051844"/>
          </a:xfrm>
          <a:prstGeom prst="rect">
            <a:avLst/>
          </a:prstGeom>
          <a:noFill/>
        </p:spPr>
        <p:txBody>
          <a:bodyPr wrap="none" rtlCol="0">
            <a:spAutoFit/>
          </a:bodyPr>
          <a:lstStyle/>
          <a:p>
            <a:pPr marL="457200" indent="-457200">
              <a:lnSpc>
                <a:spcPct val="200000"/>
              </a:lnSpc>
              <a:spcAft>
                <a:spcPts val="2400"/>
              </a:spcAft>
              <a:buFont typeface="+mj-lt"/>
              <a:buAutoNum type="arabicParenR"/>
            </a:pPr>
            <a:r>
              <a:rPr kumimoji="1" lang="ja-JP" altLang="en-US" sz="2800" dirty="0" smtClean="0">
                <a:latin typeface="ＭＳ Ｐゴシック"/>
                <a:ea typeface="ＭＳ Ｐゴシック"/>
                <a:cs typeface="ＭＳ Ｐゴシック"/>
              </a:rPr>
              <a:t>所謂脳膜炎の原因が鉛中毒であると解明</a:t>
            </a:r>
            <a:endParaRPr kumimoji="1" lang="en-US" altLang="ja-JP" sz="2800" dirty="0" smtClean="0">
              <a:latin typeface="ＭＳ Ｐゴシック"/>
              <a:ea typeface="ＭＳ Ｐゴシック"/>
              <a:cs typeface="ＭＳ Ｐゴシック"/>
            </a:endParaRPr>
          </a:p>
          <a:p>
            <a:pPr marL="457200" indent="-457200">
              <a:lnSpc>
                <a:spcPct val="200000"/>
              </a:lnSpc>
              <a:spcAft>
                <a:spcPts val="2400"/>
              </a:spcAft>
              <a:buFont typeface="+mj-lt"/>
              <a:buAutoNum type="arabicParenR"/>
            </a:pPr>
            <a:r>
              <a:rPr lang="ja-JP" altLang="en-US" sz="2800" dirty="0" smtClean="0">
                <a:latin typeface="ＭＳ Ｐゴシック"/>
                <a:ea typeface="ＭＳ Ｐゴシック"/>
                <a:cs typeface="ＭＳ Ｐゴシック"/>
              </a:rPr>
              <a:t>神戸雑誌会と京都雑誌会を</a:t>
            </a:r>
            <a:r>
              <a:rPr lang="ja-JP" altLang="en-US" sz="2800" dirty="0" smtClean="0">
                <a:latin typeface="ＭＳ Ｐゴシック"/>
                <a:ea typeface="ＭＳ Ｐゴシック"/>
                <a:cs typeface="ＭＳ Ｐゴシック"/>
              </a:rPr>
              <a:t>主宰</a:t>
            </a:r>
            <a:endParaRPr lang="en-US" altLang="ja-JP" sz="2800" dirty="0" smtClean="0">
              <a:latin typeface="ＭＳ Ｐゴシック"/>
              <a:ea typeface="ＭＳ Ｐゴシック"/>
              <a:cs typeface="ＭＳ Ｐゴシック"/>
            </a:endParaRPr>
          </a:p>
        </p:txBody>
      </p:sp>
      <p:pic>
        <p:nvPicPr>
          <p:cNvPr id="2" name="図 1"/>
          <p:cNvPicPr>
            <a:picLocks noChangeAspect="1"/>
          </p:cNvPicPr>
          <p:nvPr/>
        </p:nvPicPr>
        <p:blipFill>
          <a:blip r:embed="rId3"/>
          <a:stretch>
            <a:fillRect/>
          </a:stretch>
        </p:blipFill>
        <p:spPr>
          <a:xfrm>
            <a:off x="6012160" y="4077072"/>
            <a:ext cx="2588423" cy="2061964"/>
          </a:xfrm>
          <a:prstGeom prst="rect">
            <a:avLst/>
          </a:prstGeom>
        </p:spPr>
      </p:pic>
      <p:pic>
        <p:nvPicPr>
          <p:cNvPr id="8" name="図 7"/>
          <p:cNvPicPr>
            <a:picLocks noChangeAspect="1"/>
          </p:cNvPicPr>
          <p:nvPr/>
        </p:nvPicPr>
        <p:blipFill>
          <a:blip r:embed="rId4"/>
          <a:stretch>
            <a:fillRect/>
          </a:stretch>
        </p:blipFill>
        <p:spPr>
          <a:xfrm>
            <a:off x="6660232" y="188640"/>
            <a:ext cx="1875036" cy="2574531"/>
          </a:xfrm>
          <a:prstGeom prst="rect">
            <a:avLst/>
          </a:prstGeom>
        </p:spPr>
      </p:pic>
      <p:sp>
        <p:nvSpPr>
          <p:cNvPr id="5" name="正方形/長方形 4"/>
          <p:cNvSpPr/>
          <p:nvPr/>
        </p:nvSpPr>
        <p:spPr>
          <a:xfrm>
            <a:off x="467544" y="1196752"/>
            <a:ext cx="4560864" cy="923330"/>
          </a:xfrm>
          <a:prstGeom prst="rect">
            <a:avLst/>
          </a:prstGeom>
        </p:spPr>
        <p:txBody>
          <a:bodyPr wrap="none">
            <a:spAutoFit/>
          </a:bodyPr>
          <a:lstStyle/>
          <a:p>
            <a:pPr algn="r"/>
            <a:r>
              <a:rPr lang="ja-JP" altLang="en-US" dirty="0">
                <a:latin typeface="ＭＳ Ｐゴシック"/>
                <a:ea typeface="ＭＳ Ｐゴシック"/>
                <a:cs typeface="ＭＳ Ｐゴシック"/>
              </a:rPr>
              <a:t>慶応元年</a:t>
            </a:r>
            <a:r>
              <a:rPr lang="en-US" altLang="ja-JP" dirty="0">
                <a:latin typeface="ＭＳ Ｐゴシック"/>
                <a:ea typeface="ＭＳ Ｐゴシック"/>
                <a:cs typeface="ＭＳ Ｐゴシック"/>
              </a:rPr>
              <a:t>(1865</a:t>
            </a:r>
            <a:r>
              <a:rPr lang="en-US" altLang="ja-JP" dirty="0" smtClean="0">
                <a:latin typeface="ＭＳ Ｐゴシック"/>
                <a:ea typeface="ＭＳ Ｐゴシック"/>
                <a:cs typeface="ＭＳ Ｐゴシック"/>
              </a:rPr>
              <a:t>) -</a:t>
            </a:r>
            <a:r>
              <a:rPr lang="ja-JP" altLang="en-US" dirty="0">
                <a:latin typeface="ＭＳ Ｐゴシック"/>
                <a:ea typeface="ＭＳ Ｐゴシック"/>
                <a:cs typeface="ＭＳ Ｐゴシック"/>
              </a:rPr>
              <a:t>昭和</a:t>
            </a:r>
            <a:r>
              <a:rPr lang="en-US" altLang="ja-JP" dirty="0">
                <a:latin typeface="ＭＳ Ｐゴシック"/>
                <a:ea typeface="ＭＳ Ｐゴシック"/>
                <a:cs typeface="ＭＳ Ｐゴシック"/>
              </a:rPr>
              <a:t>20</a:t>
            </a:r>
            <a:r>
              <a:rPr lang="ja-JP" altLang="en-US" dirty="0">
                <a:latin typeface="ＭＳ Ｐゴシック"/>
                <a:ea typeface="ＭＳ Ｐゴシック"/>
                <a:cs typeface="ＭＳ Ｐゴシック"/>
              </a:rPr>
              <a:t>年</a:t>
            </a:r>
            <a:r>
              <a:rPr lang="en-US" altLang="ja-JP" dirty="0">
                <a:latin typeface="ＭＳ Ｐゴシック"/>
                <a:ea typeface="ＭＳ Ｐゴシック"/>
                <a:cs typeface="ＭＳ Ｐゴシック"/>
              </a:rPr>
              <a:t>(</a:t>
            </a:r>
            <a:r>
              <a:rPr lang="en-US" altLang="ja-JP" dirty="0" smtClean="0">
                <a:latin typeface="ＭＳ Ｐゴシック"/>
                <a:ea typeface="ＭＳ Ｐゴシック"/>
                <a:cs typeface="ＭＳ Ｐゴシック"/>
              </a:rPr>
              <a:t>1945</a:t>
            </a:r>
            <a:r>
              <a:rPr lang="ja-JP" altLang="en-US" dirty="0" smtClean="0">
                <a:latin typeface="ＭＳ Ｐゴシック"/>
                <a:ea typeface="ＭＳ Ｐゴシック"/>
                <a:cs typeface="ＭＳ Ｐゴシック"/>
              </a:rPr>
              <a:t>）</a:t>
            </a:r>
            <a:endParaRPr lang="en-US" altLang="ja-JP" dirty="0" smtClean="0">
              <a:latin typeface="ＭＳ Ｐゴシック"/>
              <a:ea typeface="ＭＳ Ｐゴシック"/>
              <a:cs typeface="ＭＳ Ｐゴシック"/>
            </a:endParaRPr>
          </a:p>
          <a:p>
            <a:pPr algn="r">
              <a:lnSpc>
                <a:spcPct val="130000"/>
              </a:lnSpc>
            </a:pPr>
            <a:r>
              <a:rPr lang="ja-JP" altLang="en-US" dirty="0" smtClean="0">
                <a:latin typeface="ＭＳ Ｐゴシック"/>
                <a:ea typeface="ＭＳ Ｐゴシック"/>
                <a:cs typeface="ＭＳ Ｐゴシック"/>
              </a:rPr>
              <a:t>満７９歳で</a:t>
            </a:r>
            <a:r>
              <a:rPr lang="en-US" altLang="en-US" dirty="0" smtClean="0">
                <a:latin typeface="ＭＳ Ｐゴシック"/>
                <a:ea typeface="ＭＳ Ｐゴシック"/>
                <a:cs typeface="ＭＳ Ｐゴシック"/>
              </a:rPr>
              <a:t>死亡</a:t>
            </a:r>
            <a:endParaRPr lang="ja-JP" altLang="en-US" dirty="0"/>
          </a:p>
        </p:txBody>
      </p:sp>
    </p:spTree>
    <p:extLst>
      <p:ext uri="{BB962C8B-B14F-4D97-AF65-F5344CB8AC3E}">
        <p14:creationId xmlns:p14="http://schemas.microsoft.com/office/powerpoint/2010/main" val="12364609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67544" y="692696"/>
            <a:ext cx="8064896" cy="523220"/>
          </a:xfrm>
          <a:prstGeom prst="rect">
            <a:avLst/>
          </a:prstGeom>
        </p:spPr>
        <p:txBody>
          <a:bodyPr wrap="square">
            <a:spAutoFit/>
          </a:bodyPr>
          <a:lstStyle/>
          <a:p>
            <a:pPr marL="457200">
              <a:buFont typeface="+mj-lt"/>
              <a:buAutoNum type="arabicParenR"/>
            </a:pPr>
            <a:r>
              <a:rPr lang="ja-JP" altLang="en-US" sz="2800" dirty="0" smtClean="0">
                <a:latin typeface="ＭＳ Ｐゴシック"/>
                <a:ea typeface="ＭＳ Ｐゴシック"/>
                <a:cs typeface="ＭＳ Ｐゴシック"/>
              </a:rPr>
              <a:t>　</a:t>
            </a:r>
            <a:r>
              <a:rPr lang="ja-JP" altLang="en-US" sz="2800" dirty="0" smtClean="0">
                <a:latin typeface="ＭＳ Ｐゴシック"/>
                <a:ea typeface="ＭＳ Ｐゴシック"/>
                <a:cs typeface="ＭＳ Ｐゴシック"/>
              </a:rPr>
              <a:t>所謂脳膜炎の原因が鉛中毒であると解明</a:t>
            </a:r>
            <a:endParaRPr lang="en-US" altLang="ja-JP" sz="2800" dirty="0">
              <a:latin typeface="ＭＳ Ｐゴシック"/>
              <a:ea typeface="ＭＳ Ｐゴシック"/>
              <a:cs typeface="ＭＳ Ｐゴシック"/>
            </a:endParaRPr>
          </a:p>
        </p:txBody>
      </p:sp>
      <p:sp>
        <p:nvSpPr>
          <p:cNvPr id="4" name="テキスト ボックス 3"/>
          <p:cNvSpPr txBox="1"/>
          <p:nvPr/>
        </p:nvSpPr>
        <p:spPr>
          <a:xfrm>
            <a:off x="683568" y="3645024"/>
            <a:ext cx="8136904" cy="553998"/>
          </a:xfrm>
          <a:prstGeom prst="rect">
            <a:avLst/>
          </a:prstGeom>
          <a:noFill/>
        </p:spPr>
        <p:txBody>
          <a:bodyPr wrap="square" rtlCol="0">
            <a:spAutoFit/>
          </a:bodyPr>
          <a:lstStyle/>
          <a:p>
            <a:pPr>
              <a:lnSpc>
                <a:spcPct val="130000"/>
              </a:lnSpc>
            </a:pPr>
            <a:r>
              <a:rPr kumimoji="1" lang="ja-JP" altLang="en-US" dirty="0" smtClean="0"/>
              <a:t>母親</a:t>
            </a:r>
            <a:r>
              <a:rPr kumimoji="1" lang="ja-JP" altLang="en-US" dirty="0" smtClean="0"/>
              <a:t>の用いていた白粉中の鉛</a:t>
            </a:r>
            <a:r>
              <a:rPr kumimoji="1" lang="ja-JP" altLang="en-US" dirty="0" smtClean="0"/>
              <a:t>に</a:t>
            </a:r>
            <a:r>
              <a:rPr lang="ja-JP" altLang="en-US" dirty="0" smtClean="0"/>
              <a:t>起因</a:t>
            </a:r>
            <a:r>
              <a:rPr lang="ja-JP" altLang="en-US" dirty="0" smtClean="0"/>
              <a:t>することを明らかにした。</a:t>
            </a:r>
            <a:endParaRPr kumimoji="1" lang="en-US" altLang="ja-JP" dirty="0" smtClean="0"/>
          </a:p>
        </p:txBody>
      </p:sp>
      <p:sp>
        <p:nvSpPr>
          <p:cNvPr id="2" name="正方形/長方形 1"/>
          <p:cNvSpPr/>
          <p:nvPr/>
        </p:nvSpPr>
        <p:spPr>
          <a:xfrm>
            <a:off x="755576" y="4725144"/>
            <a:ext cx="6468437" cy="1554272"/>
          </a:xfrm>
          <a:prstGeom prst="rect">
            <a:avLst/>
          </a:prstGeom>
        </p:spPr>
        <p:txBody>
          <a:bodyPr wrap="none">
            <a:spAutoFit/>
          </a:bodyPr>
          <a:lstStyle/>
          <a:p>
            <a:pPr marL="342900" indent="-342900">
              <a:spcAft>
                <a:spcPts val="600"/>
              </a:spcAft>
              <a:buFont typeface="Arial"/>
              <a:buChar char="•"/>
            </a:pPr>
            <a:r>
              <a:rPr lang="ja-JP" altLang="en-US" sz="2000" dirty="0" smtClean="0">
                <a:latin typeface="ＭＳ Ｐゴシック"/>
                <a:ea typeface="ＭＳ Ｐゴシック"/>
                <a:cs typeface="ＭＳ Ｐゴシック"/>
              </a:rPr>
              <a:t>仮称所謂脳膜炎ハ慢性鉛中毒症ナリ</a:t>
            </a:r>
            <a:r>
              <a:rPr lang="en-US" altLang="ja-JP" sz="2000" dirty="0" smtClean="0">
                <a:latin typeface="ＭＳ Ｐゴシック"/>
                <a:ea typeface="ＭＳ Ｐゴシック"/>
                <a:cs typeface="ＭＳ Ｐゴシック"/>
              </a:rPr>
              <a:t>. </a:t>
            </a:r>
          </a:p>
          <a:p>
            <a:pPr>
              <a:spcAft>
                <a:spcPts val="600"/>
              </a:spcAft>
            </a:pPr>
            <a:r>
              <a:rPr lang="ja-JP" altLang="en-US" sz="2000" dirty="0" smtClean="0">
                <a:latin typeface="ＭＳ Ｐゴシック"/>
                <a:ea typeface="ＭＳ Ｐゴシック"/>
                <a:cs typeface="ＭＳ Ｐゴシック"/>
              </a:rPr>
              <a:t>　　　　　　　　　　　　　　児科雑誌　</a:t>
            </a:r>
            <a:r>
              <a:rPr lang="en-US" altLang="ja-JP" sz="2000" dirty="0" smtClean="0">
                <a:latin typeface="ＭＳ Ｐゴシック"/>
                <a:ea typeface="ＭＳ Ｐゴシック"/>
                <a:cs typeface="ＭＳ Ｐゴシック"/>
              </a:rPr>
              <a:t>1924, 290: 960-967</a:t>
            </a:r>
          </a:p>
          <a:p>
            <a:pPr marL="342900" indent="-342900">
              <a:spcAft>
                <a:spcPts val="600"/>
              </a:spcAft>
              <a:buFont typeface="Arial"/>
              <a:buChar char="•"/>
            </a:pPr>
            <a:r>
              <a:rPr lang="ja-JP" altLang="en-US" sz="2000" dirty="0" smtClean="0">
                <a:latin typeface="ＭＳ Ｐゴシック"/>
                <a:ea typeface="ＭＳ Ｐゴシック"/>
                <a:cs typeface="ＭＳ Ｐゴシック"/>
              </a:rPr>
              <a:t>所謂脳膜炎</a:t>
            </a:r>
            <a:r>
              <a:rPr lang="en-US" altLang="ja-JP" sz="2000" dirty="0" smtClean="0">
                <a:latin typeface="ＭＳ Ｐゴシック"/>
                <a:ea typeface="ＭＳ Ｐゴシック"/>
                <a:cs typeface="ＭＳ Ｐゴシック"/>
              </a:rPr>
              <a:t>. </a:t>
            </a:r>
            <a:r>
              <a:rPr lang="ja-JP" altLang="en-US" sz="2000" dirty="0">
                <a:latin typeface="ＭＳ Ｐゴシック"/>
                <a:ea typeface="ＭＳ Ｐゴシック"/>
                <a:cs typeface="ＭＳ Ｐゴシック"/>
              </a:rPr>
              <a:t>　</a:t>
            </a:r>
            <a:r>
              <a:rPr lang="en-US" altLang="ja-JP" sz="2000" dirty="0">
                <a:latin typeface="ＭＳ Ｐゴシック"/>
                <a:ea typeface="ＭＳ Ｐゴシック"/>
                <a:cs typeface="ＭＳ Ｐゴシック"/>
              </a:rPr>
              <a:t>(</a:t>
            </a:r>
            <a:r>
              <a:rPr lang="ja-JP" altLang="en-US" sz="2000" dirty="0">
                <a:latin typeface="ＭＳ Ｐゴシック"/>
                <a:ea typeface="ＭＳ Ｐゴシック"/>
                <a:cs typeface="ＭＳ Ｐゴシック"/>
              </a:rPr>
              <a:t>日本小児科学会第３０回総会宿題演説</a:t>
            </a:r>
            <a:r>
              <a:rPr lang="en-US" altLang="ja-JP" sz="2000" dirty="0" smtClean="0">
                <a:latin typeface="ＭＳ Ｐゴシック"/>
                <a:ea typeface="ＭＳ Ｐゴシック"/>
                <a:cs typeface="ＭＳ Ｐゴシック"/>
              </a:rPr>
              <a:t>)</a:t>
            </a:r>
            <a:endParaRPr lang="en-US" altLang="ja-JP" sz="2000" dirty="0">
              <a:latin typeface="ＭＳ Ｐゴシック"/>
              <a:ea typeface="ＭＳ Ｐゴシック"/>
              <a:cs typeface="ＭＳ Ｐゴシック"/>
            </a:endParaRPr>
          </a:p>
          <a:p>
            <a:pPr>
              <a:spcAft>
                <a:spcPts val="600"/>
              </a:spcAft>
            </a:pPr>
            <a:r>
              <a:rPr lang="en-US" altLang="ja-JP" sz="2000" dirty="0" smtClean="0">
                <a:latin typeface="ＭＳ Ｐゴシック"/>
                <a:ea typeface="ＭＳ Ｐゴシック"/>
                <a:cs typeface="ＭＳ Ｐゴシック"/>
              </a:rPr>
              <a:t>		</a:t>
            </a:r>
            <a:r>
              <a:rPr lang="ja-JP" altLang="en-US" sz="2000" dirty="0" smtClean="0">
                <a:latin typeface="ＭＳ Ｐゴシック"/>
                <a:ea typeface="ＭＳ Ｐゴシック"/>
                <a:cs typeface="ＭＳ Ｐゴシック"/>
              </a:rPr>
              <a:t>　　　　　児科</a:t>
            </a:r>
            <a:r>
              <a:rPr lang="ja-JP" altLang="en-US" sz="2000" dirty="0">
                <a:latin typeface="ＭＳ Ｐゴシック"/>
                <a:ea typeface="ＭＳ Ｐゴシック"/>
                <a:cs typeface="ＭＳ Ｐゴシック"/>
              </a:rPr>
              <a:t>雑誌　</a:t>
            </a:r>
            <a:r>
              <a:rPr lang="en-US" altLang="ja-JP" sz="2000" dirty="0" smtClean="0">
                <a:latin typeface="ＭＳ Ｐゴシック"/>
                <a:ea typeface="ＭＳ Ｐゴシック"/>
                <a:cs typeface="ＭＳ Ｐゴシック"/>
              </a:rPr>
              <a:t>1925, 304: 1334-1364 </a:t>
            </a:r>
          </a:p>
        </p:txBody>
      </p:sp>
      <p:sp>
        <p:nvSpPr>
          <p:cNvPr id="5" name="正方形/長方形 4"/>
          <p:cNvSpPr/>
          <p:nvPr/>
        </p:nvSpPr>
        <p:spPr>
          <a:xfrm>
            <a:off x="683568" y="1484784"/>
            <a:ext cx="7992888" cy="1748171"/>
          </a:xfrm>
          <a:prstGeom prst="rect">
            <a:avLst/>
          </a:prstGeom>
        </p:spPr>
        <p:txBody>
          <a:bodyPr wrap="square">
            <a:spAutoFit/>
          </a:bodyPr>
          <a:lstStyle/>
          <a:p>
            <a:pPr>
              <a:lnSpc>
                <a:spcPct val="130000"/>
              </a:lnSpc>
              <a:spcAft>
                <a:spcPts val="1200"/>
              </a:spcAft>
            </a:pPr>
            <a:r>
              <a:rPr lang="ja-JP" altLang="en-US" sz="2800" dirty="0">
                <a:latin typeface="ＭＳ Ｐゴシック"/>
                <a:ea typeface="ＭＳ Ｐゴシック"/>
                <a:cs typeface="ＭＳ Ｐゴシック"/>
              </a:rPr>
              <a:t>「所謂脳膜炎」の恐怖</a:t>
            </a:r>
            <a:endParaRPr lang="en-US" altLang="ja-JP" sz="2800" dirty="0">
              <a:latin typeface="ＭＳ Ｐゴシック"/>
              <a:ea typeface="ＭＳ Ｐゴシック"/>
              <a:cs typeface="ＭＳ Ｐゴシック"/>
            </a:endParaRPr>
          </a:p>
          <a:p>
            <a:pPr marL="0" lvl="3">
              <a:lnSpc>
                <a:spcPct val="130000"/>
              </a:lnSpc>
              <a:spcAft>
                <a:spcPts val="1200"/>
              </a:spcAft>
            </a:pPr>
            <a:r>
              <a:rPr lang="ja-JP" altLang="en-US" sz="2000" dirty="0">
                <a:latin typeface="ＭＳ Ｐゴシック"/>
                <a:ea typeface="ＭＳ Ｐゴシック"/>
                <a:cs typeface="ＭＳ Ｐゴシック"/>
              </a:rPr>
              <a:t>　</a:t>
            </a:r>
            <a:r>
              <a:rPr lang="ja-JP" altLang="en-US" dirty="0" smtClean="0">
                <a:latin typeface="ＭＳ Ｐゴシック"/>
                <a:ea typeface="ＭＳ Ｐゴシック"/>
                <a:cs typeface="ＭＳ Ｐゴシック"/>
              </a:rPr>
              <a:t>大正</a:t>
            </a:r>
            <a:r>
              <a:rPr lang="en-US" altLang="ja-JP" dirty="0">
                <a:latin typeface="ＭＳ Ｐゴシック"/>
                <a:ea typeface="ＭＳ Ｐゴシック"/>
                <a:cs typeface="ＭＳ Ｐゴシック"/>
              </a:rPr>
              <a:t>8〜13</a:t>
            </a:r>
            <a:r>
              <a:rPr lang="ja-JP" altLang="en-US" dirty="0">
                <a:latin typeface="ＭＳ Ｐゴシック"/>
                <a:ea typeface="ＭＳ Ｐゴシック"/>
                <a:cs typeface="ＭＳ Ｐゴシック"/>
              </a:rPr>
              <a:t>年の</a:t>
            </a:r>
            <a:r>
              <a:rPr lang="en-US" altLang="ja-JP" dirty="0">
                <a:latin typeface="ＭＳ Ｐゴシック"/>
                <a:ea typeface="ＭＳ Ｐゴシック"/>
                <a:cs typeface="ＭＳ Ｐゴシック"/>
              </a:rPr>
              <a:t>6</a:t>
            </a:r>
            <a:r>
              <a:rPr lang="ja-JP" altLang="en-US" dirty="0">
                <a:latin typeface="ＭＳ Ｐゴシック"/>
                <a:ea typeface="ＭＳ Ｐゴシック"/>
                <a:cs typeface="ＭＳ Ｐゴシック"/>
              </a:rPr>
              <a:t>年間に京大小児科に入院した１歳以下の児の総死亡</a:t>
            </a:r>
            <a:r>
              <a:rPr lang="en-US" altLang="ja-JP" dirty="0">
                <a:latin typeface="ＭＳ Ｐゴシック"/>
                <a:ea typeface="ＭＳ Ｐゴシック"/>
                <a:cs typeface="ＭＳ Ｐゴシック"/>
              </a:rPr>
              <a:t>492</a:t>
            </a:r>
            <a:r>
              <a:rPr lang="ja-JP" altLang="en-US" dirty="0">
                <a:latin typeface="ＭＳ Ｐゴシック"/>
                <a:ea typeface="ＭＳ Ｐゴシック"/>
                <a:cs typeface="ＭＳ Ｐゴシック"/>
              </a:rPr>
              <a:t>例中</a:t>
            </a:r>
            <a:r>
              <a:rPr lang="en-US" altLang="ja-JP" dirty="0">
                <a:latin typeface="ＭＳ Ｐゴシック"/>
                <a:ea typeface="ＭＳ Ｐゴシック"/>
                <a:cs typeface="ＭＳ Ｐゴシック"/>
              </a:rPr>
              <a:t>72</a:t>
            </a:r>
            <a:r>
              <a:rPr lang="ja-JP" altLang="en-US" dirty="0">
                <a:latin typeface="ＭＳ Ｐゴシック"/>
                <a:ea typeface="ＭＳ Ｐゴシック"/>
                <a:cs typeface="ＭＳ Ｐゴシック"/>
              </a:rPr>
              <a:t>例（</a:t>
            </a:r>
            <a:r>
              <a:rPr lang="en-US" altLang="ja-JP" dirty="0">
                <a:latin typeface="ＭＳ Ｐゴシック"/>
                <a:ea typeface="ＭＳ Ｐゴシック"/>
                <a:cs typeface="ＭＳ Ｐゴシック"/>
              </a:rPr>
              <a:t>14.6%</a:t>
            </a:r>
            <a:r>
              <a:rPr lang="ja-JP" altLang="en-US" dirty="0">
                <a:latin typeface="ＭＳ Ｐゴシック"/>
                <a:ea typeface="ＭＳ Ｐゴシック"/>
                <a:cs typeface="ＭＳ Ｐゴシック"/>
              </a:rPr>
              <a:t>）が所謂脳膜炎で死亡</a:t>
            </a:r>
            <a:endParaRPr lang="ja-JP" altLang="en-US" dirty="0">
              <a:latin typeface="ＭＳ Ｐゴシック"/>
              <a:ea typeface="ＭＳ Ｐゴシック"/>
              <a:cs typeface="ＭＳ Ｐゴシック"/>
            </a:endParaRPr>
          </a:p>
        </p:txBody>
      </p:sp>
    </p:spTree>
    <p:extLst>
      <p:ext uri="{BB962C8B-B14F-4D97-AF65-F5344CB8AC3E}">
        <p14:creationId xmlns:p14="http://schemas.microsoft.com/office/powerpoint/2010/main" val="1510245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99592" y="476672"/>
            <a:ext cx="7494359" cy="4867999"/>
          </a:xfrm>
          <a:prstGeom prst="rect">
            <a:avLst/>
          </a:prstGeom>
        </p:spPr>
        <p:txBody>
          <a:bodyPr wrap="none">
            <a:spAutoFit/>
          </a:bodyPr>
          <a:lstStyle/>
          <a:p>
            <a:pPr marL="896938" indent="-896938">
              <a:lnSpc>
                <a:spcPct val="150000"/>
              </a:lnSpc>
            </a:pPr>
            <a:r>
              <a:rPr lang="ja-JP" altLang="en-US" dirty="0">
                <a:latin typeface="ＭＳ Ｐゴシック"/>
                <a:ea typeface="ＭＳ Ｐゴシック"/>
                <a:cs typeface="ＭＳ Ｐゴシック"/>
              </a:rPr>
              <a:t>鉛中毒説のヒントは文献的考察から</a:t>
            </a:r>
            <a:endParaRPr lang="en-US" altLang="ja-JP" sz="1800" dirty="0">
              <a:latin typeface="ＭＳ Ｐゴシック"/>
              <a:ea typeface="ＭＳ Ｐゴシック"/>
              <a:cs typeface="ＭＳ Ｐゴシック"/>
            </a:endParaRPr>
          </a:p>
          <a:p>
            <a:pPr marL="271463" indent="-271463">
              <a:lnSpc>
                <a:spcPct val="150000"/>
              </a:lnSpc>
              <a:buFont typeface="Arial"/>
              <a:buChar char="•"/>
            </a:pPr>
            <a:r>
              <a:rPr lang="ja-JP" altLang="en-US" sz="2000" dirty="0">
                <a:latin typeface="ＭＳ Ｐゴシック"/>
                <a:ea typeface="ＭＳ Ｐゴシック"/>
                <a:cs typeface="ＭＳ Ｐゴシック"/>
              </a:rPr>
              <a:t>明治</a:t>
            </a:r>
            <a:r>
              <a:rPr lang="en-US" altLang="ja-JP" sz="2000" dirty="0">
                <a:latin typeface="ＭＳ Ｐゴシック"/>
                <a:ea typeface="ＭＳ Ｐゴシック"/>
                <a:cs typeface="ＭＳ Ｐゴシック"/>
              </a:rPr>
              <a:t>38</a:t>
            </a:r>
            <a:r>
              <a:rPr lang="ja-JP" altLang="en-US" sz="2000" dirty="0">
                <a:latin typeface="ＭＳ Ｐゴシック"/>
                <a:ea typeface="ＭＳ Ｐゴシック"/>
                <a:cs typeface="ＭＳ Ｐゴシック"/>
              </a:rPr>
              <a:t>年に、高州謙一郎が「塩基嗜好顆粒赤血球の出現」を報告</a:t>
            </a:r>
            <a:endParaRPr lang="en-US" altLang="ja-JP" sz="2000" dirty="0">
              <a:latin typeface="ＭＳ Ｐゴシック"/>
              <a:ea typeface="ＭＳ Ｐゴシック"/>
              <a:cs typeface="ＭＳ Ｐゴシック"/>
            </a:endParaRPr>
          </a:p>
          <a:p>
            <a:pPr marL="271463" indent="-271463">
              <a:lnSpc>
                <a:spcPct val="150000"/>
              </a:lnSpc>
              <a:buFont typeface="Arial"/>
              <a:buChar char="•"/>
            </a:pPr>
            <a:r>
              <a:rPr lang="ja-JP" altLang="en-US" sz="2000" dirty="0">
                <a:latin typeface="ＭＳ Ｐゴシック"/>
                <a:ea typeface="ＭＳ Ｐゴシック"/>
                <a:cs typeface="ＭＳ Ｐゴシック"/>
              </a:rPr>
              <a:t>内科の本に書かれていた鉛中毒患者の他覚的症状</a:t>
            </a:r>
            <a:endParaRPr lang="en-US" altLang="ja-JP" sz="2000" dirty="0">
              <a:latin typeface="ＭＳ Ｐゴシック"/>
              <a:ea typeface="ＭＳ Ｐゴシック"/>
              <a:cs typeface="ＭＳ Ｐゴシック"/>
            </a:endParaRPr>
          </a:p>
          <a:p>
            <a:pPr marL="1239838" lvl="2" indent="-342900">
              <a:lnSpc>
                <a:spcPct val="150000"/>
              </a:lnSpc>
              <a:buFont typeface="+mj-lt"/>
              <a:buAutoNum type="arabicParenR"/>
            </a:pPr>
            <a:r>
              <a:rPr lang="ja-JP" altLang="en-US" sz="2000" dirty="0">
                <a:latin typeface="ＭＳ Ｐゴシック"/>
                <a:ea typeface="ＭＳ Ｐゴシック"/>
                <a:cs typeface="ＭＳ Ｐゴシック"/>
              </a:rPr>
              <a:t>血液中に塩基嗜好顆粒赤血球の出現</a:t>
            </a:r>
            <a:endParaRPr lang="en-US" altLang="ja-JP" sz="2000" dirty="0">
              <a:latin typeface="ＭＳ Ｐゴシック"/>
              <a:ea typeface="ＭＳ Ｐゴシック"/>
              <a:cs typeface="ＭＳ Ｐゴシック"/>
            </a:endParaRPr>
          </a:p>
          <a:p>
            <a:pPr marL="1239838" lvl="2" indent="-342900">
              <a:lnSpc>
                <a:spcPct val="150000"/>
              </a:lnSpc>
              <a:buFont typeface="+mj-lt"/>
              <a:buAutoNum type="arabicParenR"/>
            </a:pPr>
            <a:r>
              <a:rPr lang="ja-JP" altLang="en-US" sz="2000" dirty="0">
                <a:latin typeface="ＭＳ Ｐゴシック"/>
                <a:ea typeface="ＭＳ Ｐゴシック"/>
                <a:cs typeface="ＭＳ Ｐゴシック"/>
              </a:rPr>
              <a:t>亜黄疸</a:t>
            </a:r>
            <a:endParaRPr lang="en-US" altLang="ja-JP" sz="2000" dirty="0">
              <a:latin typeface="ＭＳ Ｐゴシック"/>
              <a:ea typeface="ＭＳ Ｐゴシック"/>
              <a:cs typeface="ＭＳ Ｐゴシック"/>
            </a:endParaRPr>
          </a:p>
          <a:p>
            <a:pPr marL="1239838" lvl="2" indent="-342900">
              <a:lnSpc>
                <a:spcPct val="150000"/>
              </a:lnSpc>
              <a:buFont typeface="+mj-lt"/>
              <a:buAutoNum type="arabicParenR"/>
            </a:pPr>
            <a:r>
              <a:rPr lang="ja-JP" altLang="en-US" sz="2000" dirty="0">
                <a:latin typeface="ＭＳ Ｐゴシック"/>
                <a:ea typeface="ＭＳ Ｐゴシック"/>
                <a:cs typeface="ＭＳ Ｐゴシック"/>
              </a:rPr>
              <a:t>ヘマトポルフィリン尿</a:t>
            </a:r>
            <a:endParaRPr lang="en-US" altLang="ja-JP" sz="2000" dirty="0">
              <a:latin typeface="ＭＳ Ｐゴシック"/>
              <a:ea typeface="ＭＳ Ｐゴシック"/>
              <a:cs typeface="ＭＳ Ｐゴシック"/>
            </a:endParaRPr>
          </a:p>
          <a:p>
            <a:pPr marL="1239838" lvl="2" indent="-342900">
              <a:lnSpc>
                <a:spcPct val="150000"/>
              </a:lnSpc>
              <a:buFont typeface="+mj-lt"/>
              <a:buAutoNum type="arabicParenR"/>
            </a:pPr>
            <a:r>
              <a:rPr lang="ja-JP" altLang="en-US" sz="2000" dirty="0">
                <a:latin typeface="ＭＳ Ｐゴシック"/>
                <a:ea typeface="ＭＳ Ｐゴシック"/>
                <a:cs typeface="ＭＳ Ｐゴシック"/>
              </a:rPr>
              <a:t>歯齦の鉛縁（ブライザウム</a:t>
            </a:r>
            <a:r>
              <a:rPr lang="ja-JP" altLang="en-US" sz="2000" dirty="0" smtClean="0">
                <a:latin typeface="ＭＳ Ｐゴシック"/>
                <a:ea typeface="ＭＳ Ｐゴシック"/>
                <a:cs typeface="ＭＳ Ｐゴシック"/>
              </a:rPr>
              <a:t>）</a:t>
            </a:r>
            <a:endParaRPr lang="en-US" altLang="ja-JP" sz="2000" dirty="0" smtClean="0">
              <a:latin typeface="ＭＳ Ｐゴシック"/>
              <a:ea typeface="ＭＳ Ｐゴシック"/>
              <a:cs typeface="ＭＳ Ｐゴシック"/>
            </a:endParaRPr>
          </a:p>
          <a:p>
            <a:pPr marL="896938" lvl="2">
              <a:lnSpc>
                <a:spcPct val="150000"/>
              </a:lnSpc>
            </a:pPr>
            <a:endParaRPr lang="en-US" altLang="ja-JP" sz="2000" dirty="0">
              <a:latin typeface="ＭＳ Ｐゴシック"/>
              <a:ea typeface="ＭＳ Ｐゴシック"/>
              <a:cs typeface="ＭＳ Ｐゴシック"/>
            </a:endParaRPr>
          </a:p>
          <a:p>
            <a:pPr>
              <a:lnSpc>
                <a:spcPct val="150000"/>
              </a:lnSpc>
            </a:pPr>
            <a:r>
              <a:rPr lang="ja-JP" altLang="en-US" dirty="0" smtClean="0">
                <a:latin typeface="ＭＳ Ｐゴシック"/>
                <a:ea typeface="ＭＳ Ｐゴシック"/>
                <a:cs typeface="ＭＳ Ｐゴシック"/>
              </a:rPr>
              <a:t>鉛</a:t>
            </a:r>
            <a:r>
              <a:rPr lang="ja-JP" altLang="en-US" dirty="0" smtClean="0">
                <a:latin typeface="ＭＳ Ｐゴシック"/>
                <a:ea typeface="ＭＳ Ｐゴシック"/>
                <a:cs typeface="ＭＳ Ｐゴシック"/>
              </a:rPr>
              <a:t>中毒説を確固たるものにするため</a:t>
            </a:r>
            <a:r>
              <a:rPr lang="ja-JP" altLang="en-US" dirty="0">
                <a:latin typeface="ＭＳ Ｐゴシック"/>
                <a:ea typeface="ＭＳ Ｐゴシック"/>
                <a:cs typeface="ＭＳ Ｐゴシック"/>
              </a:rPr>
              <a:t>に粉骨砕身の研究　</a:t>
            </a:r>
            <a:endParaRPr lang="ja-JP" altLang="en-US" dirty="0" smtClean="0">
              <a:latin typeface="ＭＳ Ｐゴシック"/>
              <a:ea typeface="ＭＳ Ｐゴシック"/>
              <a:cs typeface="ＭＳ Ｐゴシック"/>
            </a:endParaRPr>
          </a:p>
          <a:p>
            <a:pPr marL="342900" indent="-342900">
              <a:lnSpc>
                <a:spcPct val="150000"/>
              </a:lnSpc>
              <a:buFont typeface="Arial"/>
              <a:buChar char="•"/>
            </a:pPr>
            <a:r>
              <a:rPr lang="ja-JP" altLang="en-US" sz="2000" dirty="0" smtClean="0">
                <a:latin typeface="ＭＳ Ｐゴシック"/>
                <a:ea typeface="ＭＳ Ｐゴシック"/>
                <a:cs typeface="ＭＳ Ｐゴシック"/>
              </a:rPr>
              <a:t>死亡患児の全身諸臓器、生体試料中の鉛濃度の定量</a:t>
            </a:r>
            <a:endParaRPr lang="en-US" altLang="ja-JP" sz="2000" dirty="0" smtClean="0">
              <a:latin typeface="ＭＳ Ｐゴシック"/>
              <a:ea typeface="ＭＳ Ｐゴシック"/>
              <a:cs typeface="ＭＳ Ｐゴシック"/>
            </a:endParaRPr>
          </a:p>
        </p:txBody>
      </p:sp>
    </p:spTree>
    <p:extLst>
      <p:ext uri="{BB962C8B-B14F-4D97-AF65-F5344CB8AC3E}">
        <p14:creationId xmlns:p14="http://schemas.microsoft.com/office/powerpoint/2010/main" val="3727898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bg2"/>
                                      </p:to>
                                    </p:animClr>
                                  </p:sub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chemeClr val="bg2"/>
                                      </p:to>
                                    </p:animClr>
                                  </p:sub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27584" y="332656"/>
            <a:ext cx="7848872" cy="4628960"/>
          </a:xfrm>
          <a:prstGeom prst="rect">
            <a:avLst/>
          </a:prstGeom>
        </p:spPr>
        <p:txBody>
          <a:bodyPr wrap="square">
            <a:spAutoFit/>
          </a:bodyPr>
          <a:lstStyle/>
          <a:p>
            <a:pPr>
              <a:lnSpc>
                <a:spcPct val="130000"/>
              </a:lnSpc>
            </a:pPr>
            <a:endParaRPr lang="en-US" altLang="ja-JP" sz="2800" dirty="0" smtClean="0">
              <a:latin typeface="ＭＳ Ｐゴシック"/>
              <a:ea typeface="ＭＳ Ｐゴシック"/>
              <a:cs typeface="ＭＳ Ｐゴシック"/>
            </a:endParaRPr>
          </a:p>
          <a:p>
            <a:pPr>
              <a:lnSpc>
                <a:spcPct val="130000"/>
              </a:lnSpc>
            </a:pPr>
            <a:r>
              <a:rPr lang="ja-JP" altLang="en-US" sz="2800" dirty="0" smtClean="0">
                <a:latin typeface="ＭＳ Ｐゴシック"/>
                <a:ea typeface="ＭＳ Ｐゴシック"/>
                <a:cs typeface="ＭＳ Ｐゴシック"/>
              </a:rPr>
              <a:t>「所謂脳膜炎」の由来</a:t>
            </a:r>
            <a:endParaRPr lang="en-US" altLang="ja-JP" sz="2800" dirty="0" smtClean="0">
              <a:latin typeface="ＭＳ Ｐゴシック"/>
              <a:ea typeface="ＭＳ Ｐゴシック"/>
              <a:cs typeface="ＭＳ Ｐゴシック"/>
            </a:endParaRPr>
          </a:p>
          <a:p>
            <a:pPr indent="355600">
              <a:lnSpc>
                <a:spcPct val="130000"/>
              </a:lnSpc>
              <a:spcAft>
                <a:spcPts val="0"/>
              </a:spcAft>
            </a:pPr>
            <a:endParaRPr lang="en-US" altLang="ja-JP" sz="2000" dirty="0" smtClean="0">
              <a:latin typeface="ＭＳ Ｐゴシック"/>
              <a:ea typeface="ＭＳ Ｐゴシック"/>
              <a:cs typeface="ＭＳ Ｐゴシック"/>
            </a:endParaRPr>
          </a:p>
          <a:p>
            <a:pPr indent="355600">
              <a:lnSpc>
                <a:spcPct val="130000"/>
              </a:lnSpc>
              <a:spcAft>
                <a:spcPts val="1200"/>
              </a:spcAft>
            </a:pPr>
            <a:r>
              <a:rPr lang="ja-JP" altLang="en-US" dirty="0" smtClean="0">
                <a:latin typeface="ＭＳ Ｐゴシック"/>
                <a:ea typeface="ＭＳ Ｐゴシック"/>
                <a:cs typeface="ＭＳ Ｐゴシック"/>
              </a:rPr>
              <a:t>東大小児科弘田長博士によりはじめて記載されたのが明治</a:t>
            </a:r>
            <a:r>
              <a:rPr lang="en-US" altLang="ja-JP" dirty="0" smtClean="0">
                <a:latin typeface="ＭＳ Ｐゴシック"/>
                <a:ea typeface="ＭＳ Ｐゴシック"/>
                <a:cs typeface="ＭＳ Ｐゴシック"/>
              </a:rPr>
              <a:t>34</a:t>
            </a:r>
            <a:r>
              <a:rPr lang="ja-JP" altLang="en-US" dirty="0" smtClean="0">
                <a:latin typeface="ＭＳ Ｐゴシック"/>
                <a:ea typeface="ＭＳ Ｐゴシック"/>
                <a:cs typeface="ＭＳ Ｐゴシック"/>
              </a:rPr>
              <a:t>年。</a:t>
            </a:r>
            <a:endParaRPr lang="en-US" altLang="ja-JP" dirty="0" smtClean="0">
              <a:latin typeface="ＭＳ Ｐゴシック"/>
              <a:ea typeface="ＭＳ Ｐゴシック"/>
              <a:cs typeface="ＭＳ Ｐゴシック"/>
            </a:endParaRPr>
          </a:p>
          <a:p>
            <a:pPr indent="355600">
              <a:lnSpc>
                <a:spcPct val="130000"/>
              </a:lnSpc>
              <a:spcAft>
                <a:spcPts val="1200"/>
              </a:spcAft>
            </a:pPr>
            <a:r>
              <a:rPr lang="ja-JP" altLang="en-US" dirty="0" smtClean="0">
                <a:latin typeface="ＭＳ Ｐゴシック"/>
                <a:ea typeface="ＭＳ Ｐゴシック"/>
                <a:cs typeface="ＭＳ Ｐゴシック"/>
              </a:rPr>
              <a:t>関東では、</a:t>
            </a:r>
            <a:r>
              <a:rPr lang="ja-JP" altLang="en-US" dirty="0" smtClean="0">
                <a:latin typeface="ＭＳ Ｐゴシック"/>
                <a:ea typeface="ＭＳ Ｐゴシック"/>
                <a:cs typeface="ＭＳ Ｐゴシック"/>
              </a:rPr>
              <a:t>明治</a:t>
            </a:r>
            <a:r>
              <a:rPr lang="ja-JP" altLang="en-US" dirty="0" smtClean="0">
                <a:latin typeface="ＭＳ Ｐゴシック"/>
                <a:ea typeface="ＭＳ Ｐゴシック"/>
                <a:cs typeface="ＭＳ Ｐゴシック"/>
              </a:rPr>
              <a:t>２７</a:t>
            </a:r>
            <a:r>
              <a:rPr lang="en-US" altLang="ja-JP"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２８年頃に多数観察されたが、明治</a:t>
            </a:r>
            <a:r>
              <a:rPr lang="en-US" altLang="ja-JP" dirty="0" smtClean="0">
                <a:latin typeface="ＭＳ Ｐゴシック"/>
                <a:ea typeface="ＭＳ Ｐゴシック"/>
                <a:cs typeface="ＭＳ Ｐゴシック"/>
              </a:rPr>
              <a:t>36</a:t>
            </a:r>
            <a:r>
              <a:rPr lang="ja-JP" altLang="en-US" dirty="0" smtClean="0">
                <a:latin typeface="ＭＳ Ｐゴシック"/>
                <a:ea typeface="ＭＳ Ｐゴシック"/>
                <a:cs typeface="ＭＳ Ｐゴシック"/>
              </a:rPr>
              <a:t>年に勧業博覧会を機に白粉製造業者が鉛白粉の危険を宣伝した結果、一般に無鉛白粉が普及し、関東では見られなくなった。</a:t>
            </a:r>
            <a:endParaRPr lang="en-US" altLang="ja-JP" dirty="0" smtClean="0">
              <a:latin typeface="ＭＳ Ｐゴシック"/>
              <a:ea typeface="ＭＳ Ｐゴシック"/>
              <a:cs typeface="ＭＳ Ｐゴシック"/>
            </a:endParaRPr>
          </a:p>
        </p:txBody>
      </p:sp>
    </p:spTree>
    <p:extLst>
      <p:ext uri="{BB962C8B-B14F-4D97-AF65-F5344CB8AC3E}">
        <p14:creationId xmlns:p14="http://schemas.microsoft.com/office/powerpoint/2010/main" val="3733710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SCN_00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620688"/>
            <a:ext cx="5975894" cy="3831638"/>
          </a:xfrm>
          <a:prstGeom prst="rect">
            <a:avLst/>
          </a:prstGeom>
        </p:spPr>
      </p:pic>
      <p:sp>
        <p:nvSpPr>
          <p:cNvPr id="5" name="テキスト ボックス 4"/>
          <p:cNvSpPr txBox="1"/>
          <p:nvPr/>
        </p:nvSpPr>
        <p:spPr>
          <a:xfrm>
            <a:off x="1115616" y="4581128"/>
            <a:ext cx="6624736" cy="646331"/>
          </a:xfrm>
          <a:prstGeom prst="rect">
            <a:avLst/>
          </a:prstGeom>
          <a:noFill/>
        </p:spPr>
        <p:txBody>
          <a:bodyPr wrap="square" rtlCol="0">
            <a:spAutoFit/>
          </a:bodyPr>
          <a:lstStyle/>
          <a:p>
            <a:r>
              <a:rPr kumimoji="1" lang="ja-JP" altLang="en-US" sz="1800" dirty="0" smtClean="0"/>
              <a:t>後列　左から　筒井孟先生、</a:t>
            </a:r>
            <a:r>
              <a:rPr lang="ja-JP" altLang="en-US" sz="1800" dirty="0" smtClean="0">
                <a:latin typeface="ＭＳ Ｐゴシック"/>
                <a:ea typeface="ＭＳ Ｐゴシック"/>
                <a:cs typeface="ＭＳ Ｐゴシック"/>
              </a:rPr>
              <a:t>西尾</a:t>
            </a:r>
            <a:r>
              <a:rPr lang="ja-JP" altLang="en-US" sz="1800" dirty="0">
                <a:latin typeface="ＭＳ Ｐゴシック"/>
                <a:ea typeface="ＭＳ Ｐゴシック"/>
                <a:cs typeface="ＭＳ Ｐゴシック"/>
              </a:rPr>
              <a:t>久</a:t>
            </a:r>
            <a:r>
              <a:rPr lang="ja-JP" altLang="en-US" sz="1800" dirty="0" smtClean="0">
                <a:latin typeface="ＭＳ Ｐゴシック"/>
                <a:ea typeface="ＭＳ Ｐゴシック"/>
                <a:cs typeface="ＭＳ Ｐゴシック"/>
              </a:rPr>
              <a:t>英教授</a:t>
            </a:r>
            <a:endParaRPr lang="en-US" altLang="ja-JP" sz="1800" dirty="0" smtClean="0">
              <a:latin typeface="ＭＳ Ｐゴシック"/>
              <a:ea typeface="ＭＳ Ｐゴシック"/>
              <a:cs typeface="ＭＳ Ｐゴシック"/>
            </a:endParaRPr>
          </a:p>
          <a:p>
            <a:r>
              <a:rPr lang="ja-JP" altLang="en-US" sz="1800" dirty="0" smtClean="0"/>
              <a:t>前列　左から　林千代先生、堀口俊一大阪市立大名誉教授ご夫妻</a:t>
            </a:r>
            <a:endParaRPr kumimoji="1" lang="ja-JP" altLang="en-US" sz="1800" dirty="0"/>
          </a:p>
        </p:txBody>
      </p:sp>
      <p:sp>
        <p:nvSpPr>
          <p:cNvPr id="3" name="テキスト ボックス 2"/>
          <p:cNvSpPr txBox="1"/>
          <p:nvPr/>
        </p:nvSpPr>
        <p:spPr>
          <a:xfrm>
            <a:off x="1043608" y="5589240"/>
            <a:ext cx="7008649" cy="461665"/>
          </a:xfrm>
          <a:prstGeom prst="rect">
            <a:avLst/>
          </a:prstGeom>
          <a:noFill/>
        </p:spPr>
        <p:txBody>
          <a:bodyPr wrap="none" rtlCol="0">
            <a:spAutoFit/>
          </a:bodyPr>
          <a:lstStyle/>
          <a:p>
            <a:r>
              <a:rPr kumimoji="1" lang="ja-JP" altLang="en-US" dirty="0" smtClean="0"/>
              <a:t>平井らによる鉛濃度の定量は適正になされていた  ！！</a:t>
            </a:r>
            <a:endParaRPr kumimoji="1" lang="ja-JP" altLang="en-US" dirty="0"/>
          </a:p>
        </p:txBody>
      </p:sp>
    </p:spTree>
    <p:extLst>
      <p:ext uri="{BB962C8B-B14F-4D97-AF65-F5344CB8AC3E}">
        <p14:creationId xmlns:p14="http://schemas.microsoft.com/office/powerpoint/2010/main" val="39472351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71600" y="908720"/>
            <a:ext cx="7128792" cy="5047535"/>
          </a:xfrm>
          <a:prstGeom prst="rect">
            <a:avLst/>
          </a:prstGeom>
        </p:spPr>
        <p:txBody>
          <a:bodyPr wrap="square">
            <a:spAutoFit/>
          </a:bodyPr>
          <a:lstStyle/>
          <a:p>
            <a:pPr marL="285750" indent="-285750">
              <a:lnSpc>
                <a:spcPct val="150000"/>
              </a:lnSpc>
              <a:buFont typeface="Arial"/>
              <a:buChar char="•"/>
            </a:pPr>
            <a:r>
              <a:rPr lang="ja-JP" altLang="en-US" u="sng" dirty="0">
                <a:latin typeface="ＭＳ Ｐゴシック"/>
                <a:ea typeface="ＭＳ Ｐゴシック"/>
                <a:cs typeface="ＭＳ Ｐゴシック"/>
              </a:rPr>
              <a:t>堀口俊一</a:t>
            </a:r>
            <a:r>
              <a:rPr lang="ja-JP" altLang="en-US" u="sng" dirty="0" smtClean="0">
                <a:latin typeface="ＭＳ Ｐゴシック"/>
                <a:ea typeface="ＭＳ Ｐゴシック"/>
                <a:cs typeface="ＭＳ Ｐゴシック"/>
              </a:rPr>
              <a:t>、寺本恵子、西尾</a:t>
            </a:r>
            <a:r>
              <a:rPr lang="ja-JP" altLang="en-US" u="sng" dirty="0">
                <a:latin typeface="ＭＳ Ｐゴシック"/>
                <a:ea typeface="ＭＳ Ｐゴシック"/>
                <a:cs typeface="ＭＳ Ｐゴシック"/>
              </a:rPr>
              <a:t>久英、林　千代共著</a:t>
            </a:r>
            <a:r>
              <a:rPr lang="ja-JP" altLang="ja-JP" dirty="0">
                <a:latin typeface="ＭＳ Ｐゴシック"/>
                <a:ea typeface="ＭＳ Ｐゴシック"/>
                <a:cs typeface="ＭＳ Ｐゴシック"/>
              </a:rPr>
              <a:t>　</a:t>
            </a:r>
            <a:r>
              <a:rPr lang="ja-JP" altLang="en-US" dirty="0" smtClean="0">
                <a:latin typeface="ＭＳ Ｐゴシック"/>
                <a:ea typeface="ＭＳ Ｐゴシック"/>
                <a:cs typeface="ＭＳ Ｐゴシック"/>
              </a:rPr>
              <a:t>「児科雑誌」に発表された仮称所謂脳膜炎（鉛毒性脳症）に関する研究の足跡</a:t>
            </a:r>
            <a:r>
              <a:rPr lang="ja-JP" altLang="ja-JP" dirty="0">
                <a:latin typeface="ＭＳ Ｐゴシック"/>
                <a:ea typeface="ＭＳ Ｐゴシック"/>
                <a:cs typeface="ＭＳ Ｐゴシック"/>
              </a:rPr>
              <a:t>　</a:t>
            </a:r>
            <a:r>
              <a:rPr lang="ja-JP" altLang="en-US" dirty="0">
                <a:latin typeface="ＭＳ Ｐゴシック"/>
                <a:ea typeface="ＭＳ Ｐゴシック"/>
                <a:cs typeface="ＭＳ Ｐゴシック"/>
              </a:rPr>
              <a:t>労働科学</a:t>
            </a:r>
            <a:r>
              <a:rPr lang="en-US" altLang="ja-JP" dirty="0">
                <a:latin typeface="ＭＳ Ｐゴシック"/>
                <a:ea typeface="ＭＳ Ｐゴシック"/>
                <a:cs typeface="ＭＳ Ｐゴシック"/>
              </a:rPr>
              <a:t> </a:t>
            </a:r>
            <a:r>
              <a:rPr lang="en-US" altLang="ja-JP" dirty="0" smtClean="0">
                <a:latin typeface="ＭＳ Ｐゴシック"/>
                <a:ea typeface="ＭＳ Ｐゴシック"/>
                <a:cs typeface="ＭＳ Ｐゴシック"/>
              </a:rPr>
              <a:t>2008-2011</a:t>
            </a:r>
            <a:r>
              <a:rPr lang="ja-JP" altLang="en-US" dirty="0" smtClean="0">
                <a:latin typeface="ＭＳ Ｐゴシック"/>
                <a:ea typeface="ＭＳ Ｐゴシック"/>
                <a:cs typeface="ＭＳ Ｐゴシック"/>
              </a:rPr>
              <a:t>連載</a:t>
            </a:r>
            <a:endParaRPr lang="en-US" altLang="ja-JP" dirty="0">
              <a:latin typeface="ＭＳ Ｐゴシック"/>
              <a:ea typeface="ＭＳ Ｐゴシック"/>
              <a:cs typeface="ＭＳ Ｐゴシック"/>
            </a:endParaRPr>
          </a:p>
          <a:p>
            <a:pPr marL="285750" indent="-285750">
              <a:lnSpc>
                <a:spcPct val="150000"/>
              </a:lnSpc>
              <a:buFont typeface="Arial"/>
              <a:buChar char="•"/>
            </a:pPr>
            <a:r>
              <a:rPr lang="ja-JP" altLang="en-US" u="sng" dirty="0" smtClean="0">
                <a:latin typeface="ＭＳ Ｐゴシック"/>
                <a:ea typeface="ＭＳ Ｐゴシック"/>
                <a:cs typeface="ＭＳ Ｐゴシック"/>
              </a:rPr>
              <a:t>堀口</a:t>
            </a:r>
            <a:r>
              <a:rPr lang="ja-JP" altLang="en-US" u="sng" dirty="0">
                <a:latin typeface="ＭＳ Ｐゴシック"/>
                <a:ea typeface="ＭＳ Ｐゴシック"/>
                <a:cs typeface="ＭＳ Ｐゴシック"/>
              </a:rPr>
              <a:t>俊一、西尾久英、林　千代共著</a:t>
            </a:r>
            <a:r>
              <a:rPr lang="ja-JP" altLang="ja-JP" dirty="0">
                <a:latin typeface="ＭＳ Ｐゴシック"/>
                <a:ea typeface="ＭＳ Ｐゴシック"/>
                <a:cs typeface="ＭＳ Ｐゴシック"/>
              </a:rPr>
              <a:t>　</a:t>
            </a:r>
            <a:r>
              <a:rPr lang="ja-JP" altLang="en-US" dirty="0">
                <a:latin typeface="ＭＳ Ｐゴシック"/>
                <a:ea typeface="ＭＳ Ｐゴシック"/>
                <a:cs typeface="ＭＳ Ｐゴシック"/>
              </a:rPr>
              <a:t>平井毓太郎教授記念碑 「平井乃梅」とその行方</a:t>
            </a:r>
            <a:r>
              <a:rPr lang="ja-JP" altLang="ja-JP" dirty="0">
                <a:latin typeface="ＭＳ Ｐゴシック"/>
                <a:ea typeface="ＭＳ Ｐゴシック"/>
                <a:cs typeface="ＭＳ Ｐゴシック"/>
              </a:rPr>
              <a:t>　</a:t>
            </a:r>
            <a:r>
              <a:rPr lang="ja-JP" altLang="en-US" dirty="0">
                <a:latin typeface="ＭＳ Ｐゴシック"/>
                <a:ea typeface="ＭＳ Ｐゴシック"/>
                <a:cs typeface="ＭＳ Ｐゴシック"/>
              </a:rPr>
              <a:t>労働科学</a:t>
            </a:r>
            <a:r>
              <a:rPr lang="en-US" altLang="ja-JP" dirty="0">
                <a:latin typeface="ＭＳ Ｐゴシック"/>
                <a:ea typeface="ＭＳ Ｐゴシック"/>
                <a:cs typeface="ＭＳ Ｐゴシック"/>
              </a:rPr>
              <a:t> </a:t>
            </a:r>
            <a:r>
              <a:rPr lang="ja-JP" altLang="en-US" dirty="0">
                <a:latin typeface="ＭＳ Ｐゴシック"/>
                <a:ea typeface="ＭＳ Ｐゴシック"/>
                <a:cs typeface="ＭＳ Ｐゴシック"/>
              </a:rPr>
              <a:t>第８２巻第２号、</a:t>
            </a:r>
            <a:r>
              <a:rPr lang="en-US" altLang="ja-JP" dirty="0">
                <a:latin typeface="ＭＳ Ｐゴシック"/>
                <a:ea typeface="ＭＳ Ｐゴシック"/>
                <a:cs typeface="ＭＳ Ｐゴシック"/>
              </a:rPr>
              <a:t>2006</a:t>
            </a:r>
          </a:p>
          <a:p>
            <a:pPr marL="285750" indent="-285750">
              <a:lnSpc>
                <a:spcPct val="150000"/>
              </a:lnSpc>
              <a:buFont typeface="Arial"/>
              <a:buChar char="•"/>
            </a:pPr>
            <a:r>
              <a:rPr lang="ja-JP" altLang="en-US" u="sng" dirty="0">
                <a:latin typeface="ＭＳ Ｐゴシック"/>
                <a:ea typeface="ＭＳ Ｐゴシック"/>
                <a:cs typeface="ＭＳ Ｐゴシック"/>
              </a:rPr>
              <a:t>堀口俊一著</a:t>
            </a:r>
            <a:r>
              <a:rPr lang="en-US" altLang="ja-JP" dirty="0">
                <a:latin typeface="ＭＳ Ｐゴシック"/>
                <a:ea typeface="ＭＳ Ｐゴシック"/>
                <a:cs typeface="ＭＳ Ｐゴシック"/>
              </a:rPr>
              <a:t> </a:t>
            </a:r>
            <a:r>
              <a:rPr lang="ja-JP" altLang="en-US" dirty="0">
                <a:latin typeface="ＭＳ Ｐゴシック"/>
                <a:ea typeface="ＭＳ Ｐゴシック"/>
                <a:cs typeface="ＭＳ Ｐゴシック"/>
              </a:rPr>
              <a:t>平井毓太郎教授と乳幼児の鉛毒性脳炎に関する史的考察</a:t>
            </a:r>
            <a:endParaRPr lang="en-US" altLang="ja-JP" dirty="0">
              <a:latin typeface="ＭＳ Ｐゴシック"/>
              <a:ea typeface="ＭＳ Ｐゴシック"/>
              <a:cs typeface="ＭＳ Ｐゴシック"/>
            </a:endParaRPr>
          </a:p>
          <a:p>
            <a:pPr>
              <a:lnSpc>
                <a:spcPct val="150000"/>
              </a:lnSpc>
            </a:pPr>
            <a:r>
              <a:rPr lang="ja-JP" altLang="en-US" dirty="0">
                <a:latin typeface="ＭＳ Ｐゴシック"/>
                <a:ea typeface="ＭＳ Ｐゴシック"/>
                <a:cs typeface="ＭＳ Ｐゴシック"/>
              </a:rPr>
              <a:t>　　労働科学</a:t>
            </a:r>
            <a:r>
              <a:rPr lang="en-US" altLang="ja-JP" dirty="0">
                <a:latin typeface="ＭＳ Ｐゴシック"/>
                <a:ea typeface="ＭＳ Ｐゴシック"/>
                <a:cs typeface="ＭＳ Ｐゴシック"/>
              </a:rPr>
              <a:t> </a:t>
            </a:r>
            <a:r>
              <a:rPr lang="ja-JP" altLang="en-US" dirty="0">
                <a:latin typeface="ＭＳ Ｐゴシック"/>
                <a:ea typeface="ＭＳ Ｐゴシック"/>
                <a:cs typeface="ＭＳ Ｐゴシック"/>
              </a:rPr>
              <a:t>第８２巻第１号、</a:t>
            </a:r>
            <a:r>
              <a:rPr lang="en-US" altLang="ja-JP" dirty="0">
                <a:latin typeface="ＭＳ Ｐゴシック"/>
                <a:ea typeface="ＭＳ Ｐゴシック"/>
                <a:cs typeface="ＭＳ Ｐゴシック"/>
              </a:rPr>
              <a:t>2006</a:t>
            </a:r>
            <a:endParaRPr lang="ja-JP" altLang="en-US" sz="2800" dirty="0">
              <a:latin typeface="ＭＳ Ｐゴシック"/>
              <a:ea typeface="ＭＳ Ｐゴシック"/>
              <a:cs typeface="ＭＳ Ｐゴシック"/>
            </a:endParaRPr>
          </a:p>
        </p:txBody>
      </p:sp>
    </p:spTree>
    <p:extLst>
      <p:ext uri="{BB962C8B-B14F-4D97-AF65-F5344CB8AC3E}">
        <p14:creationId xmlns:p14="http://schemas.microsoft.com/office/powerpoint/2010/main" val="11847742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95536" y="188640"/>
            <a:ext cx="5472608" cy="954107"/>
          </a:xfrm>
          <a:prstGeom prst="rect">
            <a:avLst/>
          </a:prstGeom>
        </p:spPr>
        <p:txBody>
          <a:bodyPr wrap="square">
            <a:spAutoFit/>
          </a:bodyPr>
          <a:lstStyle/>
          <a:p>
            <a:r>
              <a:rPr lang="ja-JP" altLang="en-US" dirty="0">
                <a:latin typeface="ＭＳ Ｐゴシック"/>
                <a:ea typeface="ＭＳ Ｐゴシック"/>
                <a:cs typeface="ＭＳ Ｐゴシック"/>
              </a:rPr>
              <a:t>ひらい 　いくたろう</a:t>
            </a:r>
            <a:endParaRPr lang="en-US" altLang="ja-JP" dirty="0">
              <a:latin typeface="ＭＳ Ｐゴシック"/>
              <a:ea typeface="ＭＳ Ｐゴシック"/>
              <a:cs typeface="ＭＳ Ｐゴシック"/>
            </a:endParaRPr>
          </a:p>
          <a:p>
            <a:r>
              <a:rPr lang="ja-JP" altLang="en-US" sz="3200" dirty="0">
                <a:latin typeface="ＭＳ Ｐゴシック"/>
                <a:ea typeface="ＭＳ Ｐゴシック"/>
                <a:cs typeface="ＭＳ Ｐゴシック"/>
              </a:rPr>
              <a:t>平井 　毓太郎　</a:t>
            </a:r>
            <a:r>
              <a:rPr lang="ja-JP" altLang="en-US" dirty="0">
                <a:latin typeface="ＭＳ Ｐゴシック"/>
                <a:ea typeface="ＭＳ Ｐゴシック"/>
                <a:cs typeface="ＭＳ Ｐゴシック"/>
              </a:rPr>
              <a:t>先生のプロフィール</a:t>
            </a:r>
            <a:endParaRPr lang="en-US" altLang="ja-JP" dirty="0">
              <a:latin typeface="ＭＳ Ｐゴシック"/>
              <a:ea typeface="ＭＳ Ｐゴシック"/>
              <a:cs typeface="ＭＳ Ｐゴシック"/>
            </a:endParaRPr>
          </a:p>
        </p:txBody>
      </p:sp>
      <p:sp>
        <p:nvSpPr>
          <p:cNvPr id="4" name="テキスト ボックス 3"/>
          <p:cNvSpPr txBox="1"/>
          <p:nvPr/>
        </p:nvSpPr>
        <p:spPr>
          <a:xfrm>
            <a:off x="323528" y="2060848"/>
            <a:ext cx="5993949" cy="1738937"/>
          </a:xfrm>
          <a:prstGeom prst="rect">
            <a:avLst/>
          </a:prstGeom>
          <a:noFill/>
        </p:spPr>
        <p:txBody>
          <a:bodyPr wrap="none" rtlCol="0">
            <a:spAutoFit/>
          </a:bodyPr>
          <a:lstStyle/>
          <a:p>
            <a:pPr marL="457200" indent="-457200">
              <a:lnSpc>
                <a:spcPct val="200000"/>
              </a:lnSpc>
              <a:spcAft>
                <a:spcPts val="1800"/>
              </a:spcAft>
              <a:buFont typeface="+mj-lt"/>
              <a:buAutoNum type="arabicParenR"/>
            </a:pPr>
            <a:r>
              <a:rPr kumimoji="1" lang="ja-JP" altLang="en-US" dirty="0" smtClean="0">
                <a:solidFill>
                  <a:schemeClr val="bg2">
                    <a:lumMod val="60000"/>
                    <a:lumOff val="40000"/>
                  </a:schemeClr>
                </a:solidFill>
              </a:rPr>
              <a:t>所謂脳膜炎の原因が鉛中毒であると解明</a:t>
            </a:r>
            <a:endParaRPr kumimoji="1" lang="en-US" altLang="ja-JP" dirty="0" smtClean="0">
              <a:solidFill>
                <a:schemeClr val="bg2">
                  <a:lumMod val="60000"/>
                  <a:lumOff val="40000"/>
                </a:schemeClr>
              </a:solidFill>
            </a:endParaRPr>
          </a:p>
          <a:p>
            <a:pPr marL="457200" indent="-457200">
              <a:lnSpc>
                <a:spcPct val="200000"/>
              </a:lnSpc>
              <a:spcAft>
                <a:spcPts val="1800"/>
              </a:spcAft>
              <a:buFont typeface="+mj-lt"/>
              <a:buAutoNum type="arabicParenR"/>
            </a:pPr>
            <a:r>
              <a:rPr lang="ja-JP" altLang="en-US" dirty="0" smtClean="0"/>
              <a:t>神戸雑誌会と京都雑誌会を</a:t>
            </a:r>
            <a:r>
              <a:rPr lang="ja-JP" altLang="en-US" dirty="0" smtClean="0"/>
              <a:t>主宰</a:t>
            </a:r>
            <a:endParaRPr lang="en-US" altLang="ja-JP" dirty="0" smtClean="0"/>
          </a:p>
        </p:txBody>
      </p:sp>
      <p:pic>
        <p:nvPicPr>
          <p:cNvPr id="2" name="図 1"/>
          <p:cNvPicPr>
            <a:picLocks noChangeAspect="1"/>
          </p:cNvPicPr>
          <p:nvPr/>
        </p:nvPicPr>
        <p:blipFill>
          <a:blip r:embed="rId3"/>
          <a:stretch>
            <a:fillRect/>
          </a:stretch>
        </p:blipFill>
        <p:spPr>
          <a:xfrm>
            <a:off x="6012160" y="4077072"/>
            <a:ext cx="2588423" cy="2061964"/>
          </a:xfrm>
          <a:prstGeom prst="rect">
            <a:avLst/>
          </a:prstGeom>
        </p:spPr>
      </p:pic>
      <p:pic>
        <p:nvPicPr>
          <p:cNvPr id="8" name="図 7"/>
          <p:cNvPicPr>
            <a:picLocks noChangeAspect="1"/>
          </p:cNvPicPr>
          <p:nvPr/>
        </p:nvPicPr>
        <p:blipFill>
          <a:blip r:embed="rId4"/>
          <a:stretch>
            <a:fillRect/>
          </a:stretch>
        </p:blipFill>
        <p:spPr>
          <a:xfrm>
            <a:off x="6660232" y="188640"/>
            <a:ext cx="1875036" cy="2574531"/>
          </a:xfrm>
          <a:prstGeom prst="rect">
            <a:avLst/>
          </a:prstGeom>
        </p:spPr>
      </p:pic>
    </p:spTree>
    <p:extLst>
      <p:ext uri="{BB962C8B-B14F-4D97-AF65-F5344CB8AC3E}">
        <p14:creationId xmlns:p14="http://schemas.microsoft.com/office/powerpoint/2010/main" val="34788588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628800"/>
            <a:ext cx="3280742" cy="475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196752"/>
            <a:ext cx="3407534" cy="488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テキスト ボックス 1"/>
          <p:cNvSpPr txBox="1"/>
          <p:nvPr/>
        </p:nvSpPr>
        <p:spPr>
          <a:xfrm>
            <a:off x="1259632" y="332656"/>
            <a:ext cx="3888432" cy="646331"/>
          </a:xfrm>
          <a:prstGeom prst="rect">
            <a:avLst/>
          </a:prstGeom>
          <a:noFill/>
        </p:spPr>
        <p:txBody>
          <a:bodyPr wrap="square" rtlCol="0">
            <a:spAutoFit/>
          </a:bodyPr>
          <a:lstStyle/>
          <a:p>
            <a:r>
              <a:rPr kumimoji="1" lang="ja-JP" altLang="en-US" sz="3600" b="1" dirty="0" smtClean="0">
                <a:latin typeface="ＭＳ Ｐ明朝"/>
                <a:ea typeface="ＭＳ Ｐ明朝"/>
                <a:cs typeface="ＭＳ Ｐ明朝"/>
              </a:rPr>
              <a:t>八十八歳夢物語</a:t>
            </a:r>
            <a:endParaRPr kumimoji="1" lang="ja-JP" altLang="en-US" sz="3600" b="1" dirty="0">
              <a:latin typeface="ＭＳ Ｐ明朝"/>
              <a:ea typeface="ＭＳ Ｐ明朝"/>
              <a:cs typeface="ＭＳ Ｐ明朝"/>
            </a:endParaRPr>
          </a:p>
        </p:txBody>
      </p:sp>
      <p:sp>
        <p:nvSpPr>
          <p:cNvPr id="5" name="テキスト ボックス 4"/>
          <p:cNvSpPr txBox="1"/>
          <p:nvPr/>
        </p:nvSpPr>
        <p:spPr>
          <a:xfrm>
            <a:off x="5076056" y="260648"/>
            <a:ext cx="2776521" cy="877163"/>
          </a:xfrm>
          <a:prstGeom prst="rect">
            <a:avLst/>
          </a:prstGeom>
          <a:noFill/>
        </p:spPr>
        <p:txBody>
          <a:bodyPr wrap="none" rtlCol="0">
            <a:spAutoFit/>
          </a:bodyPr>
          <a:lstStyle/>
          <a:p>
            <a:pPr>
              <a:lnSpc>
                <a:spcPct val="130000"/>
              </a:lnSpc>
            </a:pPr>
            <a:r>
              <a:rPr kumimoji="1" lang="ja-JP" altLang="en-US" sz="2000" b="1" dirty="0" smtClean="0">
                <a:latin typeface="ＭＳ Ｐ明朝"/>
                <a:ea typeface="ＭＳ Ｐ明朝"/>
                <a:cs typeface="ＭＳ Ｐ明朝"/>
              </a:rPr>
              <a:t>長澤亘著、長和会編</a:t>
            </a:r>
            <a:endParaRPr kumimoji="1" lang="en-US" altLang="ja-JP" sz="2000" b="1" dirty="0" smtClean="0">
              <a:latin typeface="ＭＳ Ｐ明朝"/>
              <a:ea typeface="ＭＳ Ｐ明朝"/>
              <a:cs typeface="ＭＳ Ｐ明朝"/>
            </a:endParaRPr>
          </a:p>
          <a:p>
            <a:pPr>
              <a:lnSpc>
                <a:spcPct val="130000"/>
              </a:lnSpc>
            </a:pPr>
            <a:r>
              <a:rPr lang="ja-JP" altLang="en-US" sz="2000" b="1" dirty="0" smtClean="0">
                <a:latin typeface="ＭＳ Ｐ明朝"/>
                <a:ea typeface="ＭＳ Ｐ明朝"/>
                <a:cs typeface="ＭＳ Ｐ明朝"/>
              </a:rPr>
              <a:t>昭和２９年２月２３日発行</a:t>
            </a:r>
            <a:endParaRPr kumimoji="1" lang="ja-JP" altLang="en-US" sz="2000" b="1" dirty="0">
              <a:latin typeface="ＭＳ Ｐ明朝"/>
              <a:ea typeface="ＭＳ Ｐ明朝"/>
              <a:cs typeface="ＭＳ Ｐ明朝"/>
            </a:endParaRPr>
          </a:p>
        </p:txBody>
      </p:sp>
      <p:sp>
        <p:nvSpPr>
          <p:cNvPr id="7" name="テキスト ボックス 6"/>
          <p:cNvSpPr txBox="1"/>
          <p:nvPr/>
        </p:nvSpPr>
        <p:spPr>
          <a:xfrm>
            <a:off x="5292080" y="6021288"/>
            <a:ext cx="3252413" cy="400110"/>
          </a:xfrm>
          <a:prstGeom prst="rect">
            <a:avLst/>
          </a:prstGeom>
          <a:noFill/>
        </p:spPr>
        <p:txBody>
          <a:bodyPr wrap="none" rtlCol="0">
            <a:spAutoFit/>
          </a:bodyPr>
          <a:lstStyle/>
          <a:p>
            <a:r>
              <a:rPr kumimoji="1" lang="ja-JP" altLang="en-US" sz="2000" b="1" dirty="0" smtClean="0">
                <a:latin typeface="ＭＳ Ｐ明朝"/>
                <a:ea typeface="ＭＳ Ｐ明朝"/>
                <a:cs typeface="ＭＳ Ｐ明朝"/>
              </a:rPr>
              <a:t>大石康男先生所蔵の限定本</a:t>
            </a:r>
            <a:endParaRPr kumimoji="1" lang="ja-JP" altLang="en-US" sz="2000" b="1" dirty="0">
              <a:latin typeface="ＭＳ Ｐ明朝"/>
              <a:ea typeface="ＭＳ Ｐ明朝"/>
              <a:cs typeface="ＭＳ Ｐ明朝"/>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827584" y="188640"/>
            <a:ext cx="7488832" cy="5262423"/>
          </a:xfrm>
          <a:prstGeom prst="rect">
            <a:avLst/>
          </a:prstGeom>
        </p:spPr>
      </p:pic>
      <p:sp>
        <p:nvSpPr>
          <p:cNvPr id="4" name="テキスト ボックス 3"/>
          <p:cNvSpPr txBox="1"/>
          <p:nvPr/>
        </p:nvSpPr>
        <p:spPr>
          <a:xfrm>
            <a:off x="683568" y="5517232"/>
            <a:ext cx="7811754" cy="461665"/>
          </a:xfrm>
          <a:prstGeom prst="rect">
            <a:avLst/>
          </a:prstGeom>
          <a:noFill/>
        </p:spPr>
        <p:txBody>
          <a:bodyPr wrap="none" rtlCol="0">
            <a:spAutoFit/>
          </a:bodyPr>
          <a:lstStyle/>
          <a:p>
            <a:r>
              <a:rPr kumimoji="1" lang="ja-JP" altLang="en-US" dirty="0" smtClean="0">
                <a:latin typeface="ＭＳ Ｐゴシック"/>
                <a:ea typeface="ＭＳ Ｐゴシック"/>
                <a:cs typeface="ＭＳ Ｐゴシック"/>
              </a:rPr>
              <a:t>長澤小児科病院に於ける平井先生雑誌会　（昭和９年１月）</a:t>
            </a:r>
            <a:endParaRPr kumimoji="1" lang="ja-JP" altLang="en-US" dirty="0">
              <a:latin typeface="ＭＳ Ｐゴシック"/>
              <a:ea typeface="ＭＳ Ｐゴシック"/>
              <a:cs typeface="ＭＳ Ｐゴシック"/>
            </a:endParaRPr>
          </a:p>
        </p:txBody>
      </p:sp>
    </p:spTree>
    <p:extLst>
      <p:ext uri="{BB962C8B-B14F-4D97-AF65-F5344CB8AC3E}">
        <p14:creationId xmlns:p14="http://schemas.microsoft.com/office/powerpoint/2010/main" val="38353268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IMG_0216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764" y="1855928"/>
            <a:ext cx="4248472" cy="3374954"/>
          </a:xfrm>
          <a:prstGeom prst="rect">
            <a:avLst/>
          </a:prstGeom>
        </p:spPr>
      </p:pic>
      <p:sp>
        <p:nvSpPr>
          <p:cNvPr id="19" name="正方形/長方形 18"/>
          <p:cNvSpPr/>
          <p:nvPr/>
        </p:nvSpPr>
        <p:spPr>
          <a:xfrm>
            <a:off x="2123728" y="5571237"/>
            <a:ext cx="4392488" cy="954107"/>
          </a:xfrm>
          <a:prstGeom prst="rect">
            <a:avLst/>
          </a:prstGeom>
          <a:solidFill>
            <a:srgbClr val="7AC74F"/>
          </a:solidFill>
          <a:ln>
            <a:solidFill>
              <a:schemeClr val="bg2"/>
            </a:solidFill>
          </a:ln>
          <a:effectLst>
            <a:outerShdw blurRad="50800" dist="38100" dir="2700000" algn="tl" rotWithShape="0">
              <a:srgbClr val="000000">
                <a:alpha val="43000"/>
              </a:srgbClr>
            </a:outerShdw>
          </a:effectLst>
        </p:spPr>
        <p:txBody>
          <a:bodyPr wrap="square">
            <a:spAutoFit/>
          </a:bodyPr>
          <a:lstStyle/>
          <a:p>
            <a:pPr algn="ctr">
              <a:spcAft>
                <a:spcPts val="0"/>
              </a:spcAft>
            </a:pPr>
            <a:r>
              <a:rPr lang="ja-JP" altLang="en-US" sz="2800" dirty="0">
                <a:latin typeface="ＭＳ Ｐゴシック"/>
                <a:ea typeface="ＭＳ Ｐゴシック"/>
                <a:cs typeface="ＭＳ Ｐゴシック"/>
              </a:rPr>
              <a:t>日本小児</a:t>
            </a:r>
            <a:r>
              <a:rPr lang="ja-JP" altLang="en-US" sz="2800" dirty="0" smtClean="0">
                <a:latin typeface="ＭＳ Ｐゴシック"/>
                <a:ea typeface="ＭＳ Ｐゴシック"/>
                <a:cs typeface="ＭＳ Ｐゴシック"/>
              </a:rPr>
              <a:t>科学会</a:t>
            </a:r>
            <a:endParaRPr lang="en-US" altLang="ja-JP" sz="2800" dirty="0" smtClean="0">
              <a:latin typeface="ＭＳ Ｐゴシック"/>
              <a:ea typeface="ＭＳ Ｐゴシック"/>
              <a:cs typeface="ＭＳ Ｐゴシック"/>
            </a:endParaRPr>
          </a:p>
          <a:p>
            <a:pPr algn="ctr">
              <a:spcAft>
                <a:spcPts val="0"/>
              </a:spcAft>
            </a:pPr>
            <a:r>
              <a:rPr lang="ja-JP" altLang="en-US" sz="2800" dirty="0" smtClean="0">
                <a:latin typeface="ＭＳ Ｐゴシック"/>
                <a:ea typeface="ＭＳ Ｐゴシック"/>
                <a:cs typeface="ＭＳ Ｐゴシック"/>
              </a:rPr>
              <a:t>兵庫県地方会の発展</a:t>
            </a:r>
            <a:endParaRPr lang="ja-JP" altLang="en-US" sz="2800" dirty="0"/>
          </a:p>
        </p:txBody>
      </p:sp>
      <p:sp>
        <p:nvSpPr>
          <p:cNvPr id="11" name="テキスト ボックス 10"/>
          <p:cNvSpPr txBox="1"/>
          <p:nvPr/>
        </p:nvSpPr>
        <p:spPr>
          <a:xfrm>
            <a:off x="683568" y="4149080"/>
            <a:ext cx="2592288" cy="923330"/>
          </a:xfrm>
          <a:prstGeom prst="rect">
            <a:avLst/>
          </a:prstGeom>
          <a:solidFill>
            <a:schemeClr val="bg2">
              <a:lumMod val="20000"/>
              <a:lumOff val="80000"/>
            </a:schemeClr>
          </a:solidFill>
        </p:spPr>
        <p:txBody>
          <a:bodyPr wrap="square" rtlCol="0">
            <a:spAutoFit/>
          </a:bodyPr>
          <a:lstStyle/>
          <a:p>
            <a:r>
              <a:rPr kumimoji="1" lang="ja-JP" altLang="en-US" sz="1800" dirty="0" smtClean="0">
                <a:latin typeface="ＭＳ Ｐゴシック"/>
                <a:ea typeface="ＭＳ Ｐゴシック"/>
                <a:cs typeface="ＭＳ Ｐゴシック"/>
              </a:rPr>
              <a:t>明治３５年、</a:t>
            </a:r>
            <a:endParaRPr kumimoji="1" lang="en-US" altLang="ja-JP" sz="1800" dirty="0" smtClean="0">
              <a:latin typeface="ＭＳ Ｐゴシック"/>
              <a:ea typeface="ＭＳ Ｐゴシック"/>
              <a:cs typeface="ＭＳ Ｐゴシック"/>
            </a:endParaRPr>
          </a:p>
          <a:p>
            <a:r>
              <a:rPr kumimoji="1" lang="ja-JP" altLang="en-US" sz="1800" dirty="0" smtClean="0">
                <a:latin typeface="ＭＳ Ｐゴシック"/>
                <a:ea typeface="ＭＳ Ｐゴシック"/>
                <a:cs typeface="ＭＳ Ｐゴシック"/>
              </a:rPr>
              <a:t>京都帝国大学医科大学</a:t>
            </a:r>
            <a:endParaRPr kumimoji="1" lang="en-US" altLang="ja-JP" sz="1800" dirty="0" smtClean="0">
              <a:latin typeface="ＭＳ Ｐゴシック"/>
              <a:ea typeface="ＭＳ Ｐゴシック"/>
              <a:cs typeface="ＭＳ Ｐゴシック"/>
            </a:endParaRPr>
          </a:p>
          <a:p>
            <a:r>
              <a:rPr kumimoji="1" lang="ja-JP" altLang="en-US" sz="1800" dirty="0" smtClean="0">
                <a:latin typeface="ＭＳ Ｐゴシック"/>
                <a:ea typeface="ＭＳ Ｐゴシック"/>
                <a:cs typeface="ＭＳ Ｐゴシック"/>
              </a:rPr>
              <a:t>初代小児科教授</a:t>
            </a:r>
            <a:endParaRPr kumimoji="1" lang="en-US" altLang="ja-JP" sz="1800" dirty="0" smtClean="0">
              <a:latin typeface="ＭＳ Ｐゴシック"/>
              <a:ea typeface="ＭＳ Ｐゴシック"/>
              <a:cs typeface="ＭＳ Ｐゴシック"/>
            </a:endParaRPr>
          </a:p>
        </p:txBody>
      </p:sp>
      <p:grpSp>
        <p:nvGrpSpPr>
          <p:cNvPr id="17" name="図形グループ 16"/>
          <p:cNvGrpSpPr/>
          <p:nvPr/>
        </p:nvGrpSpPr>
        <p:grpSpPr>
          <a:xfrm>
            <a:off x="827584" y="188640"/>
            <a:ext cx="2664296" cy="3763000"/>
            <a:chOff x="4860032" y="188640"/>
            <a:chExt cx="2664296" cy="3763000"/>
          </a:xfrm>
        </p:grpSpPr>
        <p:pic>
          <p:nvPicPr>
            <p:cNvPr id="12" name="図 11" descr="スキャン 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88640"/>
              <a:ext cx="2664296" cy="3371150"/>
            </a:xfrm>
            <a:prstGeom prst="rect">
              <a:avLst/>
            </a:prstGeom>
          </p:spPr>
        </p:pic>
        <p:sp>
          <p:nvSpPr>
            <p:cNvPr id="14" name="正方形/長方形 13"/>
            <p:cNvSpPr/>
            <p:nvPr/>
          </p:nvSpPr>
          <p:spPr>
            <a:xfrm>
              <a:off x="4860032" y="3212976"/>
              <a:ext cx="2664296" cy="738664"/>
            </a:xfrm>
            <a:prstGeom prst="rect">
              <a:avLst/>
            </a:prstGeom>
            <a:solidFill>
              <a:schemeClr val="bg1"/>
            </a:solidFill>
          </p:spPr>
          <p:txBody>
            <a:bodyPr wrap="square">
              <a:spAutoFit/>
            </a:bodyPr>
            <a:lstStyle/>
            <a:p>
              <a:pPr algn="ctr"/>
              <a:r>
                <a:rPr lang="ja-JP" altLang="en-US" dirty="0">
                  <a:latin typeface="ＭＳ Ｐゴシック"/>
                  <a:ea typeface="ＭＳ Ｐゴシック"/>
                  <a:cs typeface="ＭＳ Ｐゴシック"/>
                </a:rPr>
                <a:t>平井毓太郎</a:t>
              </a:r>
              <a:r>
                <a:rPr lang="ja-JP" altLang="en-US" dirty="0" smtClean="0">
                  <a:latin typeface="ＭＳ Ｐゴシック"/>
                  <a:ea typeface="ＭＳ Ｐゴシック"/>
                  <a:cs typeface="ＭＳ Ｐゴシック"/>
                </a:rPr>
                <a:t>先生</a:t>
              </a:r>
              <a:endParaRPr lang="en-US" altLang="ja-JP" dirty="0" smtClean="0">
                <a:latin typeface="ＭＳ Ｐゴシック"/>
                <a:ea typeface="ＭＳ Ｐゴシック"/>
                <a:cs typeface="ＭＳ Ｐゴシック"/>
              </a:endParaRPr>
            </a:p>
            <a:p>
              <a:pPr algn="ctr"/>
              <a:r>
                <a:rPr lang="ja-JP" altLang="en-US" sz="1800" dirty="0">
                  <a:latin typeface="ＭＳ Ｐゴシック"/>
                  <a:ea typeface="ＭＳ Ｐゴシック"/>
                  <a:cs typeface="ＭＳ Ｐゴシック"/>
                </a:rPr>
                <a:t>ひらい　</a:t>
              </a:r>
              <a:r>
                <a:rPr lang="ja-JP" altLang="en-US" sz="1800" dirty="0" smtClean="0">
                  <a:latin typeface="ＭＳ Ｐゴシック"/>
                  <a:ea typeface="ＭＳ Ｐゴシック"/>
                  <a:cs typeface="ＭＳ Ｐゴシック"/>
                </a:rPr>
                <a:t>いくたろう</a:t>
              </a:r>
              <a:endParaRPr lang="ja-JP" altLang="en-US" sz="1800" dirty="0">
                <a:latin typeface="ＭＳ Ｐゴシック"/>
                <a:ea typeface="ＭＳ Ｐゴシック"/>
                <a:cs typeface="ＭＳ Ｐゴシック"/>
              </a:endParaRPr>
            </a:p>
          </p:txBody>
        </p:sp>
      </p:grpSp>
      <p:sp>
        <p:nvSpPr>
          <p:cNvPr id="7" name="テキスト ボックス 6"/>
          <p:cNvSpPr txBox="1"/>
          <p:nvPr/>
        </p:nvSpPr>
        <p:spPr>
          <a:xfrm>
            <a:off x="5004048" y="4005064"/>
            <a:ext cx="3779911" cy="1200329"/>
          </a:xfrm>
          <a:prstGeom prst="rect">
            <a:avLst/>
          </a:prstGeom>
          <a:solidFill>
            <a:schemeClr val="bg2">
              <a:lumMod val="20000"/>
              <a:lumOff val="80000"/>
            </a:schemeClr>
          </a:solidFill>
        </p:spPr>
        <p:txBody>
          <a:bodyPr wrap="square" rtlCol="0">
            <a:spAutoFit/>
          </a:bodyPr>
          <a:lstStyle/>
          <a:p>
            <a:r>
              <a:rPr kumimoji="1" lang="ja-JP" altLang="en-US" sz="1800" dirty="0" smtClean="0">
                <a:latin typeface="ＭＳ Ｐゴシック"/>
                <a:ea typeface="ＭＳ Ｐゴシック"/>
                <a:cs typeface="ＭＳ Ｐゴシック"/>
              </a:rPr>
              <a:t>明治３６年、</a:t>
            </a:r>
            <a:endParaRPr kumimoji="1" lang="en-US" altLang="ja-JP" sz="1800" dirty="0" smtClean="0">
              <a:latin typeface="ＭＳ Ｐゴシック"/>
              <a:ea typeface="ＭＳ Ｐゴシック"/>
              <a:cs typeface="ＭＳ Ｐゴシック"/>
            </a:endParaRPr>
          </a:p>
          <a:p>
            <a:r>
              <a:rPr kumimoji="1" lang="ja-JP" altLang="en-US" sz="1800" dirty="0" smtClean="0">
                <a:latin typeface="ＭＳ Ｐゴシック"/>
                <a:ea typeface="ＭＳ Ｐゴシック"/>
                <a:cs typeface="ＭＳ Ｐゴシック"/>
              </a:rPr>
              <a:t>日本小児</a:t>
            </a:r>
            <a:r>
              <a:rPr lang="ja-JP" altLang="en-US" sz="1800" dirty="0" smtClean="0">
                <a:latin typeface="ＭＳ Ｐゴシック"/>
                <a:ea typeface="ＭＳ Ｐゴシック"/>
                <a:cs typeface="ＭＳ Ｐゴシック"/>
              </a:rPr>
              <a:t>科学会兵庫県</a:t>
            </a:r>
            <a:r>
              <a:rPr kumimoji="1" lang="ja-JP" altLang="en-US" sz="1800" dirty="0" smtClean="0">
                <a:latin typeface="ＭＳ Ｐゴシック"/>
                <a:ea typeface="ＭＳ Ｐゴシック"/>
                <a:cs typeface="ＭＳ Ｐゴシック"/>
              </a:rPr>
              <a:t>地方会の</a:t>
            </a:r>
            <a:endParaRPr kumimoji="1" lang="en-US" altLang="ja-JP" sz="1800" dirty="0" smtClean="0">
              <a:latin typeface="ＭＳ Ｐゴシック"/>
              <a:ea typeface="ＭＳ Ｐゴシック"/>
              <a:cs typeface="ＭＳ Ｐゴシック"/>
            </a:endParaRPr>
          </a:p>
          <a:p>
            <a:r>
              <a:rPr kumimoji="1" lang="ja-JP" altLang="en-US" sz="1800" dirty="0" smtClean="0">
                <a:latin typeface="ＭＳ Ｐゴシック"/>
                <a:ea typeface="ＭＳ Ｐゴシック"/>
                <a:cs typeface="ＭＳ Ｐゴシック"/>
              </a:rPr>
              <a:t>設立</a:t>
            </a:r>
            <a:r>
              <a:rPr lang="ja-JP" altLang="en-US" sz="1800" dirty="0" smtClean="0">
                <a:latin typeface="ＭＳ Ｐゴシック"/>
                <a:ea typeface="ＭＳ Ｐゴシック"/>
                <a:cs typeface="ＭＳ Ｐゴシック"/>
              </a:rPr>
              <a:t>に尽力</a:t>
            </a:r>
            <a:endParaRPr lang="en-US" altLang="ja-JP" sz="1800" dirty="0" smtClean="0">
              <a:latin typeface="ＭＳ Ｐゴシック"/>
              <a:ea typeface="ＭＳ Ｐゴシック"/>
              <a:cs typeface="ＭＳ Ｐゴシック"/>
            </a:endParaRPr>
          </a:p>
          <a:p>
            <a:r>
              <a:rPr lang="ja-JP" altLang="en-US" sz="1800" dirty="0">
                <a:latin typeface="ＭＳ Ｐゴシック"/>
                <a:ea typeface="ＭＳ Ｐゴシック"/>
                <a:cs typeface="ＭＳ Ｐゴシック"/>
              </a:rPr>
              <a:t>昭和</a:t>
            </a:r>
            <a:r>
              <a:rPr lang="en-US" altLang="ja-JP" sz="1800" dirty="0">
                <a:latin typeface="ＭＳ Ｐゴシック"/>
                <a:ea typeface="ＭＳ Ｐゴシック"/>
                <a:cs typeface="ＭＳ Ｐゴシック"/>
              </a:rPr>
              <a:t>24</a:t>
            </a:r>
            <a:r>
              <a:rPr lang="ja-JP" altLang="en-US" sz="1800" dirty="0">
                <a:latin typeface="ＭＳ Ｐゴシック"/>
                <a:ea typeface="ＭＳ Ｐゴシック"/>
                <a:cs typeface="ＭＳ Ｐゴシック"/>
              </a:rPr>
              <a:t>年、記念碑「平井乃梅」を</a:t>
            </a:r>
            <a:r>
              <a:rPr lang="ja-JP" altLang="en-US" sz="1800" dirty="0" smtClean="0">
                <a:latin typeface="ＭＳ Ｐゴシック"/>
                <a:ea typeface="ＭＳ Ｐゴシック"/>
                <a:cs typeface="ＭＳ Ｐゴシック"/>
              </a:rPr>
              <a:t>建立</a:t>
            </a:r>
            <a:endParaRPr kumimoji="1" lang="ja-JP" altLang="en-US" sz="1800" dirty="0">
              <a:latin typeface="ＭＳ Ｐゴシック"/>
              <a:ea typeface="ＭＳ Ｐゴシック"/>
              <a:cs typeface="ＭＳ Ｐゴシック"/>
            </a:endParaRPr>
          </a:p>
        </p:txBody>
      </p:sp>
      <p:grpSp>
        <p:nvGrpSpPr>
          <p:cNvPr id="18" name="図形グループ 17"/>
          <p:cNvGrpSpPr/>
          <p:nvPr/>
        </p:nvGrpSpPr>
        <p:grpSpPr>
          <a:xfrm>
            <a:off x="5508104" y="188640"/>
            <a:ext cx="2448272" cy="3763000"/>
            <a:chOff x="827584" y="188640"/>
            <a:chExt cx="2448272" cy="3763000"/>
          </a:xfrm>
        </p:grpSpPr>
        <p:pic>
          <p:nvPicPr>
            <p:cNvPr id="13" name="図 12" descr="スキャン 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88640"/>
              <a:ext cx="2448272" cy="3366374"/>
            </a:xfrm>
            <a:prstGeom prst="rect">
              <a:avLst/>
            </a:prstGeom>
          </p:spPr>
        </p:pic>
        <p:sp>
          <p:nvSpPr>
            <p:cNvPr id="16" name="正方形/長方形 15"/>
            <p:cNvSpPr/>
            <p:nvPr/>
          </p:nvSpPr>
          <p:spPr>
            <a:xfrm>
              <a:off x="827584" y="3212976"/>
              <a:ext cx="2448272" cy="738664"/>
            </a:xfrm>
            <a:prstGeom prst="rect">
              <a:avLst/>
            </a:prstGeom>
            <a:solidFill>
              <a:schemeClr val="bg1"/>
            </a:solidFill>
          </p:spPr>
          <p:txBody>
            <a:bodyPr wrap="square">
              <a:spAutoFit/>
            </a:bodyPr>
            <a:lstStyle/>
            <a:p>
              <a:pPr algn="ctr"/>
              <a:r>
                <a:rPr lang="ja-JP" altLang="en-US" dirty="0">
                  <a:latin typeface="ＭＳ Ｐゴシック"/>
                  <a:ea typeface="ＭＳ Ｐゴシック"/>
                  <a:cs typeface="ＭＳ Ｐゴシック"/>
                </a:rPr>
                <a:t>長澤　亘</a:t>
              </a:r>
              <a:r>
                <a:rPr lang="ja-JP" altLang="en-US" dirty="0" smtClean="0">
                  <a:latin typeface="ＭＳ Ｐゴシック"/>
                  <a:ea typeface="ＭＳ Ｐゴシック"/>
                  <a:cs typeface="ＭＳ Ｐゴシック"/>
                </a:rPr>
                <a:t>先生</a:t>
              </a:r>
              <a:endParaRPr lang="en-US" altLang="ja-JP" dirty="0" smtClean="0">
                <a:latin typeface="ＭＳ Ｐゴシック"/>
                <a:ea typeface="ＭＳ Ｐゴシック"/>
                <a:cs typeface="ＭＳ Ｐゴシック"/>
              </a:endParaRPr>
            </a:p>
            <a:p>
              <a:pPr algn="ctr"/>
              <a:r>
                <a:rPr lang="ja-JP" altLang="en-US" sz="1800" dirty="0">
                  <a:latin typeface="ＭＳ Ｐゴシック"/>
                  <a:ea typeface="ＭＳ Ｐゴシック"/>
                  <a:cs typeface="ＭＳ Ｐゴシック"/>
                </a:rPr>
                <a:t>ながさわ　　</a:t>
              </a:r>
              <a:r>
                <a:rPr lang="ja-JP" altLang="en-US" sz="1800" dirty="0" smtClean="0">
                  <a:latin typeface="ＭＳ Ｐゴシック"/>
                  <a:ea typeface="ＭＳ Ｐゴシック"/>
                  <a:cs typeface="ＭＳ Ｐゴシック"/>
                </a:rPr>
                <a:t>わたる</a:t>
              </a:r>
              <a:endParaRPr lang="ja-JP" altLang="en-US" sz="1800" dirty="0">
                <a:latin typeface="ＭＳ Ｐゴシック"/>
                <a:ea typeface="ＭＳ Ｐゴシック"/>
                <a:cs typeface="ＭＳ Ｐゴシック"/>
              </a:endParaRPr>
            </a:p>
          </p:txBody>
        </p:sp>
      </p:grpSp>
      <p:sp>
        <p:nvSpPr>
          <p:cNvPr id="20" name="テキスト ボックス 19"/>
          <p:cNvSpPr txBox="1"/>
          <p:nvPr/>
        </p:nvSpPr>
        <p:spPr>
          <a:xfrm>
            <a:off x="755576" y="692696"/>
            <a:ext cx="7416824" cy="707886"/>
          </a:xfrm>
          <a:prstGeom prst="rect">
            <a:avLst/>
          </a:prstGeom>
          <a:noFill/>
        </p:spPr>
        <p:txBody>
          <a:bodyPr wrap="square" rtlCol="0">
            <a:spAutoFit/>
          </a:bodyPr>
          <a:lstStyle/>
          <a:p>
            <a:r>
              <a:rPr kumimoji="1" lang="ja-JP" altLang="en-US" sz="4000" dirty="0" smtClean="0">
                <a:latin typeface="ＭＳ Ｐゴシック"/>
                <a:ea typeface="ＭＳ Ｐゴシック"/>
                <a:cs typeface="ＭＳ Ｐゴシック"/>
              </a:rPr>
              <a:t>「平井乃梅」とは、一体な</a:t>
            </a:r>
            <a:r>
              <a:rPr kumimoji="1" lang="en-US" altLang="ja-JP" sz="4000" dirty="0" smtClean="0">
                <a:latin typeface="ＭＳ Ｐゴシック"/>
                <a:ea typeface="ＭＳ Ｐゴシック"/>
                <a:cs typeface="ＭＳ Ｐゴシック"/>
              </a:rPr>
              <a:t>〜</a:t>
            </a:r>
            <a:r>
              <a:rPr kumimoji="1" lang="ja-JP" altLang="en-US" sz="4000" dirty="0" smtClean="0">
                <a:latin typeface="ＭＳ Ｐゴシック"/>
                <a:ea typeface="ＭＳ Ｐゴシック"/>
                <a:cs typeface="ＭＳ Ｐゴシック"/>
              </a:rPr>
              <a:t>に？</a:t>
            </a:r>
            <a:endParaRPr kumimoji="1" lang="ja-JP" altLang="en-US" sz="4000" dirty="0">
              <a:latin typeface="ＭＳ Ｐゴシック"/>
              <a:ea typeface="ＭＳ Ｐゴシック"/>
              <a:cs typeface="ＭＳ Ｐゴシック"/>
            </a:endParaRPr>
          </a:p>
        </p:txBody>
      </p:sp>
      <p:grpSp>
        <p:nvGrpSpPr>
          <p:cNvPr id="2" name="図形グループ 1"/>
          <p:cNvGrpSpPr/>
          <p:nvPr/>
        </p:nvGrpSpPr>
        <p:grpSpPr>
          <a:xfrm>
            <a:off x="1691680" y="548680"/>
            <a:ext cx="6544489" cy="1161420"/>
            <a:chOff x="1763688" y="5157192"/>
            <a:chExt cx="6544489" cy="1161420"/>
          </a:xfrm>
        </p:grpSpPr>
        <p:sp>
          <p:nvSpPr>
            <p:cNvPr id="15" name="タイトル 1"/>
            <p:cNvSpPr txBox="1">
              <a:spLocks/>
            </p:cNvSpPr>
            <p:nvPr/>
          </p:nvSpPr>
          <p:spPr>
            <a:xfrm>
              <a:off x="1763688" y="5157192"/>
              <a:ext cx="5544616" cy="541866"/>
            </a:xfrm>
            <a:prstGeom prst="rect">
              <a:avLst/>
            </a:prstGeom>
          </p:spPr>
          <p:txBody>
            <a:bodyPr>
              <a:noAutofit/>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charset="0"/>
                  <a:ea typeface="Osaka" charset="0"/>
                  <a:cs typeface="Osaka" charset="0"/>
                </a:defRPr>
              </a:lvl2pPr>
              <a:lvl3pPr algn="ctr" rtl="0" fontAlgn="base">
                <a:spcBef>
                  <a:spcPct val="0"/>
                </a:spcBef>
                <a:spcAft>
                  <a:spcPct val="0"/>
                </a:spcAft>
                <a:defRPr kumimoji="1" sz="4400">
                  <a:solidFill>
                    <a:schemeClr val="tx2"/>
                  </a:solidFill>
                  <a:latin typeface="Times" charset="0"/>
                  <a:ea typeface="Osaka" charset="0"/>
                  <a:cs typeface="Osaka" charset="0"/>
                </a:defRPr>
              </a:lvl3pPr>
              <a:lvl4pPr algn="ctr" rtl="0" fontAlgn="base">
                <a:spcBef>
                  <a:spcPct val="0"/>
                </a:spcBef>
                <a:spcAft>
                  <a:spcPct val="0"/>
                </a:spcAft>
                <a:defRPr kumimoji="1" sz="4400">
                  <a:solidFill>
                    <a:schemeClr val="tx2"/>
                  </a:solidFill>
                  <a:latin typeface="Times" charset="0"/>
                  <a:ea typeface="Osaka" charset="0"/>
                  <a:cs typeface="Osaka" charset="0"/>
                </a:defRPr>
              </a:lvl4pPr>
              <a:lvl5pPr algn="ctr" rtl="0" fontAlgn="base">
                <a:spcBef>
                  <a:spcPct val="0"/>
                </a:spcBef>
                <a:spcAft>
                  <a:spcPct val="0"/>
                </a:spcAft>
                <a:defRPr kumimoji="1" sz="4400">
                  <a:solidFill>
                    <a:schemeClr val="tx2"/>
                  </a:solidFill>
                  <a:latin typeface="Times" charset="0"/>
                  <a:ea typeface="Osaka" charset="0"/>
                  <a:cs typeface="Osaka" charset="0"/>
                </a:defRPr>
              </a:lvl5pPr>
              <a:lvl6pPr marL="457200" algn="ctr" rtl="0" fontAlgn="base">
                <a:spcBef>
                  <a:spcPct val="0"/>
                </a:spcBef>
                <a:spcAft>
                  <a:spcPct val="0"/>
                </a:spcAft>
                <a:defRPr kumimoji="1" sz="4400">
                  <a:solidFill>
                    <a:schemeClr val="tx2"/>
                  </a:solidFill>
                  <a:latin typeface="Times" charset="0"/>
                  <a:ea typeface="Osaka" charset="0"/>
                  <a:cs typeface="Osaka" charset="0"/>
                </a:defRPr>
              </a:lvl6pPr>
              <a:lvl7pPr marL="914400" algn="ctr" rtl="0" fontAlgn="base">
                <a:spcBef>
                  <a:spcPct val="0"/>
                </a:spcBef>
                <a:spcAft>
                  <a:spcPct val="0"/>
                </a:spcAft>
                <a:defRPr kumimoji="1" sz="4400">
                  <a:solidFill>
                    <a:schemeClr val="tx2"/>
                  </a:solidFill>
                  <a:latin typeface="Times" charset="0"/>
                  <a:ea typeface="Osaka" charset="0"/>
                  <a:cs typeface="Osaka" charset="0"/>
                </a:defRPr>
              </a:lvl7pPr>
              <a:lvl8pPr marL="1371600" algn="ctr" rtl="0" fontAlgn="base">
                <a:spcBef>
                  <a:spcPct val="0"/>
                </a:spcBef>
                <a:spcAft>
                  <a:spcPct val="0"/>
                </a:spcAft>
                <a:defRPr kumimoji="1" sz="4400">
                  <a:solidFill>
                    <a:schemeClr val="tx2"/>
                  </a:solidFill>
                  <a:latin typeface="Times" charset="0"/>
                  <a:ea typeface="Osaka" charset="0"/>
                  <a:cs typeface="Osaka" charset="0"/>
                </a:defRPr>
              </a:lvl8pPr>
              <a:lvl9pPr marL="1828800" algn="ctr" rtl="0" fontAlgn="base">
                <a:spcBef>
                  <a:spcPct val="0"/>
                </a:spcBef>
                <a:spcAft>
                  <a:spcPct val="0"/>
                </a:spcAft>
                <a:defRPr kumimoji="1" sz="4400">
                  <a:solidFill>
                    <a:schemeClr val="tx2"/>
                  </a:solidFill>
                  <a:latin typeface="Times" charset="0"/>
                  <a:ea typeface="Osaka" charset="0"/>
                  <a:cs typeface="Osaka" charset="0"/>
                </a:defRPr>
              </a:lvl9pPr>
            </a:lstStyle>
            <a:p>
              <a:r>
                <a:rPr lang="ja-JP" altLang="en-US" sz="2400" dirty="0" smtClean="0"/>
                <a:t>「平井乃梅」の石碑　　　　広厳寺にて　</a:t>
              </a:r>
              <a:endParaRPr lang="ja-JP" altLang="en-US" sz="2400" dirty="0"/>
            </a:p>
          </p:txBody>
        </p:sp>
        <p:sp>
          <p:nvSpPr>
            <p:cNvPr id="21" name="テキスト ボックス 20"/>
            <p:cNvSpPr txBox="1"/>
            <p:nvPr/>
          </p:nvSpPr>
          <p:spPr>
            <a:xfrm>
              <a:off x="5220072" y="5949280"/>
              <a:ext cx="3088105" cy="369332"/>
            </a:xfrm>
            <a:prstGeom prst="rect">
              <a:avLst/>
            </a:prstGeom>
            <a:noFill/>
          </p:spPr>
          <p:txBody>
            <a:bodyPr wrap="none" rtlCol="0">
              <a:spAutoFit/>
            </a:bodyPr>
            <a:lstStyle/>
            <a:p>
              <a:r>
                <a:rPr kumimoji="1" lang="ja-JP" altLang="en-US" sz="1800" dirty="0" smtClean="0"/>
                <a:t>平成２７年</a:t>
              </a:r>
              <a:r>
                <a:rPr kumimoji="1" lang="en-US" altLang="ja-JP" sz="1800" dirty="0" smtClean="0"/>
                <a:t>7</a:t>
              </a:r>
              <a:r>
                <a:rPr kumimoji="1" lang="ja-JP" altLang="en-US" sz="1800" dirty="0" smtClean="0"/>
                <a:t>月４日　中村肇撮影</a:t>
              </a:r>
              <a:endParaRPr kumimoji="1" lang="ja-JP" altLang="en-US" sz="1800" dirty="0"/>
            </a:p>
          </p:txBody>
        </p:sp>
      </p:grpSp>
    </p:spTree>
    <p:extLst>
      <p:ext uri="{BB962C8B-B14F-4D97-AF65-F5344CB8AC3E}">
        <p14:creationId xmlns:p14="http://schemas.microsoft.com/office/powerpoint/2010/main" val="1174625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7" grpId="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図形グループ 3"/>
          <p:cNvGrpSpPr/>
          <p:nvPr/>
        </p:nvGrpSpPr>
        <p:grpSpPr>
          <a:xfrm>
            <a:off x="539552" y="188640"/>
            <a:ext cx="4428744" cy="6531864"/>
            <a:chOff x="1403648" y="188640"/>
            <a:chExt cx="4428744" cy="6531864"/>
          </a:xfrm>
        </p:grpSpPr>
        <p:pic>
          <p:nvPicPr>
            <p:cNvPr id="2" name="図 1" descr="スキャン.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88640"/>
              <a:ext cx="4428744" cy="6531864"/>
            </a:xfrm>
            <a:prstGeom prst="rect">
              <a:avLst/>
            </a:prstGeom>
          </p:spPr>
        </p:pic>
        <p:cxnSp>
          <p:nvCxnSpPr>
            <p:cNvPr id="11" name="直線コネクタ 10"/>
            <p:cNvCxnSpPr/>
            <p:nvPr/>
          </p:nvCxnSpPr>
          <p:spPr>
            <a:xfrm>
              <a:off x="5148064" y="620688"/>
              <a:ext cx="0" cy="583264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4932040" y="548680"/>
              <a:ext cx="0" cy="583264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4716016" y="548680"/>
              <a:ext cx="0" cy="583264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17" name="図 16" descr="スキャン.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548680"/>
            <a:ext cx="3468302" cy="4896544"/>
          </a:xfrm>
          <a:prstGeom prst="rect">
            <a:avLst/>
          </a:prstGeom>
        </p:spPr>
      </p:pic>
      <p:sp>
        <p:nvSpPr>
          <p:cNvPr id="18" name="正方形/長方形 17"/>
          <p:cNvSpPr/>
          <p:nvPr/>
        </p:nvSpPr>
        <p:spPr>
          <a:xfrm>
            <a:off x="5076056" y="5445224"/>
            <a:ext cx="3816424" cy="1169551"/>
          </a:xfrm>
          <a:prstGeom prst="rect">
            <a:avLst/>
          </a:prstGeom>
        </p:spPr>
        <p:txBody>
          <a:bodyPr wrap="square">
            <a:spAutoFit/>
          </a:bodyPr>
          <a:lstStyle/>
          <a:p>
            <a:pPr>
              <a:spcAft>
                <a:spcPts val="600"/>
              </a:spcAft>
            </a:pPr>
            <a:r>
              <a:rPr lang="ja-JP" altLang="en-US" sz="2000" dirty="0">
                <a:latin typeface="ＭＳ Ｐゴシック"/>
                <a:ea typeface="ＭＳ Ｐゴシック"/>
                <a:cs typeface="ＭＳ Ｐゴシック"/>
              </a:rPr>
              <a:t>平井和三（かずぞう</a:t>
            </a:r>
            <a:r>
              <a:rPr lang="ja-JP" altLang="en-US" sz="2000" dirty="0" smtClean="0">
                <a:latin typeface="ＭＳ Ｐゴシック"/>
                <a:ea typeface="ＭＳ Ｐゴシック"/>
                <a:cs typeface="ＭＳ Ｐゴシック"/>
              </a:rPr>
              <a:t>）編</a:t>
            </a:r>
            <a:endParaRPr lang="en-US" altLang="ja-JP" sz="2000" dirty="0" smtClean="0">
              <a:latin typeface="ＭＳ Ｐゴシック"/>
              <a:ea typeface="ＭＳ Ｐゴシック"/>
              <a:cs typeface="ＭＳ Ｐゴシック"/>
            </a:endParaRPr>
          </a:p>
          <a:p>
            <a:pPr>
              <a:spcAft>
                <a:spcPts val="600"/>
              </a:spcAft>
            </a:pPr>
            <a:r>
              <a:rPr lang="ja-JP" altLang="en-US" sz="2000" dirty="0" smtClean="0">
                <a:latin typeface="ＭＳ Ｐゴシック"/>
                <a:ea typeface="ＭＳ Ｐゴシック"/>
                <a:cs typeface="ＭＳ Ｐゴシック"/>
              </a:rPr>
              <a:t>大阪</a:t>
            </a:r>
            <a:r>
              <a:rPr lang="ja-JP" altLang="en-US" sz="2000" dirty="0">
                <a:latin typeface="ＭＳ Ｐゴシック"/>
                <a:ea typeface="ＭＳ Ｐゴシック"/>
                <a:cs typeface="ＭＳ Ｐゴシック"/>
              </a:rPr>
              <a:t>医大講師　放射</a:t>
            </a:r>
            <a:r>
              <a:rPr lang="ja-JP" altLang="en-US" sz="2000" dirty="0" smtClean="0">
                <a:latin typeface="ＭＳ Ｐゴシック"/>
                <a:ea typeface="ＭＳ Ｐゴシック"/>
                <a:cs typeface="ＭＳ Ｐゴシック"/>
              </a:rPr>
              <a:t>線科医師</a:t>
            </a:r>
            <a:endParaRPr lang="en-US" altLang="ja-JP" sz="2000" dirty="0" smtClean="0">
              <a:latin typeface="ＭＳ Ｐゴシック"/>
              <a:ea typeface="ＭＳ Ｐゴシック"/>
              <a:cs typeface="ＭＳ Ｐゴシック"/>
            </a:endParaRPr>
          </a:p>
          <a:p>
            <a:pPr>
              <a:spcAft>
                <a:spcPts val="600"/>
              </a:spcAft>
            </a:pPr>
            <a:r>
              <a:rPr lang="ja-JP" altLang="en-US" sz="2000" dirty="0" smtClean="0">
                <a:latin typeface="ＭＳ Ｐゴシック"/>
                <a:ea typeface="ＭＳ Ｐゴシック"/>
                <a:cs typeface="ＭＳ Ｐゴシック"/>
              </a:rPr>
              <a:t>平成</a:t>
            </a:r>
            <a:r>
              <a:rPr lang="en-US" altLang="ja-JP" sz="2000" dirty="0">
                <a:latin typeface="ＭＳ Ｐゴシック"/>
                <a:ea typeface="ＭＳ Ｐゴシック"/>
                <a:cs typeface="ＭＳ Ｐゴシック"/>
              </a:rPr>
              <a:t>19</a:t>
            </a:r>
            <a:r>
              <a:rPr lang="ja-JP" altLang="en-US" sz="2000" dirty="0">
                <a:latin typeface="ＭＳ Ｐゴシック"/>
                <a:ea typeface="ＭＳ Ｐゴシック"/>
                <a:cs typeface="ＭＳ Ｐゴシック"/>
              </a:rPr>
              <a:t>年</a:t>
            </a:r>
            <a:r>
              <a:rPr lang="en-US" altLang="ja-JP" sz="2000" dirty="0">
                <a:latin typeface="ＭＳ Ｐゴシック"/>
                <a:ea typeface="ＭＳ Ｐゴシック"/>
                <a:cs typeface="ＭＳ Ｐゴシック"/>
              </a:rPr>
              <a:t>5</a:t>
            </a:r>
            <a:r>
              <a:rPr lang="ja-JP" altLang="en-US" sz="2000" dirty="0">
                <a:latin typeface="ＭＳ Ｐゴシック"/>
                <a:ea typeface="ＭＳ Ｐゴシック"/>
                <a:cs typeface="ＭＳ Ｐゴシック"/>
              </a:rPr>
              <a:t>月</a:t>
            </a:r>
            <a:r>
              <a:rPr lang="en-US" altLang="ja-JP" sz="2000" dirty="0">
                <a:latin typeface="ＭＳ Ｐゴシック"/>
                <a:ea typeface="ＭＳ Ｐゴシック"/>
                <a:cs typeface="ＭＳ Ｐゴシック"/>
              </a:rPr>
              <a:t>4</a:t>
            </a:r>
            <a:r>
              <a:rPr lang="ja-JP" altLang="en-US" sz="2000" dirty="0">
                <a:latin typeface="ＭＳ Ｐゴシック"/>
                <a:ea typeface="ＭＳ Ｐゴシック"/>
                <a:cs typeface="ＭＳ Ｐゴシック"/>
              </a:rPr>
              <a:t>日逝去 満</a:t>
            </a:r>
            <a:r>
              <a:rPr lang="en-US" altLang="ja-JP" sz="2000" dirty="0">
                <a:latin typeface="ＭＳ Ｐゴシック"/>
                <a:ea typeface="ＭＳ Ｐゴシック"/>
                <a:cs typeface="ＭＳ Ｐゴシック"/>
              </a:rPr>
              <a:t>84</a:t>
            </a:r>
            <a:r>
              <a:rPr lang="ja-JP" altLang="en-US" sz="2000" dirty="0">
                <a:latin typeface="ＭＳ Ｐゴシック"/>
                <a:ea typeface="ＭＳ Ｐゴシック"/>
                <a:cs typeface="ＭＳ Ｐゴシック"/>
              </a:rPr>
              <a:t>歳</a:t>
            </a:r>
          </a:p>
        </p:txBody>
      </p:sp>
    </p:spTree>
    <p:extLst>
      <p:ext uri="{BB962C8B-B14F-4D97-AF65-F5344CB8AC3E}">
        <p14:creationId xmlns:p14="http://schemas.microsoft.com/office/powerpoint/2010/main" val="2975168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図形グループ 8"/>
          <p:cNvGrpSpPr/>
          <p:nvPr/>
        </p:nvGrpSpPr>
        <p:grpSpPr>
          <a:xfrm>
            <a:off x="683568" y="692696"/>
            <a:ext cx="5016198" cy="5112568"/>
            <a:chOff x="1115616" y="908720"/>
            <a:chExt cx="3888432" cy="5112568"/>
          </a:xfrm>
        </p:grpSpPr>
        <p:sp>
          <p:nvSpPr>
            <p:cNvPr id="8" name="正方形/長方形 7"/>
            <p:cNvSpPr/>
            <p:nvPr/>
          </p:nvSpPr>
          <p:spPr>
            <a:xfrm>
              <a:off x="1115616" y="908720"/>
              <a:ext cx="3888432" cy="5112568"/>
            </a:xfrm>
            <a:prstGeom prst="rect">
              <a:avLst/>
            </a:prstGeom>
            <a:solidFill>
              <a:schemeClr val="bg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ja-JP" altLang="en-US"/>
            </a:p>
          </p:txBody>
        </p:sp>
        <p:sp>
          <p:nvSpPr>
            <p:cNvPr id="7" name="テキスト ボックス 6"/>
            <p:cNvSpPr txBox="1"/>
            <p:nvPr/>
          </p:nvSpPr>
          <p:spPr>
            <a:xfrm>
              <a:off x="1457323" y="1052736"/>
              <a:ext cx="3346096" cy="4830008"/>
            </a:xfrm>
            <a:prstGeom prst="rect">
              <a:avLst/>
            </a:prstGeom>
            <a:solidFill>
              <a:schemeClr val="bg2">
                <a:lumMod val="20000"/>
                <a:lumOff val="80000"/>
              </a:schemeClr>
            </a:solidFill>
          </p:spPr>
          <p:txBody>
            <a:bodyPr vert="eaVert" wrap="none" rtlCol="0">
              <a:spAutoFit/>
            </a:bodyPr>
            <a:lstStyle/>
            <a:p>
              <a:pPr>
                <a:lnSpc>
                  <a:spcPct val="150000"/>
                </a:lnSpc>
              </a:pPr>
              <a:r>
                <a:rPr lang="ja-JP" altLang="en-US" sz="1800" dirty="0"/>
                <a:t>第二の木曜日の夜の七時近くになると、</a:t>
              </a:r>
              <a:endParaRPr lang="en-US" altLang="ja-JP" sz="1800" dirty="0"/>
            </a:p>
            <a:p>
              <a:pPr>
                <a:lnSpc>
                  <a:spcPct val="150000"/>
                </a:lnSpc>
              </a:pPr>
              <a:r>
                <a:rPr lang="ja-JP" altLang="en-US" sz="1800" dirty="0" smtClean="0"/>
                <a:t>わたしたち</a:t>
              </a:r>
              <a:r>
                <a:rPr lang="ja-JP" altLang="en-US" sz="1800" dirty="0"/>
                <a:t>は医師会館へ急いだ。</a:t>
              </a:r>
              <a:endParaRPr lang="en-US" altLang="ja-JP" sz="1800" dirty="0"/>
            </a:p>
            <a:p>
              <a:pPr>
                <a:lnSpc>
                  <a:spcPct val="150000"/>
                </a:lnSpc>
              </a:pPr>
              <a:r>
                <a:rPr lang="ja-JP" altLang="en-US" sz="1800" dirty="0"/>
                <a:t>先生は、いつも、定刻の前に教室に</a:t>
              </a:r>
              <a:endParaRPr lang="en-US" altLang="ja-JP" sz="1800" dirty="0"/>
            </a:p>
            <a:p>
              <a:pPr>
                <a:lnSpc>
                  <a:spcPct val="150000"/>
                </a:lnSpc>
              </a:pPr>
              <a:r>
                <a:rPr lang="ja-JP" altLang="en-US" sz="1800" dirty="0"/>
                <a:t>着くように来られた。</a:t>
              </a:r>
              <a:endParaRPr lang="en-US" altLang="ja-JP" sz="1800" dirty="0"/>
            </a:p>
            <a:p>
              <a:pPr>
                <a:lnSpc>
                  <a:spcPct val="150000"/>
                </a:lnSpc>
              </a:pPr>
              <a:r>
                <a:rPr lang="ja-JP" altLang="en-US" sz="1800" dirty="0"/>
                <a:t>ポケットに歩度計を入れて、</a:t>
              </a:r>
              <a:endParaRPr lang="en-US" altLang="ja-JP" sz="1800" dirty="0"/>
            </a:p>
            <a:p>
              <a:pPr>
                <a:lnSpc>
                  <a:spcPct val="150000"/>
                </a:lnSpc>
              </a:pPr>
              <a:r>
                <a:rPr lang="ja-JP" altLang="en-US" sz="1800" dirty="0"/>
                <a:t>毎日二里歩くことを日課にされていた先生も、</a:t>
              </a:r>
              <a:endParaRPr lang="en-US" altLang="ja-JP" sz="1800" dirty="0"/>
            </a:p>
            <a:p>
              <a:pPr>
                <a:lnSpc>
                  <a:spcPct val="150000"/>
                </a:lnSpc>
              </a:pPr>
              <a:r>
                <a:rPr lang="ja-JP" altLang="en-US" sz="1800" dirty="0"/>
                <a:t>この日だけは電車に乗られた。</a:t>
              </a:r>
              <a:endParaRPr lang="en-US" altLang="ja-JP" sz="1800" dirty="0"/>
            </a:p>
            <a:p>
              <a:pPr>
                <a:lnSpc>
                  <a:spcPct val="150000"/>
                </a:lnSpc>
              </a:pPr>
              <a:r>
                <a:rPr lang="ja-JP" altLang="en-US" sz="1800" dirty="0"/>
                <a:t>先生の大きな皮かばん</a:t>
              </a:r>
              <a:r>
                <a:rPr lang="ja-JP" altLang="en-US" sz="1800" dirty="0" smtClean="0"/>
                <a:t>には、その夜に抄読される</a:t>
              </a:r>
              <a:endParaRPr lang="en-US" altLang="ja-JP" sz="1800" dirty="0" smtClean="0"/>
            </a:p>
            <a:p>
              <a:pPr>
                <a:lnSpc>
                  <a:spcPct val="150000"/>
                </a:lnSpc>
              </a:pPr>
              <a:r>
                <a:rPr lang="ja-JP" altLang="en-US" sz="1800" dirty="0" smtClean="0"/>
                <a:t>医学雑誌が掛け金もはずれるほど詰まっていて、</a:t>
              </a:r>
              <a:endParaRPr lang="en-US" altLang="ja-JP" sz="1800" dirty="0" smtClean="0"/>
            </a:p>
            <a:p>
              <a:pPr>
                <a:lnSpc>
                  <a:spcPct val="150000"/>
                </a:lnSpc>
              </a:pPr>
              <a:r>
                <a:rPr lang="ja-JP" altLang="en-US" sz="1800" dirty="0" smtClean="0"/>
                <a:t>重かったからである。</a:t>
              </a:r>
              <a:endParaRPr kumimoji="1" lang="ja-JP" altLang="en-US" sz="1800" dirty="0"/>
            </a:p>
          </p:txBody>
        </p:sp>
      </p:grpSp>
      <p:sp>
        <p:nvSpPr>
          <p:cNvPr id="3" name="テキスト ボックス 2"/>
          <p:cNvSpPr txBox="1"/>
          <p:nvPr/>
        </p:nvSpPr>
        <p:spPr>
          <a:xfrm>
            <a:off x="5796136" y="692696"/>
            <a:ext cx="2769989" cy="5760640"/>
          </a:xfrm>
          <a:prstGeom prst="rect">
            <a:avLst/>
          </a:prstGeom>
          <a:noFill/>
        </p:spPr>
        <p:txBody>
          <a:bodyPr vert="eaVert" wrap="square" rtlCol="0">
            <a:spAutoFit/>
          </a:bodyPr>
          <a:lstStyle/>
          <a:p>
            <a:r>
              <a:rPr kumimoji="1" lang="ja-JP" altLang="en-US" dirty="0" smtClean="0">
                <a:latin typeface="ＭＳ Ｐゴシック"/>
                <a:ea typeface="ＭＳ Ｐゴシック"/>
                <a:cs typeface="ＭＳ Ｐゴシック"/>
              </a:rPr>
              <a:t>藍より出でて藍より青し</a:t>
            </a:r>
            <a:endParaRPr kumimoji="1" lang="en-US" altLang="ja-JP" dirty="0" smtClean="0">
              <a:latin typeface="ＭＳ Ｐゴシック"/>
              <a:ea typeface="ＭＳ Ｐゴシック"/>
              <a:cs typeface="ＭＳ Ｐゴシック"/>
            </a:endParaRPr>
          </a:p>
          <a:p>
            <a:r>
              <a:rPr lang="ja-JP" altLang="en-US" dirty="0" smtClean="0">
                <a:latin typeface="ＭＳ Ｐゴシック"/>
                <a:ea typeface="ＭＳ Ｐゴシック"/>
                <a:cs typeface="ＭＳ Ｐゴシック"/>
              </a:rPr>
              <a:t>平井毓太郎と門下生たち</a:t>
            </a:r>
            <a:endParaRPr lang="en-US" altLang="ja-JP" dirty="0" smtClean="0">
              <a:latin typeface="ＭＳ Ｐゴシック"/>
              <a:ea typeface="ＭＳ Ｐゴシック"/>
              <a:cs typeface="ＭＳ Ｐゴシック"/>
            </a:endParaRPr>
          </a:p>
          <a:p>
            <a:r>
              <a:rPr kumimoji="1" lang="ja-JP" altLang="en-US" dirty="0" smtClean="0">
                <a:latin typeface="ＭＳ Ｐゴシック"/>
                <a:ea typeface="ＭＳ Ｐゴシック"/>
                <a:cs typeface="ＭＳ Ｐゴシック"/>
              </a:rPr>
              <a:t>　　　　　　　　　　　　平井和三編著</a:t>
            </a:r>
            <a:endParaRPr kumimoji="1" lang="en-US" altLang="ja-JP" dirty="0" smtClean="0">
              <a:latin typeface="ＭＳ Ｐゴシック"/>
              <a:ea typeface="ＭＳ Ｐゴシック"/>
              <a:cs typeface="ＭＳ Ｐゴシック"/>
            </a:endParaRPr>
          </a:p>
          <a:p>
            <a:endParaRPr kumimoji="1" lang="en-US" altLang="ja-JP" dirty="0" smtClean="0">
              <a:latin typeface="ＭＳ Ｐゴシック"/>
              <a:ea typeface="ＭＳ Ｐゴシック"/>
              <a:cs typeface="ＭＳ Ｐゴシック"/>
            </a:endParaRPr>
          </a:p>
          <a:p>
            <a:r>
              <a:rPr lang="ja-JP" altLang="en-US" dirty="0" smtClean="0">
                <a:latin typeface="ＭＳ Ｐゴシック"/>
                <a:ea typeface="ＭＳ Ｐゴシック"/>
                <a:cs typeface="ＭＳ Ｐゴシック"/>
              </a:rPr>
              <a:t>晩年の平井毓太郎先生</a:t>
            </a:r>
            <a:endParaRPr lang="en-US" altLang="ja-JP" dirty="0" smtClean="0">
              <a:latin typeface="ＭＳ Ｐゴシック"/>
              <a:ea typeface="ＭＳ Ｐゴシック"/>
              <a:cs typeface="ＭＳ Ｐゴシック"/>
            </a:endParaRPr>
          </a:p>
          <a:p>
            <a:r>
              <a:rPr lang="ja-JP" altLang="ja-JP" dirty="0">
                <a:latin typeface="ＭＳ Ｐゴシック"/>
                <a:ea typeface="ＭＳ Ｐゴシック"/>
                <a:cs typeface="ＭＳ Ｐゴシック"/>
              </a:rPr>
              <a:t>　</a:t>
            </a:r>
            <a:r>
              <a:rPr lang="ja-JP" altLang="en-US" dirty="0" smtClean="0">
                <a:latin typeface="ＭＳ Ｐゴシック"/>
                <a:ea typeface="ＭＳ Ｐゴシック"/>
                <a:cs typeface="ＭＳ Ｐゴシック"/>
              </a:rPr>
              <a:t>　　　　　　　　　　　　松田道雄著</a:t>
            </a:r>
            <a:endParaRPr lang="ja-JP" altLang="en-US" dirty="0">
              <a:latin typeface="ＭＳ Ｐゴシック"/>
              <a:ea typeface="ＭＳ Ｐゴシック"/>
              <a:cs typeface="ＭＳ Ｐゴシック"/>
            </a:endParaRPr>
          </a:p>
          <a:p>
            <a:r>
              <a:rPr kumimoji="1" lang="ja-JP" altLang="en-US" dirty="0" smtClean="0">
                <a:latin typeface="ＭＳ Ｐゴシック"/>
                <a:ea typeface="ＭＳ Ｐゴシック"/>
                <a:cs typeface="ＭＳ Ｐゴシック"/>
              </a:rPr>
              <a:t>　　　　　　　　　　　　　</a:t>
            </a:r>
            <a:r>
              <a:rPr kumimoji="1" lang="ja-JP" altLang="en-US" sz="1800" dirty="0" smtClean="0">
                <a:latin typeface="ＭＳ Ｐゴシック"/>
                <a:ea typeface="ＭＳ Ｐゴシック"/>
                <a:cs typeface="ＭＳ Ｐゴシック"/>
              </a:rPr>
              <a:t>　（一九</a:t>
            </a:r>
            <a:r>
              <a:rPr kumimoji="1" lang="en-US" altLang="ja-JP" sz="1800" dirty="0" smtClean="0">
                <a:latin typeface="ＭＳ Ｐゴシック"/>
                <a:ea typeface="ＭＳ Ｐゴシック"/>
                <a:cs typeface="ＭＳ Ｐゴシック"/>
              </a:rPr>
              <a:t>〇</a:t>
            </a:r>
            <a:r>
              <a:rPr kumimoji="1" lang="ja-JP" altLang="en-US" sz="1800" dirty="0" smtClean="0">
                <a:latin typeface="ＭＳ Ｐゴシック"/>
                <a:ea typeface="ＭＳ Ｐゴシック"/>
                <a:cs typeface="ＭＳ Ｐゴシック"/>
              </a:rPr>
              <a:t>八ー</a:t>
            </a:r>
            <a:r>
              <a:rPr lang="ja-JP" altLang="en-US" sz="1800" dirty="0" smtClean="0">
                <a:latin typeface="ＭＳ Ｐゴシック"/>
                <a:ea typeface="ＭＳ Ｐゴシック"/>
                <a:cs typeface="ＭＳ Ｐゴシック"/>
              </a:rPr>
              <a:t>一九</a:t>
            </a:r>
            <a:r>
              <a:rPr lang="ja-JP" altLang="en-US" sz="1800" dirty="0">
                <a:latin typeface="ＭＳ Ｐゴシック"/>
                <a:ea typeface="ＭＳ Ｐゴシック"/>
                <a:cs typeface="ＭＳ Ｐゴシック"/>
              </a:rPr>
              <a:t>九</a:t>
            </a:r>
            <a:r>
              <a:rPr lang="ja-JP" altLang="en-US" sz="1800" dirty="0" smtClean="0">
                <a:latin typeface="ＭＳ Ｐゴシック"/>
                <a:ea typeface="ＭＳ Ｐゴシック"/>
                <a:cs typeface="ＭＳ Ｐゴシック"/>
              </a:rPr>
              <a:t>八）</a:t>
            </a:r>
            <a:r>
              <a:rPr kumimoji="1" lang="ja-JP" altLang="en-US" sz="1800" dirty="0" smtClean="0">
                <a:latin typeface="ＭＳ Ｐゴシック"/>
                <a:ea typeface="ＭＳ Ｐゴシック"/>
                <a:cs typeface="ＭＳ Ｐゴシック"/>
              </a:rPr>
              <a:t>　</a:t>
            </a:r>
            <a:r>
              <a:rPr kumimoji="1" lang="ja-JP" altLang="en-US" dirty="0" smtClean="0">
                <a:latin typeface="ＭＳ Ｐゴシック"/>
                <a:ea typeface="ＭＳ Ｐゴシック"/>
                <a:cs typeface="ＭＳ Ｐゴシック"/>
              </a:rPr>
              <a:t>　　　　　　　　　　　　　　</a:t>
            </a:r>
            <a:endParaRPr kumimoji="1" lang="ja-JP" altLang="en-US" dirty="0">
              <a:latin typeface="ＭＳ Ｐゴシック"/>
              <a:ea typeface="ＭＳ Ｐゴシック"/>
              <a:cs typeface="ＭＳ Ｐゴシック"/>
            </a:endParaRPr>
          </a:p>
        </p:txBody>
      </p:sp>
    </p:spTree>
    <p:extLst>
      <p:ext uri="{BB962C8B-B14F-4D97-AF65-F5344CB8AC3E}">
        <p14:creationId xmlns:p14="http://schemas.microsoft.com/office/powerpoint/2010/main" val="34136214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95536" y="188640"/>
            <a:ext cx="5472608" cy="954107"/>
          </a:xfrm>
          <a:prstGeom prst="rect">
            <a:avLst/>
          </a:prstGeom>
        </p:spPr>
        <p:txBody>
          <a:bodyPr wrap="square">
            <a:spAutoFit/>
          </a:bodyPr>
          <a:lstStyle/>
          <a:p>
            <a:r>
              <a:rPr lang="ja-JP" altLang="en-US" dirty="0">
                <a:latin typeface="ＭＳ Ｐゴシック"/>
                <a:ea typeface="ＭＳ Ｐゴシック"/>
                <a:cs typeface="ＭＳ Ｐゴシック"/>
              </a:rPr>
              <a:t>ひらい 　いくたろう</a:t>
            </a:r>
            <a:endParaRPr lang="en-US" altLang="ja-JP" dirty="0">
              <a:latin typeface="ＭＳ Ｐゴシック"/>
              <a:ea typeface="ＭＳ Ｐゴシック"/>
              <a:cs typeface="ＭＳ Ｐゴシック"/>
            </a:endParaRPr>
          </a:p>
          <a:p>
            <a:r>
              <a:rPr lang="ja-JP" altLang="en-US" sz="3200" dirty="0">
                <a:latin typeface="ＭＳ Ｐゴシック"/>
                <a:ea typeface="ＭＳ Ｐゴシック"/>
                <a:cs typeface="ＭＳ Ｐゴシック"/>
              </a:rPr>
              <a:t>平井 　毓太郎　</a:t>
            </a:r>
            <a:r>
              <a:rPr lang="ja-JP" altLang="en-US" dirty="0">
                <a:latin typeface="ＭＳ Ｐゴシック"/>
                <a:ea typeface="ＭＳ Ｐゴシック"/>
                <a:cs typeface="ＭＳ Ｐゴシック"/>
              </a:rPr>
              <a:t>先生のプロフィール</a:t>
            </a:r>
            <a:endParaRPr lang="en-US" altLang="ja-JP" dirty="0">
              <a:latin typeface="ＭＳ Ｐゴシック"/>
              <a:ea typeface="ＭＳ Ｐゴシック"/>
              <a:cs typeface="ＭＳ Ｐゴシック"/>
            </a:endParaRPr>
          </a:p>
        </p:txBody>
      </p:sp>
      <p:sp>
        <p:nvSpPr>
          <p:cNvPr id="4" name="テキスト ボックス 3"/>
          <p:cNvSpPr txBox="1"/>
          <p:nvPr/>
        </p:nvSpPr>
        <p:spPr>
          <a:xfrm>
            <a:off x="323528" y="2060848"/>
            <a:ext cx="5993949" cy="2246769"/>
          </a:xfrm>
          <a:prstGeom prst="rect">
            <a:avLst/>
          </a:prstGeom>
          <a:noFill/>
        </p:spPr>
        <p:txBody>
          <a:bodyPr wrap="none" rtlCol="0">
            <a:spAutoFit/>
          </a:bodyPr>
          <a:lstStyle/>
          <a:p>
            <a:pPr marL="457200" indent="-457200">
              <a:lnSpc>
                <a:spcPct val="200000"/>
              </a:lnSpc>
              <a:buFont typeface="+mj-lt"/>
              <a:buAutoNum type="arabicParenR"/>
            </a:pPr>
            <a:r>
              <a:rPr kumimoji="1" lang="ja-JP" altLang="en-US" dirty="0" smtClean="0">
                <a:solidFill>
                  <a:schemeClr val="bg2">
                    <a:lumMod val="60000"/>
                    <a:lumOff val="40000"/>
                  </a:schemeClr>
                </a:solidFill>
                <a:latin typeface="ＭＳ Ｐゴシック"/>
                <a:ea typeface="ＭＳ Ｐゴシック"/>
                <a:cs typeface="ＭＳ Ｐゴシック"/>
              </a:rPr>
              <a:t>所謂脳膜炎の原因が鉛中毒であると解明</a:t>
            </a:r>
            <a:endParaRPr kumimoji="1" lang="en-US" altLang="ja-JP" dirty="0" smtClean="0">
              <a:solidFill>
                <a:schemeClr val="bg2">
                  <a:lumMod val="60000"/>
                  <a:lumOff val="40000"/>
                </a:schemeClr>
              </a:solidFill>
              <a:latin typeface="ＭＳ Ｐゴシック"/>
              <a:ea typeface="ＭＳ Ｐゴシック"/>
              <a:cs typeface="ＭＳ Ｐゴシック"/>
            </a:endParaRPr>
          </a:p>
          <a:p>
            <a:pPr marL="457200" indent="-457200">
              <a:lnSpc>
                <a:spcPct val="200000"/>
              </a:lnSpc>
              <a:buFont typeface="+mj-lt"/>
              <a:buAutoNum type="arabicParenR"/>
            </a:pPr>
            <a:r>
              <a:rPr lang="ja-JP" altLang="en-US" dirty="0" smtClean="0">
                <a:solidFill>
                  <a:schemeClr val="bg2">
                    <a:lumMod val="60000"/>
                    <a:lumOff val="40000"/>
                  </a:schemeClr>
                </a:solidFill>
                <a:latin typeface="ＭＳ Ｐゴシック"/>
                <a:ea typeface="ＭＳ Ｐゴシック"/>
                <a:cs typeface="ＭＳ Ｐゴシック"/>
              </a:rPr>
              <a:t>神戸雑誌会と京都雑誌会を主宰</a:t>
            </a:r>
            <a:endParaRPr lang="en-US" altLang="ja-JP" dirty="0" smtClean="0">
              <a:solidFill>
                <a:schemeClr val="bg2">
                  <a:lumMod val="60000"/>
                  <a:lumOff val="40000"/>
                </a:schemeClr>
              </a:solidFill>
              <a:latin typeface="ＭＳ Ｐゴシック"/>
              <a:ea typeface="ＭＳ Ｐゴシック"/>
              <a:cs typeface="ＭＳ Ｐゴシック"/>
            </a:endParaRPr>
          </a:p>
          <a:p>
            <a:pPr marL="457200" indent="-457200">
              <a:lnSpc>
                <a:spcPct val="200000"/>
              </a:lnSpc>
              <a:buFont typeface="+mj-lt"/>
              <a:buAutoNum type="arabicParenR"/>
            </a:pPr>
            <a:r>
              <a:rPr kumimoji="1" lang="ja-JP" altLang="en-US" dirty="0" smtClean="0">
                <a:latin typeface="ＭＳ Ｐゴシック"/>
                <a:ea typeface="ＭＳ Ｐゴシック"/>
                <a:cs typeface="ＭＳ Ｐゴシック"/>
              </a:rPr>
              <a:t>平井文庫</a:t>
            </a:r>
            <a:endParaRPr kumimoji="1" lang="ja-JP" altLang="en-US" dirty="0">
              <a:latin typeface="ＭＳ Ｐゴシック"/>
              <a:ea typeface="ＭＳ Ｐゴシック"/>
              <a:cs typeface="ＭＳ Ｐゴシック"/>
            </a:endParaRPr>
          </a:p>
        </p:txBody>
      </p:sp>
      <p:pic>
        <p:nvPicPr>
          <p:cNvPr id="2" name="図 1"/>
          <p:cNvPicPr>
            <a:picLocks noChangeAspect="1"/>
          </p:cNvPicPr>
          <p:nvPr/>
        </p:nvPicPr>
        <p:blipFill>
          <a:blip r:embed="rId3"/>
          <a:stretch>
            <a:fillRect/>
          </a:stretch>
        </p:blipFill>
        <p:spPr>
          <a:xfrm>
            <a:off x="6012160" y="4077072"/>
            <a:ext cx="2588423" cy="2061964"/>
          </a:xfrm>
          <a:prstGeom prst="rect">
            <a:avLst/>
          </a:prstGeom>
        </p:spPr>
      </p:pic>
      <p:pic>
        <p:nvPicPr>
          <p:cNvPr id="8" name="図 7"/>
          <p:cNvPicPr>
            <a:picLocks noChangeAspect="1"/>
          </p:cNvPicPr>
          <p:nvPr/>
        </p:nvPicPr>
        <p:blipFill>
          <a:blip r:embed="rId4"/>
          <a:stretch>
            <a:fillRect/>
          </a:stretch>
        </p:blipFill>
        <p:spPr>
          <a:xfrm>
            <a:off x="6660232" y="188640"/>
            <a:ext cx="1875036" cy="2574531"/>
          </a:xfrm>
          <a:prstGeom prst="rect">
            <a:avLst/>
          </a:prstGeom>
        </p:spPr>
      </p:pic>
      <p:sp>
        <p:nvSpPr>
          <p:cNvPr id="5" name="テキスト ボックス 4"/>
          <p:cNvSpPr txBox="1"/>
          <p:nvPr/>
        </p:nvSpPr>
        <p:spPr>
          <a:xfrm>
            <a:off x="899592" y="4509120"/>
            <a:ext cx="4871446" cy="1277273"/>
          </a:xfrm>
          <a:prstGeom prst="rect">
            <a:avLst/>
          </a:prstGeom>
          <a:noFill/>
        </p:spPr>
        <p:txBody>
          <a:bodyPr wrap="none" rtlCol="0">
            <a:spAutoFit/>
          </a:bodyPr>
          <a:lstStyle/>
          <a:p>
            <a:pPr>
              <a:lnSpc>
                <a:spcPct val="130000"/>
              </a:lnSpc>
            </a:pPr>
            <a:r>
              <a:rPr lang="ja-JP" altLang="en-US" sz="2000" dirty="0" smtClean="0"/>
              <a:t>平井毓太郎の蔵書</a:t>
            </a:r>
            <a:r>
              <a:rPr lang="en-US" altLang="ja-JP" sz="2000" dirty="0" smtClean="0"/>
              <a:t> </a:t>
            </a:r>
            <a:r>
              <a:rPr lang="ja-JP" altLang="en-US" sz="2000" dirty="0" smtClean="0"/>
              <a:t>「平井文庫」</a:t>
            </a:r>
            <a:r>
              <a:rPr lang="en-US" altLang="ja-JP" sz="2000" dirty="0" smtClean="0"/>
              <a:t> </a:t>
            </a:r>
            <a:r>
              <a:rPr lang="ja-JP" altLang="en-US" sz="2000" dirty="0" smtClean="0"/>
              <a:t>は、</a:t>
            </a:r>
            <a:endParaRPr lang="en-US" altLang="ja-JP" sz="2000" dirty="0" smtClean="0"/>
          </a:p>
          <a:p>
            <a:pPr>
              <a:lnSpc>
                <a:spcPct val="130000"/>
              </a:lnSpc>
            </a:pPr>
            <a:r>
              <a:rPr lang="ja-JP" altLang="en-US" sz="2000" dirty="0" smtClean="0"/>
              <a:t>終戦後各所を移転し、現在は福井医科大学</a:t>
            </a:r>
            <a:endParaRPr lang="en-US" altLang="ja-JP" sz="2000" dirty="0" smtClean="0"/>
          </a:p>
          <a:p>
            <a:pPr>
              <a:lnSpc>
                <a:spcPct val="130000"/>
              </a:lnSpc>
            </a:pPr>
            <a:r>
              <a:rPr kumimoji="1" lang="ja-JP" altLang="en-US" sz="2000" dirty="0" smtClean="0"/>
              <a:t>図書館に保管されているとのこと。</a:t>
            </a:r>
            <a:endParaRPr kumimoji="1" lang="ja-JP" altLang="en-US" sz="2000" dirty="0"/>
          </a:p>
        </p:txBody>
      </p:sp>
    </p:spTree>
    <p:extLst>
      <p:ext uri="{BB962C8B-B14F-4D97-AF65-F5344CB8AC3E}">
        <p14:creationId xmlns:p14="http://schemas.microsoft.com/office/powerpoint/2010/main" val="11509598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15816" y="260648"/>
            <a:ext cx="3555781" cy="461665"/>
          </a:xfrm>
          <a:prstGeom prst="rect">
            <a:avLst/>
          </a:prstGeom>
          <a:noFill/>
        </p:spPr>
        <p:txBody>
          <a:bodyPr wrap="none" rtlCol="0">
            <a:spAutoFit/>
          </a:bodyPr>
          <a:lstStyle/>
          <a:p>
            <a:r>
              <a:rPr kumimoji="1" lang="ja-JP" altLang="en-US" dirty="0" smtClean="0">
                <a:latin typeface="ＭＳ Ｐゴシック"/>
                <a:ea typeface="ＭＳ Ｐゴシック"/>
                <a:cs typeface="ＭＳ Ｐゴシック"/>
              </a:rPr>
              <a:t>建碑の趣旨並に祭詞　　１</a:t>
            </a:r>
            <a:endParaRPr kumimoji="1" lang="ja-JP" altLang="en-US" dirty="0">
              <a:latin typeface="ＭＳ Ｐゴシック"/>
              <a:ea typeface="ＭＳ Ｐゴシック"/>
              <a:cs typeface="ＭＳ Ｐゴシック"/>
            </a:endParaRPr>
          </a:p>
        </p:txBody>
      </p:sp>
      <p:sp>
        <p:nvSpPr>
          <p:cNvPr id="3" name="テキスト ボックス 2"/>
          <p:cNvSpPr txBox="1"/>
          <p:nvPr/>
        </p:nvSpPr>
        <p:spPr>
          <a:xfrm>
            <a:off x="395536" y="764704"/>
            <a:ext cx="8352928" cy="4958281"/>
          </a:xfrm>
          <a:prstGeom prst="rect">
            <a:avLst/>
          </a:prstGeom>
          <a:solidFill>
            <a:srgbClr val="E3E0C3"/>
          </a:solidFill>
        </p:spPr>
        <p:txBody>
          <a:bodyPr wrap="square" rtlCol="0">
            <a:spAutoFit/>
          </a:bodyPr>
          <a:lstStyle/>
          <a:p>
            <a:pPr indent="271463">
              <a:lnSpc>
                <a:spcPct val="130000"/>
              </a:lnSpc>
            </a:pPr>
            <a:r>
              <a:rPr kumimoji="1" lang="ja-JP" altLang="en-US" sz="2000" dirty="0" smtClean="0">
                <a:latin typeface="ＭＳ Ｐゴシック"/>
                <a:ea typeface="ＭＳ Ｐゴシック"/>
                <a:cs typeface="ＭＳ Ｐゴシック"/>
              </a:rPr>
              <a:t>故平井毓太郎先生は吾が日本小児科学会兵庫県地方会創立以来</a:t>
            </a:r>
            <a:r>
              <a:rPr lang="ja-JP" altLang="en-US" sz="2000" dirty="0" smtClean="0">
                <a:latin typeface="ＭＳ Ｐゴシック"/>
                <a:ea typeface="ＭＳ Ｐゴシック"/>
                <a:cs typeface="ＭＳ Ｐゴシック"/>
              </a:rPr>
              <a:t>約３０年以て神戸雑誌講話会に１７年合わせて４７年の久しきに亘り御来神</a:t>
            </a:r>
            <a:r>
              <a:rPr kumimoji="1" lang="ja-JP" altLang="en-US" sz="2000" dirty="0" smtClean="0">
                <a:latin typeface="ＭＳ Ｐゴシック"/>
                <a:ea typeface="ＭＳ Ｐゴシック"/>
                <a:cs typeface="ＭＳ Ｐゴシック"/>
              </a:rPr>
              <a:t>下され吾が神戸地方の会員を御教訓御指導賜りたることは誠に感謝感謝に堪えざるところにして其御功績</a:t>
            </a:r>
            <a:r>
              <a:rPr lang="ja-JP" altLang="en-US" sz="2000" dirty="0" smtClean="0">
                <a:latin typeface="ＭＳ Ｐゴシック"/>
                <a:ea typeface="ＭＳ Ｐゴシック"/>
                <a:cs typeface="ＭＳ Ｐゴシック"/>
              </a:rPr>
              <a:t>実に偉大なりと云う可し。</a:t>
            </a:r>
            <a:endParaRPr lang="en-US" altLang="ja-JP" sz="2000" dirty="0" smtClean="0">
              <a:latin typeface="ＭＳ Ｐゴシック"/>
              <a:ea typeface="ＭＳ Ｐゴシック"/>
              <a:cs typeface="ＭＳ Ｐゴシック"/>
            </a:endParaRPr>
          </a:p>
          <a:p>
            <a:pPr indent="271463">
              <a:lnSpc>
                <a:spcPct val="130000"/>
              </a:lnSpc>
            </a:pPr>
            <a:r>
              <a:rPr lang="ja-JP" altLang="en-US" sz="2000" dirty="0" smtClean="0">
                <a:latin typeface="ＭＳ Ｐゴシック"/>
                <a:ea typeface="ＭＳ Ｐゴシック"/>
                <a:cs typeface="ＭＳ Ｐゴシック"/>
              </a:rPr>
              <a:t>今回令嗣平井金三郎先生並に京大小児科教授服部峻治郎先生の</a:t>
            </a:r>
            <a:r>
              <a:rPr kumimoji="1" lang="ja-JP" altLang="en-US" sz="2000" dirty="0" smtClean="0">
                <a:latin typeface="ＭＳ Ｐゴシック"/>
                <a:ea typeface="ＭＳ Ｐゴシック"/>
                <a:cs typeface="ＭＳ Ｐゴシック"/>
              </a:rPr>
              <a:t>御厚意により、恩師の御遺髪を御分与賜りたれば有志相計りこの碑を建立し之を碑内に納め祭り、</a:t>
            </a:r>
            <a:r>
              <a:rPr lang="ja-JP" altLang="en-US" sz="2000" dirty="0" smtClean="0">
                <a:latin typeface="ＭＳ Ｐゴシック"/>
                <a:ea typeface="ＭＳ Ｐゴシック"/>
                <a:cs typeface="ＭＳ Ｐゴシック"/>
              </a:rPr>
              <a:t>記念として梅樹を植え、名づけて「平井乃梅」と云ふ。</a:t>
            </a:r>
            <a:endParaRPr lang="en-US" altLang="ja-JP" sz="2000" dirty="0" smtClean="0">
              <a:latin typeface="ＭＳ Ｐゴシック"/>
              <a:ea typeface="ＭＳ Ｐゴシック"/>
              <a:cs typeface="ＭＳ Ｐゴシック"/>
            </a:endParaRPr>
          </a:p>
          <a:p>
            <a:pPr indent="271463">
              <a:lnSpc>
                <a:spcPct val="130000"/>
              </a:lnSpc>
            </a:pPr>
            <a:r>
              <a:rPr lang="ja-JP" altLang="en-US" sz="2000" dirty="0" smtClean="0">
                <a:latin typeface="ＭＳ Ｐゴシック"/>
                <a:ea typeface="ＭＳ Ｐゴシック"/>
                <a:cs typeface="ＭＳ Ｐゴシック"/>
              </a:rPr>
              <a:t>以て恩師の御</a:t>
            </a:r>
            <a:r>
              <a:rPr lang="ja-JP" altLang="ja-JP" sz="2000" dirty="0"/>
              <a:t>懿徳（いとく）</a:t>
            </a:r>
            <a:r>
              <a:rPr lang="ja-JP" altLang="en-US" sz="2000" dirty="0" smtClean="0">
                <a:latin typeface="ＭＳ Ｐゴシック"/>
                <a:ea typeface="ＭＳ Ｐゴシック"/>
                <a:cs typeface="ＭＳ Ｐゴシック"/>
              </a:rPr>
              <a:t>を偲び永く後世に</a:t>
            </a:r>
            <a:r>
              <a:rPr kumimoji="1" lang="ja-JP" altLang="en-US" sz="2000" dirty="0" smtClean="0">
                <a:latin typeface="ＭＳ Ｐゴシック"/>
                <a:ea typeface="ＭＳ Ｐゴシック"/>
                <a:cs typeface="ＭＳ Ｐゴシック"/>
              </a:rPr>
              <a:t>伝えんとす乞ふ希くば英霊来り享けよ。</a:t>
            </a:r>
            <a:endParaRPr kumimoji="1" lang="en-US" altLang="ja-JP" sz="2000" dirty="0" smtClean="0">
              <a:latin typeface="ＭＳ Ｐゴシック"/>
              <a:ea typeface="ＭＳ Ｐゴシック"/>
              <a:cs typeface="ＭＳ Ｐゴシック"/>
            </a:endParaRPr>
          </a:p>
          <a:p>
            <a:pPr indent="355600">
              <a:lnSpc>
                <a:spcPct val="130000"/>
              </a:lnSpc>
            </a:pPr>
            <a:r>
              <a:rPr lang="ja-JP" altLang="en-US" sz="2000" dirty="0" smtClean="0">
                <a:latin typeface="ＭＳ Ｐゴシック"/>
                <a:ea typeface="ＭＳ Ｐゴシック"/>
                <a:cs typeface="ＭＳ Ｐゴシック"/>
              </a:rPr>
              <a:t>昭和２５年１月１２日</a:t>
            </a:r>
            <a:endParaRPr lang="en-US" altLang="ja-JP" sz="2000" dirty="0" smtClean="0">
              <a:latin typeface="ＭＳ Ｐゴシック"/>
              <a:ea typeface="ＭＳ Ｐゴシック"/>
              <a:cs typeface="ＭＳ Ｐゴシック"/>
            </a:endParaRPr>
          </a:p>
          <a:p>
            <a:pPr indent="355600">
              <a:lnSpc>
                <a:spcPct val="130000"/>
              </a:lnSpc>
            </a:pPr>
            <a:r>
              <a:rPr kumimoji="1" lang="ja-JP" altLang="en-US" sz="2000" dirty="0" smtClean="0">
                <a:latin typeface="ＭＳ Ｐゴシック"/>
                <a:ea typeface="ＭＳ Ｐゴシック"/>
                <a:cs typeface="ＭＳ Ｐゴシック"/>
              </a:rPr>
              <a:t>日本小児科学会兵庫県地方会　</a:t>
            </a:r>
            <a:endParaRPr kumimoji="1" lang="en-US" altLang="ja-JP" sz="2000" dirty="0" smtClean="0">
              <a:latin typeface="ＭＳ Ｐゴシック"/>
              <a:ea typeface="ＭＳ Ｐゴシック"/>
              <a:cs typeface="ＭＳ Ｐゴシック"/>
            </a:endParaRPr>
          </a:p>
          <a:p>
            <a:pPr indent="355600">
              <a:lnSpc>
                <a:spcPct val="130000"/>
              </a:lnSpc>
            </a:pPr>
            <a:r>
              <a:rPr kumimoji="1" lang="ja-JP" altLang="en-US" sz="2000" dirty="0" smtClean="0">
                <a:latin typeface="ＭＳ Ｐゴシック"/>
                <a:ea typeface="ＭＳ Ｐゴシック"/>
                <a:cs typeface="ＭＳ Ｐゴシック"/>
              </a:rPr>
              <a:t>代表　長</a:t>
            </a:r>
            <a:r>
              <a:rPr kumimoji="1" lang="en-US" altLang="ja-JP" sz="2000" dirty="0" smtClean="0">
                <a:latin typeface="ＭＳ Ｐゴシック"/>
                <a:ea typeface="ＭＳ Ｐゴシック"/>
                <a:cs typeface="ＭＳ Ｐゴシック"/>
              </a:rPr>
              <a:t> </a:t>
            </a:r>
            <a:r>
              <a:rPr kumimoji="1" lang="ja-JP" altLang="en-US" sz="2000" dirty="0" smtClean="0">
                <a:latin typeface="ＭＳ Ｐゴシック"/>
                <a:ea typeface="ＭＳ Ｐゴシック"/>
                <a:cs typeface="ＭＳ Ｐゴシック"/>
              </a:rPr>
              <a:t>澤</a:t>
            </a:r>
            <a:r>
              <a:rPr kumimoji="1" lang="en-US" altLang="ja-JP" sz="2000" dirty="0" smtClean="0">
                <a:latin typeface="ＭＳ Ｐゴシック"/>
                <a:ea typeface="ＭＳ Ｐゴシック"/>
                <a:cs typeface="ＭＳ Ｐゴシック"/>
              </a:rPr>
              <a:t>   </a:t>
            </a:r>
            <a:r>
              <a:rPr kumimoji="1" lang="ja-JP" altLang="en-US" sz="2000" dirty="0" smtClean="0">
                <a:latin typeface="ＭＳ Ｐゴシック"/>
                <a:ea typeface="ＭＳ Ｐゴシック"/>
                <a:cs typeface="ＭＳ Ｐゴシック"/>
              </a:rPr>
              <a:t>亘</a:t>
            </a:r>
            <a:endParaRPr kumimoji="1" lang="en-US" altLang="ja-JP" sz="2000" dirty="0" smtClean="0">
              <a:latin typeface="ＭＳ Ｐゴシック"/>
              <a:ea typeface="ＭＳ Ｐゴシック"/>
              <a:cs typeface="ＭＳ Ｐゴシック"/>
            </a:endParaRPr>
          </a:p>
        </p:txBody>
      </p:sp>
      <p:pic>
        <p:nvPicPr>
          <p:cNvPr id="5" name="図 4"/>
          <p:cNvPicPr>
            <a:picLocks noChangeAspect="1"/>
          </p:cNvPicPr>
          <p:nvPr/>
        </p:nvPicPr>
        <p:blipFill>
          <a:blip r:embed="rId3"/>
          <a:stretch>
            <a:fillRect/>
          </a:stretch>
        </p:blipFill>
        <p:spPr>
          <a:xfrm>
            <a:off x="5148065" y="4045340"/>
            <a:ext cx="3384376" cy="2696028"/>
          </a:xfrm>
          <a:prstGeom prst="rect">
            <a:avLst/>
          </a:prstGeom>
        </p:spPr>
      </p:pic>
      <p:sp>
        <p:nvSpPr>
          <p:cNvPr id="4" name="正方形/長方形 3"/>
          <p:cNvSpPr/>
          <p:nvPr/>
        </p:nvSpPr>
        <p:spPr>
          <a:xfrm>
            <a:off x="1331640" y="6165304"/>
            <a:ext cx="3170259" cy="400110"/>
          </a:xfrm>
          <a:prstGeom prst="rect">
            <a:avLst/>
          </a:prstGeom>
        </p:spPr>
        <p:txBody>
          <a:bodyPr wrap="none">
            <a:spAutoFit/>
          </a:bodyPr>
          <a:lstStyle/>
          <a:p>
            <a:r>
              <a:rPr lang="ja-JP" altLang="en-US" sz="2000" dirty="0">
                <a:latin typeface="ＭＳ Ｐゴシック"/>
                <a:ea typeface="ＭＳ Ｐゴシック"/>
                <a:cs typeface="ＭＳ Ｐゴシック"/>
              </a:rPr>
              <a:t>八十八歳夢物語、</a:t>
            </a:r>
            <a:r>
              <a:rPr lang="ja-JP" altLang="en-US" sz="2000" dirty="0" smtClean="0">
                <a:latin typeface="ＭＳ Ｐゴシック"/>
                <a:ea typeface="ＭＳ Ｐゴシック"/>
                <a:cs typeface="ＭＳ Ｐゴシック"/>
              </a:rPr>
              <a:t>８４頁</a:t>
            </a:r>
            <a:r>
              <a:rPr lang="ja-JP" altLang="en-US" sz="2000" dirty="0" smtClean="0">
                <a:latin typeface="ＭＳ Ｐゴシック"/>
                <a:ea typeface="ＭＳ Ｐゴシック"/>
                <a:cs typeface="ＭＳ Ｐゴシック"/>
              </a:rPr>
              <a:t>より</a:t>
            </a:r>
            <a:endParaRPr lang="ja-JP" altLang="en-US" sz="2000" dirty="0">
              <a:latin typeface="ＭＳ Ｐゴシック"/>
              <a:ea typeface="ＭＳ Ｐゴシック"/>
              <a:cs typeface="ＭＳ Ｐゴシック"/>
            </a:endParaRPr>
          </a:p>
        </p:txBody>
      </p:sp>
    </p:spTree>
    <p:extLst>
      <p:ext uri="{BB962C8B-B14F-4D97-AF65-F5344CB8AC3E}">
        <p14:creationId xmlns:p14="http://schemas.microsoft.com/office/powerpoint/2010/main" val="9802046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32407" y="260648"/>
            <a:ext cx="3879187" cy="523220"/>
          </a:xfrm>
          <a:prstGeom prst="rect">
            <a:avLst/>
          </a:prstGeom>
          <a:noFill/>
        </p:spPr>
        <p:txBody>
          <a:bodyPr wrap="none" rtlCol="0">
            <a:spAutoFit/>
          </a:bodyPr>
          <a:lstStyle/>
          <a:p>
            <a:r>
              <a:rPr kumimoji="1" lang="ja-JP" altLang="en-US" sz="2800" dirty="0" smtClean="0">
                <a:latin typeface="ＭＳ Ｐゴシック"/>
                <a:ea typeface="ＭＳ Ｐゴシック"/>
                <a:cs typeface="ＭＳ Ｐゴシック"/>
              </a:rPr>
              <a:t>建碑の趣旨並に祭詞　２</a:t>
            </a:r>
            <a:endParaRPr kumimoji="1" lang="ja-JP" altLang="en-US" sz="2800" dirty="0">
              <a:latin typeface="ＭＳ Ｐゴシック"/>
              <a:ea typeface="ＭＳ Ｐゴシック"/>
              <a:cs typeface="ＭＳ Ｐゴシック"/>
            </a:endParaRPr>
          </a:p>
        </p:txBody>
      </p:sp>
      <p:sp>
        <p:nvSpPr>
          <p:cNvPr id="4" name="正方形/長方形 3"/>
          <p:cNvSpPr/>
          <p:nvPr/>
        </p:nvSpPr>
        <p:spPr>
          <a:xfrm>
            <a:off x="4572000" y="6093296"/>
            <a:ext cx="3272050" cy="461665"/>
          </a:xfrm>
          <a:prstGeom prst="rect">
            <a:avLst/>
          </a:prstGeom>
        </p:spPr>
        <p:txBody>
          <a:bodyPr wrap="none">
            <a:spAutoFit/>
          </a:bodyPr>
          <a:lstStyle/>
          <a:p>
            <a:r>
              <a:rPr lang="ja-JP" altLang="en-US" dirty="0">
                <a:latin typeface="ＭＳ Ｐゴシック"/>
                <a:ea typeface="ＭＳ Ｐゴシック"/>
                <a:cs typeface="ＭＳ Ｐゴシック"/>
              </a:rPr>
              <a:t>八十八歳夢物語、</a:t>
            </a:r>
            <a:r>
              <a:rPr lang="ja-JP" altLang="en-US" dirty="0" smtClean="0">
                <a:latin typeface="ＭＳ Ｐゴシック"/>
                <a:ea typeface="ＭＳ Ｐゴシック"/>
                <a:cs typeface="ＭＳ Ｐゴシック"/>
              </a:rPr>
              <a:t>８４頁</a:t>
            </a:r>
            <a:endParaRPr lang="ja-JP" altLang="en-US" dirty="0">
              <a:latin typeface="ＭＳ Ｐゴシック"/>
              <a:ea typeface="ＭＳ Ｐゴシック"/>
              <a:cs typeface="ＭＳ Ｐゴシック"/>
            </a:endParaRPr>
          </a:p>
        </p:txBody>
      </p:sp>
      <p:pic>
        <p:nvPicPr>
          <p:cNvPr id="5" name="図 4"/>
          <p:cNvPicPr>
            <a:picLocks noChangeAspect="1"/>
          </p:cNvPicPr>
          <p:nvPr/>
        </p:nvPicPr>
        <p:blipFill>
          <a:blip r:embed="rId2"/>
          <a:stretch>
            <a:fillRect/>
          </a:stretch>
        </p:blipFill>
        <p:spPr>
          <a:xfrm>
            <a:off x="286954" y="1124744"/>
            <a:ext cx="3796507" cy="3024336"/>
          </a:xfrm>
          <a:prstGeom prst="rect">
            <a:avLst/>
          </a:prstGeom>
        </p:spPr>
      </p:pic>
      <p:sp>
        <p:nvSpPr>
          <p:cNvPr id="3" name="テキスト ボックス 2"/>
          <p:cNvSpPr txBox="1"/>
          <p:nvPr/>
        </p:nvSpPr>
        <p:spPr>
          <a:xfrm>
            <a:off x="611560" y="4653136"/>
            <a:ext cx="7992888" cy="1015663"/>
          </a:xfrm>
          <a:prstGeom prst="rect">
            <a:avLst/>
          </a:prstGeom>
          <a:noFill/>
        </p:spPr>
        <p:txBody>
          <a:bodyPr wrap="square" rtlCol="0">
            <a:spAutoFit/>
          </a:bodyPr>
          <a:lstStyle/>
          <a:p>
            <a:r>
              <a:rPr lang="ja-JP" altLang="en-US" sz="2000" dirty="0" smtClean="0">
                <a:latin typeface="ＭＳ Ｐゴシック"/>
                <a:ea typeface="ＭＳ Ｐゴシック"/>
                <a:cs typeface="ＭＳ Ｐゴシック"/>
              </a:rPr>
              <a:t>当日来会者　　是枝、伊坂、高木、大石、岡田、島田、舟木、湊川、</a:t>
            </a:r>
            <a:endParaRPr lang="en-US" altLang="ja-JP" sz="2000" dirty="0" smtClean="0">
              <a:latin typeface="ＭＳ Ｐゴシック"/>
              <a:ea typeface="ＭＳ Ｐゴシック"/>
              <a:cs typeface="ＭＳ Ｐゴシック"/>
            </a:endParaRPr>
          </a:p>
          <a:p>
            <a:r>
              <a:rPr kumimoji="1" lang="ja-JP" altLang="en-US" sz="2000" dirty="0" smtClean="0">
                <a:latin typeface="ＭＳ Ｐゴシック"/>
                <a:ea typeface="ＭＳ Ｐゴシック"/>
                <a:cs typeface="ＭＳ Ｐゴシック"/>
              </a:rPr>
              <a:t>平田、人見、福田、原口、長澤、吉馴、関、村瀬、尾崎、田川、山川、</a:t>
            </a:r>
            <a:endParaRPr kumimoji="1" lang="en-US" altLang="ja-JP" sz="2000" dirty="0" smtClean="0">
              <a:latin typeface="ＭＳ Ｐゴシック"/>
              <a:ea typeface="ＭＳ Ｐゴシック"/>
              <a:cs typeface="ＭＳ Ｐゴシック"/>
            </a:endParaRPr>
          </a:p>
          <a:p>
            <a:r>
              <a:rPr lang="ja-JP" altLang="en-US" sz="2000" dirty="0" smtClean="0">
                <a:latin typeface="ＭＳ Ｐゴシック"/>
                <a:ea typeface="ＭＳ Ｐゴシック"/>
                <a:cs typeface="ＭＳ Ｐゴシック"/>
              </a:rPr>
              <a:t>厚見、鈴木、高橋、長澤信一郎</a:t>
            </a:r>
            <a:endParaRPr kumimoji="1" lang="ja-JP" altLang="en-US" sz="2000" dirty="0">
              <a:latin typeface="ＭＳ Ｐゴシック"/>
              <a:ea typeface="ＭＳ Ｐゴシック"/>
              <a:cs typeface="ＭＳ Ｐゴシック"/>
            </a:endParaRPr>
          </a:p>
        </p:txBody>
      </p:sp>
      <p:sp>
        <p:nvSpPr>
          <p:cNvPr id="6" name="正方形/長方形 5"/>
          <p:cNvSpPr/>
          <p:nvPr/>
        </p:nvSpPr>
        <p:spPr>
          <a:xfrm>
            <a:off x="4139952" y="1268760"/>
            <a:ext cx="4896544" cy="2800767"/>
          </a:xfrm>
          <a:prstGeom prst="rect">
            <a:avLst/>
          </a:prstGeom>
        </p:spPr>
        <p:txBody>
          <a:bodyPr wrap="square">
            <a:spAutoFit/>
          </a:bodyPr>
          <a:lstStyle/>
          <a:p>
            <a:r>
              <a:rPr lang="ja-JP" altLang="en-US" dirty="0">
                <a:latin typeface="ＭＳ Ｐゴシック"/>
                <a:ea typeface="ＭＳ Ｐゴシック"/>
                <a:cs typeface="ＭＳ Ｐゴシック"/>
              </a:rPr>
              <a:t>表　平井の梅　　　　</a:t>
            </a:r>
            <a:endParaRPr lang="en-US" altLang="ja-JP" dirty="0" smtClean="0">
              <a:latin typeface="ＭＳ Ｐゴシック"/>
              <a:ea typeface="ＭＳ Ｐゴシック"/>
              <a:cs typeface="ＭＳ Ｐゴシック"/>
            </a:endParaRPr>
          </a:p>
          <a:p>
            <a:r>
              <a:rPr lang="ja-JP" altLang="en-US" dirty="0" smtClean="0">
                <a:latin typeface="ＭＳ Ｐゴシック"/>
                <a:ea typeface="ＭＳ Ｐゴシック"/>
                <a:cs typeface="ＭＳ Ｐゴシック"/>
              </a:rPr>
              <a:t>裏</a:t>
            </a:r>
            <a:r>
              <a:rPr lang="ja-JP" altLang="en-US" dirty="0">
                <a:latin typeface="ＭＳ Ｐゴシック"/>
                <a:ea typeface="ＭＳ Ｐゴシック"/>
                <a:cs typeface="ＭＳ Ｐゴシック"/>
              </a:rPr>
              <a:t>　　</a:t>
            </a:r>
            <a:r>
              <a:rPr lang="ja-JP" altLang="en-US" dirty="0" smtClean="0">
                <a:latin typeface="ＭＳ Ｐゴシック"/>
                <a:ea typeface="ＭＳ Ｐゴシック"/>
                <a:cs typeface="ＭＳ Ｐゴシック"/>
              </a:rPr>
              <a:t>醫聖</a:t>
            </a:r>
            <a:r>
              <a:rPr lang="ja-JP" altLang="en-US" dirty="0">
                <a:latin typeface="ＭＳ Ｐゴシック"/>
                <a:ea typeface="ＭＳ Ｐゴシック"/>
                <a:cs typeface="ＭＳ Ｐゴシック"/>
              </a:rPr>
              <a:t>　</a:t>
            </a:r>
            <a:r>
              <a:rPr lang="ja-JP" altLang="en-US" dirty="0" smtClean="0">
                <a:latin typeface="ＭＳ Ｐゴシック"/>
                <a:ea typeface="ＭＳ Ｐゴシック"/>
                <a:cs typeface="ＭＳ Ｐゴシック"/>
              </a:rPr>
              <a:t>故平井毓</a:t>
            </a:r>
            <a:r>
              <a:rPr lang="ja-JP" altLang="en-US" dirty="0">
                <a:latin typeface="ＭＳ Ｐゴシック"/>
                <a:ea typeface="ＭＳ Ｐゴシック"/>
                <a:cs typeface="ＭＳ Ｐゴシック"/>
              </a:rPr>
              <a:t>太郎先生御遺髪納置</a:t>
            </a:r>
            <a:endParaRPr lang="en-US" altLang="ja-JP" dirty="0">
              <a:latin typeface="ＭＳ Ｐゴシック"/>
              <a:ea typeface="ＭＳ Ｐゴシック"/>
              <a:cs typeface="ＭＳ Ｐゴシック"/>
            </a:endParaRPr>
          </a:p>
          <a:p>
            <a:r>
              <a:rPr lang="ja-JP" altLang="en-US" dirty="0">
                <a:latin typeface="ＭＳ Ｐゴシック"/>
                <a:ea typeface="ＭＳ Ｐゴシック"/>
                <a:cs typeface="ＭＳ Ｐゴシック"/>
              </a:rPr>
              <a:t>昭和２４年１１月１１日</a:t>
            </a:r>
            <a:endParaRPr lang="en-US" altLang="ja-JP" dirty="0">
              <a:latin typeface="ＭＳ Ｐゴシック"/>
              <a:ea typeface="ＭＳ Ｐゴシック"/>
              <a:cs typeface="ＭＳ Ｐゴシック"/>
            </a:endParaRPr>
          </a:p>
          <a:p>
            <a:endParaRPr lang="en-US" altLang="ja-JP" sz="2000" dirty="0" smtClean="0">
              <a:latin typeface="ＭＳ Ｐゴシック"/>
              <a:ea typeface="ＭＳ Ｐゴシック"/>
              <a:cs typeface="ＭＳ Ｐゴシック"/>
            </a:endParaRPr>
          </a:p>
          <a:p>
            <a:r>
              <a:rPr lang="ja-JP" altLang="en-US" sz="2000" dirty="0" smtClean="0">
                <a:latin typeface="ＭＳ Ｐゴシック"/>
                <a:ea typeface="ＭＳ Ｐゴシック"/>
                <a:cs typeface="ＭＳ Ｐゴシック"/>
              </a:rPr>
              <a:t>日本</a:t>
            </a:r>
            <a:r>
              <a:rPr lang="ja-JP" altLang="en-US" sz="2000" dirty="0">
                <a:latin typeface="ＭＳ Ｐゴシック"/>
                <a:ea typeface="ＭＳ Ｐゴシック"/>
                <a:cs typeface="ＭＳ Ｐゴシック"/>
              </a:rPr>
              <a:t>小児科学会兵庫県地方会　有志代表　</a:t>
            </a:r>
            <a:endParaRPr lang="en-US" altLang="ja-JP" sz="2000" dirty="0">
              <a:latin typeface="ＭＳ Ｐゴシック"/>
              <a:ea typeface="ＭＳ Ｐゴシック"/>
              <a:cs typeface="ＭＳ Ｐゴシック"/>
            </a:endParaRPr>
          </a:p>
          <a:p>
            <a:r>
              <a:rPr lang="ja-JP" altLang="en-US" sz="2000" dirty="0">
                <a:latin typeface="ＭＳ Ｐゴシック"/>
                <a:ea typeface="ＭＳ Ｐゴシック"/>
                <a:cs typeface="ＭＳ Ｐゴシック"/>
              </a:rPr>
              <a:t>日本小児科学会</a:t>
            </a:r>
            <a:r>
              <a:rPr lang="ja-JP" altLang="en-US" sz="2000" dirty="0" smtClean="0">
                <a:latin typeface="ＭＳ Ｐゴシック"/>
                <a:ea typeface="ＭＳ Ｐゴシック"/>
                <a:cs typeface="ＭＳ Ｐゴシック"/>
              </a:rPr>
              <a:t>、</a:t>
            </a:r>
            <a:endParaRPr lang="en-US" altLang="ja-JP" sz="2000" dirty="0" smtClean="0">
              <a:latin typeface="ＭＳ Ｐゴシック"/>
              <a:ea typeface="ＭＳ Ｐゴシック"/>
              <a:cs typeface="ＭＳ Ｐゴシック"/>
            </a:endParaRPr>
          </a:p>
          <a:p>
            <a:r>
              <a:rPr lang="ja-JP" altLang="en-US" sz="2000" dirty="0" smtClean="0">
                <a:latin typeface="ＭＳ Ｐゴシック"/>
                <a:ea typeface="ＭＳ Ｐゴシック"/>
                <a:cs typeface="ＭＳ Ｐゴシック"/>
              </a:rPr>
              <a:t>兵庫県</a:t>
            </a:r>
            <a:r>
              <a:rPr lang="ja-JP" altLang="en-US" sz="2000" dirty="0">
                <a:latin typeface="ＭＳ Ｐゴシック"/>
                <a:ea typeface="ＭＳ Ｐゴシック"/>
                <a:cs typeface="ＭＳ Ｐゴシック"/>
              </a:rPr>
              <a:t>医師会名誉会員　長</a:t>
            </a:r>
            <a:r>
              <a:rPr lang="en-US" altLang="ja-JP" sz="2000" dirty="0">
                <a:latin typeface="ＭＳ Ｐゴシック"/>
                <a:ea typeface="ＭＳ Ｐゴシック"/>
                <a:cs typeface="ＭＳ Ｐゴシック"/>
              </a:rPr>
              <a:t> </a:t>
            </a:r>
            <a:r>
              <a:rPr lang="ja-JP" altLang="en-US" sz="2000" dirty="0">
                <a:latin typeface="ＭＳ Ｐゴシック"/>
                <a:ea typeface="ＭＳ Ｐゴシック"/>
                <a:cs typeface="ＭＳ Ｐゴシック"/>
              </a:rPr>
              <a:t>澤</a:t>
            </a:r>
            <a:r>
              <a:rPr lang="en-US" altLang="ja-JP" sz="2000" dirty="0">
                <a:latin typeface="ＭＳ Ｐゴシック"/>
                <a:ea typeface="ＭＳ Ｐゴシック"/>
                <a:cs typeface="ＭＳ Ｐゴシック"/>
              </a:rPr>
              <a:t>   </a:t>
            </a:r>
            <a:r>
              <a:rPr lang="ja-JP" altLang="en-US" sz="2000" dirty="0">
                <a:latin typeface="ＭＳ Ｐゴシック"/>
                <a:ea typeface="ＭＳ Ｐゴシック"/>
                <a:cs typeface="ＭＳ Ｐゴシック"/>
              </a:rPr>
              <a:t>亘</a:t>
            </a:r>
            <a:endParaRPr lang="en-US" altLang="ja-JP" sz="2000" dirty="0">
              <a:latin typeface="ＭＳ Ｐゴシック"/>
              <a:ea typeface="ＭＳ Ｐゴシック"/>
              <a:cs typeface="ＭＳ Ｐゴシック"/>
            </a:endParaRPr>
          </a:p>
        </p:txBody>
      </p:sp>
    </p:spTree>
    <p:extLst>
      <p:ext uri="{BB962C8B-B14F-4D97-AF65-F5344CB8AC3E}">
        <p14:creationId xmlns:p14="http://schemas.microsoft.com/office/powerpoint/2010/main" val="35280292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268356031"/>
              </p:ext>
            </p:extLst>
          </p:nvPr>
        </p:nvGraphicFramePr>
        <p:xfrm>
          <a:off x="395536" y="692696"/>
          <a:ext cx="8388423" cy="5300823"/>
        </p:xfrm>
        <a:graphic>
          <a:graphicData uri="http://schemas.openxmlformats.org/drawingml/2006/table">
            <a:tbl>
              <a:tblPr firstRow="1" bandRow="1">
                <a:tableStyleId>{2D5ABB26-0587-4C30-8999-92F81FD0307C}</a:tableStyleId>
              </a:tblPr>
              <a:tblGrid>
                <a:gridCol w="2385699"/>
                <a:gridCol w="6002724"/>
              </a:tblGrid>
              <a:tr h="8259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明治</a:t>
                      </a:r>
                      <a:r>
                        <a:rPr lang="en-US" altLang="ja-JP" dirty="0" smtClean="0"/>
                        <a:t>36</a:t>
                      </a:r>
                      <a:r>
                        <a:rPr lang="ja-JP" altLang="en-US" dirty="0" smtClean="0"/>
                        <a:t>年</a:t>
                      </a:r>
                      <a:r>
                        <a:rPr lang="en-US" altLang="ja-JP" dirty="0" smtClean="0"/>
                        <a:t> (1903) 10</a:t>
                      </a:r>
                      <a:r>
                        <a:rPr lang="ja-JP" altLang="en-US" dirty="0" smtClean="0"/>
                        <a:t>月</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長澤亘先生が全国第</a:t>
                      </a:r>
                      <a:r>
                        <a:rPr lang="en-US" altLang="ja-JP" dirty="0" smtClean="0"/>
                        <a:t>4</a:t>
                      </a:r>
                      <a:r>
                        <a:rPr lang="ja-JP" altLang="en-US" dirty="0" smtClean="0"/>
                        <a:t>番目の地方会として設立。</a:t>
                      </a:r>
                      <a:endParaRPr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神戸市医師会堂に於て第一回の学会を開催。事務局は長澤小児科病院に。</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r>
              <a:tr h="4682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昭和</a:t>
                      </a:r>
                      <a:r>
                        <a:rPr lang="en-US" altLang="ja-JP" dirty="0" smtClean="0"/>
                        <a:t>17</a:t>
                      </a:r>
                      <a:r>
                        <a:rPr lang="ja-JP" altLang="en-US" dirty="0" smtClean="0"/>
                        <a:t>年</a:t>
                      </a:r>
                      <a:r>
                        <a:rPr lang="en-US" altLang="ja-JP" dirty="0" smtClean="0"/>
                        <a:t> (1942) 5</a:t>
                      </a:r>
                      <a:r>
                        <a:rPr lang="ja-JP" altLang="en-US" dirty="0" smtClean="0"/>
                        <a:t>月</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設立</a:t>
                      </a:r>
                      <a:r>
                        <a:rPr lang="en-US" altLang="ja-JP" dirty="0" smtClean="0"/>
                        <a:t>40</a:t>
                      </a:r>
                      <a:r>
                        <a:rPr lang="ja-JP" altLang="en-US" dirty="0" smtClean="0"/>
                        <a:t>周年記念講演会が神戸市医師会館で開催</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r>
              <a:tr h="468293">
                <a:tc>
                  <a:txBody>
                    <a:bodyPr/>
                    <a:lstStyle/>
                    <a:p>
                      <a:r>
                        <a:rPr lang="ja-JP" altLang="en-US" dirty="0" smtClean="0"/>
                        <a:t>昭和</a:t>
                      </a:r>
                      <a:r>
                        <a:rPr lang="en-US" altLang="ja-JP" dirty="0" smtClean="0"/>
                        <a:t>21</a:t>
                      </a:r>
                      <a:r>
                        <a:rPr lang="ja-JP" altLang="en-US" dirty="0" smtClean="0"/>
                        <a:t>年</a:t>
                      </a:r>
                      <a:r>
                        <a:rPr lang="en-US" altLang="ja-JP" dirty="0" smtClean="0"/>
                        <a:t> (1946) 12</a:t>
                      </a:r>
                      <a:r>
                        <a:rPr lang="ja-JP" altLang="en-US" dirty="0" smtClean="0"/>
                        <a:t>月</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dirty="0" smtClean="0"/>
                        <a:t>事務所が兵庫県立医大小児科教授鈴木靕部長に</a:t>
                      </a:r>
                      <a:endParaRPr kumimoji="1" lang="ja-JP" altLang="en-US" dirty="0">
                        <a:latin typeface="ＭＳ Ｐゴシック"/>
                        <a:ea typeface="ＭＳ Ｐゴシック"/>
                        <a:cs typeface="ＭＳ Ｐゴシック"/>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r>
              <a:tr h="4682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昭和</a:t>
                      </a:r>
                      <a:r>
                        <a:rPr lang="en-US" altLang="ja-JP" dirty="0" smtClean="0"/>
                        <a:t>27</a:t>
                      </a:r>
                      <a:r>
                        <a:rPr lang="ja-JP" altLang="en-US" dirty="0" smtClean="0"/>
                        <a:t>年</a:t>
                      </a:r>
                      <a:r>
                        <a:rPr lang="en-US" altLang="ja-JP" dirty="0" smtClean="0"/>
                        <a:t> (1952) 4</a:t>
                      </a:r>
                      <a:r>
                        <a:rPr lang="ja-JP" altLang="en-US" dirty="0" smtClean="0"/>
                        <a:t>月</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dirty="0" smtClean="0"/>
                        <a:t>平田美穂教授が会長に</a:t>
                      </a:r>
                      <a:endParaRPr kumimoji="1" lang="ja-JP" alt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r>
              <a:tr h="468293">
                <a:tc>
                  <a:txBody>
                    <a:bodyPr/>
                    <a:lstStyle/>
                    <a:p>
                      <a:r>
                        <a:rPr lang="ja-JP" altLang="en-US" dirty="0" smtClean="0"/>
                        <a:t>昭和</a:t>
                      </a:r>
                      <a:r>
                        <a:rPr lang="en-US" altLang="ja-JP" dirty="0" smtClean="0"/>
                        <a:t>47</a:t>
                      </a:r>
                      <a:r>
                        <a:rPr lang="ja-JP" altLang="en-US" dirty="0" smtClean="0"/>
                        <a:t>年</a:t>
                      </a:r>
                      <a:r>
                        <a:rPr lang="en-US" altLang="ja-JP" dirty="0" smtClean="0"/>
                        <a:t> (1972) 4</a:t>
                      </a:r>
                      <a:r>
                        <a:rPr lang="ja-JP" altLang="en-US" dirty="0" smtClean="0"/>
                        <a:t>月</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dirty="0" smtClean="0"/>
                        <a:t>松尾 保教授が会長に</a:t>
                      </a:r>
                      <a:endParaRPr kumimoji="1" lang="ja-JP" alt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r>
              <a:tr h="4682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平成元年 </a:t>
                      </a:r>
                      <a:r>
                        <a:rPr lang="en-US" altLang="ja-JP" dirty="0" smtClean="0"/>
                        <a:t>(1989) 4</a:t>
                      </a:r>
                      <a:r>
                        <a:rPr lang="ja-JP" altLang="en-US" dirty="0" smtClean="0"/>
                        <a:t>月</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dirty="0" smtClean="0"/>
                        <a:t>中村 肇教授が会長に</a:t>
                      </a:r>
                      <a:endParaRPr kumimoji="1" lang="ja-JP" alt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r>
              <a:tr h="468293">
                <a:tc>
                  <a:txBody>
                    <a:bodyPr/>
                    <a:lstStyle/>
                    <a:p>
                      <a:r>
                        <a:rPr lang="ja-JP" altLang="en-US" dirty="0" smtClean="0"/>
                        <a:t>平成</a:t>
                      </a:r>
                      <a:r>
                        <a:rPr lang="en-US" altLang="ja-JP" dirty="0" smtClean="0"/>
                        <a:t>5</a:t>
                      </a:r>
                      <a:r>
                        <a:rPr lang="ja-JP" altLang="en-US" dirty="0" smtClean="0"/>
                        <a:t>年 </a:t>
                      </a:r>
                      <a:r>
                        <a:rPr lang="en-US" altLang="ja-JP" dirty="0" smtClean="0"/>
                        <a:t>(1993) 12</a:t>
                      </a:r>
                      <a:r>
                        <a:rPr lang="ja-JP" altLang="en-US" dirty="0" smtClean="0"/>
                        <a:t>月</a:t>
                      </a:r>
                      <a:endParaRPr kumimoji="1" lang="ja-JP" altLang="en-US"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E3E0C3"/>
                    </a:solidFill>
                  </a:tcPr>
                </a:tc>
                <a:tc>
                  <a:txBody>
                    <a:bodyPr/>
                    <a:lstStyle/>
                    <a:p>
                      <a:pPr>
                        <a:spcAft>
                          <a:spcPts val="1200"/>
                        </a:spcAft>
                      </a:pPr>
                      <a:r>
                        <a:rPr lang="ja-JP" altLang="en-US" dirty="0" smtClean="0">
                          <a:latin typeface="ＭＳ Ｐゴシック"/>
                          <a:ea typeface="ＭＳ Ｐゴシック"/>
                          <a:cs typeface="ＭＳ Ｐゴシック"/>
                        </a:rPr>
                        <a:t>日本小児科学会兵庫県</a:t>
                      </a:r>
                      <a:r>
                        <a:rPr lang="ja-JP" altLang="ja-JP" dirty="0" smtClean="0">
                          <a:latin typeface="ＭＳ Ｐゴシック"/>
                          <a:ea typeface="ＭＳ Ｐゴシック"/>
                          <a:cs typeface="ＭＳ Ｐゴシック"/>
                        </a:rPr>
                        <a:t>地方会</a:t>
                      </a:r>
                      <a:r>
                        <a:rPr lang="en-US" altLang="ja-JP" dirty="0" smtClean="0">
                          <a:latin typeface="ＭＳ Ｐゴシック"/>
                          <a:ea typeface="ＭＳ Ｐゴシック"/>
                          <a:cs typeface="ＭＳ Ｐゴシック"/>
                        </a:rPr>
                        <a:t>100</a:t>
                      </a:r>
                      <a:r>
                        <a:rPr lang="ja-JP" altLang="ja-JP" dirty="0" smtClean="0">
                          <a:latin typeface="ＭＳ Ｐゴシック"/>
                          <a:ea typeface="ＭＳ Ｐゴシック"/>
                          <a:cs typeface="ＭＳ Ｐゴシック"/>
                        </a:rPr>
                        <a:t>周年</a:t>
                      </a:r>
                      <a:r>
                        <a:rPr lang="ja-JP" altLang="en-US" dirty="0" smtClean="0">
                          <a:latin typeface="ＭＳ Ｐゴシック"/>
                          <a:ea typeface="ＭＳ Ｐゴシック"/>
                          <a:cs typeface="ＭＳ Ｐゴシック"/>
                        </a:rPr>
                        <a:t>祝賀会</a:t>
                      </a:r>
                      <a:r>
                        <a:rPr lang="ja-JP" altLang="en-US" dirty="0" smtClean="0">
                          <a:latin typeface="ＭＳ Ｐゴシック"/>
                          <a:ea typeface="ＭＳ Ｐゴシック"/>
                          <a:cs typeface="ＭＳ Ｐゴシック"/>
                        </a:rPr>
                        <a:t>で</a:t>
                      </a:r>
                      <a:r>
                        <a:rPr lang="ja-JP" altLang="en-US" dirty="0" smtClean="0">
                          <a:latin typeface="ＭＳ Ｐゴシック"/>
                          <a:ea typeface="ＭＳ Ｐゴシック"/>
                          <a:cs typeface="ＭＳ Ｐゴシック"/>
                        </a:rPr>
                        <a:t>、</a:t>
                      </a:r>
                      <a:r>
                        <a:rPr lang="ja-JP" altLang="en-US" dirty="0" smtClean="0">
                          <a:latin typeface="ＭＳ Ｐゴシック"/>
                          <a:ea typeface="ＭＳ Ｐゴシック"/>
                          <a:cs typeface="ＭＳ Ｐゴシック"/>
                        </a:rPr>
                        <a:t>「</a:t>
                      </a:r>
                      <a:r>
                        <a:rPr lang="ja-JP" altLang="ja-JP" dirty="0" smtClean="0">
                          <a:latin typeface="ＭＳ Ｐゴシック"/>
                          <a:ea typeface="ＭＳ Ｐゴシック"/>
                          <a:cs typeface="ＭＳ Ｐゴシック"/>
                        </a:rPr>
                        <a:t>兵庫県地方会の</a:t>
                      </a:r>
                      <a:r>
                        <a:rPr lang="en-US" altLang="ja-JP" dirty="0" smtClean="0">
                          <a:latin typeface="ＭＳ Ｐゴシック"/>
                          <a:ea typeface="ＭＳ Ｐゴシック"/>
                          <a:cs typeface="ＭＳ Ｐゴシック"/>
                        </a:rPr>
                        <a:t>100</a:t>
                      </a:r>
                      <a:r>
                        <a:rPr lang="ja-JP" altLang="ja-JP" dirty="0" smtClean="0">
                          <a:latin typeface="ＭＳ Ｐゴシック"/>
                          <a:ea typeface="ＭＳ Ｐゴシック"/>
                          <a:cs typeface="ＭＳ Ｐゴシック"/>
                        </a:rPr>
                        <a:t>年のあゆみ</a:t>
                      </a:r>
                      <a:r>
                        <a:rPr lang="ja-JP" altLang="en-US" dirty="0" smtClean="0">
                          <a:latin typeface="ＭＳ Ｐゴシック"/>
                          <a:ea typeface="ＭＳ Ｐゴシック"/>
                          <a:cs typeface="ＭＳ Ｐゴシック"/>
                        </a:rPr>
                        <a:t>」と題して会長</a:t>
                      </a:r>
                      <a:r>
                        <a:rPr lang="ja-JP" altLang="ja-JP" dirty="0" smtClean="0">
                          <a:latin typeface="ＭＳ Ｐゴシック"/>
                          <a:ea typeface="ＭＳ Ｐゴシック"/>
                          <a:cs typeface="ＭＳ Ｐゴシック"/>
                        </a:rPr>
                        <a:t>講演</a:t>
                      </a:r>
                      <a:endParaRPr lang="en-US" altLang="ja-JP" dirty="0" smtClean="0">
                        <a:latin typeface="ＭＳ Ｐゴシック"/>
                        <a:ea typeface="ＭＳ Ｐゴシック"/>
                        <a:cs typeface="ＭＳ Ｐゴシック"/>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solidFill>
                      <a:srgbClr val="E3E0C3"/>
                    </a:solidFill>
                  </a:tcPr>
                </a:tc>
              </a:tr>
              <a:tr h="4682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平成</a:t>
                      </a:r>
                      <a:r>
                        <a:rPr lang="en-US" altLang="ja-JP" dirty="0" smtClean="0"/>
                        <a:t>15</a:t>
                      </a:r>
                      <a:r>
                        <a:rPr lang="ja-JP" altLang="en-US" dirty="0" smtClean="0"/>
                        <a:t>年</a:t>
                      </a:r>
                      <a:r>
                        <a:rPr lang="en-US" altLang="ja-JP" dirty="0" smtClean="0"/>
                        <a:t> (2003) 4</a:t>
                      </a:r>
                      <a:r>
                        <a:rPr lang="ja-JP" altLang="en-US" dirty="0" smtClean="0"/>
                        <a:t>月</a:t>
                      </a:r>
                      <a:endParaRPr kumimoji="1" lang="ja-JP" altLang="en-US" dirty="0" smtClean="0">
                        <a:solidFill>
                          <a:schemeClr val="tx1"/>
                        </a:solidFill>
                        <a:latin typeface="ＭＳ Ｐゴシック"/>
                        <a:ea typeface="ＭＳ Ｐゴシック"/>
                        <a:cs typeface="ＭＳ Ｐゴシック"/>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松尾雅文教授が会長に</a:t>
                      </a:r>
                      <a:endParaRPr kumimoji="1" lang="ja-JP" altLang="en-US" dirty="0" smtClean="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r>
              <a:tr h="4682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平成</a:t>
                      </a:r>
                      <a:r>
                        <a:rPr lang="en-US" altLang="ja-JP" dirty="0" smtClean="0"/>
                        <a:t>22</a:t>
                      </a:r>
                      <a:r>
                        <a:rPr lang="ja-JP" altLang="en-US" dirty="0" smtClean="0"/>
                        <a:t>年</a:t>
                      </a:r>
                      <a:r>
                        <a:rPr lang="en-US" altLang="ja-JP" dirty="0" smtClean="0"/>
                        <a:t> (2010) 7</a:t>
                      </a:r>
                      <a:r>
                        <a:rPr lang="ja-JP" altLang="en-US" dirty="0" smtClean="0"/>
                        <a:t>月</a:t>
                      </a:r>
                      <a:endParaRPr kumimoji="1" lang="ja-JP" altLang="en-US" dirty="0" smtClean="0">
                        <a:solidFill>
                          <a:schemeClr val="tx1"/>
                        </a:solidFill>
                        <a:latin typeface="ＭＳ Ｐゴシック"/>
                        <a:ea typeface="ＭＳ Ｐゴシック"/>
                        <a:cs typeface="ＭＳ Ｐゴシック"/>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地方会</a:t>
                      </a:r>
                      <a:r>
                        <a:rPr lang="en-US" altLang="ja-JP" dirty="0" smtClean="0"/>
                        <a:t>250</a:t>
                      </a:r>
                      <a:r>
                        <a:rPr lang="ja-JP" altLang="en-US" dirty="0" smtClean="0"/>
                        <a:t>回記念大会で講演</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r>
              <a:tr h="4682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平成</a:t>
                      </a:r>
                      <a:r>
                        <a:rPr lang="en-US" altLang="ja-JP" dirty="0" smtClean="0"/>
                        <a:t>24</a:t>
                      </a:r>
                      <a:r>
                        <a:rPr lang="ja-JP" altLang="en-US" dirty="0" smtClean="0"/>
                        <a:t>年</a:t>
                      </a:r>
                      <a:r>
                        <a:rPr lang="en-US" altLang="ja-JP" dirty="0" smtClean="0"/>
                        <a:t> (2012) 4</a:t>
                      </a:r>
                      <a:r>
                        <a:rPr lang="ja-JP" altLang="en-US" dirty="0" smtClean="0"/>
                        <a:t>月</a:t>
                      </a:r>
                      <a:endParaRPr kumimoji="1" lang="ja-JP" altLang="en-US" dirty="0" smtClean="0">
                        <a:solidFill>
                          <a:schemeClr val="tx1"/>
                        </a:solidFill>
                        <a:latin typeface="ＭＳ Ｐゴシック"/>
                        <a:ea typeface="ＭＳ Ｐゴシック"/>
                        <a:cs typeface="ＭＳ Ｐゴシック"/>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飯島一誠教授が会長に</a:t>
                      </a:r>
                      <a:endParaRPr kumimoji="1" lang="ja-JP" altLang="en-US" dirty="0" smtClean="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808080">
                          <a:lumMod val="40000"/>
                          <a:lumOff val="60000"/>
                        </a:srgbClr>
                      </a:solidFill>
                      <a:prstDash val="solid"/>
                      <a:round/>
                      <a:headEnd type="none" w="med" len="med"/>
                      <a:tailEnd type="none" w="med" len="med"/>
                    </a:lnT>
                    <a:lnB w="12700" cap="flat" cmpd="sng" algn="ctr">
                      <a:solidFill>
                        <a:srgbClr val="808080">
                          <a:lumMod val="40000"/>
                          <a:lumOff val="60000"/>
                        </a:srgb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テキスト ボックス 6"/>
          <p:cNvSpPr txBox="1"/>
          <p:nvPr/>
        </p:nvSpPr>
        <p:spPr>
          <a:xfrm>
            <a:off x="1547664" y="116632"/>
            <a:ext cx="5337519" cy="461665"/>
          </a:xfrm>
          <a:prstGeom prst="rect">
            <a:avLst/>
          </a:prstGeom>
          <a:noFill/>
        </p:spPr>
        <p:txBody>
          <a:bodyPr wrap="none" rtlCol="0">
            <a:spAutoFit/>
          </a:bodyPr>
          <a:lstStyle/>
          <a:p>
            <a:r>
              <a:rPr lang="ja-JP" altLang="en-US" dirty="0"/>
              <a:t>日本小児</a:t>
            </a:r>
            <a:r>
              <a:rPr lang="ja-JP" altLang="en-US" dirty="0" smtClean="0"/>
              <a:t>科学会兵庫県地方会のあゆみ</a:t>
            </a:r>
            <a:endParaRPr lang="ja-JP" altLang="en-US" dirty="0"/>
          </a:p>
        </p:txBody>
      </p:sp>
      <p:sp>
        <p:nvSpPr>
          <p:cNvPr id="8" name="テキスト ボックス 7"/>
          <p:cNvSpPr txBox="1"/>
          <p:nvPr/>
        </p:nvSpPr>
        <p:spPr>
          <a:xfrm>
            <a:off x="1331640" y="6093296"/>
            <a:ext cx="4785284" cy="400110"/>
          </a:xfrm>
          <a:prstGeom prst="rect">
            <a:avLst/>
          </a:prstGeom>
          <a:noFill/>
        </p:spPr>
        <p:txBody>
          <a:bodyPr wrap="none" rtlCol="0">
            <a:spAutoFit/>
          </a:bodyPr>
          <a:lstStyle/>
          <a:p>
            <a:r>
              <a:rPr kumimoji="1" lang="en-US" altLang="ja-JP" sz="2000" dirty="0" smtClean="0"/>
              <a:t>2015</a:t>
            </a:r>
            <a:r>
              <a:rPr kumimoji="1" lang="ja-JP" altLang="en-US" sz="2000" dirty="0" smtClean="0"/>
              <a:t>年現在の会員数は７２０名。年４回開催</a:t>
            </a:r>
            <a:endParaRPr kumimoji="1" lang="ja-JP" altLang="en-US" sz="2000" dirty="0"/>
          </a:p>
        </p:txBody>
      </p:sp>
      <p:cxnSp>
        <p:nvCxnSpPr>
          <p:cNvPr id="10" name="直線コネクタ 9"/>
          <p:cNvCxnSpPr/>
          <p:nvPr/>
        </p:nvCxnSpPr>
        <p:spPr>
          <a:xfrm>
            <a:off x="611560" y="620688"/>
            <a:ext cx="7848872" cy="72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467544" y="5949280"/>
            <a:ext cx="813690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01008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71600" y="4725144"/>
            <a:ext cx="6340197" cy="584776"/>
          </a:xfrm>
          <a:prstGeom prst="rect">
            <a:avLst/>
          </a:prstGeom>
          <a:noFill/>
        </p:spPr>
        <p:txBody>
          <a:bodyPr wrap="none" rtlCol="0">
            <a:spAutoFit/>
          </a:bodyPr>
          <a:lstStyle/>
          <a:p>
            <a:r>
              <a:rPr lang="ja-JP" altLang="en-US" sz="3200" dirty="0" smtClean="0">
                <a:latin typeface="ＤＦＰ太丸ゴシック体"/>
                <a:ea typeface="ＤＦＰ太丸ゴシック体"/>
                <a:cs typeface="ＤＦＰ太丸ゴシック体"/>
              </a:rPr>
              <a:t>ご静聴ありがとうございました。</a:t>
            </a:r>
            <a:endParaRPr lang="ja-JP" altLang="en-US" sz="3200" dirty="0">
              <a:latin typeface="ＤＦＰ太丸ゴシック体"/>
              <a:ea typeface="ＤＦＰ太丸ゴシック体"/>
              <a:cs typeface="ＤＦＰ太丸ゴシック体"/>
            </a:endParaRPr>
          </a:p>
        </p:txBody>
      </p:sp>
      <p:pic>
        <p:nvPicPr>
          <p:cNvPr id="5" name="図 4"/>
          <p:cNvPicPr>
            <a:picLocks noChangeAspect="1"/>
          </p:cNvPicPr>
          <p:nvPr/>
        </p:nvPicPr>
        <p:blipFill>
          <a:blip r:embed="rId2"/>
          <a:stretch>
            <a:fillRect/>
          </a:stretch>
        </p:blipFill>
        <p:spPr>
          <a:xfrm>
            <a:off x="2555776" y="1412776"/>
            <a:ext cx="3796507" cy="3024336"/>
          </a:xfrm>
          <a:prstGeom prst="rect">
            <a:avLst/>
          </a:prstGeom>
        </p:spPr>
      </p:pic>
    </p:spTree>
    <p:extLst>
      <p:ext uri="{BB962C8B-B14F-4D97-AF65-F5344CB8AC3E}">
        <p14:creationId xmlns:p14="http://schemas.microsoft.com/office/powerpoint/2010/main" val="17744811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260648"/>
            <a:ext cx="7425631" cy="461665"/>
          </a:xfrm>
          <a:prstGeom prst="rect">
            <a:avLst/>
          </a:prstGeom>
          <a:noFill/>
        </p:spPr>
        <p:txBody>
          <a:bodyPr wrap="none" rtlCol="0">
            <a:spAutoFit/>
          </a:bodyPr>
          <a:lstStyle/>
          <a:p>
            <a:r>
              <a:rPr kumimoji="1" lang="ja-JP" altLang="en-US" dirty="0" smtClean="0">
                <a:latin typeface="ＭＳ Ｐゴシック"/>
                <a:ea typeface="ＭＳ Ｐゴシック"/>
                <a:cs typeface="ＭＳ Ｐゴシック"/>
              </a:rPr>
              <a:t>長澤　亘先生　略歴　　　　</a:t>
            </a:r>
            <a:r>
              <a:rPr lang="ja-JP" altLang="en-US" sz="2000" dirty="0">
                <a:latin typeface="ＭＳ Ｐゴシック"/>
                <a:ea typeface="ＭＳ Ｐゴシック"/>
                <a:cs typeface="ＭＳ Ｐゴシック"/>
              </a:rPr>
              <a:t>慶応</a:t>
            </a:r>
            <a:r>
              <a:rPr lang="ja-JP" altLang="en-US" sz="2000" dirty="0" smtClean="0">
                <a:latin typeface="ＭＳ Ｐゴシック"/>
                <a:ea typeface="ＭＳ Ｐゴシック"/>
                <a:cs typeface="ＭＳ Ｐゴシック"/>
              </a:rPr>
              <a:t>２年（</a:t>
            </a:r>
            <a:r>
              <a:rPr lang="en-US" altLang="ja-JP" sz="2000" dirty="0" smtClean="0">
                <a:latin typeface="ＭＳ Ｐゴシック"/>
                <a:ea typeface="ＭＳ Ｐゴシック"/>
                <a:cs typeface="ＭＳ Ｐゴシック"/>
              </a:rPr>
              <a:t>1866</a:t>
            </a:r>
            <a:r>
              <a:rPr lang="ja-JP" altLang="en-US" sz="2000" dirty="0" smtClean="0">
                <a:latin typeface="ＭＳ Ｐゴシック"/>
                <a:ea typeface="ＭＳ Ｐゴシック"/>
                <a:cs typeface="ＭＳ Ｐゴシック"/>
              </a:rPr>
              <a:t>）</a:t>
            </a:r>
            <a:r>
              <a:rPr lang="en-US" altLang="ja-JP" sz="2000" dirty="0" smtClean="0">
                <a:latin typeface="ＭＳ Ｐゴシック"/>
                <a:ea typeface="ＭＳ Ｐゴシック"/>
                <a:cs typeface="ＭＳ Ｐゴシック"/>
              </a:rPr>
              <a:t>〜</a:t>
            </a:r>
            <a:r>
              <a:rPr lang="ja-JP" altLang="en-US" sz="2000" dirty="0" smtClean="0">
                <a:latin typeface="ＭＳ Ｐゴシック"/>
                <a:ea typeface="ＭＳ Ｐゴシック"/>
                <a:cs typeface="ＭＳ Ｐゴシック"/>
              </a:rPr>
              <a:t>昭和２８年（</a:t>
            </a:r>
            <a:r>
              <a:rPr lang="en-US" altLang="ja-JP" sz="2000" dirty="0" smtClean="0">
                <a:latin typeface="ＭＳ Ｐゴシック"/>
                <a:ea typeface="ＭＳ Ｐゴシック"/>
                <a:cs typeface="ＭＳ Ｐゴシック"/>
              </a:rPr>
              <a:t>1953</a:t>
            </a:r>
            <a:r>
              <a:rPr lang="ja-JP" altLang="en-US" sz="2000" dirty="0" smtClean="0">
                <a:latin typeface="ＭＳ Ｐゴシック"/>
                <a:ea typeface="ＭＳ Ｐゴシック"/>
                <a:cs typeface="ＭＳ Ｐゴシック"/>
              </a:rPr>
              <a:t>）</a:t>
            </a:r>
            <a:endParaRPr kumimoji="1" lang="ja-JP" altLang="en-US" sz="2000" dirty="0">
              <a:latin typeface="ＭＳ Ｐゴシック"/>
              <a:ea typeface="ＭＳ Ｐゴシック"/>
              <a:cs typeface="ＭＳ Ｐゴシック"/>
            </a:endParaRPr>
          </a:p>
        </p:txBody>
      </p:sp>
      <p:sp>
        <p:nvSpPr>
          <p:cNvPr id="3" name="テキスト ボックス 2"/>
          <p:cNvSpPr txBox="1"/>
          <p:nvPr/>
        </p:nvSpPr>
        <p:spPr>
          <a:xfrm>
            <a:off x="467544" y="764704"/>
            <a:ext cx="8136904" cy="5055230"/>
          </a:xfrm>
          <a:prstGeom prst="rect">
            <a:avLst/>
          </a:prstGeom>
          <a:noFill/>
          <a:ln>
            <a:noFill/>
          </a:ln>
        </p:spPr>
        <p:txBody>
          <a:bodyPr wrap="square" rtlCol="0">
            <a:spAutoFit/>
          </a:bodyPr>
          <a:lstStyle/>
          <a:p>
            <a:pPr>
              <a:lnSpc>
                <a:spcPct val="150000"/>
              </a:lnSpc>
            </a:pPr>
            <a:r>
              <a:rPr kumimoji="1" lang="ja-JP" altLang="en-US" sz="1800" dirty="0" smtClean="0">
                <a:latin typeface="ＭＳ Ｐゴシック"/>
                <a:ea typeface="ＭＳ Ｐゴシック"/>
                <a:cs typeface="ＭＳ Ｐゴシック"/>
              </a:rPr>
              <a:t>慶応２年６月１日　　姫路において出生</a:t>
            </a:r>
            <a:endParaRPr kumimoji="1" lang="en-US" altLang="ja-JP" sz="1800" dirty="0" smtClean="0">
              <a:latin typeface="ＭＳ Ｐゴシック"/>
              <a:ea typeface="ＭＳ Ｐゴシック"/>
              <a:cs typeface="ＭＳ Ｐゴシック"/>
            </a:endParaRPr>
          </a:p>
          <a:p>
            <a:pPr>
              <a:lnSpc>
                <a:spcPct val="150000"/>
              </a:lnSpc>
            </a:pPr>
            <a:r>
              <a:rPr lang="ja-JP" altLang="en-US" sz="1800" dirty="0" smtClean="0">
                <a:latin typeface="ＭＳ Ｐゴシック"/>
                <a:ea typeface="ＭＳ Ｐゴシック"/>
                <a:cs typeface="ＭＳ Ｐゴシック"/>
              </a:rPr>
              <a:t>明治</a:t>
            </a:r>
            <a:r>
              <a:rPr lang="en-US" altLang="ja-JP" sz="1800" dirty="0" smtClean="0">
                <a:latin typeface="ＭＳ Ｐゴシック"/>
                <a:ea typeface="ＭＳ Ｐゴシック"/>
                <a:cs typeface="ＭＳ Ｐゴシック"/>
              </a:rPr>
              <a:t>15</a:t>
            </a:r>
            <a:r>
              <a:rPr lang="ja-JP" altLang="en-US" sz="1800" dirty="0" smtClean="0">
                <a:latin typeface="ＭＳ Ｐゴシック"/>
                <a:ea typeface="ＭＳ Ｐゴシック"/>
                <a:cs typeface="ＭＳ Ｐゴシック"/>
              </a:rPr>
              <a:t>年７月　公立神戸病院調剤生</a:t>
            </a:r>
            <a:endParaRPr lang="en-US" altLang="ja-JP" sz="1800" dirty="0" smtClean="0">
              <a:latin typeface="ＭＳ Ｐゴシック"/>
              <a:ea typeface="ＭＳ Ｐゴシック"/>
              <a:cs typeface="ＭＳ Ｐゴシック"/>
            </a:endParaRPr>
          </a:p>
          <a:p>
            <a:pPr>
              <a:lnSpc>
                <a:spcPct val="150000"/>
              </a:lnSpc>
            </a:pPr>
            <a:r>
              <a:rPr lang="ja-JP" altLang="en-US" sz="1800" dirty="0">
                <a:effectLst/>
                <a:latin typeface="ＭＳ Ｐゴシック"/>
                <a:ea typeface="ＭＳ Ｐゴシック"/>
                <a:cs typeface="ＭＳ Ｐゴシック"/>
              </a:rPr>
              <a:t>明治</a:t>
            </a:r>
            <a:r>
              <a:rPr lang="en-US" altLang="ja-JP" sz="1800" dirty="0" smtClean="0">
                <a:effectLst/>
                <a:latin typeface="ＭＳ Ｐゴシック"/>
                <a:ea typeface="ＭＳ Ｐゴシック"/>
                <a:cs typeface="ＭＳ Ｐゴシック"/>
              </a:rPr>
              <a:t>17</a:t>
            </a:r>
            <a:r>
              <a:rPr lang="ja-JP" altLang="en-US" sz="1800" dirty="0" smtClean="0">
                <a:effectLst/>
                <a:latin typeface="ＭＳ Ｐゴシック"/>
                <a:ea typeface="ＭＳ Ｐゴシック"/>
                <a:cs typeface="ＭＳ Ｐゴシック"/>
              </a:rPr>
              <a:t>年</a:t>
            </a:r>
            <a:r>
              <a:rPr lang="en-US" altLang="ja-JP" sz="1800" dirty="0" smtClean="0">
                <a:effectLst/>
                <a:latin typeface="ＭＳ Ｐゴシック"/>
                <a:ea typeface="ＭＳ Ｐゴシック"/>
                <a:cs typeface="ＭＳ Ｐゴシック"/>
              </a:rPr>
              <a:t>1</a:t>
            </a:r>
            <a:r>
              <a:rPr lang="ja-JP" altLang="en-US" sz="1800" dirty="0" smtClean="0">
                <a:effectLst/>
                <a:latin typeface="ＭＳ Ｐゴシック"/>
                <a:ea typeface="ＭＳ Ｐゴシック"/>
                <a:cs typeface="ＭＳ Ｐゴシック"/>
              </a:rPr>
              <a:t>月</a:t>
            </a:r>
            <a:r>
              <a:rPr lang="ja-JP" altLang="en-US" sz="1800" dirty="0">
                <a:effectLst/>
                <a:latin typeface="ＭＳ Ｐゴシック"/>
                <a:ea typeface="ＭＳ Ｐゴシック"/>
                <a:cs typeface="ＭＳ Ｐゴシック"/>
              </a:rPr>
              <a:t>　</a:t>
            </a:r>
            <a:r>
              <a:rPr lang="ja-JP" altLang="en-US" sz="1800" dirty="0" smtClean="0">
                <a:effectLst/>
                <a:latin typeface="ＭＳ Ｐゴシック"/>
                <a:ea typeface="ＭＳ Ｐゴシック"/>
                <a:cs typeface="ＭＳ Ｐゴシック"/>
              </a:rPr>
              <a:t>神戸医学校入学</a:t>
            </a:r>
            <a:endParaRPr lang="en-US" altLang="ja-JP" sz="1800" dirty="0" smtClean="0">
              <a:effectLst/>
              <a:latin typeface="ＭＳ Ｐゴシック"/>
              <a:ea typeface="ＭＳ Ｐゴシック"/>
              <a:cs typeface="ＭＳ Ｐゴシック"/>
            </a:endParaRPr>
          </a:p>
          <a:p>
            <a:pPr>
              <a:lnSpc>
                <a:spcPct val="150000"/>
              </a:lnSpc>
            </a:pPr>
            <a:r>
              <a:rPr lang="ja-JP" altLang="en-US" sz="1800" dirty="0" smtClean="0">
                <a:effectLst/>
                <a:latin typeface="ＭＳ Ｐゴシック"/>
                <a:ea typeface="ＭＳ Ｐゴシック"/>
                <a:cs typeface="ＭＳ Ｐゴシック"/>
              </a:rPr>
              <a:t>明治</a:t>
            </a:r>
            <a:r>
              <a:rPr lang="en-US" altLang="ja-JP" sz="1800" dirty="0" smtClean="0">
                <a:effectLst/>
                <a:latin typeface="ＭＳ Ｐゴシック"/>
                <a:ea typeface="ＭＳ Ｐゴシック"/>
                <a:cs typeface="ＭＳ Ｐゴシック"/>
              </a:rPr>
              <a:t>21</a:t>
            </a:r>
            <a:r>
              <a:rPr lang="ja-JP" altLang="en-US" sz="1800" dirty="0" smtClean="0">
                <a:effectLst/>
                <a:latin typeface="ＭＳ Ｐゴシック"/>
                <a:ea typeface="ＭＳ Ｐゴシック"/>
                <a:cs typeface="ＭＳ Ｐゴシック"/>
              </a:rPr>
              <a:t>年</a:t>
            </a:r>
            <a:r>
              <a:rPr lang="en-US" altLang="ja-JP" sz="1800" dirty="0" smtClean="0">
                <a:effectLst/>
                <a:latin typeface="ＭＳ Ｐゴシック"/>
                <a:ea typeface="ＭＳ Ｐゴシック"/>
                <a:cs typeface="ＭＳ Ｐゴシック"/>
              </a:rPr>
              <a:t>2</a:t>
            </a:r>
            <a:r>
              <a:rPr lang="ja-JP" altLang="en-US" sz="1800" dirty="0" smtClean="0">
                <a:effectLst/>
                <a:latin typeface="ＭＳ Ｐゴシック"/>
                <a:ea typeface="ＭＳ Ｐゴシック"/>
                <a:cs typeface="ＭＳ Ｐゴシック"/>
              </a:rPr>
              <a:t>月　神戸医学校卒業</a:t>
            </a:r>
            <a:endParaRPr lang="en-US" altLang="ja-JP" sz="1800" dirty="0" smtClean="0">
              <a:effectLst/>
              <a:latin typeface="ＭＳ Ｐゴシック"/>
              <a:ea typeface="ＭＳ Ｐゴシック"/>
              <a:cs typeface="ＭＳ Ｐゴシック"/>
            </a:endParaRPr>
          </a:p>
          <a:p>
            <a:pPr>
              <a:lnSpc>
                <a:spcPct val="150000"/>
              </a:lnSpc>
            </a:pPr>
            <a:r>
              <a:rPr lang="ja-JP" altLang="en-US" sz="1800" dirty="0" smtClean="0">
                <a:latin typeface="ＭＳ Ｐゴシック"/>
                <a:ea typeface="ＭＳ Ｐゴシック"/>
                <a:cs typeface="ＭＳ Ｐゴシック"/>
              </a:rPr>
              <a:t>明治</a:t>
            </a:r>
            <a:r>
              <a:rPr lang="en-US" altLang="ja-JP" sz="1800" dirty="0" smtClean="0">
                <a:latin typeface="ＭＳ Ｐゴシック"/>
                <a:ea typeface="ＭＳ Ｐゴシック"/>
                <a:cs typeface="ＭＳ Ｐゴシック"/>
              </a:rPr>
              <a:t>21</a:t>
            </a:r>
            <a:r>
              <a:rPr lang="ja-JP" altLang="en-US" sz="1800" dirty="0" smtClean="0">
                <a:latin typeface="ＭＳ Ｐゴシック"/>
                <a:ea typeface="ＭＳ Ｐゴシック"/>
                <a:cs typeface="ＭＳ Ｐゴシック"/>
              </a:rPr>
              <a:t>年</a:t>
            </a:r>
            <a:r>
              <a:rPr lang="en-US" altLang="ja-JP" sz="1800" dirty="0">
                <a:latin typeface="ＭＳ Ｐゴシック"/>
                <a:ea typeface="ＭＳ Ｐゴシック"/>
                <a:cs typeface="ＭＳ Ｐゴシック"/>
              </a:rPr>
              <a:t>2</a:t>
            </a:r>
            <a:r>
              <a:rPr lang="ja-JP" altLang="en-US" sz="1800" dirty="0">
                <a:latin typeface="ＭＳ Ｐゴシック"/>
                <a:ea typeface="ＭＳ Ｐゴシック"/>
                <a:cs typeface="ＭＳ Ｐゴシック"/>
              </a:rPr>
              <a:t>月　</a:t>
            </a:r>
            <a:r>
              <a:rPr lang="ja-JP" altLang="en-US" sz="1800" dirty="0" smtClean="0">
                <a:latin typeface="ＭＳ Ｐゴシック"/>
                <a:ea typeface="ＭＳ Ｐゴシック"/>
                <a:cs typeface="ＭＳ Ｐゴシック"/>
              </a:rPr>
              <a:t>県立神戸病院臨時雇医員、医術開業免状授与</a:t>
            </a:r>
            <a:endParaRPr lang="en-US" altLang="ja-JP" sz="1800" dirty="0" smtClean="0">
              <a:latin typeface="ＭＳ Ｐゴシック"/>
              <a:ea typeface="ＭＳ Ｐゴシック"/>
              <a:cs typeface="ＭＳ Ｐゴシック"/>
            </a:endParaRPr>
          </a:p>
          <a:p>
            <a:pPr>
              <a:lnSpc>
                <a:spcPct val="150000"/>
              </a:lnSpc>
            </a:pPr>
            <a:r>
              <a:rPr lang="ja-JP" altLang="en-US" sz="1800" dirty="0" smtClean="0">
                <a:latin typeface="ＭＳ Ｐゴシック"/>
                <a:ea typeface="ＭＳ Ｐゴシック"/>
                <a:cs typeface="ＭＳ Ｐゴシック"/>
              </a:rPr>
              <a:t>明治</a:t>
            </a:r>
            <a:r>
              <a:rPr lang="en-US" altLang="ja-JP" sz="1800" dirty="0" smtClean="0">
                <a:latin typeface="ＭＳ Ｐゴシック"/>
                <a:ea typeface="ＭＳ Ｐゴシック"/>
                <a:cs typeface="ＭＳ Ｐゴシック"/>
              </a:rPr>
              <a:t>22</a:t>
            </a:r>
            <a:r>
              <a:rPr lang="ja-JP" altLang="en-US" sz="1800" dirty="0" smtClean="0">
                <a:latin typeface="ＭＳ Ｐゴシック"/>
                <a:ea typeface="ＭＳ Ｐゴシック"/>
                <a:cs typeface="ＭＳ Ｐゴシック"/>
              </a:rPr>
              <a:t>年</a:t>
            </a:r>
            <a:r>
              <a:rPr lang="en-US" altLang="ja-JP" sz="1800" dirty="0">
                <a:latin typeface="ＭＳ Ｐゴシック"/>
                <a:ea typeface="ＭＳ Ｐゴシック"/>
                <a:cs typeface="ＭＳ Ｐゴシック"/>
              </a:rPr>
              <a:t>2</a:t>
            </a:r>
            <a:r>
              <a:rPr lang="ja-JP" altLang="en-US" sz="1800" dirty="0">
                <a:latin typeface="ＭＳ Ｐゴシック"/>
                <a:ea typeface="ＭＳ Ｐゴシック"/>
                <a:cs typeface="ＭＳ Ｐゴシック"/>
              </a:rPr>
              <a:t>月　県立神戸</a:t>
            </a:r>
            <a:r>
              <a:rPr lang="ja-JP" altLang="en-US" sz="1800" dirty="0" smtClean="0">
                <a:latin typeface="ＭＳ Ｐゴシック"/>
                <a:ea typeface="ＭＳ Ｐゴシック"/>
                <a:cs typeface="ＭＳ Ｐゴシック"/>
              </a:rPr>
              <a:t>病院医員補</a:t>
            </a:r>
            <a:endParaRPr lang="en-US" altLang="ja-JP" sz="1800" dirty="0">
              <a:latin typeface="ＭＳ Ｐゴシック"/>
              <a:ea typeface="ＭＳ Ｐゴシック"/>
              <a:cs typeface="ＭＳ Ｐゴシック"/>
            </a:endParaRPr>
          </a:p>
          <a:p>
            <a:pPr>
              <a:lnSpc>
                <a:spcPct val="150000"/>
              </a:lnSpc>
            </a:pPr>
            <a:r>
              <a:rPr lang="ja-JP" altLang="en-US" sz="1800" dirty="0">
                <a:latin typeface="ＭＳ Ｐゴシック"/>
                <a:ea typeface="ＭＳ Ｐゴシック"/>
                <a:cs typeface="ＭＳ Ｐゴシック"/>
              </a:rPr>
              <a:t>明治</a:t>
            </a:r>
            <a:r>
              <a:rPr lang="en-US" altLang="ja-JP" sz="1800" dirty="0" smtClean="0">
                <a:latin typeface="ＭＳ Ｐゴシック"/>
                <a:ea typeface="ＭＳ Ｐゴシック"/>
                <a:cs typeface="ＭＳ Ｐゴシック"/>
              </a:rPr>
              <a:t>23</a:t>
            </a:r>
            <a:r>
              <a:rPr lang="ja-JP" altLang="en-US" sz="1800" dirty="0" smtClean="0">
                <a:latin typeface="ＭＳ Ｐゴシック"/>
                <a:ea typeface="ＭＳ Ｐゴシック"/>
                <a:cs typeface="ＭＳ Ｐゴシック"/>
              </a:rPr>
              <a:t>年</a:t>
            </a:r>
            <a:r>
              <a:rPr lang="en-US" altLang="ja-JP" sz="1800" dirty="0">
                <a:latin typeface="ＭＳ Ｐゴシック"/>
                <a:ea typeface="ＭＳ Ｐゴシック"/>
                <a:cs typeface="ＭＳ Ｐゴシック"/>
              </a:rPr>
              <a:t>2</a:t>
            </a:r>
            <a:r>
              <a:rPr lang="ja-JP" altLang="en-US" sz="1800" dirty="0">
                <a:latin typeface="ＭＳ Ｐゴシック"/>
                <a:ea typeface="ＭＳ Ｐゴシック"/>
                <a:cs typeface="ＭＳ Ｐゴシック"/>
              </a:rPr>
              <a:t>月　</a:t>
            </a:r>
            <a:r>
              <a:rPr lang="ja-JP" altLang="en-US" sz="1800" dirty="0" smtClean="0">
                <a:latin typeface="ＭＳ Ｐゴシック"/>
                <a:ea typeface="ＭＳ Ｐゴシック"/>
                <a:cs typeface="ＭＳ Ｐゴシック"/>
              </a:rPr>
              <a:t>神戸黴毒院医員</a:t>
            </a:r>
            <a:endParaRPr lang="en-US" altLang="ja-JP" sz="1800" dirty="0">
              <a:latin typeface="ＭＳ Ｐゴシック"/>
              <a:ea typeface="ＭＳ Ｐゴシック"/>
              <a:cs typeface="ＭＳ Ｐゴシック"/>
            </a:endParaRPr>
          </a:p>
          <a:p>
            <a:pPr>
              <a:lnSpc>
                <a:spcPct val="150000"/>
              </a:lnSpc>
            </a:pPr>
            <a:r>
              <a:rPr lang="ja-JP" altLang="en-US" sz="1800" dirty="0">
                <a:latin typeface="ＭＳ Ｐゴシック"/>
                <a:ea typeface="ＭＳ Ｐゴシック"/>
                <a:cs typeface="ＭＳ Ｐゴシック"/>
              </a:rPr>
              <a:t>明治</a:t>
            </a:r>
            <a:r>
              <a:rPr lang="en-US" altLang="ja-JP" sz="1800" dirty="0" smtClean="0">
                <a:latin typeface="ＭＳ Ｐゴシック"/>
                <a:ea typeface="ＭＳ Ｐゴシック"/>
                <a:cs typeface="ＭＳ Ｐゴシック"/>
              </a:rPr>
              <a:t>25</a:t>
            </a:r>
            <a:r>
              <a:rPr lang="ja-JP" altLang="en-US" sz="1800" dirty="0" smtClean="0">
                <a:latin typeface="ＭＳ Ｐゴシック"/>
                <a:ea typeface="ＭＳ Ｐゴシック"/>
                <a:cs typeface="ＭＳ Ｐゴシック"/>
              </a:rPr>
              <a:t>年</a:t>
            </a:r>
            <a:r>
              <a:rPr lang="en-US" altLang="ja-JP" sz="1800" dirty="0" smtClean="0">
                <a:latin typeface="ＭＳ Ｐゴシック"/>
                <a:ea typeface="ＭＳ Ｐゴシック"/>
                <a:cs typeface="ＭＳ Ｐゴシック"/>
              </a:rPr>
              <a:t>7</a:t>
            </a:r>
            <a:r>
              <a:rPr lang="ja-JP" altLang="en-US" sz="1800" dirty="0" smtClean="0">
                <a:latin typeface="ＭＳ Ｐゴシック"/>
                <a:ea typeface="ＭＳ Ｐゴシック"/>
                <a:cs typeface="ＭＳ Ｐゴシック"/>
              </a:rPr>
              <a:t>月</a:t>
            </a:r>
            <a:r>
              <a:rPr lang="ja-JP" altLang="en-US" sz="1800" dirty="0">
                <a:latin typeface="ＭＳ Ｐゴシック"/>
                <a:ea typeface="ＭＳ Ｐゴシック"/>
                <a:cs typeface="ＭＳ Ｐゴシック"/>
              </a:rPr>
              <a:t>　</a:t>
            </a:r>
            <a:r>
              <a:rPr lang="ja-JP" altLang="en-US" sz="1800" dirty="0" smtClean="0">
                <a:latin typeface="ＭＳ Ｐゴシック"/>
                <a:ea typeface="ＭＳ Ｐゴシック"/>
                <a:cs typeface="ＭＳ Ｐゴシック"/>
              </a:rPr>
              <a:t>東京帝国大学医学部小児科撰科入学</a:t>
            </a:r>
            <a:endParaRPr lang="en-US" altLang="ja-JP" sz="1800" dirty="0" smtClean="0">
              <a:latin typeface="ＭＳ Ｐゴシック"/>
              <a:ea typeface="ＭＳ Ｐゴシック"/>
              <a:cs typeface="ＭＳ Ｐゴシック"/>
            </a:endParaRPr>
          </a:p>
          <a:p>
            <a:pPr>
              <a:lnSpc>
                <a:spcPct val="150000"/>
              </a:lnSpc>
            </a:pPr>
            <a:r>
              <a:rPr lang="ja-JP" altLang="en-US" sz="1800" dirty="0">
                <a:latin typeface="ＭＳ Ｐゴシック"/>
                <a:ea typeface="ＭＳ Ｐゴシック"/>
                <a:cs typeface="ＭＳ Ｐゴシック"/>
              </a:rPr>
              <a:t>明治</a:t>
            </a:r>
            <a:r>
              <a:rPr lang="en-US" altLang="ja-JP" sz="1800" dirty="0" smtClean="0">
                <a:latin typeface="ＭＳ Ｐゴシック"/>
                <a:ea typeface="ＭＳ Ｐゴシック"/>
                <a:cs typeface="ＭＳ Ｐゴシック"/>
              </a:rPr>
              <a:t>26</a:t>
            </a:r>
            <a:r>
              <a:rPr lang="ja-JP" altLang="en-US" sz="1800" dirty="0" smtClean="0">
                <a:latin typeface="ＭＳ Ｐゴシック"/>
                <a:ea typeface="ＭＳ Ｐゴシック"/>
                <a:cs typeface="ＭＳ Ｐゴシック"/>
              </a:rPr>
              <a:t>年</a:t>
            </a:r>
            <a:r>
              <a:rPr lang="en-US" altLang="ja-JP" sz="1800" dirty="0" smtClean="0">
                <a:latin typeface="ＭＳ Ｐゴシック"/>
                <a:ea typeface="ＭＳ Ｐゴシック"/>
                <a:cs typeface="ＭＳ Ｐゴシック"/>
              </a:rPr>
              <a:t>5</a:t>
            </a:r>
            <a:r>
              <a:rPr lang="ja-JP" altLang="en-US" sz="1800" dirty="0" smtClean="0">
                <a:latin typeface="ＭＳ Ｐゴシック"/>
                <a:ea typeface="ＭＳ Ｐゴシック"/>
                <a:cs typeface="ＭＳ Ｐゴシック"/>
              </a:rPr>
              <a:t>月</a:t>
            </a:r>
            <a:r>
              <a:rPr lang="ja-JP" altLang="en-US" sz="1800" dirty="0">
                <a:latin typeface="ＭＳ Ｐゴシック"/>
                <a:ea typeface="ＭＳ Ｐゴシック"/>
                <a:cs typeface="ＭＳ Ｐゴシック"/>
              </a:rPr>
              <a:t>　</a:t>
            </a:r>
            <a:r>
              <a:rPr lang="ja-JP" altLang="en-US" sz="1800" dirty="0" smtClean="0">
                <a:latin typeface="ＭＳ Ｐゴシック"/>
                <a:ea typeface="ＭＳ Ｐゴシック"/>
                <a:cs typeface="ＭＳ Ｐゴシック"/>
              </a:rPr>
              <a:t>医科大学雇　医院勤務</a:t>
            </a:r>
            <a:endParaRPr lang="en-US" altLang="ja-JP" sz="1800" dirty="0">
              <a:latin typeface="ＭＳ Ｐゴシック"/>
              <a:ea typeface="ＭＳ Ｐゴシック"/>
              <a:cs typeface="ＭＳ Ｐゴシック"/>
            </a:endParaRPr>
          </a:p>
          <a:p>
            <a:pPr>
              <a:lnSpc>
                <a:spcPct val="150000"/>
              </a:lnSpc>
            </a:pPr>
            <a:r>
              <a:rPr lang="ja-JP" altLang="en-US" sz="1800" dirty="0">
                <a:latin typeface="ＭＳ Ｐゴシック"/>
                <a:ea typeface="ＭＳ Ｐゴシック"/>
                <a:cs typeface="ＭＳ Ｐゴシック"/>
              </a:rPr>
              <a:t>明治</a:t>
            </a:r>
            <a:r>
              <a:rPr lang="en-US" altLang="ja-JP" sz="1800" dirty="0" smtClean="0">
                <a:latin typeface="ＭＳ Ｐゴシック"/>
                <a:ea typeface="ＭＳ Ｐゴシック"/>
                <a:cs typeface="ＭＳ Ｐゴシック"/>
              </a:rPr>
              <a:t>27</a:t>
            </a:r>
            <a:r>
              <a:rPr lang="ja-JP" altLang="en-US" sz="1800" dirty="0" smtClean="0">
                <a:latin typeface="ＭＳ Ｐゴシック"/>
                <a:ea typeface="ＭＳ Ｐゴシック"/>
                <a:cs typeface="ＭＳ Ｐゴシック"/>
              </a:rPr>
              <a:t>年</a:t>
            </a:r>
            <a:r>
              <a:rPr lang="en-US" altLang="ja-JP" sz="1800" dirty="0" smtClean="0">
                <a:latin typeface="ＭＳ Ｐゴシック"/>
                <a:ea typeface="ＭＳ Ｐゴシック"/>
                <a:cs typeface="ＭＳ Ｐゴシック"/>
              </a:rPr>
              <a:t>5</a:t>
            </a:r>
            <a:r>
              <a:rPr lang="ja-JP" altLang="en-US" sz="1800" dirty="0" smtClean="0">
                <a:latin typeface="ＭＳ Ｐゴシック"/>
                <a:ea typeface="ＭＳ Ｐゴシック"/>
                <a:cs typeface="ＭＳ Ｐゴシック"/>
              </a:rPr>
              <a:t>月</a:t>
            </a:r>
            <a:r>
              <a:rPr lang="ja-JP" altLang="en-US" sz="1800" dirty="0">
                <a:latin typeface="ＭＳ Ｐゴシック"/>
                <a:ea typeface="ＭＳ Ｐゴシック"/>
                <a:cs typeface="ＭＳ Ｐゴシック"/>
              </a:rPr>
              <a:t>　</a:t>
            </a:r>
            <a:r>
              <a:rPr lang="ja-JP" altLang="en-US" sz="1800" dirty="0" smtClean="0">
                <a:latin typeface="ＭＳ Ｐゴシック"/>
                <a:ea typeface="ＭＳ Ｐゴシック"/>
                <a:cs typeface="ＭＳ Ｐゴシック"/>
              </a:rPr>
              <a:t>「ウッ</a:t>
            </a:r>
            <a:r>
              <a:rPr lang="en-US" altLang="ja-JP" sz="1800" dirty="0" smtClean="0">
                <a:latin typeface="ＭＳ Ｐゴシック"/>
                <a:ea typeface="ＭＳ Ｐゴシック"/>
                <a:cs typeface="ＭＳ Ｐゴシック"/>
              </a:rPr>
              <a:t> </a:t>
            </a:r>
            <a:r>
              <a:rPr lang="ja-JP" altLang="en-US" sz="1800" dirty="0" smtClean="0">
                <a:latin typeface="ＭＳ Ｐゴシック"/>
                <a:ea typeface="ＭＳ Ｐゴシック"/>
                <a:cs typeface="ＭＳ Ｐゴシック"/>
              </a:rPr>
              <a:t>ヘルマン氏小児科学」翻訳印刷、共済生命保険会社</a:t>
            </a:r>
            <a:endParaRPr lang="en-US" altLang="ja-JP" sz="1800" dirty="0" smtClean="0">
              <a:latin typeface="ＭＳ Ｐゴシック"/>
              <a:ea typeface="ＭＳ Ｐゴシック"/>
              <a:cs typeface="ＭＳ Ｐゴシック"/>
            </a:endParaRPr>
          </a:p>
          <a:p>
            <a:pPr>
              <a:lnSpc>
                <a:spcPct val="150000"/>
              </a:lnSpc>
            </a:pPr>
            <a:r>
              <a:rPr lang="en-US" altLang="ja-JP" sz="1800" dirty="0" smtClean="0">
                <a:latin typeface="ＭＳ Ｐゴシック"/>
                <a:ea typeface="ＭＳ Ｐゴシック"/>
                <a:cs typeface="ＭＳ Ｐゴシック"/>
              </a:rPr>
              <a:t>		</a:t>
            </a:r>
            <a:r>
              <a:rPr lang="ja-JP" altLang="en-US" sz="1800" dirty="0" smtClean="0">
                <a:latin typeface="ＭＳ Ｐゴシック"/>
                <a:ea typeface="ＭＳ Ｐゴシック"/>
                <a:cs typeface="ＭＳ Ｐゴシック"/>
              </a:rPr>
              <a:t>診察医となり全国各地に出張</a:t>
            </a:r>
            <a:endParaRPr lang="en-US" altLang="ja-JP" sz="1800" dirty="0" smtClean="0">
              <a:latin typeface="ＭＳ Ｐゴシック"/>
              <a:ea typeface="ＭＳ Ｐゴシック"/>
              <a:cs typeface="ＭＳ Ｐゴシック"/>
            </a:endParaRPr>
          </a:p>
          <a:p>
            <a:pPr>
              <a:lnSpc>
                <a:spcPct val="150000"/>
              </a:lnSpc>
            </a:pPr>
            <a:r>
              <a:rPr lang="ja-JP" altLang="en-US" sz="1800" dirty="0" smtClean="0">
                <a:latin typeface="ＭＳ Ｐゴシック"/>
                <a:ea typeface="ＭＳ Ｐゴシック"/>
                <a:cs typeface="ＭＳ Ｐゴシック"/>
              </a:rPr>
              <a:t>明治３０年３月　下山手通６丁目キリスト教会東隣にて開業、「育児の心得」を出版</a:t>
            </a:r>
            <a:endParaRPr lang="en-US" altLang="ja-JP" sz="1800" dirty="0" smtClean="0">
              <a:latin typeface="ＭＳ Ｐゴシック"/>
              <a:ea typeface="ＭＳ Ｐゴシック"/>
              <a:cs typeface="ＭＳ Ｐゴシック"/>
            </a:endParaRPr>
          </a:p>
        </p:txBody>
      </p:sp>
      <p:sp>
        <p:nvSpPr>
          <p:cNvPr id="6" name="四角形吹き出し 5"/>
          <p:cNvSpPr/>
          <p:nvPr/>
        </p:nvSpPr>
        <p:spPr>
          <a:xfrm>
            <a:off x="4355976" y="908720"/>
            <a:ext cx="3816424" cy="1512168"/>
          </a:xfrm>
          <a:prstGeom prst="wedgeRectCallout">
            <a:avLst>
              <a:gd name="adj1" fmla="val -66418"/>
              <a:gd name="adj2" fmla="val 8769"/>
            </a:avLst>
          </a:prstGeom>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rgbClr val="000000"/>
                </a:solidFill>
              </a:rPr>
              <a:t>県立神戸医学校は、　</a:t>
            </a:r>
            <a:endParaRPr lang="en-US" altLang="ja-JP" dirty="0">
              <a:solidFill>
                <a:srgbClr val="000000"/>
              </a:solidFill>
            </a:endParaRPr>
          </a:p>
          <a:p>
            <a:r>
              <a:rPr lang="ja-JP" altLang="en-US" dirty="0">
                <a:solidFill>
                  <a:srgbClr val="000000"/>
                </a:solidFill>
              </a:rPr>
              <a:t>明治１５年４月に独立、</a:t>
            </a:r>
            <a:endParaRPr lang="en-US" altLang="ja-JP" dirty="0">
              <a:solidFill>
                <a:srgbClr val="000000"/>
              </a:solidFill>
            </a:endParaRPr>
          </a:p>
          <a:p>
            <a:r>
              <a:rPr lang="ja-JP" altLang="en-US" dirty="0">
                <a:solidFill>
                  <a:srgbClr val="000000"/>
                </a:solidFill>
              </a:rPr>
              <a:t>学校長は神田知二郎先生、　</a:t>
            </a:r>
            <a:endParaRPr lang="en-US" altLang="ja-JP" dirty="0">
              <a:solidFill>
                <a:srgbClr val="000000"/>
              </a:solidFill>
            </a:endParaRPr>
          </a:p>
          <a:p>
            <a:r>
              <a:rPr lang="ja-JP" altLang="en-US" dirty="0">
                <a:solidFill>
                  <a:srgbClr val="000000"/>
                </a:solidFill>
              </a:rPr>
              <a:t>明治２１年３月廃校と</a:t>
            </a:r>
            <a:r>
              <a:rPr lang="ja-JP" altLang="en-US" dirty="0" smtClean="0">
                <a:solidFill>
                  <a:srgbClr val="000000"/>
                </a:solidFill>
              </a:rPr>
              <a:t>なる</a:t>
            </a:r>
            <a:endParaRPr lang="en-US" altLang="ja-JP" dirty="0">
              <a:solidFill>
                <a:srgbClr val="000000"/>
              </a:solidFill>
            </a:endParaRPr>
          </a:p>
        </p:txBody>
      </p:sp>
    </p:spTree>
    <p:extLst>
      <p:ext uri="{BB962C8B-B14F-4D97-AF65-F5344CB8AC3E}">
        <p14:creationId xmlns:p14="http://schemas.microsoft.com/office/powerpoint/2010/main" val="2976617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68691"/>
            <a:ext cx="6457578" cy="889678"/>
          </a:xfrm>
        </p:spPr>
        <p:txBody>
          <a:bodyPr>
            <a:normAutofit/>
          </a:bodyPr>
          <a:lstStyle/>
          <a:p>
            <a:r>
              <a:rPr kumimoji="1" lang="ja-JP" altLang="en-US" sz="2800" dirty="0" smtClean="0"/>
              <a:t>記念碑「平井乃梅」の背面</a:t>
            </a:r>
            <a:r>
              <a:rPr kumimoji="1" lang="ja-JP" altLang="en-US" sz="2400" dirty="0" smtClean="0"/>
              <a:t>　</a:t>
            </a:r>
            <a:endParaRPr kumimoji="1" lang="ja-JP" altLang="en-US" sz="2400" dirty="0"/>
          </a:p>
        </p:txBody>
      </p:sp>
      <p:sp>
        <p:nvSpPr>
          <p:cNvPr id="6" name="テキスト ボックス 5"/>
          <p:cNvSpPr txBox="1"/>
          <p:nvPr/>
        </p:nvSpPr>
        <p:spPr>
          <a:xfrm>
            <a:off x="6084168" y="1844824"/>
            <a:ext cx="2400657" cy="4372351"/>
          </a:xfrm>
          <a:prstGeom prst="rect">
            <a:avLst/>
          </a:prstGeom>
          <a:noFill/>
        </p:spPr>
        <p:txBody>
          <a:bodyPr vert="eaVert" wrap="none" rtlCol="0">
            <a:spAutoFit/>
          </a:bodyPr>
          <a:lstStyle/>
          <a:p>
            <a:r>
              <a:rPr lang="ja-JP" altLang="en-US" dirty="0" smtClean="0">
                <a:latin typeface="ＭＳ Ｐゴシック"/>
                <a:ea typeface="ＭＳ Ｐゴシック"/>
                <a:cs typeface="ＭＳ Ｐゴシック"/>
              </a:rPr>
              <a:t>醫</a:t>
            </a:r>
            <a:r>
              <a:rPr kumimoji="1" lang="ja-JP" altLang="en-US" dirty="0" smtClean="0">
                <a:latin typeface="ＭＳ Ｐゴシック"/>
                <a:ea typeface="ＭＳ Ｐゴシック"/>
                <a:cs typeface="ＭＳ Ｐゴシック"/>
              </a:rPr>
              <a:t>聖</a:t>
            </a:r>
            <a:endParaRPr kumimoji="1" lang="en-US" altLang="ja-JP" dirty="0" smtClean="0">
              <a:latin typeface="ＭＳ Ｐゴシック"/>
              <a:ea typeface="ＭＳ Ｐゴシック"/>
              <a:cs typeface="ＭＳ Ｐゴシック"/>
            </a:endParaRPr>
          </a:p>
          <a:p>
            <a:r>
              <a:rPr lang="ja-JP" altLang="en-US" dirty="0" smtClean="0">
                <a:latin typeface="ＭＳ Ｐゴシック"/>
                <a:ea typeface="ＭＳ Ｐゴシック"/>
                <a:cs typeface="ＭＳ Ｐゴシック"/>
              </a:rPr>
              <a:t>故平井毓太郎先生</a:t>
            </a:r>
            <a:endParaRPr lang="en-US" altLang="ja-JP" dirty="0" smtClean="0">
              <a:latin typeface="ＭＳ Ｐゴシック"/>
              <a:ea typeface="ＭＳ Ｐゴシック"/>
              <a:cs typeface="ＭＳ Ｐゴシック"/>
            </a:endParaRPr>
          </a:p>
          <a:p>
            <a:r>
              <a:rPr lang="ja-JP" altLang="en-US" dirty="0" smtClean="0">
                <a:latin typeface="ＭＳ Ｐゴシック"/>
                <a:ea typeface="ＭＳ Ｐゴシック"/>
                <a:cs typeface="ＭＳ Ｐゴシック"/>
              </a:rPr>
              <a:t>御遺髪納置</a:t>
            </a:r>
            <a:endParaRPr lang="en-US" altLang="ja-JP" dirty="0" smtClean="0">
              <a:latin typeface="ＭＳ Ｐゴシック"/>
              <a:ea typeface="ＭＳ Ｐゴシック"/>
              <a:cs typeface="ＭＳ Ｐゴシック"/>
            </a:endParaRPr>
          </a:p>
          <a:p>
            <a:pPr indent="352425"/>
            <a:r>
              <a:rPr kumimoji="1" lang="ja-JP" altLang="en-US" sz="1800" dirty="0" smtClean="0">
                <a:latin typeface="ＭＳ Ｐゴシック"/>
                <a:ea typeface="ＭＳ Ｐゴシック"/>
                <a:cs typeface="ＭＳ Ｐゴシック"/>
              </a:rPr>
              <a:t>昭和二十四年十一月十一日</a:t>
            </a:r>
            <a:endParaRPr kumimoji="1" lang="en-US" altLang="ja-JP" sz="1800" dirty="0" smtClean="0">
              <a:latin typeface="ＭＳ Ｐゴシック"/>
              <a:ea typeface="ＭＳ Ｐゴシック"/>
              <a:cs typeface="ＭＳ Ｐゴシック"/>
            </a:endParaRPr>
          </a:p>
          <a:p>
            <a:pPr indent="352425"/>
            <a:r>
              <a:rPr lang="ja-JP" altLang="en-US" sz="1800" dirty="0" smtClean="0">
                <a:latin typeface="ＭＳ Ｐゴシック"/>
                <a:ea typeface="ＭＳ Ｐゴシック"/>
                <a:cs typeface="ＭＳ Ｐゴシック"/>
              </a:rPr>
              <a:t>日本小児科学会兵庫県地方会有志代表</a:t>
            </a:r>
            <a:endParaRPr lang="en-US" altLang="ja-JP" sz="1800" dirty="0" smtClean="0">
              <a:latin typeface="ＭＳ Ｐゴシック"/>
              <a:ea typeface="ＭＳ Ｐゴシック"/>
              <a:cs typeface="ＭＳ Ｐゴシック"/>
            </a:endParaRPr>
          </a:p>
          <a:p>
            <a:pPr indent="352425"/>
            <a:r>
              <a:rPr kumimoji="1" lang="ja-JP" altLang="en-US" sz="1800" dirty="0" smtClean="0">
                <a:latin typeface="ＭＳ Ｐゴシック"/>
                <a:ea typeface="ＭＳ Ｐゴシック"/>
                <a:cs typeface="ＭＳ Ｐゴシック"/>
              </a:rPr>
              <a:t>日本小児科学会　兵庫県医師会</a:t>
            </a:r>
            <a:endParaRPr kumimoji="1" lang="en-US" altLang="ja-JP" sz="1800" dirty="0" smtClean="0">
              <a:latin typeface="ＭＳ Ｐゴシック"/>
              <a:ea typeface="ＭＳ Ｐゴシック"/>
              <a:cs typeface="ＭＳ Ｐゴシック"/>
            </a:endParaRPr>
          </a:p>
          <a:p>
            <a:pPr indent="352425"/>
            <a:r>
              <a:rPr lang="ja-JP" altLang="en-US" sz="1800" dirty="0" smtClean="0">
                <a:latin typeface="ＭＳ Ｐゴシック"/>
                <a:ea typeface="ＭＳ Ｐゴシック"/>
                <a:cs typeface="ＭＳ Ｐゴシック"/>
              </a:rPr>
              <a:t>名誉会員　　長澤　亘</a:t>
            </a:r>
            <a:endParaRPr lang="en-US" altLang="ja-JP" sz="1800" dirty="0" smtClean="0">
              <a:latin typeface="ＭＳ Ｐゴシック"/>
              <a:ea typeface="ＭＳ Ｐゴシック"/>
              <a:cs typeface="ＭＳ Ｐゴシック"/>
            </a:endParaRPr>
          </a:p>
        </p:txBody>
      </p:sp>
      <p:sp>
        <p:nvSpPr>
          <p:cNvPr id="7" name="正方形/長方形 6"/>
          <p:cNvSpPr/>
          <p:nvPr/>
        </p:nvSpPr>
        <p:spPr>
          <a:xfrm>
            <a:off x="827584" y="4941168"/>
            <a:ext cx="4822354" cy="400110"/>
          </a:xfrm>
          <a:prstGeom prst="rect">
            <a:avLst/>
          </a:prstGeom>
        </p:spPr>
        <p:txBody>
          <a:bodyPr wrap="none">
            <a:spAutoFit/>
          </a:bodyPr>
          <a:lstStyle/>
          <a:p>
            <a:r>
              <a:rPr lang="ja-JP" altLang="en-US" sz="2000" dirty="0">
                <a:latin typeface="ＭＳ Ｐゴシック"/>
                <a:ea typeface="ＭＳ Ｐゴシック"/>
                <a:cs typeface="ＭＳ Ｐゴシック"/>
              </a:rPr>
              <a:t>（寺島俊雄教授撮影、平成２６年６月１４日）</a:t>
            </a:r>
          </a:p>
        </p:txBody>
      </p:sp>
      <p:pic>
        <p:nvPicPr>
          <p:cNvPr id="4" name="コンテンツ プレースホルダー 3" descr="名称未設定.png"/>
          <p:cNvPicPr>
            <a:picLocks noGrp="1" noChangeAspect="1"/>
          </p:cNvPicPr>
          <p:nvPr>
            <p:ph idx="1"/>
          </p:nvPr>
        </p:nvPicPr>
        <p:blipFill>
          <a:blip r:embed="rId2">
            <a:extLst>
              <a:ext uri="{28A0092B-C50C-407E-A947-70E740481C1C}">
                <a14:useLocalDpi xmlns:a14="http://schemas.microsoft.com/office/drawing/2010/main" val="0"/>
              </a:ext>
            </a:extLst>
          </a:blip>
          <a:srcRect t="2009" b="2009"/>
          <a:stretch>
            <a:fillRect/>
          </a:stretch>
        </p:blipFill>
        <p:spPr>
          <a:xfrm>
            <a:off x="467544" y="1556792"/>
            <a:ext cx="5727066" cy="3031976"/>
          </a:xfrm>
        </p:spPr>
      </p:pic>
    </p:spTree>
    <p:extLst>
      <p:ext uri="{BB962C8B-B14F-4D97-AF65-F5344CB8AC3E}">
        <p14:creationId xmlns:p14="http://schemas.microsoft.com/office/powerpoint/2010/main" val="9560705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生理学・細胞生物学講座教授jpe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836712"/>
            <a:ext cx="2590800" cy="3136900"/>
          </a:xfrm>
          <a:prstGeom prst="rect">
            <a:avLst/>
          </a:prstGeom>
        </p:spPr>
      </p:pic>
      <p:sp>
        <p:nvSpPr>
          <p:cNvPr id="3" name="テキスト ボックス 2"/>
          <p:cNvSpPr txBox="1"/>
          <p:nvPr/>
        </p:nvSpPr>
        <p:spPr>
          <a:xfrm>
            <a:off x="2123728" y="4005064"/>
            <a:ext cx="4390144" cy="461665"/>
          </a:xfrm>
          <a:prstGeom prst="rect">
            <a:avLst/>
          </a:prstGeom>
          <a:noFill/>
        </p:spPr>
        <p:txBody>
          <a:bodyPr wrap="none" rtlCol="0">
            <a:spAutoFit/>
          </a:bodyPr>
          <a:lstStyle/>
          <a:p>
            <a:r>
              <a:rPr kumimoji="1" lang="ja-JP" altLang="en-US" dirty="0" smtClean="0">
                <a:latin typeface="ＭＳ Ｐゴシック"/>
                <a:ea typeface="ＭＳ Ｐゴシック"/>
                <a:cs typeface="ＭＳ Ｐゴシック"/>
              </a:rPr>
              <a:t>神経発生学分野　寺島俊雄</a:t>
            </a:r>
            <a:r>
              <a:rPr lang="ja-JP" altLang="en-US" dirty="0" smtClean="0">
                <a:latin typeface="ＭＳ Ｐゴシック"/>
                <a:ea typeface="ＭＳ Ｐゴシック"/>
                <a:cs typeface="ＭＳ Ｐゴシック"/>
              </a:rPr>
              <a:t>教授</a:t>
            </a:r>
            <a:endParaRPr lang="en-US" altLang="ja-JP" dirty="0" smtClean="0">
              <a:latin typeface="ＭＳ Ｐゴシック"/>
              <a:ea typeface="ＭＳ Ｐゴシック"/>
              <a:cs typeface="ＭＳ Ｐゴシック"/>
            </a:endParaRPr>
          </a:p>
        </p:txBody>
      </p:sp>
      <p:sp>
        <p:nvSpPr>
          <p:cNvPr id="4" name="正方形/長方形 3"/>
          <p:cNvSpPr/>
          <p:nvPr/>
        </p:nvSpPr>
        <p:spPr>
          <a:xfrm>
            <a:off x="1115616" y="4653136"/>
            <a:ext cx="6912768" cy="1677382"/>
          </a:xfrm>
          <a:prstGeom prst="rect">
            <a:avLst/>
          </a:prstGeom>
        </p:spPr>
        <p:txBody>
          <a:bodyPr wrap="square">
            <a:spAutoFit/>
          </a:bodyPr>
          <a:lstStyle/>
          <a:p>
            <a:pPr marL="342900" indent="-342900">
              <a:lnSpc>
                <a:spcPct val="130000"/>
              </a:lnSpc>
              <a:buFont typeface="Arial"/>
              <a:buChar char="•"/>
            </a:pPr>
            <a:r>
              <a:rPr lang="ja-JP" altLang="en-US" sz="2000" dirty="0">
                <a:latin typeface="ＭＳ Ｐゴシック"/>
                <a:ea typeface="ＭＳ Ｐゴシック"/>
                <a:cs typeface="ＭＳ Ｐゴシック"/>
              </a:rPr>
              <a:t>平井毓太郎先生記念碑 「</a:t>
            </a:r>
            <a:r>
              <a:rPr lang="ja-JP" altLang="en-US" sz="2000" dirty="0" smtClean="0">
                <a:latin typeface="ＭＳ Ｐゴシック"/>
                <a:ea typeface="ＭＳ Ｐゴシック"/>
                <a:cs typeface="ＭＳ Ｐゴシック"/>
              </a:rPr>
              <a:t>平井乃梅の今」</a:t>
            </a:r>
            <a:endParaRPr lang="en-US" altLang="ja-JP" sz="2000" dirty="0">
              <a:latin typeface="ＭＳ Ｐゴシック"/>
              <a:ea typeface="ＭＳ Ｐゴシック"/>
              <a:cs typeface="ＭＳ Ｐゴシック"/>
            </a:endParaRPr>
          </a:p>
          <a:p>
            <a:pPr marL="342900" indent="-342900">
              <a:lnSpc>
                <a:spcPct val="130000"/>
              </a:lnSpc>
              <a:buFont typeface="Arial"/>
              <a:buChar char="•"/>
            </a:pPr>
            <a:r>
              <a:rPr lang="ja-JP" altLang="en-US" sz="2000" dirty="0">
                <a:latin typeface="ＭＳ Ｐゴシック"/>
                <a:ea typeface="ＭＳ Ｐゴシック"/>
                <a:cs typeface="ＭＳ Ｐゴシック"/>
              </a:rPr>
              <a:t>１枚の卒業記念写真　ー神田知二郎と</a:t>
            </a:r>
            <a:r>
              <a:rPr lang="ja-JP" altLang="en-US" sz="2000" dirty="0" smtClean="0">
                <a:latin typeface="ＭＳ Ｐゴシック"/>
                <a:ea typeface="ＭＳ Ｐゴシック"/>
                <a:cs typeface="ＭＳ Ｐゴシック"/>
              </a:rPr>
              <a:t>杉田</a:t>
            </a:r>
            <a:r>
              <a:rPr lang="ja-JP" altLang="en-US" sz="2000" dirty="0" smtClean="0">
                <a:latin typeface="ＭＳ Ｐゴシック"/>
                <a:ea typeface="ＭＳ Ｐゴシック"/>
                <a:cs typeface="ＭＳ Ｐゴシック"/>
              </a:rPr>
              <a:t>雄</a:t>
            </a:r>
            <a:r>
              <a:rPr lang="ja-JP" altLang="en-US" sz="2000" dirty="0" smtClean="0">
                <a:latin typeface="ＭＳ Ｐゴシック"/>
                <a:ea typeface="ＭＳ Ｐゴシック"/>
                <a:cs typeface="ＭＳ Ｐゴシック"/>
              </a:rPr>
              <a:t>：</a:t>
            </a:r>
            <a:r>
              <a:rPr lang="ja-JP" altLang="en-US" sz="2000" dirty="0" smtClean="0">
                <a:latin typeface="ＭＳ Ｐゴシック"/>
                <a:ea typeface="ＭＳ Ｐゴシック"/>
                <a:cs typeface="ＭＳ Ｐゴシック"/>
              </a:rPr>
              <a:t>神緑会</a:t>
            </a:r>
            <a:r>
              <a:rPr lang="ja-JP" altLang="en-US" sz="2000" dirty="0">
                <a:latin typeface="ＭＳ Ｐゴシック"/>
                <a:ea typeface="ＭＳ Ｐゴシック"/>
                <a:cs typeface="ＭＳ Ｐゴシック"/>
              </a:rPr>
              <a:t>ニュースレター第６巻第</a:t>
            </a:r>
            <a:r>
              <a:rPr lang="en-US" altLang="ja-JP" sz="2000" dirty="0">
                <a:latin typeface="ＭＳ Ｐゴシック"/>
                <a:ea typeface="ＭＳ Ｐゴシック"/>
                <a:cs typeface="ＭＳ Ｐゴシック"/>
              </a:rPr>
              <a:t>1</a:t>
            </a:r>
            <a:r>
              <a:rPr lang="ja-JP" altLang="en-US" sz="2000" dirty="0">
                <a:latin typeface="ＭＳ Ｐゴシック"/>
                <a:ea typeface="ＭＳ Ｐゴシック"/>
                <a:cs typeface="ＭＳ Ｐゴシック"/>
              </a:rPr>
              <a:t>号</a:t>
            </a:r>
            <a:r>
              <a:rPr lang="ja-JP" altLang="en-US" sz="2000" dirty="0" smtClean="0">
                <a:latin typeface="ＭＳ Ｐゴシック"/>
                <a:ea typeface="ＭＳ Ｐゴシック"/>
                <a:cs typeface="ＭＳ Ｐゴシック"/>
              </a:rPr>
              <a:t>２０１４ ほか多くの本学の歴史について執筆。</a:t>
            </a:r>
            <a:endParaRPr lang="ja-JP" altLang="en-US" sz="2000" dirty="0">
              <a:latin typeface="ＭＳ Ｐゴシック"/>
              <a:ea typeface="ＭＳ Ｐゴシック"/>
              <a:cs typeface="ＭＳ Ｐゴシック"/>
            </a:endParaRPr>
          </a:p>
        </p:txBody>
      </p:sp>
    </p:spTree>
    <p:extLst>
      <p:ext uri="{BB962C8B-B14F-4D97-AF65-F5344CB8AC3E}">
        <p14:creationId xmlns:p14="http://schemas.microsoft.com/office/powerpoint/2010/main" val="29914566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99592" y="188640"/>
            <a:ext cx="7344816" cy="584776"/>
          </a:xfrm>
          <a:prstGeom prst="rect">
            <a:avLst/>
          </a:prstGeom>
        </p:spPr>
        <p:txBody>
          <a:bodyPr wrap="square">
            <a:spAutoFit/>
          </a:bodyPr>
          <a:lstStyle/>
          <a:p>
            <a:r>
              <a:rPr lang="ja-JP" altLang="en-US" sz="3200" dirty="0" smtClean="0">
                <a:latin typeface="ＭＳ Ｐゴシック"/>
                <a:ea typeface="ＭＳ Ｐゴシック"/>
                <a:cs typeface="ＭＳ Ｐゴシック"/>
              </a:rPr>
              <a:t>平井毓太郎</a:t>
            </a:r>
            <a:r>
              <a:rPr lang="en-US" altLang="ja-JP" sz="3200" dirty="0" smtClean="0">
                <a:latin typeface="ＭＳ Ｐゴシック"/>
                <a:ea typeface="ＭＳ Ｐゴシック"/>
                <a:cs typeface="ＭＳ Ｐゴシック"/>
              </a:rPr>
              <a:t> </a:t>
            </a:r>
            <a:r>
              <a:rPr lang="ja-JP" altLang="en-US" sz="3200" dirty="0" smtClean="0">
                <a:latin typeface="ＭＳ Ｐゴシック"/>
                <a:ea typeface="ＭＳ Ｐゴシック"/>
                <a:cs typeface="ＭＳ Ｐゴシック"/>
              </a:rPr>
              <a:t>と</a:t>
            </a:r>
            <a:r>
              <a:rPr lang="en-US" altLang="ja-JP" sz="3200" dirty="0" smtClean="0">
                <a:latin typeface="ＭＳ Ｐゴシック"/>
                <a:ea typeface="ＭＳ Ｐゴシック"/>
                <a:cs typeface="ＭＳ Ｐゴシック"/>
              </a:rPr>
              <a:t> </a:t>
            </a:r>
            <a:r>
              <a:rPr lang="ja-JP" altLang="en-US" sz="3200" dirty="0" smtClean="0">
                <a:latin typeface="ＭＳ Ｐゴシック"/>
                <a:ea typeface="ＭＳ Ｐゴシック"/>
                <a:cs typeface="ＭＳ Ｐゴシック"/>
              </a:rPr>
              <a:t>長澤</a:t>
            </a:r>
            <a:r>
              <a:rPr lang="en-US" altLang="ja-JP" sz="3200" dirty="0" smtClean="0">
                <a:latin typeface="ＭＳ Ｐゴシック"/>
                <a:ea typeface="ＭＳ Ｐゴシック"/>
                <a:cs typeface="ＭＳ Ｐゴシック"/>
              </a:rPr>
              <a:t> </a:t>
            </a:r>
            <a:r>
              <a:rPr lang="ja-JP" altLang="en-US" sz="3200" dirty="0" smtClean="0">
                <a:latin typeface="ＭＳ Ｐゴシック"/>
                <a:ea typeface="ＭＳ Ｐゴシック"/>
                <a:cs typeface="ＭＳ Ｐゴシック"/>
              </a:rPr>
              <a:t>亘</a:t>
            </a:r>
            <a:r>
              <a:rPr lang="en-US" altLang="ja-JP" sz="3200" dirty="0">
                <a:latin typeface="ＭＳ Ｐゴシック"/>
                <a:ea typeface="ＭＳ Ｐゴシック"/>
                <a:cs typeface="ＭＳ Ｐゴシック"/>
              </a:rPr>
              <a:t> </a:t>
            </a:r>
            <a:r>
              <a:rPr lang="en-US" altLang="ja-JP" sz="3200" dirty="0" smtClean="0">
                <a:latin typeface="ＭＳ Ｐゴシック"/>
                <a:ea typeface="ＭＳ Ｐゴシック"/>
                <a:cs typeface="ＭＳ Ｐゴシック"/>
              </a:rPr>
              <a:t> </a:t>
            </a:r>
            <a:r>
              <a:rPr lang="ja-JP" altLang="en-US" sz="3200" dirty="0" smtClean="0">
                <a:latin typeface="ＭＳ Ｐゴシック"/>
                <a:ea typeface="ＭＳ Ｐゴシック"/>
                <a:cs typeface="ＭＳ Ｐゴシック"/>
              </a:rPr>
              <a:t>の出会いの時代</a:t>
            </a:r>
            <a:endParaRPr lang="en-US" altLang="ja-JP" sz="3200" dirty="0" smtClean="0">
              <a:latin typeface="ＭＳ Ｐゴシック"/>
              <a:ea typeface="ＭＳ Ｐゴシック"/>
              <a:cs typeface="ＭＳ Ｐゴシック"/>
            </a:endParaRPr>
          </a:p>
        </p:txBody>
      </p:sp>
      <p:sp>
        <p:nvSpPr>
          <p:cNvPr id="8" name="正方形/長方形 7"/>
          <p:cNvSpPr/>
          <p:nvPr/>
        </p:nvSpPr>
        <p:spPr>
          <a:xfrm>
            <a:off x="4499992" y="1277173"/>
            <a:ext cx="4392488" cy="4478149"/>
          </a:xfrm>
          <a:prstGeom prst="rect">
            <a:avLst/>
          </a:prstGeom>
        </p:spPr>
        <p:txBody>
          <a:bodyPr wrap="square">
            <a:spAutoFit/>
          </a:bodyPr>
          <a:lstStyle/>
          <a:p>
            <a:pPr>
              <a:lnSpc>
                <a:spcPct val="130000"/>
              </a:lnSpc>
            </a:pPr>
            <a:r>
              <a:rPr lang="ja-JP" altLang="en-US" sz="2000" dirty="0" smtClean="0">
                <a:latin typeface="ＭＳ Ｐゴシック"/>
                <a:ea typeface="ＭＳ Ｐゴシック"/>
                <a:cs typeface="ＭＳ Ｐゴシック"/>
              </a:rPr>
              <a:t>慶応</a:t>
            </a:r>
            <a:r>
              <a:rPr lang="ja-JP" altLang="en-US" sz="2000" dirty="0">
                <a:latin typeface="ＭＳ Ｐゴシック"/>
                <a:ea typeface="ＭＳ Ｐゴシック"/>
                <a:cs typeface="ＭＳ Ｐゴシック"/>
              </a:rPr>
              <a:t>２年（</a:t>
            </a:r>
            <a:r>
              <a:rPr lang="en-US" altLang="ja-JP" sz="2000" dirty="0">
                <a:latin typeface="ＭＳ Ｐゴシック"/>
                <a:ea typeface="ＭＳ Ｐゴシック"/>
                <a:cs typeface="ＭＳ Ｐゴシック"/>
              </a:rPr>
              <a:t>1866</a:t>
            </a:r>
            <a:r>
              <a:rPr lang="ja-JP" altLang="en-US" sz="2000" dirty="0">
                <a:latin typeface="ＭＳ Ｐゴシック"/>
                <a:ea typeface="ＭＳ Ｐゴシック"/>
                <a:cs typeface="ＭＳ Ｐゴシック"/>
              </a:rPr>
              <a:t>）</a:t>
            </a:r>
            <a:r>
              <a:rPr lang="en-US" altLang="ja-JP" sz="2000" dirty="0">
                <a:latin typeface="ＭＳ Ｐゴシック"/>
                <a:ea typeface="ＭＳ Ｐゴシック"/>
                <a:cs typeface="ＭＳ Ｐゴシック"/>
              </a:rPr>
              <a:t>〜</a:t>
            </a:r>
            <a:r>
              <a:rPr lang="ja-JP" altLang="en-US" sz="2000" dirty="0">
                <a:latin typeface="ＭＳ Ｐゴシック"/>
                <a:ea typeface="ＭＳ Ｐゴシック"/>
                <a:cs typeface="ＭＳ Ｐゴシック"/>
              </a:rPr>
              <a:t>昭和２８年（</a:t>
            </a:r>
            <a:r>
              <a:rPr lang="en-US" altLang="ja-JP" sz="2000" dirty="0">
                <a:latin typeface="ＭＳ Ｐゴシック"/>
                <a:ea typeface="ＭＳ Ｐゴシック"/>
                <a:cs typeface="ＭＳ Ｐゴシック"/>
              </a:rPr>
              <a:t>1953</a:t>
            </a:r>
            <a:r>
              <a:rPr lang="ja-JP" altLang="en-US" sz="2000" dirty="0" smtClean="0">
                <a:latin typeface="ＭＳ Ｐゴシック"/>
                <a:ea typeface="ＭＳ Ｐゴシック"/>
                <a:cs typeface="ＭＳ Ｐゴシック"/>
              </a:rPr>
              <a:t>）</a:t>
            </a:r>
            <a:endParaRPr lang="en-US" altLang="ja-JP" sz="2000" dirty="0" smtClean="0">
              <a:latin typeface="ＭＳ Ｐゴシック"/>
              <a:ea typeface="ＭＳ Ｐゴシック"/>
              <a:cs typeface="ＭＳ Ｐゴシック"/>
            </a:endParaRPr>
          </a:p>
          <a:p>
            <a:pPr>
              <a:lnSpc>
                <a:spcPct val="130000"/>
              </a:lnSpc>
            </a:pPr>
            <a:r>
              <a:rPr lang="en-US" altLang="ja-JP" sz="2000" dirty="0" smtClean="0">
                <a:latin typeface="ＭＳ Ｐゴシック"/>
                <a:ea typeface="ＭＳ Ｐゴシック"/>
                <a:cs typeface="ＭＳ Ｐゴシック"/>
              </a:rPr>
              <a:t>87</a:t>
            </a:r>
            <a:r>
              <a:rPr lang="ja-JP" altLang="en-US" sz="2000" dirty="0" smtClean="0">
                <a:latin typeface="ＭＳ Ｐゴシック"/>
                <a:ea typeface="ＭＳ Ｐゴシック"/>
                <a:cs typeface="ＭＳ Ｐゴシック"/>
              </a:rPr>
              <a:t>歳</a:t>
            </a:r>
            <a:r>
              <a:rPr lang="ja-JP" altLang="en-US" sz="2000" dirty="0">
                <a:latin typeface="ＭＳ Ｐゴシック"/>
                <a:ea typeface="ＭＳ Ｐゴシック"/>
                <a:cs typeface="ＭＳ Ｐゴシック"/>
              </a:rPr>
              <a:t>で</a:t>
            </a:r>
            <a:r>
              <a:rPr lang="ja-JP" altLang="en-US" sz="2000" dirty="0" smtClean="0">
                <a:latin typeface="ＭＳ Ｐゴシック"/>
                <a:ea typeface="ＭＳ Ｐゴシック"/>
                <a:cs typeface="ＭＳ Ｐゴシック"/>
              </a:rPr>
              <a:t>死亡</a:t>
            </a:r>
            <a:endParaRPr lang="en-US" altLang="ja-JP" sz="2000" dirty="0" smtClean="0">
              <a:latin typeface="ＭＳ Ｐゴシック"/>
              <a:ea typeface="ＭＳ Ｐゴシック"/>
              <a:cs typeface="ＭＳ Ｐゴシック"/>
            </a:endParaRPr>
          </a:p>
          <a:p>
            <a:pPr>
              <a:lnSpc>
                <a:spcPct val="130000"/>
              </a:lnSpc>
            </a:pPr>
            <a:endParaRPr lang="en-US" altLang="ja-JP" sz="2000" dirty="0">
              <a:latin typeface="ＭＳ Ｐゴシック"/>
              <a:ea typeface="ＭＳ Ｐゴシック"/>
              <a:cs typeface="ＭＳ Ｐゴシック"/>
            </a:endParaRPr>
          </a:p>
          <a:p>
            <a:pPr>
              <a:lnSpc>
                <a:spcPct val="130000"/>
              </a:lnSpc>
            </a:pPr>
            <a:r>
              <a:rPr lang="ja-JP" altLang="en-US" sz="2000" dirty="0" smtClean="0">
                <a:latin typeface="ＭＳ Ｐゴシック"/>
                <a:ea typeface="ＭＳ Ｐゴシック"/>
                <a:cs typeface="ＭＳ Ｐゴシック"/>
              </a:rPr>
              <a:t>明治</a:t>
            </a:r>
            <a:r>
              <a:rPr lang="en-US" altLang="ja-JP" sz="2000" dirty="0" smtClean="0">
                <a:latin typeface="ＭＳ Ｐゴシック"/>
                <a:ea typeface="ＭＳ Ｐゴシック"/>
                <a:cs typeface="ＭＳ Ｐゴシック"/>
              </a:rPr>
              <a:t>17-21</a:t>
            </a:r>
            <a:r>
              <a:rPr lang="ja-JP" altLang="en-US" sz="2000" dirty="0" smtClean="0">
                <a:latin typeface="ＭＳ Ｐゴシック"/>
                <a:ea typeface="ＭＳ Ｐゴシック"/>
                <a:cs typeface="ＭＳ Ｐゴシック"/>
              </a:rPr>
              <a:t>年 </a:t>
            </a:r>
            <a:r>
              <a:rPr lang="en-US" altLang="ja-JP" sz="2000" dirty="0" smtClean="0">
                <a:latin typeface="ＭＳ Ｐゴシック"/>
                <a:ea typeface="ＭＳ Ｐゴシック"/>
                <a:cs typeface="ＭＳ Ｐゴシック"/>
              </a:rPr>
              <a:t>(</a:t>
            </a:r>
            <a:r>
              <a:rPr lang="en-US" altLang="ja-JP" sz="2000" dirty="0">
                <a:latin typeface="ＭＳ Ｐゴシック"/>
                <a:ea typeface="ＭＳ Ｐゴシック"/>
                <a:cs typeface="ＭＳ Ｐゴシック"/>
              </a:rPr>
              <a:t>1888</a:t>
            </a:r>
            <a:r>
              <a:rPr lang="en-US" altLang="ja-JP" sz="2000" dirty="0" smtClean="0">
                <a:latin typeface="ＭＳ Ｐゴシック"/>
                <a:ea typeface="ＭＳ Ｐゴシック"/>
                <a:cs typeface="ＭＳ Ｐゴシック"/>
              </a:rPr>
              <a:t>) </a:t>
            </a:r>
            <a:r>
              <a:rPr lang="ja-JP" altLang="en-US" sz="2000" dirty="0" smtClean="0">
                <a:latin typeface="ＭＳ Ｐゴシック"/>
                <a:ea typeface="ＭＳ Ｐゴシック"/>
                <a:cs typeface="ＭＳ Ｐゴシック"/>
              </a:rPr>
              <a:t>神戸医</a:t>
            </a:r>
            <a:r>
              <a:rPr lang="ja-JP" altLang="en-US" sz="2000" dirty="0">
                <a:latin typeface="ＭＳ Ｐゴシック"/>
                <a:ea typeface="ＭＳ Ｐゴシック"/>
                <a:cs typeface="ＭＳ Ｐゴシック"/>
              </a:rPr>
              <a:t>学校入学、</a:t>
            </a:r>
            <a:r>
              <a:rPr lang="ja-JP" altLang="en-US" sz="2000" dirty="0" smtClean="0">
                <a:latin typeface="ＭＳ Ｐゴシック"/>
                <a:ea typeface="ＭＳ Ｐゴシック"/>
                <a:cs typeface="ＭＳ Ｐゴシック"/>
              </a:rPr>
              <a:t>卒業</a:t>
            </a:r>
            <a:endParaRPr lang="en-US" altLang="ja-JP" sz="2000" dirty="0" smtClean="0">
              <a:latin typeface="ＭＳ Ｐゴシック"/>
              <a:ea typeface="ＭＳ Ｐゴシック"/>
              <a:cs typeface="ＭＳ Ｐゴシック"/>
            </a:endParaRPr>
          </a:p>
          <a:p>
            <a:pPr defTabSz="457200" fontAlgn="auto">
              <a:lnSpc>
                <a:spcPct val="130000"/>
              </a:lnSpc>
              <a:spcBef>
                <a:spcPts val="0"/>
              </a:spcBef>
              <a:spcAft>
                <a:spcPts val="0"/>
              </a:spcAft>
              <a:defRPr/>
            </a:pPr>
            <a:r>
              <a:rPr lang="ja-JP" altLang="en-US" sz="2000" dirty="0" smtClean="0">
                <a:latin typeface="ＭＳ Ｐゴシック"/>
                <a:ea typeface="ＭＳ Ｐゴシック"/>
                <a:cs typeface="ＭＳ Ｐゴシック"/>
              </a:rPr>
              <a:t>明治</a:t>
            </a:r>
            <a:r>
              <a:rPr lang="en-US" altLang="ja-JP" sz="2000" dirty="0" smtClean="0">
                <a:latin typeface="ＭＳ Ｐゴシック"/>
                <a:ea typeface="ＭＳ Ｐゴシック"/>
                <a:cs typeface="ＭＳ Ｐゴシック"/>
              </a:rPr>
              <a:t>25</a:t>
            </a:r>
            <a:r>
              <a:rPr lang="ja-JP" altLang="en-US" sz="2000" dirty="0" smtClean="0">
                <a:latin typeface="ＭＳ Ｐゴシック"/>
                <a:ea typeface="ＭＳ Ｐゴシック"/>
                <a:cs typeface="ＭＳ Ｐゴシック"/>
              </a:rPr>
              <a:t>年</a:t>
            </a:r>
            <a:r>
              <a:rPr lang="en-US" altLang="ja-JP" sz="2000" dirty="0" smtClean="0">
                <a:latin typeface="ＭＳ Ｐゴシック"/>
                <a:ea typeface="ＭＳ Ｐゴシック"/>
                <a:cs typeface="ＭＳ Ｐゴシック"/>
              </a:rPr>
              <a:t> </a:t>
            </a:r>
            <a:r>
              <a:rPr lang="en-US" altLang="ja-JP" sz="2000" dirty="0">
                <a:latin typeface="ＭＳ Ｐゴシック"/>
                <a:ea typeface="ＭＳ Ｐゴシック"/>
                <a:cs typeface="ＭＳ Ｐゴシック"/>
              </a:rPr>
              <a:t>(1892</a:t>
            </a:r>
            <a:r>
              <a:rPr lang="en-US" altLang="ja-JP" sz="2000" dirty="0" smtClean="0">
                <a:latin typeface="ＭＳ Ｐゴシック"/>
                <a:ea typeface="ＭＳ Ｐゴシック"/>
                <a:cs typeface="ＭＳ Ｐゴシック"/>
              </a:rPr>
              <a:t>)</a:t>
            </a:r>
            <a:r>
              <a:rPr lang="en-US" altLang="en-US" sz="2000" dirty="0">
                <a:latin typeface="ＭＳ Ｐゴシック"/>
                <a:ea typeface="ＭＳ Ｐゴシック"/>
                <a:cs typeface="ＭＳ Ｐゴシック"/>
              </a:rPr>
              <a:t> </a:t>
            </a:r>
            <a:r>
              <a:rPr lang="ja-JP" altLang="en-US" sz="2000" dirty="0" smtClean="0">
                <a:latin typeface="ＭＳ Ｐゴシック"/>
                <a:ea typeface="ＭＳ Ｐゴシック"/>
                <a:cs typeface="ＭＳ Ｐゴシック"/>
              </a:rPr>
              <a:t>東京</a:t>
            </a:r>
            <a:r>
              <a:rPr lang="ja-JP" altLang="en-US" sz="2000" dirty="0">
                <a:latin typeface="ＭＳ Ｐゴシック"/>
                <a:ea typeface="ＭＳ Ｐゴシック"/>
                <a:cs typeface="ＭＳ Ｐゴシック"/>
              </a:rPr>
              <a:t>帝国大学医学部小児科撰科</a:t>
            </a:r>
            <a:r>
              <a:rPr lang="ja-JP" altLang="en-US" sz="2000" dirty="0" smtClean="0">
                <a:latin typeface="ＭＳ Ｐゴシック"/>
                <a:ea typeface="ＭＳ Ｐゴシック"/>
                <a:cs typeface="ＭＳ Ｐゴシック"/>
              </a:rPr>
              <a:t>入学</a:t>
            </a:r>
            <a:endParaRPr lang="en-US" altLang="ja-JP" sz="2000" dirty="0" smtClean="0">
              <a:latin typeface="ＭＳ Ｐゴシック"/>
              <a:ea typeface="ＭＳ Ｐゴシック"/>
              <a:cs typeface="ＭＳ Ｐゴシック"/>
            </a:endParaRPr>
          </a:p>
          <a:p>
            <a:pPr defTabSz="457200" fontAlgn="auto">
              <a:lnSpc>
                <a:spcPct val="130000"/>
              </a:lnSpc>
              <a:spcBef>
                <a:spcPts val="0"/>
              </a:spcBef>
              <a:spcAft>
                <a:spcPts val="0"/>
              </a:spcAft>
              <a:defRPr/>
            </a:pPr>
            <a:endParaRPr lang="en-US" altLang="ja-JP" sz="2000" dirty="0" smtClean="0">
              <a:latin typeface="ＭＳ Ｐゴシック"/>
              <a:ea typeface="ＭＳ Ｐゴシック"/>
              <a:cs typeface="ＭＳ Ｐゴシック"/>
            </a:endParaRPr>
          </a:p>
          <a:p>
            <a:pPr defTabSz="457200" fontAlgn="auto">
              <a:lnSpc>
                <a:spcPct val="130000"/>
              </a:lnSpc>
              <a:spcBef>
                <a:spcPts val="0"/>
              </a:spcBef>
              <a:spcAft>
                <a:spcPts val="0"/>
              </a:spcAft>
              <a:defRPr/>
            </a:pPr>
            <a:endParaRPr lang="en-US" altLang="ja-JP" sz="2000" dirty="0" smtClean="0">
              <a:latin typeface="ＭＳ Ｐゴシック"/>
              <a:ea typeface="ＭＳ Ｐゴシック"/>
              <a:cs typeface="ＭＳ Ｐゴシック"/>
            </a:endParaRPr>
          </a:p>
          <a:p>
            <a:pPr defTabSz="457200" fontAlgn="auto">
              <a:lnSpc>
                <a:spcPct val="130000"/>
              </a:lnSpc>
              <a:spcBef>
                <a:spcPts val="0"/>
              </a:spcBef>
              <a:spcAft>
                <a:spcPts val="0"/>
              </a:spcAft>
              <a:defRPr/>
            </a:pPr>
            <a:r>
              <a:rPr lang="ja-JP" altLang="en-US" sz="2000" dirty="0" smtClean="0">
                <a:latin typeface="ＭＳ Ｐゴシック"/>
                <a:ea typeface="ＭＳ Ｐゴシック"/>
                <a:cs typeface="ＭＳ Ｐゴシック"/>
              </a:rPr>
              <a:t>明治</a:t>
            </a:r>
            <a:r>
              <a:rPr lang="en-US" altLang="ja-JP" sz="2000" dirty="0" smtClean="0">
                <a:latin typeface="ＭＳ Ｐゴシック"/>
                <a:ea typeface="ＭＳ Ｐゴシック"/>
                <a:cs typeface="ＭＳ Ｐゴシック"/>
              </a:rPr>
              <a:t>36</a:t>
            </a:r>
            <a:r>
              <a:rPr lang="ja-JP" altLang="en-US" sz="2000" dirty="0" smtClean="0">
                <a:latin typeface="ＭＳ Ｐゴシック"/>
                <a:ea typeface="ＭＳ Ｐゴシック"/>
                <a:cs typeface="ＭＳ Ｐゴシック"/>
              </a:rPr>
              <a:t>年</a:t>
            </a:r>
            <a:r>
              <a:rPr lang="en-US" altLang="ja-JP" sz="2000" dirty="0" smtClean="0">
                <a:latin typeface="ＭＳ Ｐゴシック"/>
                <a:ea typeface="ＭＳ Ｐゴシック"/>
                <a:cs typeface="ＭＳ Ｐゴシック"/>
              </a:rPr>
              <a:t> </a:t>
            </a:r>
            <a:r>
              <a:rPr lang="en-US" altLang="ja-JP" sz="2000" dirty="0">
                <a:latin typeface="ＭＳ Ｐゴシック"/>
                <a:ea typeface="ＭＳ Ｐゴシック"/>
                <a:cs typeface="ＭＳ Ｐゴシック"/>
              </a:rPr>
              <a:t>(1903</a:t>
            </a:r>
            <a:r>
              <a:rPr lang="en-US" altLang="ja-JP" sz="2000" dirty="0" smtClean="0">
                <a:latin typeface="ＭＳ Ｐゴシック"/>
                <a:ea typeface="ＭＳ Ｐゴシック"/>
                <a:cs typeface="ＭＳ Ｐゴシック"/>
              </a:rPr>
              <a:t>)</a:t>
            </a:r>
            <a:r>
              <a:rPr lang="en-US" altLang="en-US" sz="2000" dirty="0">
                <a:latin typeface="ＭＳ Ｐゴシック"/>
                <a:ea typeface="ＭＳ Ｐゴシック"/>
                <a:cs typeface="ＭＳ Ｐゴシック"/>
              </a:rPr>
              <a:t> </a:t>
            </a:r>
            <a:r>
              <a:rPr lang="ja-JP" altLang="en-US" sz="2000" dirty="0" smtClean="0">
                <a:latin typeface="ＭＳ Ｐゴシック"/>
                <a:ea typeface="ＭＳ Ｐゴシック"/>
                <a:cs typeface="ＭＳ Ｐゴシック"/>
              </a:rPr>
              <a:t>日本</a:t>
            </a:r>
            <a:r>
              <a:rPr lang="ja-JP" altLang="en-US" sz="2000" dirty="0">
                <a:latin typeface="ＭＳ Ｐゴシック"/>
                <a:ea typeface="ＭＳ Ｐゴシック"/>
                <a:cs typeface="ＭＳ Ｐゴシック"/>
              </a:rPr>
              <a:t>小児科学会兵庫県地方会を設立</a:t>
            </a:r>
            <a:r>
              <a:rPr lang="en-US" altLang="ja-JP" sz="2000" dirty="0">
                <a:latin typeface="ＭＳ Ｐゴシック"/>
                <a:ea typeface="ＭＳ Ｐゴシック"/>
                <a:cs typeface="ＭＳ Ｐゴシック"/>
              </a:rPr>
              <a:t>   </a:t>
            </a:r>
            <a:r>
              <a:rPr lang="ja-JP" altLang="en-US" sz="2000" dirty="0">
                <a:latin typeface="ＭＳ Ｐゴシック"/>
                <a:ea typeface="ＭＳ Ｐゴシック"/>
                <a:cs typeface="ＭＳ Ｐゴシック"/>
              </a:rPr>
              <a:t>全国</a:t>
            </a:r>
            <a:r>
              <a:rPr lang="ja-JP" altLang="en-US" sz="2000" dirty="0" smtClean="0">
                <a:latin typeface="ＭＳ Ｐゴシック"/>
                <a:ea typeface="ＭＳ Ｐゴシック"/>
                <a:cs typeface="ＭＳ Ｐゴシック"/>
              </a:rPr>
              <a:t>４番目</a:t>
            </a:r>
            <a:endParaRPr lang="en-US" altLang="ja-JP" sz="2000" dirty="0">
              <a:latin typeface="ＭＳ Ｐゴシック"/>
              <a:ea typeface="ＭＳ Ｐゴシック"/>
              <a:cs typeface="ＭＳ Ｐゴシック"/>
            </a:endParaRPr>
          </a:p>
        </p:txBody>
      </p:sp>
      <p:sp>
        <p:nvSpPr>
          <p:cNvPr id="11" name="正方形/長方形 10"/>
          <p:cNvSpPr/>
          <p:nvPr/>
        </p:nvSpPr>
        <p:spPr>
          <a:xfrm>
            <a:off x="179512" y="1349181"/>
            <a:ext cx="4176464" cy="5032147"/>
          </a:xfrm>
          <a:prstGeom prst="rect">
            <a:avLst/>
          </a:prstGeom>
        </p:spPr>
        <p:txBody>
          <a:bodyPr wrap="square">
            <a:spAutoFit/>
          </a:bodyPr>
          <a:lstStyle/>
          <a:p>
            <a:pPr>
              <a:spcAft>
                <a:spcPts val="600"/>
              </a:spcAft>
            </a:pPr>
            <a:r>
              <a:rPr lang="ja-JP" altLang="en-US" sz="2000" dirty="0">
                <a:latin typeface="ＭＳ Ｐゴシック"/>
                <a:ea typeface="ＭＳ Ｐゴシック"/>
                <a:cs typeface="ＭＳ Ｐゴシック"/>
              </a:rPr>
              <a:t>慶応元年</a:t>
            </a:r>
            <a:r>
              <a:rPr lang="en-US" altLang="ja-JP" sz="2000" dirty="0">
                <a:latin typeface="ＭＳ Ｐゴシック"/>
                <a:ea typeface="ＭＳ Ｐゴシック"/>
                <a:cs typeface="ＭＳ Ｐゴシック"/>
              </a:rPr>
              <a:t>(1865) -</a:t>
            </a:r>
            <a:r>
              <a:rPr lang="ja-JP" altLang="en-US" sz="2000" dirty="0">
                <a:latin typeface="ＭＳ Ｐゴシック"/>
                <a:ea typeface="ＭＳ Ｐゴシック"/>
                <a:cs typeface="ＭＳ Ｐゴシック"/>
              </a:rPr>
              <a:t>昭和</a:t>
            </a:r>
            <a:r>
              <a:rPr lang="en-US" altLang="ja-JP" sz="2000" dirty="0">
                <a:latin typeface="ＭＳ Ｐゴシック"/>
                <a:ea typeface="ＭＳ Ｐゴシック"/>
                <a:cs typeface="ＭＳ Ｐゴシック"/>
              </a:rPr>
              <a:t>20</a:t>
            </a:r>
            <a:r>
              <a:rPr lang="ja-JP" altLang="en-US" sz="2000" dirty="0">
                <a:latin typeface="ＭＳ Ｐゴシック"/>
                <a:ea typeface="ＭＳ Ｐゴシック"/>
                <a:cs typeface="ＭＳ Ｐゴシック"/>
              </a:rPr>
              <a:t>年</a:t>
            </a:r>
            <a:r>
              <a:rPr lang="en-US" altLang="ja-JP" sz="2000" dirty="0">
                <a:latin typeface="ＭＳ Ｐゴシック"/>
                <a:ea typeface="ＭＳ Ｐゴシック"/>
                <a:cs typeface="ＭＳ Ｐゴシック"/>
              </a:rPr>
              <a:t>(1945</a:t>
            </a:r>
            <a:r>
              <a:rPr lang="ja-JP" altLang="en-US" sz="2000" dirty="0" smtClean="0">
                <a:latin typeface="ＭＳ Ｐゴシック"/>
                <a:ea typeface="ＭＳ Ｐゴシック"/>
                <a:cs typeface="ＭＳ Ｐゴシック"/>
              </a:rPr>
              <a:t>）</a:t>
            </a:r>
            <a:endParaRPr lang="en-US" altLang="ja-JP" sz="2000" dirty="0" smtClean="0">
              <a:latin typeface="ＭＳ Ｐゴシック"/>
              <a:ea typeface="ＭＳ Ｐゴシック"/>
              <a:cs typeface="ＭＳ Ｐゴシック"/>
            </a:endParaRPr>
          </a:p>
          <a:p>
            <a:pPr>
              <a:spcAft>
                <a:spcPts val="600"/>
              </a:spcAft>
            </a:pPr>
            <a:r>
              <a:rPr lang="ja-JP" altLang="en-US" sz="2000" dirty="0" smtClean="0">
                <a:latin typeface="ＭＳ Ｐゴシック"/>
                <a:ea typeface="ＭＳ Ｐゴシック"/>
                <a:cs typeface="ＭＳ Ｐゴシック"/>
              </a:rPr>
              <a:t>満</a:t>
            </a:r>
            <a:r>
              <a:rPr lang="en-US" altLang="ja-JP" sz="2000" dirty="0" smtClean="0">
                <a:latin typeface="ＭＳ Ｐゴシック"/>
                <a:ea typeface="ＭＳ Ｐゴシック"/>
                <a:cs typeface="ＭＳ Ｐゴシック"/>
              </a:rPr>
              <a:t>79</a:t>
            </a:r>
            <a:r>
              <a:rPr lang="ja-JP" altLang="en-US" sz="2000" dirty="0" smtClean="0">
                <a:latin typeface="ＭＳ Ｐゴシック"/>
                <a:ea typeface="ＭＳ Ｐゴシック"/>
                <a:cs typeface="ＭＳ Ｐゴシック"/>
              </a:rPr>
              <a:t>歳</a:t>
            </a:r>
            <a:r>
              <a:rPr lang="ja-JP" altLang="en-US" sz="2000" dirty="0">
                <a:latin typeface="ＭＳ Ｐゴシック"/>
                <a:ea typeface="ＭＳ Ｐゴシック"/>
                <a:cs typeface="ＭＳ Ｐゴシック"/>
              </a:rPr>
              <a:t>で</a:t>
            </a:r>
            <a:r>
              <a:rPr lang="en-US" altLang="en-US" sz="2000" dirty="0" smtClean="0">
                <a:latin typeface="ＭＳ Ｐゴシック"/>
                <a:ea typeface="ＭＳ Ｐゴシック"/>
                <a:cs typeface="ＭＳ Ｐゴシック"/>
              </a:rPr>
              <a:t>死亡</a:t>
            </a:r>
            <a:endParaRPr lang="en-US" altLang="en-US" sz="2000" dirty="0">
              <a:latin typeface="ＭＳ Ｐゴシック"/>
              <a:ea typeface="ＭＳ Ｐゴシック"/>
              <a:cs typeface="ＭＳ Ｐゴシック"/>
            </a:endParaRPr>
          </a:p>
          <a:p>
            <a:pPr>
              <a:spcAft>
                <a:spcPts val="600"/>
              </a:spcAft>
            </a:pPr>
            <a:endParaRPr lang="en-US" altLang="ja-JP" sz="2000" dirty="0" smtClean="0">
              <a:latin typeface="ＭＳ Ｐゴシック"/>
              <a:ea typeface="ＭＳ Ｐゴシック"/>
              <a:cs typeface="ＭＳ Ｐゴシック"/>
            </a:endParaRPr>
          </a:p>
          <a:p>
            <a:pPr>
              <a:spcAft>
                <a:spcPts val="600"/>
              </a:spcAft>
            </a:pPr>
            <a:r>
              <a:rPr lang="ja-JP" altLang="en-US" sz="2000" dirty="0" smtClean="0">
                <a:latin typeface="ＭＳ Ｐゴシック"/>
                <a:ea typeface="ＭＳ Ｐゴシック"/>
                <a:cs typeface="ＭＳ Ｐゴシック"/>
              </a:rPr>
              <a:t>明治</a:t>
            </a:r>
            <a:r>
              <a:rPr lang="en-US" altLang="ja-JP" sz="2000" dirty="0" smtClean="0">
                <a:latin typeface="ＭＳ Ｐゴシック"/>
                <a:ea typeface="ＭＳ Ｐゴシック"/>
                <a:cs typeface="ＭＳ Ｐゴシック"/>
              </a:rPr>
              <a:t>22</a:t>
            </a:r>
            <a:r>
              <a:rPr lang="ja-JP" altLang="en-US" sz="2000" dirty="0" smtClean="0">
                <a:latin typeface="ＭＳ Ｐゴシック"/>
                <a:ea typeface="ＭＳ Ｐゴシック"/>
                <a:cs typeface="ＭＳ Ｐゴシック"/>
              </a:rPr>
              <a:t>年</a:t>
            </a:r>
            <a:r>
              <a:rPr lang="en-US" altLang="ja-JP" sz="2000" dirty="0" smtClean="0">
                <a:latin typeface="ＭＳ Ｐゴシック"/>
                <a:ea typeface="ＭＳ Ｐゴシック"/>
                <a:cs typeface="ＭＳ Ｐゴシック"/>
              </a:rPr>
              <a:t> (1889)</a:t>
            </a:r>
            <a:r>
              <a:rPr lang="ja-JP" altLang="en-US" sz="2000" dirty="0" smtClean="0">
                <a:latin typeface="ＭＳ Ｐゴシック"/>
                <a:ea typeface="ＭＳ Ｐゴシック"/>
                <a:cs typeface="ＭＳ Ｐゴシック"/>
              </a:rPr>
              <a:t> 東京帝国大学医科卒業</a:t>
            </a:r>
            <a:endParaRPr lang="en-US" altLang="ja-JP" sz="2000" dirty="0" smtClean="0">
              <a:latin typeface="ＭＳ Ｐゴシック"/>
              <a:ea typeface="ＭＳ Ｐゴシック"/>
              <a:cs typeface="ＭＳ Ｐゴシック"/>
            </a:endParaRPr>
          </a:p>
          <a:p>
            <a:pPr defTabSz="457200" fontAlgn="auto">
              <a:lnSpc>
                <a:spcPct val="130000"/>
              </a:lnSpc>
              <a:spcBef>
                <a:spcPts val="0"/>
              </a:spcBef>
              <a:spcAft>
                <a:spcPts val="600"/>
              </a:spcAft>
              <a:defRPr/>
            </a:pPr>
            <a:endParaRPr lang="en-US" altLang="ja-JP" sz="2000" dirty="0" smtClean="0">
              <a:latin typeface="ＭＳ Ｐゴシック"/>
              <a:ea typeface="ＭＳ Ｐゴシック"/>
              <a:cs typeface="ＭＳ Ｐゴシック"/>
            </a:endParaRPr>
          </a:p>
          <a:p>
            <a:pPr defTabSz="457200" fontAlgn="auto">
              <a:lnSpc>
                <a:spcPct val="130000"/>
              </a:lnSpc>
              <a:spcBef>
                <a:spcPts val="0"/>
              </a:spcBef>
              <a:spcAft>
                <a:spcPts val="600"/>
              </a:spcAft>
              <a:defRPr/>
            </a:pPr>
            <a:endParaRPr lang="en-US" altLang="ja-JP" sz="2000" dirty="0">
              <a:latin typeface="ＭＳ Ｐゴシック"/>
              <a:ea typeface="ＭＳ Ｐゴシック"/>
              <a:cs typeface="ＭＳ Ｐゴシック"/>
            </a:endParaRPr>
          </a:p>
          <a:p>
            <a:pPr defTabSz="457200" fontAlgn="auto">
              <a:lnSpc>
                <a:spcPct val="130000"/>
              </a:lnSpc>
              <a:spcBef>
                <a:spcPts val="0"/>
              </a:spcBef>
              <a:spcAft>
                <a:spcPts val="600"/>
              </a:spcAft>
              <a:defRPr/>
            </a:pPr>
            <a:endParaRPr lang="en-US" altLang="ja-JP" sz="2000" dirty="0" smtClean="0">
              <a:latin typeface="ＭＳ Ｐゴシック"/>
              <a:ea typeface="ＭＳ Ｐゴシック"/>
              <a:cs typeface="ＭＳ Ｐゴシック"/>
            </a:endParaRPr>
          </a:p>
          <a:p>
            <a:pPr defTabSz="457200" fontAlgn="auto">
              <a:lnSpc>
                <a:spcPct val="130000"/>
              </a:lnSpc>
              <a:spcBef>
                <a:spcPts val="0"/>
              </a:spcBef>
              <a:spcAft>
                <a:spcPts val="600"/>
              </a:spcAft>
              <a:defRPr/>
            </a:pPr>
            <a:r>
              <a:rPr lang="ja-JP" altLang="en-US" sz="2000" dirty="0" smtClean="0">
                <a:latin typeface="ＭＳ Ｐゴシック"/>
                <a:ea typeface="ＭＳ Ｐゴシック"/>
                <a:cs typeface="ＭＳ Ｐゴシック"/>
              </a:rPr>
              <a:t>明治</a:t>
            </a:r>
            <a:r>
              <a:rPr lang="en-US" altLang="ja-JP" sz="2000" dirty="0" smtClean="0">
                <a:latin typeface="ＭＳ Ｐゴシック"/>
                <a:ea typeface="ＭＳ Ｐゴシック"/>
                <a:cs typeface="ＭＳ Ｐゴシック"/>
              </a:rPr>
              <a:t>35</a:t>
            </a:r>
            <a:r>
              <a:rPr lang="ja-JP" altLang="en-US" sz="2000" dirty="0" smtClean="0">
                <a:latin typeface="ＭＳ Ｐゴシック"/>
                <a:ea typeface="ＭＳ Ｐゴシック"/>
                <a:cs typeface="ＭＳ Ｐゴシック"/>
              </a:rPr>
              <a:t>年 </a:t>
            </a:r>
            <a:r>
              <a:rPr lang="en-US" altLang="ja-JP" sz="2000" dirty="0" smtClean="0">
                <a:latin typeface="ＭＳ Ｐゴシック"/>
                <a:ea typeface="ＭＳ Ｐゴシック"/>
                <a:cs typeface="ＭＳ Ｐゴシック"/>
              </a:rPr>
              <a:t>(1902)</a:t>
            </a:r>
            <a:r>
              <a:rPr lang="ja-JP" altLang="en-US" sz="2000" dirty="0" smtClean="0">
                <a:latin typeface="ＭＳ Ｐゴシック"/>
                <a:ea typeface="ＭＳ Ｐゴシック"/>
                <a:cs typeface="ＭＳ Ｐゴシック"/>
              </a:rPr>
              <a:t> 京都帝国大学医科大学小児科初代教授に就任</a:t>
            </a:r>
            <a:endParaRPr lang="en-US" altLang="ja-JP" sz="2000" dirty="0" smtClean="0">
              <a:latin typeface="ＭＳ Ｐゴシック"/>
              <a:ea typeface="ＭＳ Ｐゴシック"/>
              <a:cs typeface="ＭＳ Ｐゴシック"/>
            </a:endParaRPr>
          </a:p>
          <a:p>
            <a:pPr defTabSz="457200" fontAlgn="auto">
              <a:lnSpc>
                <a:spcPct val="130000"/>
              </a:lnSpc>
              <a:spcBef>
                <a:spcPts val="0"/>
              </a:spcBef>
              <a:spcAft>
                <a:spcPts val="600"/>
              </a:spcAft>
              <a:defRPr/>
            </a:pPr>
            <a:r>
              <a:rPr lang="ja-JP" altLang="en-US" sz="2000" dirty="0" smtClean="0">
                <a:latin typeface="ＭＳ Ｐゴシック"/>
                <a:ea typeface="ＭＳ Ｐゴシック"/>
                <a:cs typeface="ＭＳ Ｐゴシック"/>
              </a:rPr>
              <a:t>明治</a:t>
            </a:r>
            <a:r>
              <a:rPr lang="en-US" altLang="ja-JP" sz="2000" dirty="0" smtClean="0">
                <a:latin typeface="ＭＳ Ｐゴシック"/>
                <a:ea typeface="ＭＳ Ｐゴシック"/>
                <a:cs typeface="ＭＳ Ｐゴシック"/>
              </a:rPr>
              <a:t>37</a:t>
            </a:r>
            <a:r>
              <a:rPr lang="ja-JP" altLang="en-US" sz="2000" dirty="0" smtClean="0">
                <a:latin typeface="ＭＳ Ｐゴシック"/>
                <a:ea typeface="ＭＳ Ｐゴシック"/>
                <a:cs typeface="ＭＳ Ｐゴシック"/>
              </a:rPr>
              <a:t>年</a:t>
            </a:r>
            <a:r>
              <a:rPr lang="en-US" altLang="ja-JP" sz="2000" dirty="0" smtClean="0">
                <a:latin typeface="ＭＳ Ｐゴシック"/>
                <a:ea typeface="ＭＳ Ｐゴシック"/>
                <a:cs typeface="ＭＳ Ｐゴシック"/>
              </a:rPr>
              <a:t> </a:t>
            </a:r>
            <a:r>
              <a:rPr lang="en-US" altLang="ja-JP" sz="2000" dirty="0">
                <a:latin typeface="ＭＳ Ｐゴシック"/>
                <a:ea typeface="ＭＳ Ｐゴシック"/>
                <a:cs typeface="ＭＳ Ｐゴシック"/>
              </a:rPr>
              <a:t>(</a:t>
            </a:r>
            <a:r>
              <a:rPr lang="en-US" altLang="ja-JP" sz="2000" dirty="0" smtClean="0">
                <a:latin typeface="ＭＳ Ｐゴシック"/>
                <a:ea typeface="ＭＳ Ｐゴシック"/>
                <a:cs typeface="ＭＳ Ｐゴシック"/>
              </a:rPr>
              <a:t>1904)</a:t>
            </a:r>
            <a:r>
              <a:rPr lang="ja-JP" altLang="en-US" sz="2000" dirty="0" smtClean="0">
                <a:latin typeface="ＭＳ Ｐゴシック"/>
                <a:ea typeface="ＭＳ Ｐゴシック"/>
                <a:cs typeface="ＭＳ Ｐゴシック"/>
              </a:rPr>
              <a:t> 第２回日本</a:t>
            </a:r>
            <a:r>
              <a:rPr lang="ja-JP" altLang="en-US" sz="2000" dirty="0">
                <a:latin typeface="ＭＳ Ｐゴシック"/>
                <a:ea typeface="ＭＳ Ｐゴシック"/>
                <a:cs typeface="ＭＳ Ｐゴシック"/>
              </a:rPr>
              <a:t>小児科学会兵庫県</a:t>
            </a:r>
            <a:r>
              <a:rPr lang="ja-JP" altLang="en-US" sz="2000" dirty="0" smtClean="0">
                <a:latin typeface="ＭＳ Ｐゴシック"/>
                <a:ea typeface="ＭＳ Ｐゴシック"/>
                <a:cs typeface="ＭＳ Ｐゴシック"/>
              </a:rPr>
              <a:t>地方会で講演</a:t>
            </a:r>
            <a:endParaRPr lang="en-US" altLang="ja-JP" sz="2000" dirty="0" smtClean="0">
              <a:latin typeface="ＭＳ Ｐゴシック"/>
              <a:ea typeface="ＭＳ Ｐゴシック"/>
              <a:cs typeface="ＭＳ Ｐゴシック"/>
            </a:endParaRPr>
          </a:p>
        </p:txBody>
      </p:sp>
      <p:cxnSp>
        <p:nvCxnSpPr>
          <p:cNvPr id="19" name="直線コネクタ 18"/>
          <p:cNvCxnSpPr/>
          <p:nvPr/>
        </p:nvCxnSpPr>
        <p:spPr>
          <a:xfrm>
            <a:off x="611560" y="764704"/>
            <a:ext cx="79208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611560" y="6453336"/>
            <a:ext cx="792088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7" name="図形グループ 6"/>
          <p:cNvGrpSpPr/>
          <p:nvPr/>
        </p:nvGrpSpPr>
        <p:grpSpPr>
          <a:xfrm>
            <a:off x="1835696" y="1844824"/>
            <a:ext cx="1728192" cy="2776374"/>
            <a:chOff x="2195736" y="1772816"/>
            <a:chExt cx="1728192" cy="2776374"/>
          </a:xfrm>
        </p:grpSpPr>
        <p:pic>
          <p:nvPicPr>
            <p:cNvPr id="14" name="図 13"/>
            <p:cNvPicPr>
              <a:picLocks noChangeAspect="1"/>
            </p:cNvPicPr>
            <p:nvPr/>
          </p:nvPicPr>
          <p:blipFill>
            <a:blip r:embed="rId3"/>
            <a:stretch>
              <a:fillRect/>
            </a:stretch>
          </p:blipFill>
          <p:spPr>
            <a:xfrm>
              <a:off x="2195736" y="1772816"/>
              <a:ext cx="1728192" cy="2476888"/>
            </a:xfrm>
            <a:prstGeom prst="rect">
              <a:avLst/>
            </a:prstGeom>
          </p:spPr>
        </p:pic>
        <p:sp>
          <p:nvSpPr>
            <p:cNvPr id="5" name="テキスト ボックス 4"/>
            <p:cNvSpPr txBox="1"/>
            <p:nvPr/>
          </p:nvSpPr>
          <p:spPr>
            <a:xfrm>
              <a:off x="2411760" y="4149080"/>
              <a:ext cx="1467068" cy="400110"/>
            </a:xfrm>
            <a:prstGeom prst="rect">
              <a:avLst/>
            </a:prstGeom>
            <a:noFill/>
          </p:spPr>
          <p:txBody>
            <a:bodyPr wrap="none" rtlCol="0">
              <a:spAutoFit/>
            </a:bodyPr>
            <a:lstStyle/>
            <a:p>
              <a:r>
                <a:rPr kumimoji="1" lang="ja-JP" altLang="en-US" sz="2000" dirty="0" smtClean="0">
                  <a:latin typeface="ＭＳ Ｐゴシック"/>
                  <a:ea typeface="ＭＳ Ｐゴシック"/>
                  <a:cs typeface="ＭＳ Ｐゴシック"/>
                </a:rPr>
                <a:t>神田知二郎</a:t>
              </a:r>
              <a:endParaRPr kumimoji="1" lang="ja-JP" altLang="en-US" sz="2000" dirty="0">
                <a:latin typeface="ＭＳ Ｐゴシック"/>
                <a:ea typeface="ＭＳ Ｐゴシック"/>
                <a:cs typeface="ＭＳ Ｐゴシック"/>
              </a:endParaRPr>
            </a:p>
          </p:txBody>
        </p:sp>
      </p:grpSp>
      <p:sp>
        <p:nvSpPr>
          <p:cNvPr id="2" name="正方形/長方形 1"/>
          <p:cNvSpPr/>
          <p:nvPr/>
        </p:nvSpPr>
        <p:spPr>
          <a:xfrm>
            <a:off x="1475656" y="908720"/>
            <a:ext cx="1723549" cy="461665"/>
          </a:xfrm>
          <a:prstGeom prst="rect">
            <a:avLst/>
          </a:prstGeom>
        </p:spPr>
        <p:txBody>
          <a:bodyPr wrap="none">
            <a:spAutoFit/>
          </a:bodyPr>
          <a:lstStyle/>
          <a:p>
            <a:r>
              <a:rPr lang="ja-JP" altLang="en-US" dirty="0">
                <a:latin typeface="ＭＳ Ｐゴシック"/>
                <a:ea typeface="ＭＳ Ｐゴシック"/>
                <a:cs typeface="ＭＳ Ｐゴシック"/>
              </a:rPr>
              <a:t>平井毓太郎</a:t>
            </a:r>
            <a:r>
              <a:rPr lang="en-US" altLang="ja-JP" dirty="0">
                <a:latin typeface="ＭＳ Ｐゴシック"/>
                <a:ea typeface="ＭＳ Ｐゴシック"/>
                <a:cs typeface="ＭＳ Ｐゴシック"/>
              </a:rPr>
              <a:t> </a:t>
            </a:r>
            <a:r>
              <a:rPr lang="ja-JP" altLang="en-US" dirty="0" smtClean="0">
                <a:latin typeface="ＭＳ Ｐゴシック"/>
                <a:ea typeface="ＭＳ Ｐゴシック"/>
                <a:cs typeface="ＭＳ Ｐゴシック"/>
              </a:rPr>
              <a:t>　　　　　　　　　　</a:t>
            </a:r>
            <a:endParaRPr lang="ja-JP" altLang="en-US" dirty="0"/>
          </a:p>
        </p:txBody>
      </p:sp>
      <p:sp>
        <p:nvSpPr>
          <p:cNvPr id="4" name="正方形/長方形 3"/>
          <p:cNvSpPr/>
          <p:nvPr/>
        </p:nvSpPr>
        <p:spPr>
          <a:xfrm>
            <a:off x="5724128" y="908720"/>
            <a:ext cx="1201771" cy="461665"/>
          </a:xfrm>
          <a:prstGeom prst="rect">
            <a:avLst/>
          </a:prstGeom>
        </p:spPr>
        <p:txBody>
          <a:bodyPr wrap="none">
            <a:spAutoFit/>
          </a:bodyPr>
          <a:lstStyle/>
          <a:p>
            <a:r>
              <a:rPr lang="ja-JP" altLang="en-US" dirty="0">
                <a:latin typeface="ＭＳ Ｐゴシック"/>
                <a:ea typeface="ＭＳ Ｐゴシック"/>
                <a:cs typeface="ＭＳ Ｐゴシック"/>
              </a:rPr>
              <a:t>長澤</a:t>
            </a:r>
            <a:r>
              <a:rPr lang="en-US" altLang="ja-JP" dirty="0">
                <a:latin typeface="ＭＳ Ｐゴシック"/>
                <a:ea typeface="ＭＳ Ｐゴシック"/>
                <a:cs typeface="ＭＳ Ｐゴシック"/>
              </a:rPr>
              <a:t> </a:t>
            </a:r>
            <a:r>
              <a:rPr lang="ja-JP" altLang="en-US" dirty="0">
                <a:latin typeface="ＭＳ Ｐゴシック"/>
                <a:ea typeface="ＭＳ Ｐゴシック"/>
                <a:cs typeface="ＭＳ Ｐゴシック"/>
              </a:rPr>
              <a:t>亘</a:t>
            </a:r>
            <a:r>
              <a:rPr lang="en-US" altLang="ja-JP" dirty="0">
                <a:latin typeface="ＭＳ Ｐゴシック"/>
                <a:ea typeface="ＭＳ Ｐゴシック"/>
                <a:cs typeface="ＭＳ Ｐゴシック"/>
              </a:rPr>
              <a:t> </a:t>
            </a:r>
            <a:endParaRPr lang="ja-JP" altLang="en-US" dirty="0"/>
          </a:p>
        </p:txBody>
      </p:sp>
    </p:spTree>
    <p:extLst>
      <p:ext uri="{BB962C8B-B14F-4D97-AF65-F5344CB8AC3E}">
        <p14:creationId xmlns:p14="http://schemas.microsoft.com/office/powerpoint/2010/main" val="4039814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99592" y="476672"/>
            <a:ext cx="7344816" cy="584776"/>
          </a:xfrm>
          <a:prstGeom prst="rect">
            <a:avLst/>
          </a:prstGeom>
        </p:spPr>
        <p:txBody>
          <a:bodyPr wrap="square">
            <a:spAutoFit/>
          </a:bodyPr>
          <a:lstStyle/>
          <a:p>
            <a:r>
              <a:rPr lang="ja-JP" altLang="en-US" sz="3200" dirty="0" smtClean="0">
                <a:latin typeface="ＭＳ Ｐゴシック"/>
                <a:ea typeface="ＭＳ Ｐゴシック"/>
                <a:cs typeface="ＭＳ Ｐゴシック"/>
              </a:rPr>
              <a:t>平井毓太郎</a:t>
            </a:r>
            <a:r>
              <a:rPr lang="en-US" altLang="ja-JP" sz="3200" dirty="0" smtClean="0">
                <a:latin typeface="ＭＳ Ｐゴシック"/>
                <a:ea typeface="ＭＳ Ｐゴシック"/>
                <a:cs typeface="ＭＳ Ｐゴシック"/>
              </a:rPr>
              <a:t> </a:t>
            </a:r>
            <a:r>
              <a:rPr lang="ja-JP" altLang="en-US" sz="3200" dirty="0" smtClean="0">
                <a:latin typeface="ＭＳ Ｐゴシック"/>
                <a:ea typeface="ＭＳ Ｐゴシック"/>
                <a:cs typeface="ＭＳ Ｐゴシック"/>
              </a:rPr>
              <a:t>と</a:t>
            </a:r>
            <a:r>
              <a:rPr lang="en-US" altLang="ja-JP" sz="3200" dirty="0" smtClean="0">
                <a:latin typeface="ＭＳ Ｐゴシック"/>
                <a:ea typeface="ＭＳ Ｐゴシック"/>
                <a:cs typeface="ＭＳ Ｐゴシック"/>
              </a:rPr>
              <a:t> </a:t>
            </a:r>
            <a:r>
              <a:rPr lang="ja-JP" altLang="en-US" sz="3200" dirty="0" smtClean="0">
                <a:latin typeface="ＭＳ Ｐゴシック"/>
                <a:ea typeface="ＭＳ Ｐゴシック"/>
                <a:cs typeface="ＭＳ Ｐゴシック"/>
              </a:rPr>
              <a:t>長澤</a:t>
            </a:r>
            <a:r>
              <a:rPr lang="en-US" altLang="ja-JP" sz="3200" dirty="0" smtClean="0">
                <a:latin typeface="ＭＳ Ｐゴシック"/>
                <a:ea typeface="ＭＳ Ｐゴシック"/>
                <a:cs typeface="ＭＳ Ｐゴシック"/>
              </a:rPr>
              <a:t> </a:t>
            </a:r>
            <a:r>
              <a:rPr lang="ja-JP" altLang="en-US" sz="3200" dirty="0" smtClean="0">
                <a:latin typeface="ＭＳ Ｐゴシック"/>
                <a:ea typeface="ＭＳ Ｐゴシック"/>
                <a:cs typeface="ＭＳ Ｐゴシック"/>
              </a:rPr>
              <a:t>亘</a:t>
            </a:r>
            <a:r>
              <a:rPr lang="en-US" altLang="ja-JP" sz="3200" dirty="0">
                <a:latin typeface="ＭＳ Ｐゴシック"/>
                <a:ea typeface="ＭＳ Ｐゴシック"/>
                <a:cs typeface="ＭＳ Ｐゴシック"/>
              </a:rPr>
              <a:t> </a:t>
            </a:r>
            <a:r>
              <a:rPr lang="en-US" altLang="ja-JP" sz="3200" dirty="0" smtClean="0">
                <a:latin typeface="ＭＳ Ｐゴシック"/>
                <a:ea typeface="ＭＳ Ｐゴシック"/>
                <a:cs typeface="ＭＳ Ｐゴシック"/>
              </a:rPr>
              <a:t> </a:t>
            </a:r>
            <a:r>
              <a:rPr lang="ja-JP" altLang="en-US" sz="3200" dirty="0" smtClean="0">
                <a:latin typeface="ＭＳ Ｐゴシック"/>
                <a:ea typeface="ＭＳ Ｐゴシック"/>
                <a:cs typeface="ＭＳ Ｐゴシック"/>
              </a:rPr>
              <a:t>の出会いの時代</a:t>
            </a:r>
            <a:endParaRPr lang="en-US" altLang="ja-JP" sz="3200" dirty="0" smtClean="0">
              <a:latin typeface="ＭＳ Ｐゴシック"/>
              <a:ea typeface="ＭＳ Ｐゴシック"/>
              <a:cs typeface="ＭＳ Ｐゴシック"/>
            </a:endParaRPr>
          </a:p>
        </p:txBody>
      </p:sp>
      <p:cxnSp>
        <p:nvCxnSpPr>
          <p:cNvPr id="19" name="直線コネクタ 18"/>
          <p:cNvCxnSpPr/>
          <p:nvPr/>
        </p:nvCxnSpPr>
        <p:spPr>
          <a:xfrm>
            <a:off x="611560" y="1277173"/>
            <a:ext cx="79208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611560" y="6453336"/>
            <a:ext cx="792088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7" name="図形グループ 6"/>
          <p:cNvGrpSpPr/>
          <p:nvPr/>
        </p:nvGrpSpPr>
        <p:grpSpPr>
          <a:xfrm>
            <a:off x="827584" y="1556792"/>
            <a:ext cx="7344816" cy="4176464"/>
            <a:chOff x="827584" y="1700808"/>
            <a:chExt cx="7344816" cy="4176464"/>
          </a:xfrm>
        </p:grpSpPr>
        <p:sp>
          <p:nvSpPr>
            <p:cNvPr id="9" name="正方形/長方形 8"/>
            <p:cNvSpPr/>
            <p:nvPr/>
          </p:nvSpPr>
          <p:spPr>
            <a:xfrm>
              <a:off x="827584" y="1700808"/>
              <a:ext cx="7344816" cy="820738"/>
            </a:xfrm>
            <a:prstGeom prst="rect">
              <a:avLst/>
            </a:prstGeom>
          </p:spPr>
          <p:txBody>
            <a:bodyPr wrap="square">
              <a:spAutoFit/>
            </a:bodyPr>
            <a:lstStyle/>
            <a:p>
              <a:pPr defTabSz="457200" fontAlgn="auto">
                <a:lnSpc>
                  <a:spcPct val="120000"/>
                </a:lnSpc>
                <a:spcBef>
                  <a:spcPts val="0"/>
                </a:spcBef>
                <a:spcAft>
                  <a:spcPts val="0"/>
                </a:spcAft>
                <a:defRPr/>
              </a:pPr>
              <a:r>
                <a:rPr lang="ja-JP" altLang="en-US" sz="2000" dirty="0" smtClean="0">
                  <a:latin typeface="ＭＳ Ｐゴシック"/>
                  <a:ea typeface="ＭＳ Ｐゴシック"/>
                  <a:cs typeface="ＭＳ Ｐゴシック"/>
                </a:rPr>
                <a:t>明治</a:t>
              </a:r>
              <a:r>
                <a:rPr lang="en-US" altLang="ja-JP" sz="2000" dirty="0" smtClean="0">
                  <a:latin typeface="ＭＳ Ｐゴシック"/>
                  <a:ea typeface="ＭＳ Ｐゴシック"/>
                  <a:cs typeface="ＭＳ Ｐゴシック"/>
                </a:rPr>
                <a:t>10</a:t>
              </a:r>
              <a:r>
                <a:rPr lang="ja-JP" altLang="en-US" sz="2000" dirty="0" smtClean="0">
                  <a:latin typeface="ＭＳ Ｐゴシック"/>
                  <a:ea typeface="ＭＳ Ｐゴシック"/>
                  <a:cs typeface="ＭＳ Ｐゴシック"/>
                </a:rPr>
                <a:t>年</a:t>
              </a:r>
              <a:r>
                <a:rPr lang="en-US" altLang="en-US" sz="2000" dirty="0">
                  <a:latin typeface="ＭＳ Ｐゴシック"/>
                  <a:ea typeface="ＭＳ Ｐゴシック"/>
                  <a:cs typeface="ＭＳ Ｐゴシック"/>
                </a:rPr>
                <a:t> </a:t>
              </a:r>
              <a:r>
                <a:rPr lang="ja-JP" altLang="en-US" sz="2000" dirty="0" smtClean="0">
                  <a:latin typeface="ＭＳ Ｐゴシック"/>
                  <a:ea typeface="ＭＳ Ｐゴシック"/>
                  <a:cs typeface="ＭＳ Ｐゴシック"/>
                </a:rPr>
                <a:t>（</a:t>
              </a:r>
              <a:r>
                <a:rPr lang="en-US" altLang="ja-JP" sz="2000" dirty="0">
                  <a:latin typeface="ＭＳ Ｐゴシック"/>
                  <a:ea typeface="ＭＳ Ｐゴシック"/>
                  <a:cs typeface="ＭＳ Ｐゴシック"/>
                </a:rPr>
                <a:t>1877)</a:t>
              </a:r>
              <a:r>
                <a:rPr lang="en-US" altLang="en-US" sz="2000" dirty="0">
                  <a:latin typeface="ＭＳ Ｐゴシック"/>
                  <a:ea typeface="ＭＳ Ｐゴシック"/>
                  <a:cs typeface="ＭＳ Ｐゴシック"/>
                </a:rPr>
                <a:t>  </a:t>
              </a:r>
              <a:r>
                <a:rPr lang="en-US" altLang="en-US" sz="2000" dirty="0" smtClean="0">
                  <a:latin typeface="ＭＳ Ｐゴシック"/>
                  <a:ea typeface="ＭＳ Ｐゴシック"/>
                  <a:cs typeface="ＭＳ Ｐゴシック"/>
                </a:rPr>
                <a:t> </a:t>
              </a:r>
              <a:r>
                <a:rPr lang="ja-JP" altLang="en-US" sz="2000" dirty="0" smtClean="0">
                  <a:latin typeface="ＭＳ Ｐゴシック"/>
                  <a:ea typeface="ＭＳ Ｐゴシック"/>
                  <a:cs typeface="ＭＳ Ｐゴシック"/>
                </a:rPr>
                <a:t>東</a:t>
              </a:r>
              <a:r>
                <a:rPr lang="ja-JP" altLang="en-US" sz="2000" dirty="0">
                  <a:latin typeface="ＭＳ Ｐゴシック"/>
                  <a:ea typeface="ＭＳ Ｐゴシック"/>
                  <a:cs typeface="ＭＳ Ｐゴシック"/>
                </a:rPr>
                <a:t>大医学部が設立</a:t>
              </a:r>
              <a:endParaRPr lang="en-US" altLang="ja-JP" sz="2000" dirty="0">
                <a:latin typeface="ＭＳ Ｐゴシック"/>
                <a:ea typeface="ＭＳ Ｐゴシック"/>
                <a:cs typeface="ＭＳ Ｐゴシック"/>
              </a:endParaRPr>
            </a:p>
            <a:p>
              <a:pPr defTabSz="457200" fontAlgn="auto">
                <a:lnSpc>
                  <a:spcPct val="120000"/>
                </a:lnSpc>
                <a:spcBef>
                  <a:spcPts val="0"/>
                </a:spcBef>
                <a:spcAft>
                  <a:spcPts val="0"/>
                </a:spcAft>
                <a:defRPr/>
              </a:pPr>
              <a:r>
                <a:rPr lang="ja-JP" altLang="en-US" sz="2000" dirty="0" smtClean="0">
                  <a:latin typeface="ＭＳ Ｐゴシック"/>
                  <a:ea typeface="ＭＳ Ｐゴシック"/>
                  <a:cs typeface="ＭＳ Ｐゴシック"/>
                </a:rPr>
                <a:t>明治</a:t>
              </a:r>
              <a:r>
                <a:rPr lang="en-US" altLang="ja-JP" sz="2000" dirty="0" smtClean="0">
                  <a:latin typeface="ＭＳ Ｐゴシック"/>
                  <a:ea typeface="ＭＳ Ｐゴシック"/>
                  <a:cs typeface="ＭＳ Ｐゴシック"/>
                </a:rPr>
                <a:t>22</a:t>
              </a:r>
              <a:r>
                <a:rPr lang="ja-JP" altLang="en-US" sz="2000" dirty="0" smtClean="0">
                  <a:latin typeface="ＭＳ Ｐゴシック"/>
                  <a:ea typeface="ＭＳ Ｐゴシック"/>
                  <a:cs typeface="ＭＳ Ｐゴシック"/>
                </a:rPr>
                <a:t>年 </a:t>
              </a:r>
              <a:r>
                <a:rPr lang="en-US" altLang="ja-JP" sz="2000" dirty="0" smtClean="0">
                  <a:latin typeface="ＭＳ Ｐゴシック"/>
                  <a:ea typeface="ＭＳ Ｐゴシック"/>
                  <a:cs typeface="ＭＳ Ｐゴシック"/>
                </a:rPr>
                <a:t>(</a:t>
              </a:r>
              <a:r>
                <a:rPr lang="en-US" altLang="ja-JP" sz="2000" dirty="0">
                  <a:latin typeface="ＭＳ Ｐゴシック"/>
                  <a:ea typeface="ＭＳ Ｐゴシック"/>
                  <a:cs typeface="ＭＳ Ｐゴシック"/>
                </a:rPr>
                <a:t>1889)</a:t>
              </a:r>
              <a:r>
                <a:rPr lang="en-US" altLang="en-US" sz="2000" dirty="0">
                  <a:latin typeface="ＭＳ Ｐゴシック"/>
                  <a:ea typeface="ＭＳ Ｐゴシック"/>
                  <a:cs typeface="ＭＳ Ｐゴシック"/>
                </a:rPr>
                <a:t>  </a:t>
              </a:r>
              <a:r>
                <a:rPr lang="en-US" altLang="en-US" sz="2000" dirty="0" smtClean="0">
                  <a:latin typeface="ＭＳ Ｐゴシック"/>
                  <a:ea typeface="ＭＳ Ｐゴシック"/>
                  <a:cs typeface="ＭＳ Ｐゴシック"/>
                </a:rPr>
                <a:t> </a:t>
              </a:r>
              <a:r>
                <a:rPr lang="ja-JP" altLang="en-US" sz="2000" dirty="0" smtClean="0">
                  <a:latin typeface="ＭＳ Ｐゴシック"/>
                  <a:ea typeface="ＭＳ Ｐゴシック"/>
                  <a:cs typeface="ＭＳ Ｐゴシック"/>
                </a:rPr>
                <a:t>東京</a:t>
              </a:r>
              <a:r>
                <a:rPr lang="ja-JP" altLang="en-US" sz="2000" dirty="0">
                  <a:latin typeface="ＭＳ Ｐゴシック"/>
                  <a:ea typeface="ＭＳ Ｐゴシック"/>
                  <a:cs typeface="ＭＳ Ｐゴシック"/>
                </a:rPr>
                <a:t>帝国大学医科大学初代教授　弘田</a:t>
              </a:r>
              <a:r>
                <a:rPr lang="ja-JP" altLang="en-US" sz="2000" dirty="0" smtClean="0">
                  <a:latin typeface="ＭＳ Ｐゴシック"/>
                  <a:ea typeface="ＭＳ Ｐゴシック"/>
                  <a:cs typeface="ＭＳ Ｐゴシック"/>
                </a:rPr>
                <a:t>長就任</a:t>
              </a:r>
              <a:endParaRPr lang="en-US" altLang="ja-JP" sz="2000" dirty="0" smtClean="0">
                <a:latin typeface="ＭＳ Ｐゴシック"/>
                <a:ea typeface="ＭＳ Ｐゴシック"/>
                <a:cs typeface="ＭＳ Ｐゴシック"/>
              </a:endParaRPr>
            </a:p>
          </p:txBody>
        </p:sp>
        <p:pic>
          <p:nvPicPr>
            <p:cNvPr id="10" name="図 9"/>
            <p:cNvPicPr>
              <a:picLocks noChangeAspect="1"/>
            </p:cNvPicPr>
            <p:nvPr/>
          </p:nvPicPr>
          <p:blipFill>
            <a:blip r:embed="rId3"/>
            <a:stretch>
              <a:fillRect/>
            </a:stretch>
          </p:blipFill>
          <p:spPr>
            <a:xfrm>
              <a:off x="1763688" y="2708920"/>
              <a:ext cx="2299610" cy="3168352"/>
            </a:xfrm>
            <a:prstGeom prst="rect">
              <a:avLst/>
            </a:prstGeom>
          </p:spPr>
        </p:pic>
      </p:grpSp>
      <p:sp>
        <p:nvSpPr>
          <p:cNvPr id="12" name="正方形/長方形 11"/>
          <p:cNvSpPr/>
          <p:nvPr/>
        </p:nvSpPr>
        <p:spPr>
          <a:xfrm>
            <a:off x="827584" y="5949280"/>
            <a:ext cx="7920880" cy="451406"/>
          </a:xfrm>
          <a:prstGeom prst="rect">
            <a:avLst/>
          </a:prstGeom>
        </p:spPr>
        <p:txBody>
          <a:bodyPr wrap="square">
            <a:spAutoFit/>
          </a:bodyPr>
          <a:lstStyle/>
          <a:p>
            <a:pPr defTabSz="457200" fontAlgn="auto">
              <a:lnSpc>
                <a:spcPct val="120000"/>
              </a:lnSpc>
              <a:spcBef>
                <a:spcPts val="0"/>
              </a:spcBef>
              <a:spcAft>
                <a:spcPts val="0"/>
              </a:spcAft>
              <a:defRPr/>
            </a:pPr>
            <a:r>
              <a:rPr lang="ja-JP" altLang="en-US" sz="2000" dirty="0" smtClean="0">
                <a:latin typeface="ＭＳ Ｐゴシック"/>
                <a:ea typeface="ＭＳ Ｐゴシック"/>
                <a:cs typeface="ＭＳ Ｐゴシック"/>
              </a:rPr>
              <a:t>明治</a:t>
            </a:r>
            <a:r>
              <a:rPr lang="en-US" altLang="ja-JP" sz="2000" dirty="0">
                <a:latin typeface="ＭＳ Ｐゴシック"/>
                <a:ea typeface="ＭＳ Ｐゴシック"/>
                <a:cs typeface="ＭＳ Ｐゴシック"/>
              </a:rPr>
              <a:t>22</a:t>
            </a:r>
            <a:r>
              <a:rPr lang="ja-JP" altLang="en-US" sz="2000" dirty="0" smtClean="0">
                <a:latin typeface="ＭＳ Ｐゴシック"/>
                <a:ea typeface="ＭＳ Ｐゴシック"/>
                <a:cs typeface="ＭＳ Ｐゴシック"/>
              </a:rPr>
              <a:t>年（</a:t>
            </a:r>
            <a:r>
              <a:rPr lang="en-US" altLang="ja-JP" sz="2000" dirty="0">
                <a:latin typeface="ＭＳ Ｐゴシック"/>
                <a:ea typeface="ＭＳ Ｐゴシック"/>
                <a:cs typeface="ＭＳ Ｐゴシック"/>
              </a:rPr>
              <a:t>1889</a:t>
            </a:r>
            <a:r>
              <a:rPr lang="ja-JP" altLang="en-US" sz="2000" dirty="0" smtClean="0">
                <a:latin typeface="ＭＳ Ｐゴシック"/>
                <a:ea typeface="ＭＳ Ｐゴシック"/>
                <a:cs typeface="ＭＳ Ｐゴシック"/>
              </a:rPr>
              <a:t>）</a:t>
            </a:r>
            <a:r>
              <a:rPr lang="en-US" altLang="ja-JP" sz="2000" dirty="0">
                <a:latin typeface="ＭＳ Ｐゴシック"/>
                <a:ea typeface="ＭＳ Ｐゴシック"/>
                <a:cs typeface="ＭＳ Ｐゴシック"/>
              </a:rPr>
              <a:t>7</a:t>
            </a:r>
            <a:r>
              <a:rPr lang="ja-JP" altLang="en-US" sz="2000" dirty="0">
                <a:latin typeface="ＭＳ Ｐゴシック"/>
                <a:ea typeface="ＭＳ Ｐゴシック"/>
                <a:cs typeface="ＭＳ Ｐゴシック"/>
              </a:rPr>
              <a:t>月 新橋駅 </a:t>
            </a:r>
            <a:r>
              <a:rPr lang="en-US" altLang="ja-JP" sz="2000" dirty="0">
                <a:latin typeface="ＭＳ Ｐゴシック"/>
                <a:ea typeface="ＭＳ Ｐゴシック"/>
                <a:cs typeface="ＭＳ Ｐゴシック"/>
              </a:rPr>
              <a:t>- </a:t>
            </a:r>
            <a:r>
              <a:rPr lang="ja-JP" altLang="en-US" sz="2000" dirty="0">
                <a:latin typeface="ＭＳ Ｐゴシック"/>
                <a:ea typeface="ＭＳ Ｐゴシック"/>
                <a:cs typeface="ＭＳ Ｐゴシック"/>
              </a:rPr>
              <a:t>神戸駅間が全通</a:t>
            </a:r>
          </a:p>
        </p:txBody>
      </p:sp>
      <p:grpSp>
        <p:nvGrpSpPr>
          <p:cNvPr id="13" name="図形グループ 12"/>
          <p:cNvGrpSpPr/>
          <p:nvPr/>
        </p:nvGrpSpPr>
        <p:grpSpPr>
          <a:xfrm>
            <a:off x="5364088" y="3212976"/>
            <a:ext cx="3372805" cy="2776374"/>
            <a:chOff x="5436096" y="3356992"/>
            <a:chExt cx="3372805" cy="2776374"/>
          </a:xfrm>
        </p:grpSpPr>
        <p:pic>
          <p:nvPicPr>
            <p:cNvPr id="14" name="図 13" descr="240px-JGR-860S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3356992"/>
              <a:ext cx="3372805" cy="2290697"/>
            </a:xfrm>
            <a:prstGeom prst="rect">
              <a:avLst/>
            </a:prstGeom>
          </p:spPr>
        </p:pic>
        <p:sp>
          <p:nvSpPr>
            <p:cNvPr id="15" name="正方形/長方形 14"/>
            <p:cNvSpPr/>
            <p:nvPr/>
          </p:nvSpPr>
          <p:spPr>
            <a:xfrm>
              <a:off x="5652120" y="5733256"/>
              <a:ext cx="3134191" cy="400110"/>
            </a:xfrm>
            <a:prstGeom prst="rect">
              <a:avLst/>
            </a:prstGeom>
          </p:spPr>
          <p:txBody>
            <a:bodyPr wrap="none">
              <a:spAutoFit/>
            </a:bodyPr>
            <a:lstStyle/>
            <a:p>
              <a:r>
                <a:rPr lang="ja-JP" altLang="en-US" sz="2000" dirty="0">
                  <a:latin typeface="ＭＳ Ｐゴシック"/>
                  <a:ea typeface="ＭＳ Ｐゴシック"/>
                  <a:cs typeface="ＭＳ Ｐゴシック"/>
                </a:rPr>
                <a:t>日本初の国産機関車</a:t>
              </a:r>
              <a:r>
                <a:rPr lang="en-US" altLang="ja-JP" sz="2000" dirty="0">
                  <a:latin typeface="ＭＳ Ｐゴシック"/>
                  <a:ea typeface="ＭＳ Ｐゴシック"/>
                  <a:cs typeface="ＭＳ Ｐゴシック"/>
                </a:rPr>
                <a:t>860</a:t>
              </a:r>
              <a:r>
                <a:rPr lang="ja-JP" altLang="en-US" sz="2000" dirty="0">
                  <a:latin typeface="ＭＳ Ｐゴシック"/>
                  <a:ea typeface="ＭＳ Ｐゴシック"/>
                  <a:cs typeface="ＭＳ Ｐゴシック"/>
                </a:rPr>
                <a:t>形</a:t>
              </a:r>
            </a:p>
          </p:txBody>
        </p:sp>
      </p:grpSp>
    </p:spTree>
    <p:extLst>
      <p:ext uri="{BB962C8B-B14F-4D97-AF65-F5344CB8AC3E}">
        <p14:creationId xmlns:p14="http://schemas.microsoft.com/office/powerpoint/2010/main" val="786012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653136"/>
            <a:ext cx="8229600" cy="568906"/>
          </a:xfrm>
        </p:spPr>
        <p:txBody>
          <a:bodyPr>
            <a:normAutofit/>
          </a:bodyPr>
          <a:lstStyle/>
          <a:p>
            <a:r>
              <a:rPr kumimoji="1" lang="ja-JP" altLang="en-US" sz="1800" dirty="0" smtClean="0">
                <a:latin typeface="ＭＳ Ｐゴシック"/>
                <a:ea typeface="ＭＳ Ｐゴシック"/>
                <a:cs typeface="ＭＳ Ｐゴシック"/>
              </a:rPr>
              <a:t>神戸市制１２０周年小特集より</a:t>
            </a:r>
            <a:endParaRPr kumimoji="1" lang="ja-JP" altLang="en-US" sz="1800" dirty="0">
              <a:latin typeface="ＭＳ Ｐゴシック"/>
              <a:ea typeface="ＭＳ Ｐゴシック"/>
              <a:cs typeface="ＭＳ Ｐゴシック"/>
            </a:endParaRPr>
          </a:p>
        </p:txBody>
      </p:sp>
      <p:sp>
        <p:nvSpPr>
          <p:cNvPr id="8" name="正方形/長方形 7"/>
          <p:cNvSpPr/>
          <p:nvPr/>
        </p:nvSpPr>
        <p:spPr>
          <a:xfrm>
            <a:off x="1763688" y="3933056"/>
            <a:ext cx="5544616" cy="461665"/>
          </a:xfrm>
          <a:prstGeom prst="rect">
            <a:avLst/>
          </a:prstGeom>
        </p:spPr>
        <p:txBody>
          <a:bodyPr wrap="square">
            <a:spAutoFit/>
          </a:bodyPr>
          <a:lstStyle/>
          <a:p>
            <a:pPr algn="ctr"/>
            <a:r>
              <a:rPr lang="ja-JP" altLang="en-US" dirty="0" smtClean="0">
                <a:latin typeface="ＭＳ Ｐゴシック"/>
                <a:ea typeface="ＭＳ Ｐゴシック"/>
                <a:cs typeface="ＭＳ Ｐゴシック"/>
              </a:rPr>
              <a:t>諏訪山から神戸市街を望む</a:t>
            </a:r>
            <a:r>
              <a:rPr lang="ja-JP" altLang="en-US" dirty="0">
                <a:latin typeface="ＭＳ Ｐゴシック"/>
                <a:ea typeface="ＭＳ Ｐゴシック"/>
                <a:cs typeface="ＭＳ Ｐゴシック"/>
              </a:rPr>
              <a:t>　</a:t>
            </a:r>
            <a:r>
              <a:rPr lang="ja-JP" altLang="en-US" dirty="0" smtClean="0">
                <a:latin typeface="ＭＳ Ｐゴシック"/>
                <a:ea typeface="ＭＳ Ｐゴシック"/>
                <a:cs typeface="ＭＳ Ｐゴシック"/>
              </a:rPr>
              <a:t>明治中期</a:t>
            </a:r>
            <a:endParaRPr lang="ja-JP" altLang="en-US" dirty="0">
              <a:latin typeface="ＭＳ Ｐゴシック"/>
              <a:ea typeface="ＭＳ Ｐゴシック"/>
              <a:cs typeface="ＭＳ Ｐゴシック"/>
            </a:endParaRPr>
          </a:p>
        </p:txBody>
      </p:sp>
      <p:pic>
        <p:nvPicPr>
          <p:cNvPr id="4" name="図 3"/>
          <p:cNvPicPr>
            <a:picLocks noChangeAspect="1"/>
          </p:cNvPicPr>
          <p:nvPr/>
        </p:nvPicPr>
        <p:blipFill>
          <a:blip r:embed="rId3"/>
          <a:stretch>
            <a:fillRect/>
          </a:stretch>
        </p:blipFill>
        <p:spPr>
          <a:xfrm>
            <a:off x="611560" y="836712"/>
            <a:ext cx="7725217" cy="2654920"/>
          </a:xfrm>
          <a:prstGeom prst="rect">
            <a:avLst/>
          </a:prstGeom>
        </p:spPr>
      </p:pic>
    </p:spTree>
    <p:extLst>
      <p:ext uri="{BB962C8B-B14F-4D97-AF65-F5344CB8AC3E}">
        <p14:creationId xmlns:p14="http://schemas.microsoft.com/office/powerpoint/2010/main" val="29526312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267744" y="4869160"/>
            <a:ext cx="4572000" cy="461665"/>
          </a:xfrm>
          <a:prstGeom prst="rect">
            <a:avLst/>
          </a:prstGeom>
        </p:spPr>
        <p:txBody>
          <a:bodyPr>
            <a:spAutoFit/>
          </a:bodyPr>
          <a:lstStyle/>
          <a:p>
            <a:pPr algn="ctr"/>
            <a:r>
              <a:rPr lang="ja-JP" altLang="en-US" dirty="0" smtClean="0">
                <a:latin typeface="ＭＳ Ｐゴシック"/>
                <a:ea typeface="ＭＳ Ｐゴシック"/>
                <a:cs typeface="ＭＳ Ｐゴシック"/>
              </a:rPr>
              <a:t>オリエンタルホテル</a:t>
            </a:r>
            <a:r>
              <a:rPr lang="ja-JP" altLang="en-US" dirty="0">
                <a:latin typeface="ＭＳ Ｐゴシック"/>
                <a:ea typeface="ＭＳ Ｐゴシック"/>
                <a:cs typeface="ＭＳ Ｐゴシック"/>
              </a:rPr>
              <a:t>　</a:t>
            </a:r>
            <a:r>
              <a:rPr lang="ja-JP" altLang="en-US" dirty="0" smtClean="0">
                <a:latin typeface="ＭＳ Ｐゴシック"/>
                <a:ea typeface="ＭＳ Ｐゴシック"/>
                <a:cs typeface="ＭＳ Ｐゴシック"/>
              </a:rPr>
              <a:t>明治中期</a:t>
            </a:r>
            <a:endParaRPr lang="ja-JP" altLang="en-US" dirty="0">
              <a:latin typeface="ＭＳ Ｐゴシック"/>
              <a:ea typeface="ＭＳ Ｐゴシック"/>
              <a:cs typeface="ＭＳ Ｐゴシック"/>
            </a:endParaRPr>
          </a:p>
        </p:txBody>
      </p:sp>
      <p:pic>
        <p:nvPicPr>
          <p:cNvPr id="3" name="図 2"/>
          <p:cNvPicPr>
            <a:picLocks noChangeAspect="1"/>
          </p:cNvPicPr>
          <p:nvPr/>
        </p:nvPicPr>
        <p:blipFill>
          <a:blip r:embed="rId3"/>
          <a:stretch>
            <a:fillRect/>
          </a:stretch>
        </p:blipFill>
        <p:spPr>
          <a:xfrm>
            <a:off x="479215" y="755337"/>
            <a:ext cx="8064500" cy="3987800"/>
          </a:xfrm>
          <a:prstGeom prst="rect">
            <a:avLst/>
          </a:prstGeom>
        </p:spPr>
      </p:pic>
      <p:sp>
        <p:nvSpPr>
          <p:cNvPr id="5" name="正方形/長方形 4"/>
          <p:cNvSpPr/>
          <p:nvPr/>
        </p:nvSpPr>
        <p:spPr>
          <a:xfrm>
            <a:off x="467544" y="5517232"/>
            <a:ext cx="8208912" cy="830997"/>
          </a:xfrm>
          <a:prstGeom prst="rect">
            <a:avLst/>
          </a:prstGeom>
        </p:spPr>
        <p:txBody>
          <a:bodyPr wrap="square">
            <a:spAutoFit/>
          </a:bodyPr>
          <a:lstStyle/>
          <a:p>
            <a:r>
              <a:rPr lang="en-US" altLang="ja-JP" dirty="0"/>
              <a:t>1870</a:t>
            </a:r>
            <a:r>
              <a:rPr lang="ja-JP" altLang="en-US" dirty="0"/>
              <a:t>年（明治</a:t>
            </a:r>
            <a:r>
              <a:rPr lang="en-US" altLang="ja-JP" dirty="0"/>
              <a:t>3</a:t>
            </a:r>
            <a:r>
              <a:rPr lang="ja-JP" altLang="en-US" dirty="0"/>
              <a:t>年）にオランダ人の</a:t>
            </a:r>
            <a:r>
              <a:rPr lang="en-US" altLang="ja-JP" dirty="0"/>
              <a:t>G</a:t>
            </a:r>
            <a:r>
              <a:rPr lang="ja-JP" altLang="en-US" dirty="0"/>
              <a:t>・ファン・デア・フリース（</a:t>
            </a:r>
            <a:r>
              <a:rPr lang="en-US" altLang="ja-JP" dirty="0"/>
              <a:t>G. van der </a:t>
            </a:r>
            <a:r>
              <a:rPr lang="en-US" altLang="ja-JP" dirty="0" err="1"/>
              <a:t>Vlies</a:t>
            </a:r>
            <a:r>
              <a:rPr lang="ja-JP" altLang="en-US" dirty="0"/>
              <a:t>）により神戸外国人居留地</a:t>
            </a:r>
            <a:r>
              <a:rPr lang="en-US" altLang="ja-JP" dirty="0"/>
              <a:t>79</a:t>
            </a:r>
            <a:r>
              <a:rPr lang="ja-JP" altLang="en-US" dirty="0"/>
              <a:t>番地にて開業</a:t>
            </a:r>
          </a:p>
        </p:txBody>
      </p:sp>
    </p:spTree>
    <p:extLst>
      <p:ext uri="{BB962C8B-B14F-4D97-AF65-F5344CB8AC3E}">
        <p14:creationId xmlns:p14="http://schemas.microsoft.com/office/powerpoint/2010/main" val="12833493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4115" y="5596398"/>
            <a:ext cx="8229600" cy="915012"/>
          </a:xfrm>
        </p:spPr>
        <p:txBody>
          <a:bodyPr>
            <a:normAutofit/>
          </a:bodyPr>
          <a:lstStyle/>
          <a:p>
            <a:r>
              <a:rPr kumimoji="1" lang="ja-JP" altLang="en-US" sz="1800" dirty="0" smtClean="0">
                <a:latin typeface="ＭＳ Ｐゴシック"/>
                <a:ea typeface="ＭＳ Ｐゴシック"/>
                <a:cs typeface="ＭＳ Ｐゴシック"/>
              </a:rPr>
              <a:t>ハイカラな看板を掲げる加納町１丁目の茶店前。ここは布引の滝や温泉へのコース。</a:t>
            </a:r>
            <a:endParaRPr kumimoji="1" lang="ja-JP" altLang="en-US" sz="1800" dirty="0">
              <a:latin typeface="ＭＳ Ｐゴシック"/>
              <a:ea typeface="ＭＳ Ｐゴシック"/>
              <a:cs typeface="ＭＳ Ｐゴシック"/>
            </a:endParaRPr>
          </a:p>
        </p:txBody>
      </p:sp>
      <p:sp>
        <p:nvSpPr>
          <p:cNvPr id="8" name="正方形/長方形 7"/>
          <p:cNvSpPr/>
          <p:nvPr/>
        </p:nvSpPr>
        <p:spPr>
          <a:xfrm>
            <a:off x="2286000" y="5227066"/>
            <a:ext cx="4572000" cy="461665"/>
          </a:xfrm>
          <a:prstGeom prst="rect">
            <a:avLst/>
          </a:prstGeom>
        </p:spPr>
        <p:txBody>
          <a:bodyPr>
            <a:spAutoFit/>
          </a:bodyPr>
          <a:lstStyle/>
          <a:p>
            <a:pPr algn="ctr"/>
            <a:r>
              <a:rPr lang="ja-JP" altLang="en-US" dirty="0" smtClean="0">
                <a:latin typeface="ＭＳ Ｐゴシック"/>
                <a:ea typeface="ＭＳ Ｐゴシック"/>
                <a:cs typeface="ＭＳ Ｐゴシック"/>
              </a:rPr>
              <a:t>加納町の茶店</a:t>
            </a:r>
            <a:r>
              <a:rPr lang="ja-JP" altLang="en-US" dirty="0">
                <a:latin typeface="ＭＳ Ｐゴシック"/>
                <a:ea typeface="ＭＳ Ｐゴシック"/>
                <a:cs typeface="ＭＳ Ｐゴシック"/>
              </a:rPr>
              <a:t>　</a:t>
            </a:r>
            <a:r>
              <a:rPr lang="ja-JP" altLang="en-US" dirty="0" smtClean="0">
                <a:latin typeface="ＭＳ Ｐゴシック"/>
                <a:ea typeface="ＭＳ Ｐゴシック"/>
                <a:cs typeface="ＭＳ Ｐゴシック"/>
              </a:rPr>
              <a:t>明治中期</a:t>
            </a:r>
            <a:endParaRPr lang="ja-JP" altLang="en-US" dirty="0">
              <a:latin typeface="ＭＳ Ｐゴシック"/>
              <a:ea typeface="ＭＳ Ｐゴシック"/>
              <a:cs typeface="ＭＳ Ｐゴシック"/>
            </a:endParaRPr>
          </a:p>
        </p:txBody>
      </p:sp>
      <p:pic>
        <p:nvPicPr>
          <p:cNvPr id="4" name="図 3"/>
          <p:cNvPicPr>
            <a:picLocks noChangeAspect="1"/>
          </p:cNvPicPr>
          <p:nvPr/>
        </p:nvPicPr>
        <p:blipFill>
          <a:blip r:embed="rId3"/>
          <a:stretch>
            <a:fillRect/>
          </a:stretch>
        </p:blipFill>
        <p:spPr>
          <a:xfrm>
            <a:off x="1467580" y="381000"/>
            <a:ext cx="6159500" cy="4836722"/>
          </a:xfrm>
          <a:prstGeom prst="rect">
            <a:avLst/>
          </a:prstGeom>
        </p:spPr>
      </p:pic>
    </p:spTree>
    <p:extLst>
      <p:ext uri="{BB962C8B-B14F-4D97-AF65-F5344CB8AC3E}">
        <p14:creationId xmlns:p14="http://schemas.microsoft.com/office/powerpoint/2010/main" val="2122396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Times"/>
        <a:ea typeface="Osaka"/>
        <a:cs typeface="Osaka"/>
      </a:majorFont>
      <a:minorFont>
        <a:latin typeface="Time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6360</TotalTime>
  <Words>1792</Words>
  <Application>Microsoft Macintosh PowerPoint</Application>
  <PresentationFormat>画面に合わせる (4:3)</PresentationFormat>
  <Paragraphs>273</Paragraphs>
  <Slides>27</Slides>
  <Notes>16</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新しいプレゼンテーション</vt:lpstr>
      <vt:lpstr>10TH KOBE UNIVERSITY HOMECOMING DAY 医学部医学科　2015年１０月３１日（土）　於：シスメックスホール </vt:lpstr>
      <vt:lpstr>PowerPoint プレゼンテーション</vt:lpstr>
      <vt:lpstr>記念碑「平井乃梅」の背面　</vt:lpstr>
      <vt:lpstr>PowerPoint プレゼンテーション</vt:lpstr>
      <vt:lpstr>PowerPoint プレゼンテーション</vt:lpstr>
      <vt:lpstr>PowerPoint プレゼンテーション</vt:lpstr>
      <vt:lpstr>神戸市制１２０周年小特集より</vt:lpstr>
      <vt:lpstr>PowerPoint プレゼンテーション</vt:lpstr>
      <vt:lpstr>ハイカラな看板を掲げる加納町１丁目の茶店前。ここは布引の滝や温泉へのコース。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中村</dc:creator>
  <cp:lastModifiedBy>中村 肇</cp:lastModifiedBy>
  <cp:revision>197</cp:revision>
  <cp:lastPrinted>2015-10-28T02:47:03Z</cp:lastPrinted>
  <dcterms:created xsi:type="dcterms:W3CDTF">2003-12-03T15:01:44Z</dcterms:created>
  <dcterms:modified xsi:type="dcterms:W3CDTF">2015-10-30T13:35:48Z</dcterms:modified>
</cp:coreProperties>
</file>