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Override3.xml" ContentType="application/vnd.openxmlformats-officedocument.themeOverride+xml"/>
  <Override PartName="/ppt/charts/chart8.xml" ContentType="application/vnd.openxmlformats-officedocument.drawingml.chart+xml"/>
  <Override PartName="/ppt/theme/themeOverride4.xml" ContentType="application/vnd.openxmlformats-officedocument.themeOverride+xml"/>
  <Override PartName="/ppt/charts/chart9.xml" ContentType="application/vnd.openxmlformats-officedocument.drawingml.chart+xml"/>
  <Override PartName="/ppt/theme/themeOverride5.xml" ContentType="application/vnd.openxmlformats-officedocument.themeOverride+xml"/>
  <Override PartName="/ppt/charts/chart10.xml" ContentType="application/vnd.openxmlformats-officedocument.drawingml.chart+xml"/>
  <Override PartName="/ppt/notesSlides/notesSlide9.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handoutMasterIdLst>
    <p:handoutMasterId r:id="rId63"/>
  </p:handoutMasterIdLst>
  <p:sldIdLst>
    <p:sldId id="297" r:id="rId2"/>
    <p:sldId id="331" r:id="rId3"/>
    <p:sldId id="383" r:id="rId4"/>
    <p:sldId id="332" r:id="rId5"/>
    <p:sldId id="278" r:id="rId6"/>
    <p:sldId id="283" r:id="rId7"/>
    <p:sldId id="334" r:id="rId8"/>
    <p:sldId id="355" r:id="rId9"/>
    <p:sldId id="335" r:id="rId10"/>
    <p:sldId id="311" r:id="rId11"/>
    <p:sldId id="336" r:id="rId12"/>
    <p:sldId id="337" r:id="rId13"/>
    <p:sldId id="338" r:id="rId14"/>
    <p:sldId id="340" r:id="rId15"/>
    <p:sldId id="360" r:id="rId16"/>
    <p:sldId id="361" r:id="rId17"/>
    <p:sldId id="342" r:id="rId18"/>
    <p:sldId id="385" r:id="rId19"/>
    <p:sldId id="386" r:id="rId20"/>
    <p:sldId id="387" r:id="rId21"/>
    <p:sldId id="380" r:id="rId22"/>
    <p:sldId id="381" r:id="rId23"/>
    <p:sldId id="379" r:id="rId24"/>
    <p:sldId id="378" r:id="rId25"/>
    <p:sldId id="382" r:id="rId26"/>
    <p:sldId id="388" r:id="rId27"/>
    <p:sldId id="402" r:id="rId28"/>
    <p:sldId id="400" r:id="rId29"/>
    <p:sldId id="391" r:id="rId30"/>
    <p:sldId id="393" r:id="rId31"/>
    <p:sldId id="396" r:id="rId32"/>
    <p:sldId id="395" r:id="rId33"/>
    <p:sldId id="401" r:id="rId34"/>
    <p:sldId id="362" r:id="rId35"/>
    <p:sldId id="411" r:id="rId36"/>
    <p:sldId id="394" r:id="rId37"/>
    <p:sldId id="399" r:id="rId38"/>
    <p:sldId id="397" r:id="rId39"/>
    <p:sldId id="398" r:id="rId40"/>
    <p:sldId id="420" r:id="rId41"/>
    <p:sldId id="389" r:id="rId42"/>
    <p:sldId id="422" r:id="rId43"/>
    <p:sldId id="412" r:id="rId44"/>
    <p:sldId id="418" r:id="rId45"/>
    <p:sldId id="419" r:id="rId46"/>
    <p:sldId id="417" r:id="rId47"/>
    <p:sldId id="421" r:id="rId48"/>
    <p:sldId id="403" r:id="rId49"/>
    <p:sldId id="390" r:id="rId50"/>
    <p:sldId id="404" r:id="rId51"/>
    <p:sldId id="392" r:id="rId52"/>
    <p:sldId id="423" r:id="rId53"/>
    <p:sldId id="425" r:id="rId54"/>
    <p:sldId id="424" r:id="rId55"/>
    <p:sldId id="429" r:id="rId56"/>
    <p:sldId id="427" r:id="rId57"/>
    <p:sldId id="426" r:id="rId58"/>
    <p:sldId id="430" r:id="rId59"/>
    <p:sldId id="431" r:id="rId60"/>
    <p:sldId id="432" r:id="rId61"/>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scaleToFitPaper="1" frameSlides="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EE7"/>
    <a:srgbClr val="FFFFFF"/>
    <a:srgbClr val="FFFF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間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淡色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淡色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淡色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2470" autoAdjust="0"/>
  </p:normalViewPr>
  <p:slideViewPr>
    <p:cSldViewPr snapToGrid="0" snapToObjects="1">
      <p:cViewPr varScale="1">
        <p:scale>
          <a:sx n="61" d="100"/>
          <a:sy n="61" d="100"/>
        </p:scale>
        <p:origin x="1656" y="72"/>
      </p:cViewPr>
      <p:guideLst>
        <p:guide orient="horz" pos="2160"/>
        <p:guide pos="2880"/>
      </p:guideLst>
    </p:cSldViewPr>
  </p:slideViewPr>
  <p:outlineViewPr>
    <p:cViewPr>
      <p:scale>
        <a:sx n="33" d="100"/>
        <a:sy n="33" d="100"/>
      </p:scale>
      <p:origin x="0" y="2488"/>
    </p:cViewPr>
  </p:outlineViewPr>
  <p:notesTextViewPr>
    <p:cViewPr>
      <p:scale>
        <a:sx n="100" d="100"/>
        <a:sy n="100" d="100"/>
      </p:scale>
      <p:origin x="0" y="0"/>
    </p:cViewPr>
  </p:notesTextViewPr>
  <p:sorterViewPr>
    <p:cViewPr>
      <p:scale>
        <a:sx n="150" d="100"/>
        <a:sy n="150" d="100"/>
      </p:scale>
      <p:origin x="0" y="18664"/>
    </p:cViewPr>
  </p:sorterViewPr>
  <p:notesViewPr>
    <p:cSldViewPr snapToGrid="0" snapToObjects="1">
      <p:cViewPr varScale="1">
        <p:scale>
          <a:sx n="62" d="100"/>
          <a:sy n="62" d="100"/>
        </p:scale>
        <p:origin x="-3000"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_____9.xlsx"/></Relationships>
</file>

<file path=ppt/charts/_rels/chart11.xml.rels><?xml version="1.0" encoding="UTF-8" standalone="yes"?>
<Relationships xmlns="http://schemas.openxmlformats.org/package/2006/relationships"><Relationship Id="rId1" Type="http://schemas.openxmlformats.org/officeDocument/2006/relationships/oleObject" Target="file:///C:\Users\Kurokawa\Desktop\&#31532;59&#22238;&#26410;&#29087;&#20816;&#26032;&#29983;&#20816;&#23398;&#20250;(2014.11&#24859;&#23195;)\JM105-140531&#26410;&#29087;&#20816;&#23398;&#20250;&#29992;(VLBW).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Kurokawa\Desktop\&#31532;59&#22238;&#26410;&#29087;&#20816;&#26032;&#29983;&#20816;&#23398;&#20250;(2014.11&#24859;&#23195;)\JM105-140531&#26410;&#29087;&#20816;&#23398;&#20250;&#29992;(VLBW).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______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_rels/chart4.xml.rels><?xml version="1.0" encoding="UTF-8" standalone="yes"?>
<Relationships xmlns="http://schemas.openxmlformats.org/package/2006/relationships"><Relationship Id="rId2" Type="http://schemas.openxmlformats.org/officeDocument/2006/relationships/oleObject" Target="Macintosh%20HD:Documents%20&#12398;&#12501;&#12449;&#12452;&#12523;:&#31070;&#25144;&#22823;&#23398;:&#35542;&#25991;%20draft:&#26680;&#40644;&#30136;&#26862;&#23713;&#39321;&#30000;&#20013;&#26449;:&#26032;KI&#12522;&#12473;&#12488;20140421.xlsx"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___5.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______6.xlsx"/><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______7.xlsx"/><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______8.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722586759988293E-2"/>
          <c:y val="4.06430868167202E-2"/>
          <c:w val="0.90785688247302399"/>
          <c:h val="0.85640306858748805"/>
        </c:manualLayout>
      </c:layout>
      <c:barChart>
        <c:barDir val="col"/>
        <c:grouping val="stacked"/>
        <c:varyColors val="0"/>
        <c:ser>
          <c:idx val="0"/>
          <c:order val="0"/>
          <c:tx>
            <c:strRef>
              <c:f>Sheet1!$B$1</c:f>
              <c:strCache>
                <c:ptCount val="1"/>
                <c:pt idx="0">
                  <c:v>計</c:v>
                </c:pt>
              </c:strCache>
            </c:strRef>
          </c:tx>
          <c:spPr>
            <a:solidFill>
              <a:srgbClr val="FFFF00"/>
            </a:solidFill>
            <a:ln w="38100">
              <a:solidFill>
                <a:srgbClr val="FF6600"/>
              </a:solidFill>
            </a:ln>
          </c:spPr>
          <c:invertIfNegative val="0"/>
          <c:cat>
            <c:strRef>
              <c:f>Sheet1!$A$2:$A$15</c:f>
              <c:strCache>
                <c:ptCount val="14"/>
                <c:pt idx="0">
                  <c:v>99</c:v>
                </c:pt>
                <c:pt idx="1">
                  <c:v>00</c:v>
                </c:pt>
                <c:pt idx="2">
                  <c:v>01</c:v>
                </c:pt>
                <c:pt idx="3">
                  <c:v>02</c:v>
                </c:pt>
                <c:pt idx="4">
                  <c:v>03</c:v>
                </c:pt>
                <c:pt idx="5">
                  <c:v>04</c:v>
                </c:pt>
                <c:pt idx="6">
                  <c:v>05</c:v>
                </c:pt>
                <c:pt idx="7">
                  <c:v>06</c:v>
                </c:pt>
                <c:pt idx="8">
                  <c:v>07</c:v>
                </c:pt>
                <c:pt idx="9">
                  <c:v>08</c:v>
                </c:pt>
                <c:pt idx="10">
                  <c:v>09</c:v>
                </c:pt>
                <c:pt idx="11">
                  <c:v>10</c:v>
                </c:pt>
                <c:pt idx="12">
                  <c:v>11</c:v>
                </c:pt>
                <c:pt idx="13">
                  <c:v>12</c:v>
                </c:pt>
              </c:strCache>
            </c:strRef>
          </c:cat>
          <c:val>
            <c:numRef>
              <c:f>Sheet1!$B$2:$B$15</c:f>
              <c:numCache>
                <c:formatCode>General</c:formatCode>
                <c:ptCount val="14"/>
                <c:pt idx="0">
                  <c:v>1</c:v>
                </c:pt>
                <c:pt idx="1">
                  <c:v>8</c:v>
                </c:pt>
                <c:pt idx="2">
                  <c:v>6</c:v>
                </c:pt>
                <c:pt idx="3">
                  <c:v>6</c:v>
                </c:pt>
                <c:pt idx="4">
                  <c:v>8</c:v>
                </c:pt>
                <c:pt idx="5">
                  <c:v>11</c:v>
                </c:pt>
                <c:pt idx="6">
                  <c:v>10</c:v>
                </c:pt>
                <c:pt idx="7">
                  <c:v>7</c:v>
                </c:pt>
                <c:pt idx="8">
                  <c:v>7</c:v>
                </c:pt>
                <c:pt idx="9">
                  <c:v>5</c:v>
                </c:pt>
                <c:pt idx="10">
                  <c:v>3</c:v>
                </c:pt>
                <c:pt idx="11">
                  <c:v>1</c:v>
                </c:pt>
                <c:pt idx="12">
                  <c:v>3</c:v>
                </c:pt>
                <c:pt idx="13">
                  <c:v>1</c:v>
                </c:pt>
              </c:numCache>
            </c:numRef>
          </c:val>
        </c:ser>
        <c:dLbls>
          <c:showLegendKey val="0"/>
          <c:showVal val="0"/>
          <c:showCatName val="0"/>
          <c:showSerName val="0"/>
          <c:showPercent val="0"/>
          <c:showBubbleSize val="0"/>
        </c:dLbls>
        <c:gapWidth val="50"/>
        <c:overlap val="100"/>
        <c:axId val="63845584"/>
        <c:axId val="63845024"/>
      </c:barChart>
      <c:catAx>
        <c:axId val="63845584"/>
        <c:scaling>
          <c:orientation val="minMax"/>
        </c:scaling>
        <c:delete val="0"/>
        <c:axPos val="b"/>
        <c:numFmt formatCode="General" sourceLinked="1"/>
        <c:majorTickMark val="out"/>
        <c:minorTickMark val="none"/>
        <c:tickLblPos val="nextTo"/>
        <c:crossAx val="63845024"/>
        <c:crosses val="autoZero"/>
        <c:auto val="1"/>
        <c:lblAlgn val="ctr"/>
        <c:lblOffset val="100"/>
        <c:noMultiLvlLbl val="0"/>
      </c:catAx>
      <c:valAx>
        <c:axId val="63845024"/>
        <c:scaling>
          <c:orientation val="minMax"/>
        </c:scaling>
        <c:delete val="0"/>
        <c:axPos val="l"/>
        <c:majorGridlines/>
        <c:numFmt formatCode="General" sourceLinked="1"/>
        <c:majorTickMark val="out"/>
        <c:minorTickMark val="none"/>
        <c:tickLblPos val="nextTo"/>
        <c:crossAx val="63845584"/>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7.2058909303003807E-2"/>
          <c:y val="4.9375000000000002E-2"/>
          <c:w val="0.68434999674129604"/>
          <c:h val="0.82555216535433096"/>
        </c:manualLayout>
      </c:layout>
      <c:lineChart>
        <c:grouping val="standard"/>
        <c:varyColors val="0"/>
        <c:ser>
          <c:idx val="0"/>
          <c:order val="0"/>
          <c:tx>
            <c:strRef>
              <c:f>Sheet1!$B$1</c:f>
              <c:strCache>
                <c:ptCount val="1"/>
                <c:pt idx="0">
                  <c:v>ET　新</c:v>
                </c:pt>
              </c:strCache>
            </c:strRef>
          </c:tx>
          <c:spPr>
            <a:ln>
              <a:solidFill>
                <a:srgbClr val="FF0000"/>
              </a:solidFill>
            </a:ln>
          </c:spPr>
          <c:marker>
            <c:symbol val="none"/>
          </c:marker>
          <c:cat>
            <c:strRef>
              <c:f>Sheet1!$A$2:$A$7</c:f>
              <c:strCache>
                <c:ptCount val="6"/>
                <c:pt idx="0">
                  <c:v>&lt;25w</c:v>
                </c:pt>
                <c:pt idx="1">
                  <c:v>26-27w</c:v>
                </c:pt>
                <c:pt idx="2">
                  <c:v>28-29w</c:v>
                </c:pt>
                <c:pt idx="3">
                  <c:v>30-31w</c:v>
                </c:pt>
                <c:pt idx="4">
                  <c:v>32-34w</c:v>
                </c:pt>
                <c:pt idx="5">
                  <c:v>35w-</c:v>
                </c:pt>
              </c:strCache>
            </c:strRef>
          </c:cat>
          <c:val>
            <c:numRef>
              <c:f>Sheet1!$B$2:$B$7</c:f>
              <c:numCache>
                <c:formatCode>General</c:formatCode>
                <c:ptCount val="6"/>
                <c:pt idx="0">
                  <c:v>0.8</c:v>
                </c:pt>
                <c:pt idx="1">
                  <c:v>0.8</c:v>
                </c:pt>
                <c:pt idx="2">
                  <c:v>0.9</c:v>
                </c:pt>
                <c:pt idx="3">
                  <c:v>1</c:v>
                </c:pt>
                <c:pt idx="4">
                  <c:v>1.2</c:v>
                </c:pt>
                <c:pt idx="5">
                  <c:v>1.5</c:v>
                </c:pt>
              </c:numCache>
            </c:numRef>
          </c:val>
          <c:smooth val="0"/>
        </c:ser>
        <c:ser>
          <c:idx val="1"/>
          <c:order val="1"/>
          <c:tx>
            <c:strRef>
              <c:f>Sheet1!$C$1</c:f>
              <c:strCache>
                <c:ptCount val="1"/>
                <c:pt idx="0">
                  <c:v>PT high 新</c:v>
                </c:pt>
              </c:strCache>
            </c:strRef>
          </c:tx>
          <c:spPr>
            <a:ln>
              <a:solidFill>
                <a:srgbClr val="FF6600"/>
              </a:solidFill>
            </a:ln>
          </c:spPr>
          <c:marker>
            <c:symbol val="none"/>
          </c:marker>
          <c:cat>
            <c:strRef>
              <c:f>Sheet1!$A$2:$A$7</c:f>
              <c:strCache>
                <c:ptCount val="6"/>
                <c:pt idx="0">
                  <c:v>&lt;25w</c:v>
                </c:pt>
                <c:pt idx="1">
                  <c:v>26-27w</c:v>
                </c:pt>
                <c:pt idx="2">
                  <c:v>28-29w</c:v>
                </c:pt>
                <c:pt idx="3">
                  <c:v>30-31w</c:v>
                </c:pt>
                <c:pt idx="4">
                  <c:v>32-34w</c:v>
                </c:pt>
                <c:pt idx="5">
                  <c:v>35w-</c:v>
                </c:pt>
              </c:strCache>
            </c:strRef>
          </c:cat>
          <c:val>
            <c:numRef>
              <c:f>Sheet1!$C$2:$C$7</c:f>
              <c:numCache>
                <c:formatCode>General</c:formatCode>
                <c:ptCount val="6"/>
                <c:pt idx="0">
                  <c:v>0.6</c:v>
                </c:pt>
                <c:pt idx="1">
                  <c:v>0.6</c:v>
                </c:pt>
                <c:pt idx="2">
                  <c:v>0.7</c:v>
                </c:pt>
                <c:pt idx="3">
                  <c:v>0.8</c:v>
                </c:pt>
                <c:pt idx="4">
                  <c:v>0.9</c:v>
                </c:pt>
                <c:pt idx="5">
                  <c:v>1</c:v>
                </c:pt>
              </c:numCache>
            </c:numRef>
          </c:val>
          <c:smooth val="0"/>
        </c:ser>
        <c:ser>
          <c:idx val="2"/>
          <c:order val="2"/>
          <c:tx>
            <c:strRef>
              <c:f>Sheet1!$D$1</c:f>
              <c:strCache>
                <c:ptCount val="1"/>
                <c:pt idx="0">
                  <c:v>PT low 新</c:v>
                </c:pt>
              </c:strCache>
            </c:strRef>
          </c:tx>
          <c:spPr>
            <a:ln>
              <a:solidFill>
                <a:srgbClr val="0000FF"/>
              </a:solidFill>
            </a:ln>
          </c:spPr>
          <c:marker>
            <c:symbol val="none"/>
          </c:marker>
          <c:cat>
            <c:strRef>
              <c:f>Sheet1!$A$2:$A$7</c:f>
              <c:strCache>
                <c:ptCount val="6"/>
                <c:pt idx="0">
                  <c:v>&lt;25w</c:v>
                </c:pt>
                <c:pt idx="1">
                  <c:v>26-27w</c:v>
                </c:pt>
                <c:pt idx="2">
                  <c:v>28-29w</c:v>
                </c:pt>
                <c:pt idx="3">
                  <c:v>30-31w</c:v>
                </c:pt>
                <c:pt idx="4">
                  <c:v>32-34w</c:v>
                </c:pt>
                <c:pt idx="5">
                  <c:v>35w-</c:v>
                </c:pt>
              </c:strCache>
            </c:strRef>
          </c:cat>
          <c:val>
            <c:numRef>
              <c:f>Sheet1!$D$2:$D$7</c:f>
              <c:numCache>
                <c:formatCode>General</c:formatCode>
                <c:ptCount val="6"/>
                <c:pt idx="0">
                  <c:v>0.4</c:v>
                </c:pt>
                <c:pt idx="1">
                  <c:v>0.4</c:v>
                </c:pt>
                <c:pt idx="2">
                  <c:v>0.5</c:v>
                </c:pt>
                <c:pt idx="3">
                  <c:v>0.6</c:v>
                </c:pt>
                <c:pt idx="4">
                  <c:v>0.7</c:v>
                </c:pt>
                <c:pt idx="5">
                  <c:v>0.8</c:v>
                </c:pt>
              </c:numCache>
            </c:numRef>
          </c:val>
          <c:smooth val="0"/>
        </c:ser>
        <c:ser>
          <c:idx val="3"/>
          <c:order val="3"/>
          <c:tx>
            <c:strRef>
              <c:f>Sheet1!$E$1</c:f>
              <c:strCache>
                <c:ptCount val="1"/>
                <c:pt idx="0">
                  <c:v>ET 従来</c:v>
                </c:pt>
              </c:strCache>
            </c:strRef>
          </c:tx>
          <c:spPr>
            <a:ln>
              <a:solidFill>
                <a:srgbClr val="FF0000"/>
              </a:solidFill>
              <a:prstDash val="sysDot"/>
            </a:ln>
          </c:spPr>
          <c:marker>
            <c:symbol val="none"/>
          </c:marker>
          <c:cat>
            <c:strRef>
              <c:f>Sheet1!$A$2:$A$7</c:f>
              <c:strCache>
                <c:ptCount val="6"/>
                <c:pt idx="0">
                  <c:v>&lt;25w</c:v>
                </c:pt>
                <c:pt idx="1">
                  <c:v>26-27w</c:v>
                </c:pt>
                <c:pt idx="2">
                  <c:v>28-29w</c:v>
                </c:pt>
                <c:pt idx="3">
                  <c:v>30-31w</c:v>
                </c:pt>
                <c:pt idx="4">
                  <c:v>32-34w</c:v>
                </c:pt>
                <c:pt idx="5">
                  <c:v>35w-</c:v>
                </c:pt>
              </c:strCache>
            </c:strRef>
          </c:cat>
          <c:val>
            <c:numRef>
              <c:f>Sheet1!$E$2:$E$7</c:f>
              <c:numCache>
                <c:formatCode>General</c:formatCode>
                <c:ptCount val="6"/>
                <c:pt idx="0">
                  <c:v>0.8</c:v>
                </c:pt>
                <c:pt idx="1">
                  <c:v>0.8</c:v>
                </c:pt>
                <c:pt idx="2">
                  <c:v>0.8</c:v>
                </c:pt>
                <c:pt idx="3">
                  <c:v>1</c:v>
                </c:pt>
                <c:pt idx="4">
                  <c:v>1</c:v>
                </c:pt>
                <c:pt idx="5">
                  <c:v>1</c:v>
                </c:pt>
              </c:numCache>
            </c:numRef>
          </c:val>
          <c:smooth val="0"/>
        </c:ser>
        <c:ser>
          <c:idx val="4"/>
          <c:order val="4"/>
          <c:tx>
            <c:strRef>
              <c:f>Sheet1!$F$1</c:f>
              <c:strCache>
                <c:ptCount val="1"/>
                <c:pt idx="0">
                  <c:v>PT 従来</c:v>
                </c:pt>
              </c:strCache>
            </c:strRef>
          </c:tx>
          <c:spPr>
            <a:ln>
              <a:solidFill>
                <a:srgbClr val="0000FF"/>
              </a:solidFill>
              <a:prstDash val="sysDot"/>
            </a:ln>
          </c:spPr>
          <c:marker>
            <c:symbol val="none"/>
          </c:marker>
          <c:cat>
            <c:strRef>
              <c:f>Sheet1!$A$2:$A$7</c:f>
              <c:strCache>
                <c:ptCount val="6"/>
                <c:pt idx="0">
                  <c:v>&lt;25w</c:v>
                </c:pt>
                <c:pt idx="1">
                  <c:v>26-27w</c:v>
                </c:pt>
                <c:pt idx="2">
                  <c:v>28-29w</c:v>
                </c:pt>
                <c:pt idx="3">
                  <c:v>30-31w</c:v>
                </c:pt>
                <c:pt idx="4">
                  <c:v>32-34w</c:v>
                </c:pt>
                <c:pt idx="5">
                  <c:v>35w-</c:v>
                </c:pt>
              </c:strCache>
            </c:strRef>
          </c:cat>
          <c:val>
            <c:numRef>
              <c:f>Sheet1!$F$2:$F$7</c:f>
              <c:numCache>
                <c:formatCode>General</c:formatCode>
                <c:ptCount val="6"/>
                <c:pt idx="0">
                  <c:v>0.3</c:v>
                </c:pt>
                <c:pt idx="1">
                  <c:v>0.3</c:v>
                </c:pt>
                <c:pt idx="2">
                  <c:v>0.3</c:v>
                </c:pt>
                <c:pt idx="3">
                  <c:v>0.6</c:v>
                </c:pt>
                <c:pt idx="4">
                  <c:v>0.6</c:v>
                </c:pt>
                <c:pt idx="5">
                  <c:v>0.6</c:v>
                </c:pt>
              </c:numCache>
            </c:numRef>
          </c:val>
          <c:smooth val="0"/>
        </c:ser>
        <c:dLbls>
          <c:showLegendKey val="0"/>
          <c:showVal val="0"/>
          <c:showCatName val="0"/>
          <c:showSerName val="0"/>
          <c:showPercent val="0"/>
          <c:showBubbleSize val="0"/>
        </c:dLbls>
        <c:smooth val="0"/>
        <c:axId val="301459248"/>
        <c:axId val="301459808"/>
      </c:lineChart>
      <c:catAx>
        <c:axId val="301459248"/>
        <c:scaling>
          <c:orientation val="minMax"/>
        </c:scaling>
        <c:delete val="0"/>
        <c:axPos val="b"/>
        <c:numFmt formatCode="General" sourceLinked="0"/>
        <c:majorTickMark val="out"/>
        <c:minorTickMark val="none"/>
        <c:tickLblPos val="nextTo"/>
        <c:crossAx val="301459808"/>
        <c:crosses val="autoZero"/>
        <c:auto val="1"/>
        <c:lblAlgn val="ctr"/>
        <c:lblOffset val="100"/>
        <c:noMultiLvlLbl val="0"/>
      </c:catAx>
      <c:valAx>
        <c:axId val="301459808"/>
        <c:scaling>
          <c:orientation val="minMax"/>
        </c:scaling>
        <c:delete val="0"/>
        <c:axPos val="l"/>
        <c:numFmt formatCode="General" sourceLinked="1"/>
        <c:majorTickMark val="out"/>
        <c:minorTickMark val="none"/>
        <c:tickLblPos val="nextTo"/>
        <c:crossAx val="301459248"/>
        <c:crosses val="autoZero"/>
        <c:crossBetween val="between"/>
      </c:valAx>
    </c:plotArea>
    <c:legend>
      <c:legendPos val="r"/>
      <c:layout>
        <c:manualLayout>
          <c:xMode val="edge"/>
          <c:yMode val="edge"/>
          <c:x val="0.70687390125472904"/>
          <c:y val="4.5739419291338602E-2"/>
          <c:w val="0.27668230939357702"/>
          <c:h val="0.62727116141732298"/>
        </c:manualLayout>
      </c:layout>
      <c:overlay val="0"/>
      <c:spPr>
        <a:ln>
          <a:noFill/>
        </a:ln>
      </c:spPr>
      <c:txPr>
        <a:bodyPr/>
        <a:lstStyle/>
        <a:p>
          <a:pPr>
            <a:defRPr sz="20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836452619407"/>
          <c:y val="7.0380959705401994E-2"/>
          <c:w val="0.81500935748287096"/>
          <c:h val="0.81703382086162701"/>
        </c:manualLayout>
      </c:layout>
      <c:scatterChart>
        <c:scatterStyle val="lineMarker"/>
        <c:varyColors val="0"/>
        <c:ser>
          <c:idx val="0"/>
          <c:order val="0"/>
          <c:tx>
            <c:strRef>
              <c:f>'-1000g(PT-) '!$M$1</c:f>
              <c:strCache>
                <c:ptCount val="1"/>
                <c:pt idx="0">
                  <c:v>額中央</c:v>
                </c:pt>
              </c:strCache>
            </c:strRef>
          </c:tx>
          <c:spPr>
            <a:ln w="28575">
              <a:noFill/>
            </a:ln>
          </c:spPr>
          <c:trendline>
            <c:trendlineType val="linear"/>
            <c:dispRSqr val="0"/>
            <c:dispEq val="0"/>
          </c:trendline>
          <c:xVal>
            <c:numRef>
              <c:f>'-1000g(PT-) '!$L$2:$L$50</c:f>
              <c:numCache>
                <c:formatCode>General</c:formatCode>
                <c:ptCount val="49"/>
                <c:pt idx="0">
                  <c:v>1.2</c:v>
                </c:pt>
                <c:pt idx="1">
                  <c:v>1.2</c:v>
                </c:pt>
                <c:pt idx="2">
                  <c:v>1.8</c:v>
                </c:pt>
                <c:pt idx="3">
                  <c:v>2.2000000000000002</c:v>
                </c:pt>
                <c:pt idx="4">
                  <c:v>1.3</c:v>
                </c:pt>
                <c:pt idx="5">
                  <c:v>3</c:v>
                </c:pt>
                <c:pt idx="6">
                  <c:v>2.6</c:v>
                </c:pt>
                <c:pt idx="7">
                  <c:v>3.7</c:v>
                </c:pt>
                <c:pt idx="8">
                  <c:v>2.5</c:v>
                </c:pt>
                <c:pt idx="9">
                  <c:v>3.5</c:v>
                </c:pt>
                <c:pt idx="10">
                  <c:v>5.4</c:v>
                </c:pt>
                <c:pt idx="11">
                  <c:v>4.2</c:v>
                </c:pt>
                <c:pt idx="12">
                  <c:v>4</c:v>
                </c:pt>
                <c:pt idx="13">
                  <c:v>4.5999999999999996</c:v>
                </c:pt>
                <c:pt idx="14">
                  <c:v>5.9</c:v>
                </c:pt>
                <c:pt idx="15">
                  <c:v>5.5</c:v>
                </c:pt>
                <c:pt idx="16">
                  <c:v>5.5</c:v>
                </c:pt>
                <c:pt idx="17">
                  <c:v>4.8</c:v>
                </c:pt>
                <c:pt idx="18" formatCode="0.0_);[Red]\(0.0\)">
                  <c:v>5.2</c:v>
                </c:pt>
                <c:pt idx="19">
                  <c:v>5</c:v>
                </c:pt>
                <c:pt idx="20">
                  <c:v>6.1</c:v>
                </c:pt>
                <c:pt idx="21">
                  <c:v>7</c:v>
                </c:pt>
                <c:pt idx="22">
                  <c:v>7.1</c:v>
                </c:pt>
                <c:pt idx="23">
                  <c:v>4.4000000000000004</c:v>
                </c:pt>
                <c:pt idx="24">
                  <c:v>5.2</c:v>
                </c:pt>
                <c:pt idx="25" formatCode="0.0_);[Red]\(0.0\)">
                  <c:v>5.6</c:v>
                </c:pt>
                <c:pt idx="26">
                  <c:v>4.4000000000000004</c:v>
                </c:pt>
                <c:pt idx="27">
                  <c:v>7.2</c:v>
                </c:pt>
                <c:pt idx="28">
                  <c:v>5.2</c:v>
                </c:pt>
                <c:pt idx="29">
                  <c:v>7.1</c:v>
                </c:pt>
                <c:pt idx="30">
                  <c:v>5.4</c:v>
                </c:pt>
                <c:pt idx="31">
                  <c:v>6.8</c:v>
                </c:pt>
                <c:pt idx="32">
                  <c:v>4.3</c:v>
                </c:pt>
                <c:pt idx="33">
                  <c:v>5.5</c:v>
                </c:pt>
                <c:pt idx="34">
                  <c:v>6.4</c:v>
                </c:pt>
                <c:pt idx="35">
                  <c:v>6.6</c:v>
                </c:pt>
                <c:pt idx="36">
                  <c:v>7</c:v>
                </c:pt>
                <c:pt idx="37">
                  <c:v>6</c:v>
                </c:pt>
                <c:pt idx="38">
                  <c:v>7</c:v>
                </c:pt>
                <c:pt idx="39">
                  <c:v>4.9000000000000004</c:v>
                </c:pt>
                <c:pt idx="40">
                  <c:v>6.3</c:v>
                </c:pt>
                <c:pt idx="41">
                  <c:v>7.1</c:v>
                </c:pt>
                <c:pt idx="42">
                  <c:v>6.5</c:v>
                </c:pt>
                <c:pt idx="43">
                  <c:v>7.1</c:v>
                </c:pt>
                <c:pt idx="44">
                  <c:v>6.7</c:v>
                </c:pt>
                <c:pt idx="45">
                  <c:v>8.6</c:v>
                </c:pt>
                <c:pt idx="46">
                  <c:v>5.0999999999999996</c:v>
                </c:pt>
                <c:pt idx="47">
                  <c:v>7.7</c:v>
                </c:pt>
                <c:pt idx="48">
                  <c:v>6.6</c:v>
                </c:pt>
              </c:numCache>
            </c:numRef>
          </c:xVal>
          <c:yVal>
            <c:numRef>
              <c:f>'-1000g(PT-) '!$M$2:$M$50</c:f>
              <c:numCache>
                <c:formatCode>0.0_ </c:formatCode>
                <c:ptCount val="49"/>
                <c:pt idx="0">
                  <c:v>0</c:v>
                </c:pt>
                <c:pt idx="1">
                  <c:v>0</c:v>
                </c:pt>
                <c:pt idx="2">
                  <c:v>0</c:v>
                </c:pt>
                <c:pt idx="3" formatCode="General">
                  <c:v>0</c:v>
                </c:pt>
                <c:pt idx="4">
                  <c:v>0.3</c:v>
                </c:pt>
                <c:pt idx="5">
                  <c:v>0.3</c:v>
                </c:pt>
                <c:pt idx="6">
                  <c:v>0.60000000000000098</c:v>
                </c:pt>
                <c:pt idx="7">
                  <c:v>0.70000000000000095</c:v>
                </c:pt>
                <c:pt idx="8" formatCode="General">
                  <c:v>1</c:v>
                </c:pt>
                <c:pt idx="9">
                  <c:v>1</c:v>
                </c:pt>
                <c:pt idx="10">
                  <c:v>1.6</c:v>
                </c:pt>
                <c:pt idx="11">
                  <c:v>2.2999999999999998</c:v>
                </c:pt>
                <c:pt idx="12">
                  <c:v>2.4</c:v>
                </c:pt>
                <c:pt idx="13">
                  <c:v>2.4500000000000002</c:v>
                </c:pt>
                <c:pt idx="14" formatCode="General">
                  <c:v>2.8</c:v>
                </c:pt>
                <c:pt idx="15">
                  <c:v>2.9</c:v>
                </c:pt>
                <c:pt idx="16">
                  <c:v>3</c:v>
                </c:pt>
                <c:pt idx="17">
                  <c:v>3.1</c:v>
                </c:pt>
                <c:pt idx="18">
                  <c:v>3.1</c:v>
                </c:pt>
                <c:pt idx="19">
                  <c:v>3.4</c:v>
                </c:pt>
                <c:pt idx="20">
                  <c:v>3.4</c:v>
                </c:pt>
                <c:pt idx="21" formatCode="General">
                  <c:v>3.8</c:v>
                </c:pt>
                <c:pt idx="22" formatCode="General">
                  <c:v>3.8</c:v>
                </c:pt>
                <c:pt idx="23">
                  <c:v>4.0999999999999996</c:v>
                </c:pt>
                <c:pt idx="24">
                  <c:v>4.1999999999999966</c:v>
                </c:pt>
                <c:pt idx="25">
                  <c:v>4.4000000000000004</c:v>
                </c:pt>
                <c:pt idx="26">
                  <c:v>5.3</c:v>
                </c:pt>
                <c:pt idx="27">
                  <c:v>5.4</c:v>
                </c:pt>
                <c:pt idx="28">
                  <c:v>5.6</c:v>
                </c:pt>
                <c:pt idx="29">
                  <c:v>6.1</c:v>
                </c:pt>
                <c:pt idx="30" formatCode="General">
                  <c:v>6.2</c:v>
                </c:pt>
                <c:pt idx="31" formatCode="General">
                  <c:v>6.2</c:v>
                </c:pt>
                <c:pt idx="32">
                  <c:v>7</c:v>
                </c:pt>
                <c:pt idx="33">
                  <c:v>7</c:v>
                </c:pt>
                <c:pt idx="34">
                  <c:v>7</c:v>
                </c:pt>
                <c:pt idx="35">
                  <c:v>7</c:v>
                </c:pt>
                <c:pt idx="36" formatCode="General">
                  <c:v>7.2</c:v>
                </c:pt>
                <c:pt idx="37" formatCode="General">
                  <c:v>7.3</c:v>
                </c:pt>
                <c:pt idx="38">
                  <c:v>7.3</c:v>
                </c:pt>
                <c:pt idx="39">
                  <c:v>7.8</c:v>
                </c:pt>
                <c:pt idx="40">
                  <c:v>8</c:v>
                </c:pt>
                <c:pt idx="41" formatCode="General">
                  <c:v>8</c:v>
                </c:pt>
                <c:pt idx="42">
                  <c:v>8.0500000000000007</c:v>
                </c:pt>
                <c:pt idx="43">
                  <c:v>8.1</c:v>
                </c:pt>
                <c:pt idx="44">
                  <c:v>8.5</c:v>
                </c:pt>
                <c:pt idx="45">
                  <c:v>8.8000000000000007</c:v>
                </c:pt>
                <c:pt idx="46">
                  <c:v>8.9</c:v>
                </c:pt>
                <c:pt idx="47">
                  <c:v>9.8000000000000007</c:v>
                </c:pt>
                <c:pt idx="48">
                  <c:v>11.3</c:v>
                </c:pt>
              </c:numCache>
            </c:numRef>
          </c:yVal>
          <c:smooth val="0"/>
        </c:ser>
        <c:dLbls>
          <c:showLegendKey val="0"/>
          <c:showVal val="0"/>
          <c:showCatName val="0"/>
          <c:showSerName val="0"/>
          <c:showPercent val="0"/>
          <c:showBubbleSize val="0"/>
        </c:dLbls>
        <c:axId val="301462048"/>
        <c:axId val="301462608"/>
      </c:scatterChart>
      <c:valAx>
        <c:axId val="301462048"/>
        <c:scaling>
          <c:orientation val="minMax"/>
          <c:max val="10"/>
          <c:min val="0"/>
        </c:scaling>
        <c:delete val="0"/>
        <c:axPos val="b"/>
        <c:numFmt formatCode="General" sourceLinked="1"/>
        <c:majorTickMark val="out"/>
        <c:minorTickMark val="none"/>
        <c:tickLblPos val="low"/>
        <c:txPr>
          <a:bodyPr/>
          <a:lstStyle/>
          <a:p>
            <a:pPr>
              <a:defRPr sz="1600" baseline="0"/>
            </a:pPr>
            <a:endParaRPr lang="ja-JP"/>
          </a:p>
        </c:txPr>
        <c:crossAx val="301462608"/>
        <c:crosses val="autoZero"/>
        <c:crossBetween val="midCat"/>
        <c:majorUnit val="5"/>
      </c:valAx>
      <c:valAx>
        <c:axId val="301462608"/>
        <c:scaling>
          <c:orientation val="minMax"/>
          <c:max val="15"/>
          <c:min val="0"/>
        </c:scaling>
        <c:delete val="0"/>
        <c:axPos val="l"/>
        <c:numFmt formatCode="General" sourceLinked="0"/>
        <c:majorTickMark val="out"/>
        <c:minorTickMark val="none"/>
        <c:tickLblPos val="nextTo"/>
        <c:txPr>
          <a:bodyPr/>
          <a:lstStyle/>
          <a:p>
            <a:pPr>
              <a:defRPr sz="1600" baseline="0"/>
            </a:pPr>
            <a:endParaRPr lang="ja-JP"/>
          </a:p>
        </c:txPr>
        <c:crossAx val="301462048"/>
        <c:crosses val="autoZero"/>
        <c:crossBetween val="midCat"/>
        <c:majorUnit val="5"/>
      </c:valAx>
      <c:spPr>
        <a:noFill/>
        <a:ln>
          <a:noFill/>
        </a:ln>
      </c:spPr>
    </c:plotArea>
    <c:plotVisOnly val="1"/>
    <c:dispBlanksAs val="gap"/>
    <c:showDLblsOverMax val="0"/>
  </c:chart>
  <c:spPr>
    <a:noFill/>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'-1000g(PT-) '!$O$1</c:f>
              <c:strCache>
                <c:ptCount val="1"/>
                <c:pt idx="0">
                  <c:v>胸中央</c:v>
                </c:pt>
              </c:strCache>
            </c:strRef>
          </c:tx>
          <c:spPr>
            <a:ln w="28575">
              <a:noFill/>
            </a:ln>
          </c:spPr>
          <c:trendline>
            <c:trendlineType val="linear"/>
            <c:dispRSqr val="0"/>
            <c:dispEq val="0"/>
          </c:trendline>
          <c:xVal>
            <c:numRef>
              <c:f>'-1000g(PT-) '!$N$2:$N$70</c:f>
              <c:numCache>
                <c:formatCode>0.0_ </c:formatCode>
                <c:ptCount val="69"/>
                <c:pt idx="0">
                  <c:v>0.9</c:v>
                </c:pt>
                <c:pt idx="1">
                  <c:v>1</c:v>
                </c:pt>
                <c:pt idx="2" formatCode="General">
                  <c:v>1</c:v>
                </c:pt>
                <c:pt idx="3" formatCode="General">
                  <c:v>1.2</c:v>
                </c:pt>
                <c:pt idx="4">
                  <c:v>1.3</c:v>
                </c:pt>
                <c:pt idx="5" formatCode="General">
                  <c:v>1.3</c:v>
                </c:pt>
                <c:pt idx="6">
                  <c:v>1.5</c:v>
                </c:pt>
                <c:pt idx="7">
                  <c:v>2</c:v>
                </c:pt>
                <c:pt idx="8" formatCode="General">
                  <c:v>2.5</c:v>
                </c:pt>
                <c:pt idx="9" formatCode="General">
                  <c:v>3</c:v>
                </c:pt>
                <c:pt idx="10" formatCode="General">
                  <c:v>2.6</c:v>
                </c:pt>
                <c:pt idx="11" formatCode="General">
                  <c:v>1.2</c:v>
                </c:pt>
                <c:pt idx="12">
                  <c:v>3.5</c:v>
                </c:pt>
                <c:pt idx="13" formatCode="General">
                  <c:v>3.5</c:v>
                </c:pt>
                <c:pt idx="14" formatCode="General">
                  <c:v>3.7</c:v>
                </c:pt>
                <c:pt idx="15">
                  <c:v>1.8</c:v>
                </c:pt>
                <c:pt idx="16" formatCode="0.0_);[Red]\(0.0\)">
                  <c:v>5.2</c:v>
                </c:pt>
                <c:pt idx="17" formatCode="General">
                  <c:v>5.4</c:v>
                </c:pt>
                <c:pt idx="18" formatCode="General">
                  <c:v>3.6</c:v>
                </c:pt>
                <c:pt idx="19">
                  <c:v>4.2</c:v>
                </c:pt>
                <c:pt idx="20" formatCode="0.0_);[Red]\(0.0\)">
                  <c:v>5.6</c:v>
                </c:pt>
                <c:pt idx="21" formatCode="General">
                  <c:v>3.8</c:v>
                </c:pt>
                <c:pt idx="22" formatCode="General">
                  <c:v>1.8</c:v>
                </c:pt>
                <c:pt idx="23" formatCode="General">
                  <c:v>5.2</c:v>
                </c:pt>
                <c:pt idx="24" formatCode="General">
                  <c:v>5.5</c:v>
                </c:pt>
                <c:pt idx="25" formatCode="General">
                  <c:v>5.4</c:v>
                </c:pt>
                <c:pt idx="26">
                  <c:v>6.7</c:v>
                </c:pt>
                <c:pt idx="27" formatCode="General">
                  <c:v>4.4000000000000004</c:v>
                </c:pt>
                <c:pt idx="28" formatCode="General">
                  <c:v>4.7</c:v>
                </c:pt>
                <c:pt idx="29" formatCode="General">
                  <c:v>5.3</c:v>
                </c:pt>
                <c:pt idx="30" formatCode="General">
                  <c:v>4.9000000000000004</c:v>
                </c:pt>
                <c:pt idx="31" formatCode="General">
                  <c:v>7</c:v>
                </c:pt>
                <c:pt idx="32" formatCode="General">
                  <c:v>7.1</c:v>
                </c:pt>
                <c:pt idx="33" formatCode="General">
                  <c:v>4.4000000000000004</c:v>
                </c:pt>
                <c:pt idx="34" formatCode="General">
                  <c:v>6.7</c:v>
                </c:pt>
                <c:pt idx="35" formatCode="General">
                  <c:v>6.8</c:v>
                </c:pt>
                <c:pt idx="36" formatCode="General">
                  <c:v>4.3</c:v>
                </c:pt>
                <c:pt idx="37" formatCode="General">
                  <c:v>6.7</c:v>
                </c:pt>
                <c:pt idx="38" formatCode="General">
                  <c:v>6.7</c:v>
                </c:pt>
                <c:pt idx="39" formatCode="General">
                  <c:v>4.8</c:v>
                </c:pt>
                <c:pt idx="40" formatCode="General">
                  <c:v>5.5</c:v>
                </c:pt>
                <c:pt idx="41" formatCode="General">
                  <c:v>5.2</c:v>
                </c:pt>
                <c:pt idx="42" formatCode="General">
                  <c:v>7</c:v>
                </c:pt>
                <c:pt idx="43" formatCode="0.0_);[Red]\(0.0\)">
                  <c:v>8.1</c:v>
                </c:pt>
                <c:pt idx="44" formatCode="General">
                  <c:v>8.6</c:v>
                </c:pt>
                <c:pt idx="45" formatCode="General">
                  <c:v>5.5</c:v>
                </c:pt>
                <c:pt idx="46" formatCode="General">
                  <c:v>7.2</c:v>
                </c:pt>
                <c:pt idx="47" formatCode="General">
                  <c:v>6.4</c:v>
                </c:pt>
                <c:pt idx="48" formatCode="General">
                  <c:v>7.2</c:v>
                </c:pt>
                <c:pt idx="49" formatCode="General">
                  <c:v>8.4</c:v>
                </c:pt>
                <c:pt idx="50" formatCode="General">
                  <c:v>7</c:v>
                </c:pt>
                <c:pt idx="51" formatCode="General">
                  <c:v>5</c:v>
                </c:pt>
                <c:pt idx="52" formatCode="General">
                  <c:v>7.1</c:v>
                </c:pt>
                <c:pt idx="53" formatCode="General">
                  <c:v>8.4</c:v>
                </c:pt>
                <c:pt idx="54" formatCode="General">
                  <c:v>6.3</c:v>
                </c:pt>
                <c:pt idx="55" formatCode="General">
                  <c:v>6.5</c:v>
                </c:pt>
                <c:pt idx="56" formatCode="General">
                  <c:v>7.3</c:v>
                </c:pt>
                <c:pt idx="57" formatCode="General">
                  <c:v>7.8</c:v>
                </c:pt>
                <c:pt idx="58" formatCode="0.0_);[Red]\(0.0\)">
                  <c:v>4.5999999999999996</c:v>
                </c:pt>
                <c:pt idx="59" formatCode="General">
                  <c:v>6.6</c:v>
                </c:pt>
                <c:pt idx="60" formatCode="General">
                  <c:v>9</c:v>
                </c:pt>
                <c:pt idx="61">
                  <c:v>9.3000000000000007</c:v>
                </c:pt>
                <c:pt idx="62" formatCode="General">
                  <c:v>7.2</c:v>
                </c:pt>
                <c:pt idx="63" formatCode="General">
                  <c:v>7.7</c:v>
                </c:pt>
                <c:pt idx="64" formatCode="General">
                  <c:v>6.6</c:v>
                </c:pt>
                <c:pt idx="65" formatCode="General">
                  <c:v>9.4</c:v>
                </c:pt>
                <c:pt idx="66" formatCode="General">
                  <c:v>9.7000000000000011</c:v>
                </c:pt>
                <c:pt idx="67" formatCode="General">
                  <c:v>5.0999999999999996</c:v>
                </c:pt>
                <c:pt idx="68" formatCode="General">
                  <c:v>7.9</c:v>
                </c:pt>
              </c:numCache>
            </c:numRef>
          </c:xVal>
          <c:yVal>
            <c:numRef>
              <c:f>'-1000g(PT-) '!$O$2:$O$70</c:f>
              <c:numCache>
                <c:formatCode>0.0_ </c:formatCode>
                <c:ptCount val="69"/>
                <c:pt idx="0">
                  <c:v>0</c:v>
                </c:pt>
                <c:pt idx="1">
                  <c:v>0</c:v>
                </c:pt>
                <c:pt idx="2">
                  <c:v>0</c:v>
                </c:pt>
                <c:pt idx="3">
                  <c:v>0</c:v>
                </c:pt>
                <c:pt idx="4">
                  <c:v>0</c:v>
                </c:pt>
                <c:pt idx="5">
                  <c:v>0</c:v>
                </c:pt>
                <c:pt idx="6">
                  <c:v>0</c:v>
                </c:pt>
                <c:pt idx="7">
                  <c:v>0</c:v>
                </c:pt>
                <c:pt idx="8" formatCode="General">
                  <c:v>0</c:v>
                </c:pt>
                <c:pt idx="9">
                  <c:v>0</c:v>
                </c:pt>
                <c:pt idx="10">
                  <c:v>0.2</c:v>
                </c:pt>
                <c:pt idx="11">
                  <c:v>0.3</c:v>
                </c:pt>
                <c:pt idx="12">
                  <c:v>0.60000000000000098</c:v>
                </c:pt>
                <c:pt idx="13">
                  <c:v>0.9</c:v>
                </c:pt>
                <c:pt idx="14">
                  <c:v>1.1000000000000001</c:v>
                </c:pt>
                <c:pt idx="15">
                  <c:v>1.9</c:v>
                </c:pt>
                <c:pt idx="16">
                  <c:v>1.9</c:v>
                </c:pt>
                <c:pt idx="17">
                  <c:v>1.9</c:v>
                </c:pt>
                <c:pt idx="18">
                  <c:v>2</c:v>
                </c:pt>
                <c:pt idx="19">
                  <c:v>2.2000000000000002</c:v>
                </c:pt>
                <c:pt idx="20">
                  <c:v>2.4</c:v>
                </c:pt>
                <c:pt idx="21">
                  <c:v>2.7</c:v>
                </c:pt>
                <c:pt idx="22">
                  <c:v>2.9</c:v>
                </c:pt>
                <c:pt idx="23">
                  <c:v>3</c:v>
                </c:pt>
                <c:pt idx="24">
                  <c:v>3.1</c:v>
                </c:pt>
                <c:pt idx="25" formatCode="General">
                  <c:v>3.4</c:v>
                </c:pt>
                <c:pt idx="26">
                  <c:v>3.4</c:v>
                </c:pt>
                <c:pt idx="27">
                  <c:v>3.5</c:v>
                </c:pt>
                <c:pt idx="28">
                  <c:v>3.5</c:v>
                </c:pt>
                <c:pt idx="29">
                  <c:v>3.65</c:v>
                </c:pt>
                <c:pt idx="30">
                  <c:v>3.7</c:v>
                </c:pt>
                <c:pt idx="31" formatCode="General">
                  <c:v>3.8</c:v>
                </c:pt>
                <c:pt idx="32" formatCode="General">
                  <c:v>4.7</c:v>
                </c:pt>
                <c:pt idx="33">
                  <c:v>4.8</c:v>
                </c:pt>
                <c:pt idx="34">
                  <c:v>4.8</c:v>
                </c:pt>
                <c:pt idx="35" formatCode="General">
                  <c:v>4.9000000000000004</c:v>
                </c:pt>
                <c:pt idx="36">
                  <c:v>5.4</c:v>
                </c:pt>
                <c:pt idx="37">
                  <c:v>5.4</c:v>
                </c:pt>
                <c:pt idx="38">
                  <c:v>5.4</c:v>
                </c:pt>
                <c:pt idx="39">
                  <c:v>5.7</c:v>
                </c:pt>
                <c:pt idx="40">
                  <c:v>5.7</c:v>
                </c:pt>
                <c:pt idx="41">
                  <c:v>5.8</c:v>
                </c:pt>
                <c:pt idx="42" formatCode="General">
                  <c:v>5.9</c:v>
                </c:pt>
                <c:pt idx="43">
                  <c:v>5.9</c:v>
                </c:pt>
                <c:pt idx="44">
                  <c:v>5.95</c:v>
                </c:pt>
                <c:pt idx="45">
                  <c:v>6.2</c:v>
                </c:pt>
                <c:pt idx="46">
                  <c:v>6.3</c:v>
                </c:pt>
                <c:pt idx="47">
                  <c:v>6.4</c:v>
                </c:pt>
                <c:pt idx="48">
                  <c:v>6.6499999999999977</c:v>
                </c:pt>
                <c:pt idx="49">
                  <c:v>6.7</c:v>
                </c:pt>
                <c:pt idx="50">
                  <c:v>6.8</c:v>
                </c:pt>
                <c:pt idx="51">
                  <c:v>6.9</c:v>
                </c:pt>
                <c:pt idx="52">
                  <c:v>6.9</c:v>
                </c:pt>
                <c:pt idx="53">
                  <c:v>6.9</c:v>
                </c:pt>
                <c:pt idx="54">
                  <c:v>7.1</c:v>
                </c:pt>
                <c:pt idx="55">
                  <c:v>7.1999999999999966</c:v>
                </c:pt>
                <c:pt idx="56">
                  <c:v>7.3</c:v>
                </c:pt>
                <c:pt idx="57">
                  <c:v>7.3</c:v>
                </c:pt>
                <c:pt idx="58">
                  <c:v>7.4</c:v>
                </c:pt>
                <c:pt idx="59">
                  <c:v>7.4</c:v>
                </c:pt>
                <c:pt idx="60">
                  <c:v>7.4</c:v>
                </c:pt>
                <c:pt idx="61">
                  <c:v>8</c:v>
                </c:pt>
                <c:pt idx="62">
                  <c:v>8.1</c:v>
                </c:pt>
                <c:pt idx="63">
                  <c:v>8.3000000000000007</c:v>
                </c:pt>
                <c:pt idx="64">
                  <c:v>8.5</c:v>
                </c:pt>
                <c:pt idx="65">
                  <c:v>8.7000000000000011</c:v>
                </c:pt>
                <c:pt idx="66">
                  <c:v>9.7000000000000011</c:v>
                </c:pt>
                <c:pt idx="67">
                  <c:v>10.199999999999999</c:v>
                </c:pt>
                <c:pt idx="68">
                  <c:v>10.199999999999999</c:v>
                </c:pt>
              </c:numCache>
            </c:numRef>
          </c:yVal>
          <c:smooth val="0"/>
        </c:ser>
        <c:dLbls>
          <c:showLegendKey val="0"/>
          <c:showVal val="0"/>
          <c:showCatName val="0"/>
          <c:showSerName val="0"/>
          <c:showPercent val="0"/>
          <c:showBubbleSize val="0"/>
        </c:dLbls>
        <c:axId val="301789280"/>
        <c:axId val="301789840"/>
      </c:scatterChart>
      <c:valAx>
        <c:axId val="301789280"/>
        <c:scaling>
          <c:orientation val="minMax"/>
          <c:max val="10"/>
          <c:min val="0"/>
        </c:scaling>
        <c:delete val="0"/>
        <c:axPos val="b"/>
        <c:numFmt formatCode="General" sourceLinked="0"/>
        <c:majorTickMark val="out"/>
        <c:minorTickMark val="none"/>
        <c:tickLblPos val="low"/>
        <c:txPr>
          <a:bodyPr/>
          <a:lstStyle/>
          <a:p>
            <a:pPr>
              <a:defRPr sz="1600" baseline="0"/>
            </a:pPr>
            <a:endParaRPr lang="ja-JP"/>
          </a:p>
        </c:txPr>
        <c:crossAx val="301789840"/>
        <c:crosses val="autoZero"/>
        <c:crossBetween val="midCat"/>
        <c:majorUnit val="5"/>
      </c:valAx>
      <c:valAx>
        <c:axId val="301789840"/>
        <c:scaling>
          <c:orientation val="minMax"/>
          <c:max val="15"/>
          <c:min val="0"/>
        </c:scaling>
        <c:delete val="0"/>
        <c:axPos val="l"/>
        <c:numFmt formatCode="General" sourceLinked="0"/>
        <c:majorTickMark val="out"/>
        <c:minorTickMark val="none"/>
        <c:tickLblPos val="nextTo"/>
        <c:txPr>
          <a:bodyPr/>
          <a:lstStyle/>
          <a:p>
            <a:pPr>
              <a:defRPr sz="1600" baseline="0"/>
            </a:pPr>
            <a:endParaRPr lang="ja-JP"/>
          </a:p>
        </c:txPr>
        <c:crossAx val="301789280"/>
        <c:crosses val="autoZero"/>
        <c:crossBetween val="midCat"/>
        <c:majorUnit val="5"/>
      </c:valAx>
      <c:spPr>
        <a:noFill/>
        <a:ln>
          <a:noFill/>
        </a:ln>
      </c:spPr>
    </c:plotArea>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422687453399198E-2"/>
          <c:y val="4.0722889121147798E-2"/>
          <c:w val="0.90510079203573301"/>
          <c:h val="0.85612111741367203"/>
        </c:manualLayout>
      </c:layout>
      <c:barChart>
        <c:barDir val="col"/>
        <c:grouping val="stacked"/>
        <c:varyColors val="0"/>
        <c:ser>
          <c:idx val="0"/>
          <c:order val="0"/>
          <c:tx>
            <c:strRef>
              <c:f>Sheet1!$B$1</c:f>
              <c:strCache>
                <c:ptCount val="1"/>
                <c:pt idx="0">
                  <c:v>生後2週未満にPeak TB</c:v>
                </c:pt>
              </c:strCache>
            </c:strRef>
          </c:tx>
          <c:spPr>
            <a:solidFill>
              <a:srgbClr val="FFFF00"/>
            </a:solidFill>
            <a:ln w="38100" cmpd="sng">
              <a:solidFill>
                <a:srgbClr val="FF6600"/>
              </a:solidFill>
            </a:ln>
          </c:spPr>
          <c:invertIfNegative val="0"/>
          <c:cat>
            <c:numRef>
              <c:f>Sheet1!$A$2:$A$19</c:f>
              <c:numCache>
                <c:formatCode>General</c:formatCode>
                <c:ptCount val="18"/>
                <c:pt idx="0">
                  <c:v>23</c:v>
                </c:pt>
                <c:pt idx="1">
                  <c:v>24</c:v>
                </c:pt>
                <c:pt idx="2">
                  <c:v>25</c:v>
                </c:pt>
                <c:pt idx="3">
                  <c:v>26</c:v>
                </c:pt>
                <c:pt idx="4">
                  <c:v>27</c:v>
                </c:pt>
                <c:pt idx="5">
                  <c:v>28</c:v>
                </c:pt>
                <c:pt idx="6">
                  <c:v>29</c:v>
                </c:pt>
                <c:pt idx="7">
                  <c:v>30</c:v>
                </c:pt>
                <c:pt idx="8">
                  <c:v>31</c:v>
                </c:pt>
                <c:pt idx="9">
                  <c:v>32</c:v>
                </c:pt>
                <c:pt idx="10">
                  <c:v>33</c:v>
                </c:pt>
                <c:pt idx="11">
                  <c:v>34</c:v>
                </c:pt>
                <c:pt idx="12">
                  <c:v>35</c:v>
                </c:pt>
                <c:pt idx="13">
                  <c:v>36</c:v>
                </c:pt>
                <c:pt idx="14">
                  <c:v>37</c:v>
                </c:pt>
                <c:pt idx="15">
                  <c:v>38</c:v>
                </c:pt>
                <c:pt idx="16">
                  <c:v>39</c:v>
                </c:pt>
                <c:pt idx="17">
                  <c:v>40</c:v>
                </c:pt>
              </c:numCache>
            </c:numRef>
          </c:cat>
          <c:val>
            <c:numRef>
              <c:f>Sheet1!$B$2:$B$19</c:f>
              <c:numCache>
                <c:formatCode>General</c:formatCode>
                <c:ptCount val="18"/>
                <c:pt idx="0">
                  <c:v>1</c:v>
                </c:pt>
                <c:pt idx="1">
                  <c:v>3</c:v>
                </c:pt>
                <c:pt idx="2">
                  <c:v>3</c:v>
                </c:pt>
                <c:pt idx="3">
                  <c:v>1</c:v>
                </c:pt>
                <c:pt idx="4">
                  <c:v>1</c:v>
                </c:pt>
                <c:pt idx="5">
                  <c:v>2</c:v>
                </c:pt>
                <c:pt idx="6">
                  <c:v>1</c:v>
                </c:pt>
                <c:pt idx="7">
                  <c:v>3</c:v>
                </c:pt>
                <c:pt idx="8">
                  <c:v>2</c:v>
                </c:pt>
                <c:pt idx="9">
                  <c:v>1</c:v>
                </c:pt>
                <c:pt idx="10">
                  <c:v>1</c:v>
                </c:pt>
                <c:pt idx="11">
                  <c:v>1</c:v>
                </c:pt>
                <c:pt idx="12">
                  <c:v>2</c:v>
                </c:pt>
                <c:pt idx="13">
                  <c:v>1</c:v>
                </c:pt>
                <c:pt idx="14">
                  <c:v>1</c:v>
                </c:pt>
                <c:pt idx="15">
                  <c:v>0</c:v>
                </c:pt>
                <c:pt idx="16">
                  <c:v>0</c:v>
                </c:pt>
                <c:pt idx="17">
                  <c:v>1</c:v>
                </c:pt>
              </c:numCache>
            </c:numRef>
          </c:val>
        </c:ser>
        <c:ser>
          <c:idx val="1"/>
          <c:order val="1"/>
          <c:tx>
            <c:strRef>
              <c:f>Sheet1!$C$1</c:f>
              <c:strCache>
                <c:ptCount val="1"/>
                <c:pt idx="0">
                  <c:v>生後2週以後にPeak TB</c:v>
                </c:pt>
              </c:strCache>
            </c:strRef>
          </c:tx>
          <c:spPr>
            <a:ln w="38100">
              <a:solidFill>
                <a:srgbClr val="C0504D">
                  <a:lumMod val="75000"/>
                </a:srgbClr>
              </a:solidFill>
            </a:ln>
          </c:spPr>
          <c:invertIfNegative val="0"/>
          <c:cat>
            <c:numRef>
              <c:f>Sheet1!$A$2:$A$19</c:f>
              <c:numCache>
                <c:formatCode>General</c:formatCode>
                <c:ptCount val="18"/>
                <c:pt idx="0">
                  <c:v>23</c:v>
                </c:pt>
                <c:pt idx="1">
                  <c:v>24</c:v>
                </c:pt>
                <c:pt idx="2">
                  <c:v>25</c:v>
                </c:pt>
                <c:pt idx="3">
                  <c:v>26</c:v>
                </c:pt>
                <c:pt idx="4">
                  <c:v>27</c:v>
                </c:pt>
                <c:pt idx="5">
                  <c:v>28</c:v>
                </c:pt>
                <c:pt idx="6">
                  <c:v>29</c:v>
                </c:pt>
                <c:pt idx="7">
                  <c:v>30</c:v>
                </c:pt>
                <c:pt idx="8">
                  <c:v>31</c:v>
                </c:pt>
                <c:pt idx="9">
                  <c:v>32</c:v>
                </c:pt>
                <c:pt idx="10">
                  <c:v>33</c:v>
                </c:pt>
                <c:pt idx="11">
                  <c:v>34</c:v>
                </c:pt>
                <c:pt idx="12">
                  <c:v>35</c:v>
                </c:pt>
                <c:pt idx="13">
                  <c:v>36</c:v>
                </c:pt>
                <c:pt idx="14">
                  <c:v>37</c:v>
                </c:pt>
                <c:pt idx="15">
                  <c:v>38</c:v>
                </c:pt>
                <c:pt idx="16">
                  <c:v>39</c:v>
                </c:pt>
                <c:pt idx="17">
                  <c:v>40</c:v>
                </c:pt>
              </c:numCache>
            </c:numRef>
          </c:cat>
          <c:val>
            <c:numRef>
              <c:f>Sheet1!$C$2:$C$19</c:f>
              <c:numCache>
                <c:formatCode>General</c:formatCode>
                <c:ptCount val="18"/>
                <c:pt idx="0">
                  <c:v>5</c:v>
                </c:pt>
                <c:pt idx="1">
                  <c:v>3</c:v>
                </c:pt>
                <c:pt idx="2">
                  <c:v>4</c:v>
                </c:pt>
                <c:pt idx="3">
                  <c:v>2</c:v>
                </c:pt>
                <c:pt idx="4">
                  <c:v>3</c:v>
                </c:pt>
                <c:pt idx="5">
                  <c:v>3</c:v>
                </c:pt>
                <c:pt idx="6">
                  <c:v>1</c:v>
                </c:pt>
                <c:pt idx="7">
                  <c:v>0</c:v>
                </c:pt>
                <c:pt idx="8">
                  <c:v>0</c:v>
                </c:pt>
                <c:pt idx="9">
                  <c:v>0</c:v>
                </c:pt>
                <c:pt idx="10">
                  <c:v>0</c:v>
                </c:pt>
                <c:pt idx="11">
                  <c:v>1</c:v>
                </c:pt>
                <c:pt idx="12">
                  <c:v>0</c:v>
                </c:pt>
                <c:pt idx="13">
                  <c:v>0</c:v>
                </c:pt>
                <c:pt idx="14">
                  <c:v>0</c:v>
                </c:pt>
                <c:pt idx="15">
                  <c:v>0</c:v>
                </c:pt>
                <c:pt idx="16">
                  <c:v>0</c:v>
                </c:pt>
                <c:pt idx="17">
                  <c:v>0</c:v>
                </c:pt>
              </c:numCache>
            </c:numRef>
          </c:val>
        </c:ser>
        <c:dLbls>
          <c:showLegendKey val="0"/>
          <c:showVal val="0"/>
          <c:showCatName val="0"/>
          <c:showSerName val="0"/>
          <c:showPercent val="0"/>
          <c:showBubbleSize val="0"/>
        </c:dLbls>
        <c:gapWidth val="55"/>
        <c:overlap val="100"/>
        <c:axId val="296762048"/>
        <c:axId val="296762608"/>
      </c:barChart>
      <c:catAx>
        <c:axId val="296762048"/>
        <c:scaling>
          <c:orientation val="minMax"/>
        </c:scaling>
        <c:delete val="0"/>
        <c:axPos val="b"/>
        <c:numFmt formatCode="General" sourceLinked="1"/>
        <c:majorTickMark val="none"/>
        <c:minorTickMark val="none"/>
        <c:tickLblPos val="nextTo"/>
        <c:txPr>
          <a:bodyPr/>
          <a:lstStyle/>
          <a:p>
            <a:pPr>
              <a:defRPr sz="1800"/>
            </a:pPr>
            <a:endParaRPr lang="ja-JP"/>
          </a:p>
        </c:txPr>
        <c:crossAx val="296762608"/>
        <c:crosses val="autoZero"/>
        <c:auto val="1"/>
        <c:lblAlgn val="ctr"/>
        <c:lblOffset val="100"/>
        <c:noMultiLvlLbl val="0"/>
      </c:catAx>
      <c:valAx>
        <c:axId val="296762608"/>
        <c:scaling>
          <c:orientation val="minMax"/>
          <c:max val="8"/>
        </c:scaling>
        <c:delete val="0"/>
        <c:axPos val="l"/>
        <c:numFmt formatCode="General" sourceLinked="1"/>
        <c:majorTickMark val="none"/>
        <c:minorTickMark val="none"/>
        <c:tickLblPos val="nextTo"/>
        <c:txPr>
          <a:bodyPr/>
          <a:lstStyle/>
          <a:p>
            <a:pPr>
              <a:defRPr sz="1800"/>
            </a:pPr>
            <a:endParaRPr lang="ja-JP"/>
          </a:p>
        </c:txPr>
        <c:crossAx val="296762048"/>
        <c:crosses val="autoZero"/>
        <c:crossBetween val="between"/>
        <c:majorUnit val="2"/>
      </c:valAx>
    </c:plotArea>
    <c:legend>
      <c:legendPos val="r"/>
      <c:layout>
        <c:manualLayout>
          <c:xMode val="edge"/>
          <c:yMode val="edge"/>
          <c:x val="0.47817702924831401"/>
          <c:y val="7.7093019716080305E-2"/>
          <c:w val="0.52013413849408596"/>
          <c:h val="0.35610833189580798"/>
        </c:manualLayout>
      </c:layout>
      <c:overlay val="0"/>
      <c:spPr>
        <a:solidFill>
          <a:sysClr val="window" lastClr="FFFFFF">
            <a:lumMod val="95000"/>
          </a:sysClr>
        </a:solidFill>
        <a:ln>
          <a:noFill/>
        </a:ln>
      </c:spPr>
      <c:txPr>
        <a:bodyPr/>
        <a:lstStyle/>
        <a:p>
          <a:pPr>
            <a:defRPr sz="2400"/>
          </a:pPr>
          <a:endParaRPr lang="ja-JP"/>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Sheet1!$B$1</c:f>
              <c:strCache>
                <c:ptCount val="1"/>
                <c:pt idx="0">
                  <c:v>ET基準値未満</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生後２週未満</c:v>
                </c:pt>
                <c:pt idx="1">
                  <c:v>生後２週以後</c:v>
                </c:pt>
              </c:strCache>
            </c:strRef>
          </c:cat>
          <c:val>
            <c:numRef>
              <c:f>Sheet1!$B$2:$B$3</c:f>
              <c:numCache>
                <c:formatCode>General</c:formatCode>
                <c:ptCount val="2"/>
                <c:pt idx="0">
                  <c:v>12</c:v>
                </c:pt>
                <c:pt idx="1">
                  <c:v>9</c:v>
                </c:pt>
              </c:numCache>
            </c:numRef>
          </c:val>
        </c:ser>
        <c:ser>
          <c:idx val="1"/>
          <c:order val="1"/>
          <c:tx>
            <c:strRef>
              <c:f>Sheet1!$C$1</c:f>
              <c:strCache>
                <c:ptCount val="1"/>
                <c:pt idx="0">
                  <c:v>ET基準値以上</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生後２週未満</c:v>
                </c:pt>
                <c:pt idx="1">
                  <c:v>生後２週以後</c:v>
                </c:pt>
              </c:strCache>
            </c:strRef>
          </c:cat>
          <c:val>
            <c:numRef>
              <c:f>Sheet1!$C$2:$C$3</c:f>
              <c:numCache>
                <c:formatCode>General</c:formatCode>
                <c:ptCount val="2"/>
                <c:pt idx="0">
                  <c:v>0</c:v>
                </c:pt>
                <c:pt idx="1">
                  <c:v>12</c:v>
                </c:pt>
              </c:numCache>
            </c:numRef>
          </c:val>
        </c:ser>
        <c:dLbls>
          <c:showLegendKey val="0"/>
          <c:showVal val="0"/>
          <c:showCatName val="0"/>
          <c:showSerName val="0"/>
          <c:showPercent val="0"/>
          <c:showBubbleSize val="0"/>
        </c:dLbls>
        <c:gapWidth val="150"/>
        <c:overlap val="100"/>
        <c:axId val="296765408"/>
        <c:axId val="296765968"/>
      </c:barChart>
      <c:catAx>
        <c:axId val="296765408"/>
        <c:scaling>
          <c:orientation val="minMax"/>
        </c:scaling>
        <c:delete val="0"/>
        <c:axPos val="b"/>
        <c:numFmt formatCode="General" sourceLinked="0"/>
        <c:majorTickMark val="out"/>
        <c:minorTickMark val="none"/>
        <c:tickLblPos val="nextTo"/>
        <c:crossAx val="296765968"/>
        <c:crosses val="autoZero"/>
        <c:auto val="1"/>
        <c:lblAlgn val="ctr"/>
        <c:lblOffset val="100"/>
        <c:noMultiLvlLbl val="0"/>
      </c:catAx>
      <c:valAx>
        <c:axId val="296765968"/>
        <c:scaling>
          <c:orientation val="minMax"/>
        </c:scaling>
        <c:delete val="0"/>
        <c:axPos val="l"/>
        <c:numFmt formatCode="General" sourceLinked="1"/>
        <c:majorTickMark val="out"/>
        <c:minorTickMark val="none"/>
        <c:tickLblPos val="nextTo"/>
        <c:crossAx val="296765408"/>
        <c:crosses val="autoZero"/>
        <c:crossBetween val="between"/>
      </c:valAx>
    </c:plotArea>
    <c:legend>
      <c:legendPos val="r"/>
      <c:layout>
        <c:manualLayout>
          <c:xMode val="edge"/>
          <c:yMode val="edge"/>
          <c:x val="0.62452891935513399"/>
          <c:y val="0.257841413321093"/>
          <c:w val="0.29962839072561298"/>
          <c:h val="0.34679848875392799"/>
        </c:manualLayout>
      </c:layout>
      <c:overlay val="0"/>
    </c:legend>
    <c:plotVisOnly val="1"/>
    <c:dispBlanksAs val="gap"/>
    <c:showDLblsOverMax val="0"/>
  </c:chart>
  <c:txPr>
    <a:bodyPr/>
    <a:lstStyle/>
    <a:p>
      <a:pPr>
        <a:defRPr sz="24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838790999308998E-2"/>
          <c:y val="4.6243238989003697E-2"/>
          <c:w val="0.68927620686191804"/>
          <c:h val="0.86228233711601299"/>
        </c:manualLayout>
      </c:layout>
      <c:scatterChart>
        <c:scatterStyle val="lineMarker"/>
        <c:varyColors val="0"/>
        <c:ser>
          <c:idx val="1"/>
          <c:order val="0"/>
          <c:tx>
            <c:v>without KI</c:v>
          </c:tx>
          <c:spPr>
            <a:ln w="47625">
              <a:noFill/>
            </a:ln>
          </c:spPr>
          <c:marker>
            <c:symbol val="diamond"/>
            <c:size val="12"/>
            <c:spPr>
              <a:solidFill>
                <a:schemeClr val="bg1"/>
              </a:solidFill>
              <a:ln>
                <a:solidFill>
                  <a:schemeClr val="tx1"/>
                </a:solidFill>
              </a:ln>
            </c:spPr>
          </c:marker>
          <c:xVal>
            <c:numRef>
              <c:f>[新KIリスト20140421.xlsx]散布図!$C$3:$C$31</c:f>
              <c:numCache>
                <c:formatCode>General</c:formatCode>
                <c:ptCount val="29"/>
                <c:pt idx="0">
                  <c:v>14.1</c:v>
                </c:pt>
                <c:pt idx="1">
                  <c:v>11.7</c:v>
                </c:pt>
                <c:pt idx="2">
                  <c:v>9.1</c:v>
                </c:pt>
                <c:pt idx="3">
                  <c:v>9.6</c:v>
                </c:pt>
                <c:pt idx="4">
                  <c:v>9.5</c:v>
                </c:pt>
                <c:pt idx="5">
                  <c:v>11.1</c:v>
                </c:pt>
                <c:pt idx="6">
                  <c:v>7.9</c:v>
                </c:pt>
                <c:pt idx="7">
                  <c:v>8.3000000000000007</c:v>
                </c:pt>
                <c:pt idx="8">
                  <c:v>7</c:v>
                </c:pt>
                <c:pt idx="9">
                  <c:v>10.8</c:v>
                </c:pt>
                <c:pt idx="10">
                  <c:v>6.8</c:v>
                </c:pt>
                <c:pt idx="11">
                  <c:v>9.1</c:v>
                </c:pt>
                <c:pt idx="12">
                  <c:v>8</c:v>
                </c:pt>
                <c:pt idx="13">
                  <c:v>5.6</c:v>
                </c:pt>
                <c:pt idx="14">
                  <c:v>7.7</c:v>
                </c:pt>
                <c:pt idx="15">
                  <c:v>13.4</c:v>
                </c:pt>
                <c:pt idx="16">
                  <c:v>6.5</c:v>
                </c:pt>
                <c:pt idx="17">
                  <c:v>9.5</c:v>
                </c:pt>
                <c:pt idx="18">
                  <c:v>18.8</c:v>
                </c:pt>
                <c:pt idx="19">
                  <c:v>7</c:v>
                </c:pt>
                <c:pt idx="20">
                  <c:v>9.1999999999999993</c:v>
                </c:pt>
                <c:pt idx="21">
                  <c:v>8.4</c:v>
                </c:pt>
                <c:pt idx="22">
                  <c:v>7.2</c:v>
                </c:pt>
                <c:pt idx="23">
                  <c:v>7.6</c:v>
                </c:pt>
                <c:pt idx="24">
                  <c:v>9.1</c:v>
                </c:pt>
                <c:pt idx="25">
                  <c:v>6.2</c:v>
                </c:pt>
                <c:pt idx="26">
                  <c:v>7.7</c:v>
                </c:pt>
                <c:pt idx="27">
                  <c:v>4.9000000000000004</c:v>
                </c:pt>
                <c:pt idx="28">
                  <c:v>10</c:v>
                </c:pt>
              </c:numCache>
            </c:numRef>
          </c:xVal>
          <c:yVal>
            <c:numRef>
              <c:f>[新KIリスト20140421.xlsx]散布図!$D$3:$D$31</c:f>
              <c:numCache>
                <c:formatCode>General</c:formatCode>
                <c:ptCount val="29"/>
                <c:pt idx="0">
                  <c:v>0.98</c:v>
                </c:pt>
                <c:pt idx="1">
                  <c:v>0.92</c:v>
                </c:pt>
                <c:pt idx="2">
                  <c:v>0.83</c:v>
                </c:pt>
                <c:pt idx="3">
                  <c:v>0.69</c:v>
                </c:pt>
                <c:pt idx="4">
                  <c:v>0.64</c:v>
                </c:pt>
                <c:pt idx="5">
                  <c:v>0.63</c:v>
                </c:pt>
                <c:pt idx="6">
                  <c:v>0.59</c:v>
                </c:pt>
                <c:pt idx="7">
                  <c:v>0.56999999999999995</c:v>
                </c:pt>
                <c:pt idx="8">
                  <c:v>0.55000000000000004</c:v>
                </c:pt>
                <c:pt idx="9">
                  <c:v>0.55000000000000004</c:v>
                </c:pt>
                <c:pt idx="10">
                  <c:v>0.55000000000000004</c:v>
                </c:pt>
                <c:pt idx="11">
                  <c:v>0.52</c:v>
                </c:pt>
                <c:pt idx="12">
                  <c:v>0.48</c:v>
                </c:pt>
                <c:pt idx="13">
                  <c:v>0.48</c:v>
                </c:pt>
                <c:pt idx="14">
                  <c:v>0.44</c:v>
                </c:pt>
                <c:pt idx="15">
                  <c:v>0.43</c:v>
                </c:pt>
                <c:pt idx="16">
                  <c:v>0.42</c:v>
                </c:pt>
                <c:pt idx="17">
                  <c:v>0.41</c:v>
                </c:pt>
                <c:pt idx="18">
                  <c:v>0.41</c:v>
                </c:pt>
                <c:pt idx="19">
                  <c:v>0.37</c:v>
                </c:pt>
                <c:pt idx="20">
                  <c:v>0.37</c:v>
                </c:pt>
                <c:pt idx="21">
                  <c:v>0.36</c:v>
                </c:pt>
                <c:pt idx="22">
                  <c:v>0.34</c:v>
                </c:pt>
                <c:pt idx="23">
                  <c:v>0.33</c:v>
                </c:pt>
                <c:pt idx="24">
                  <c:v>0.28999999999999998</c:v>
                </c:pt>
                <c:pt idx="25">
                  <c:v>0.26</c:v>
                </c:pt>
                <c:pt idx="26">
                  <c:v>0.24</c:v>
                </c:pt>
                <c:pt idx="27">
                  <c:v>0.22</c:v>
                </c:pt>
                <c:pt idx="28">
                  <c:v>0.09</c:v>
                </c:pt>
              </c:numCache>
            </c:numRef>
          </c:yVal>
          <c:smooth val="0"/>
        </c:ser>
        <c:ser>
          <c:idx val="0"/>
          <c:order val="1"/>
          <c:tx>
            <c:v>with KI</c:v>
          </c:tx>
          <c:spPr>
            <a:ln w="47625">
              <a:noFill/>
            </a:ln>
          </c:spPr>
          <c:marker>
            <c:symbol val="diamond"/>
            <c:size val="12"/>
            <c:spPr>
              <a:solidFill>
                <a:schemeClr val="tx1"/>
              </a:solidFill>
              <a:ln>
                <a:noFill/>
              </a:ln>
            </c:spPr>
          </c:marker>
          <c:xVal>
            <c:numRef>
              <c:f>[新KIリスト20140421.xlsx]散布図!$A$3:$A$20</c:f>
              <c:numCache>
                <c:formatCode>General</c:formatCode>
                <c:ptCount val="18"/>
                <c:pt idx="0">
                  <c:v>5.6</c:v>
                </c:pt>
                <c:pt idx="1">
                  <c:v>22.5</c:v>
                </c:pt>
                <c:pt idx="2">
                  <c:v>25.1</c:v>
                </c:pt>
                <c:pt idx="3">
                  <c:v>17.899999999999999</c:v>
                </c:pt>
                <c:pt idx="4">
                  <c:v>20.2</c:v>
                </c:pt>
                <c:pt idx="5">
                  <c:v>18.600000000000001</c:v>
                </c:pt>
                <c:pt idx="6">
                  <c:v>24.9</c:v>
                </c:pt>
                <c:pt idx="7">
                  <c:v>17.3</c:v>
                </c:pt>
                <c:pt idx="8">
                  <c:v>20.6</c:v>
                </c:pt>
                <c:pt idx="9">
                  <c:v>12.6</c:v>
                </c:pt>
                <c:pt idx="10">
                  <c:v>12.6</c:v>
                </c:pt>
                <c:pt idx="11">
                  <c:v>20.2</c:v>
                </c:pt>
                <c:pt idx="12">
                  <c:v>14.4</c:v>
                </c:pt>
                <c:pt idx="13">
                  <c:v>11.8</c:v>
                </c:pt>
                <c:pt idx="14">
                  <c:v>11.1</c:v>
                </c:pt>
                <c:pt idx="15">
                  <c:v>10.8</c:v>
                </c:pt>
                <c:pt idx="16">
                  <c:v>16.600000000000001</c:v>
                </c:pt>
                <c:pt idx="17">
                  <c:v>5.9</c:v>
                </c:pt>
              </c:numCache>
            </c:numRef>
          </c:xVal>
          <c:yVal>
            <c:numRef>
              <c:f>[新KIリスト20140421.xlsx]散布図!$B$3:$B$20</c:f>
              <c:numCache>
                <c:formatCode>General</c:formatCode>
                <c:ptCount val="18"/>
                <c:pt idx="0">
                  <c:v>4.3199999999999976</c:v>
                </c:pt>
                <c:pt idx="1">
                  <c:v>4.24</c:v>
                </c:pt>
                <c:pt idx="2">
                  <c:v>3</c:v>
                </c:pt>
                <c:pt idx="3">
                  <c:v>2.35</c:v>
                </c:pt>
                <c:pt idx="4">
                  <c:v>2.2400000000000002</c:v>
                </c:pt>
                <c:pt idx="5">
                  <c:v>2.21</c:v>
                </c:pt>
                <c:pt idx="6">
                  <c:v>2.13</c:v>
                </c:pt>
                <c:pt idx="7">
                  <c:v>2.11</c:v>
                </c:pt>
                <c:pt idx="8">
                  <c:v>1.68</c:v>
                </c:pt>
                <c:pt idx="9">
                  <c:v>1.66</c:v>
                </c:pt>
                <c:pt idx="10">
                  <c:v>1.45</c:v>
                </c:pt>
                <c:pt idx="11">
                  <c:v>1.33</c:v>
                </c:pt>
                <c:pt idx="12">
                  <c:v>1.37</c:v>
                </c:pt>
                <c:pt idx="13">
                  <c:v>1.1399999999999999</c:v>
                </c:pt>
                <c:pt idx="14">
                  <c:v>1.06</c:v>
                </c:pt>
                <c:pt idx="15">
                  <c:v>0.86</c:v>
                </c:pt>
                <c:pt idx="16">
                  <c:v>0.71</c:v>
                </c:pt>
                <c:pt idx="17">
                  <c:v>0.56000000000000005</c:v>
                </c:pt>
              </c:numCache>
            </c:numRef>
          </c:yVal>
          <c:smooth val="0"/>
        </c:ser>
        <c:dLbls>
          <c:showLegendKey val="0"/>
          <c:showVal val="0"/>
          <c:showCatName val="0"/>
          <c:showSerName val="0"/>
          <c:showPercent val="0"/>
          <c:showBubbleSize val="0"/>
        </c:dLbls>
        <c:axId val="298874416"/>
        <c:axId val="298874976"/>
      </c:scatterChart>
      <c:valAx>
        <c:axId val="298874416"/>
        <c:scaling>
          <c:orientation val="minMax"/>
          <c:max val="25.5"/>
          <c:min val="0"/>
        </c:scaling>
        <c:delete val="0"/>
        <c:axPos val="b"/>
        <c:numFmt formatCode="General" sourceLinked="1"/>
        <c:majorTickMark val="none"/>
        <c:minorTickMark val="none"/>
        <c:tickLblPos val="nextTo"/>
        <c:txPr>
          <a:bodyPr/>
          <a:lstStyle/>
          <a:p>
            <a:pPr>
              <a:defRPr sz="1800" baseline="0">
                <a:latin typeface="Times New Roman"/>
              </a:defRPr>
            </a:pPr>
            <a:endParaRPr lang="ja-JP"/>
          </a:p>
        </c:txPr>
        <c:crossAx val="298874976"/>
        <c:crosses val="autoZero"/>
        <c:crossBetween val="midCat"/>
        <c:majorUnit val="5"/>
      </c:valAx>
      <c:valAx>
        <c:axId val="298874976"/>
        <c:scaling>
          <c:orientation val="minMax"/>
          <c:max val="5"/>
          <c:min val="0"/>
        </c:scaling>
        <c:delete val="0"/>
        <c:axPos val="l"/>
        <c:majorGridlines>
          <c:spPr>
            <a:ln>
              <a:solidFill>
                <a:sysClr val="window" lastClr="FFFFFF">
                  <a:lumMod val="85000"/>
                </a:sysClr>
              </a:solidFill>
            </a:ln>
          </c:spPr>
        </c:majorGridlines>
        <c:numFmt formatCode="General" sourceLinked="1"/>
        <c:majorTickMark val="none"/>
        <c:minorTickMark val="none"/>
        <c:tickLblPos val="nextTo"/>
        <c:spPr>
          <a:ln>
            <a:solidFill>
              <a:sysClr val="window" lastClr="FFFFFF">
                <a:lumMod val="75000"/>
              </a:sysClr>
            </a:solidFill>
          </a:ln>
        </c:spPr>
        <c:txPr>
          <a:bodyPr/>
          <a:lstStyle/>
          <a:p>
            <a:pPr>
              <a:defRPr sz="1800" baseline="0">
                <a:latin typeface="Times New Roman"/>
              </a:defRPr>
            </a:pPr>
            <a:endParaRPr lang="ja-JP"/>
          </a:p>
        </c:txPr>
        <c:crossAx val="298874416"/>
        <c:crosses val="autoZero"/>
        <c:crossBetween val="midCat"/>
        <c:majorUnit val="1"/>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6.4722586759988293E-2"/>
          <c:y val="4.4335316042132901E-2"/>
          <c:w val="0.69366717548050305"/>
          <c:h val="0.84335797707581805"/>
        </c:manualLayout>
      </c:layout>
      <c:lineChart>
        <c:grouping val="standard"/>
        <c:varyColors val="0"/>
        <c:ser>
          <c:idx val="0"/>
          <c:order val="0"/>
          <c:tx>
            <c:strRef>
              <c:f>Sheet1!$B$1</c:f>
              <c:strCache>
                <c:ptCount val="1"/>
                <c:pt idx="0">
                  <c:v>&lt;1000g</c:v>
                </c:pt>
              </c:strCache>
            </c:strRef>
          </c:tx>
          <c:marker>
            <c:symbol val="none"/>
          </c:marker>
          <c:cat>
            <c:strRef>
              <c:f>Sheet1!$A$2:$A$9</c:f>
              <c:strCache>
                <c:ptCount val="8"/>
                <c:pt idx="0">
                  <c:v>0</c:v>
                </c:pt>
                <c:pt idx="1">
                  <c:v>1</c:v>
                </c:pt>
                <c:pt idx="2">
                  <c:v>2</c:v>
                </c:pt>
                <c:pt idx="3">
                  <c:v>3</c:v>
                </c:pt>
                <c:pt idx="4">
                  <c:v>4</c:v>
                </c:pt>
                <c:pt idx="5">
                  <c:v>5</c:v>
                </c:pt>
                <c:pt idx="6">
                  <c:v>6</c:v>
                </c:pt>
                <c:pt idx="7">
                  <c:v>7〜</c:v>
                </c:pt>
              </c:strCache>
            </c:strRef>
          </c:cat>
          <c:val>
            <c:numRef>
              <c:f>Sheet1!$B$2:$B$9</c:f>
              <c:numCache>
                <c:formatCode>General</c:formatCode>
                <c:ptCount val="8"/>
                <c:pt idx="0">
                  <c:v>5</c:v>
                </c:pt>
                <c:pt idx="1">
                  <c:v>6</c:v>
                </c:pt>
                <c:pt idx="2">
                  <c:v>6</c:v>
                </c:pt>
                <c:pt idx="3">
                  <c:v>8</c:v>
                </c:pt>
                <c:pt idx="4">
                  <c:v>8</c:v>
                </c:pt>
                <c:pt idx="5">
                  <c:v>10</c:v>
                </c:pt>
                <c:pt idx="6">
                  <c:v>10</c:v>
                </c:pt>
                <c:pt idx="7">
                  <c:v>10</c:v>
                </c:pt>
              </c:numCache>
            </c:numRef>
          </c:val>
          <c:smooth val="0"/>
        </c:ser>
        <c:ser>
          <c:idx val="1"/>
          <c:order val="1"/>
          <c:tx>
            <c:strRef>
              <c:f>Sheet1!$C$1</c:f>
              <c:strCache>
                <c:ptCount val="1"/>
                <c:pt idx="0">
                  <c:v>&lt;1500g</c:v>
                </c:pt>
              </c:strCache>
            </c:strRef>
          </c:tx>
          <c:marker>
            <c:symbol val="none"/>
          </c:marker>
          <c:cat>
            <c:strRef>
              <c:f>Sheet1!$A$2:$A$9</c:f>
              <c:strCache>
                <c:ptCount val="8"/>
                <c:pt idx="0">
                  <c:v>0</c:v>
                </c:pt>
                <c:pt idx="1">
                  <c:v>1</c:v>
                </c:pt>
                <c:pt idx="2">
                  <c:v>2</c:v>
                </c:pt>
                <c:pt idx="3">
                  <c:v>3</c:v>
                </c:pt>
                <c:pt idx="4">
                  <c:v>4</c:v>
                </c:pt>
                <c:pt idx="5">
                  <c:v>5</c:v>
                </c:pt>
                <c:pt idx="6">
                  <c:v>6</c:v>
                </c:pt>
                <c:pt idx="7">
                  <c:v>7〜</c:v>
                </c:pt>
              </c:strCache>
            </c:strRef>
          </c:cat>
          <c:val>
            <c:numRef>
              <c:f>Sheet1!$C$2:$C$9</c:f>
              <c:numCache>
                <c:formatCode>General</c:formatCode>
                <c:ptCount val="8"/>
                <c:pt idx="0">
                  <c:v>6</c:v>
                </c:pt>
                <c:pt idx="1">
                  <c:v>8</c:v>
                </c:pt>
                <c:pt idx="2">
                  <c:v>8</c:v>
                </c:pt>
                <c:pt idx="3">
                  <c:v>10</c:v>
                </c:pt>
                <c:pt idx="4">
                  <c:v>10</c:v>
                </c:pt>
                <c:pt idx="5">
                  <c:v>12</c:v>
                </c:pt>
                <c:pt idx="6">
                  <c:v>12</c:v>
                </c:pt>
                <c:pt idx="7">
                  <c:v>12</c:v>
                </c:pt>
              </c:numCache>
            </c:numRef>
          </c:val>
          <c:smooth val="0"/>
        </c:ser>
        <c:ser>
          <c:idx val="2"/>
          <c:order val="2"/>
          <c:tx>
            <c:strRef>
              <c:f>Sheet1!$D$1</c:f>
              <c:strCache>
                <c:ptCount val="1"/>
                <c:pt idx="0">
                  <c:v>&lt;2000g</c:v>
                </c:pt>
              </c:strCache>
            </c:strRef>
          </c:tx>
          <c:marker>
            <c:symbol val="none"/>
          </c:marker>
          <c:cat>
            <c:strRef>
              <c:f>Sheet1!$A$2:$A$9</c:f>
              <c:strCache>
                <c:ptCount val="8"/>
                <c:pt idx="0">
                  <c:v>0</c:v>
                </c:pt>
                <c:pt idx="1">
                  <c:v>1</c:v>
                </c:pt>
                <c:pt idx="2">
                  <c:v>2</c:v>
                </c:pt>
                <c:pt idx="3">
                  <c:v>3</c:v>
                </c:pt>
                <c:pt idx="4">
                  <c:v>4</c:v>
                </c:pt>
                <c:pt idx="5">
                  <c:v>5</c:v>
                </c:pt>
                <c:pt idx="6">
                  <c:v>6</c:v>
                </c:pt>
                <c:pt idx="7">
                  <c:v>7〜</c:v>
                </c:pt>
              </c:strCache>
            </c:strRef>
          </c:cat>
          <c:val>
            <c:numRef>
              <c:f>Sheet1!$D$2:$D$9</c:f>
              <c:numCache>
                <c:formatCode>General</c:formatCode>
                <c:ptCount val="8"/>
                <c:pt idx="0">
                  <c:v>8</c:v>
                </c:pt>
                <c:pt idx="1">
                  <c:v>10</c:v>
                </c:pt>
                <c:pt idx="2">
                  <c:v>12</c:v>
                </c:pt>
                <c:pt idx="3">
                  <c:v>15</c:v>
                </c:pt>
                <c:pt idx="4">
                  <c:v>15</c:v>
                </c:pt>
                <c:pt idx="5">
                  <c:v>15</c:v>
                </c:pt>
                <c:pt idx="6">
                  <c:v>15</c:v>
                </c:pt>
                <c:pt idx="7">
                  <c:v>15</c:v>
                </c:pt>
              </c:numCache>
            </c:numRef>
          </c:val>
          <c:smooth val="0"/>
        </c:ser>
        <c:ser>
          <c:idx val="3"/>
          <c:order val="3"/>
          <c:tx>
            <c:strRef>
              <c:f>Sheet1!$E$1</c:f>
              <c:strCache>
                <c:ptCount val="1"/>
                <c:pt idx="0">
                  <c:v>&lt;2500g</c:v>
                </c:pt>
              </c:strCache>
            </c:strRef>
          </c:tx>
          <c:marker>
            <c:symbol val="none"/>
          </c:marker>
          <c:cat>
            <c:strRef>
              <c:f>Sheet1!$A$2:$A$9</c:f>
              <c:strCache>
                <c:ptCount val="8"/>
                <c:pt idx="0">
                  <c:v>0</c:v>
                </c:pt>
                <c:pt idx="1">
                  <c:v>1</c:v>
                </c:pt>
                <c:pt idx="2">
                  <c:v>2</c:v>
                </c:pt>
                <c:pt idx="3">
                  <c:v>3</c:v>
                </c:pt>
                <c:pt idx="4">
                  <c:v>4</c:v>
                </c:pt>
                <c:pt idx="5">
                  <c:v>5</c:v>
                </c:pt>
                <c:pt idx="6">
                  <c:v>6</c:v>
                </c:pt>
                <c:pt idx="7">
                  <c:v>7〜</c:v>
                </c:pt>
              </c:strCache>
            </c:strRef>
          </c:cat>
          <c:val>
            <c:numRef>
              <c:f>Sheet1!$E$2:$E$9</c:f>
              <c:numCache>
                <c:formatCode>General</c:formatCode>
                <c:ptCount val="8"/>
                <c:pt idx="0">
                  <c:v>8</c:v>
                </c:pt>
                <c:pt idx="1">
                  <c:v>10</c:v>
                </c:pt>
                <c:pt idx="2">
                  <c:v>12</c:v>
                </c:pt>
                <c:pt idx="3">
                  <c:v>15</c:v>
                </c:pt>
                <c:pt idx="4">
                  <c:v>15</c:v>
                </c:pt>
                <c:pt idx="5">
                  <c:v>15</c:v>
                </c:pt>
                <c:pt idx="6">
                  <c:v>15</c:v>
                </c:pt>
                <c:pt idx="7">
                  <c:v>15</c:v>
                </c:pt>
              </c:numCache>
            </c:numRef>
          </c:val>
          <c:smooth val="0"/>
        </c:ser>
        <c:ser>
          <c:idx val="4"/>
          <c:order val="4"/>
          <c:tx>
            <c:strRef>
              <c:f>Sheet1!$F$1</c:f>
              <c:strCache>
                <c:ptCount val="1"/>
                <c:pt idx="0">
                  <c:v>2500g&lt;</c:v>
                </c:pt>
              </c:strCache>
            </c:strRef>
          </c:tx>
          <c:marker>
            <c:symbol val="none"/>
          </c:marker>
          <c:cat>
            <c:strRef>
              <c:f>Sheet1!$A$2:$A$9</c:f>
              <c:strCache>
                <c:ptCount val="8"/>
                <c:pt idx="0">
                  <c:v>0</c:v>
                </c:pt>
                <c:pt idx="1">
                  <c:v>1</c:v>
                </c:pt>
                <c:pt idx="2">
                  <c:v>2</c:v>
                </c:pt>
                <c:pt idx="3">
                  <c:v>3</c:v>
                </c:pt>
                <c:pt idx="4">
                  <c:v>4</c:v>
                </c:pt>
                <c:pt idx="5">
                  <c:v>5</c:v>
                </c:pt>
                <c:pt idx="6">
                  <c:v>6</c:v>
                </c:pt>
                <c:pt idx="7">
                  <c:v>7〜</c:v>
                </c:pt>
              </c:strCache>
            </c:strRef>
          </c:cat>
          <c:val>
            <c:numRef>
              <c:f>Sheet1!$F$2:$F$9</c:f>
              <c:numCache>
                <c:formatCode>General</c:formatCode>
                <c:ptCount val="8"/>
                <c:pt idx="0">
                  <c:v>10</c:v>
                </c:pt>
                <c:pt idx="1">
                  <c:v>12</c:v>
                </c:pt>
                <c:pt idx="2">
                  <c:v>15</c:v>
                </c:pt>
                <c:pt idx="3">
                  <c:v>18</c:v>
                </c:pt>
                <c:pt idx="4">
                  <c:v>18</c:v>
                </c:pt>
                <c:pt idx="5">
                  <c:v>18</c:v>
                </c:pt>
                <c:pt idx="6">
                  <c:v>18</c:v>
                </c:pt>
                <c:pt idx="7">
                  <c:v>18</c:v>
                </c:pt>
              </c:numCache>
            </c:numRef>
          </c:val>
          <c:smooth val="0"/>
        </c:ser>
        <c:dLbls>
          <c:showLegendKey val="0"/>
          <c:showVal val="0"/>
          <c:showCatName val="0"/>
          <c:showSerName val="0"/>
          <c:showPercent val="0"/>
          <c:showBubbleSize val="0"/>
        </c:dLbls>
        <c:smooth val="0"/>
        <c:axId val="298880016"/>
        <c:axId val="300459664"/>
      </c:lineChart>
      <c:catAx>
        <c:axId val="298880016"/>
        <c:scaling>
          <c:orientation val="minMax"/>
        </c:scaling>
        <c:delete val="0"/>
        <c:axPos val="b"/>
        <c:numFmt formatCode="General" sourceLinked="1"/>
        <c:majorTickMark val="out"/>
        <c:minorTickMark val="none"/>
        <c:tickLblPos val="nextTo"/>
        <c:crossAx val="300459664"/>
        <c:crosses val="autoZero"/>
        <c:auto val="1"/>
        <c:lblAlgn val="ctr"/>
        <c:lblOffset val="100"/>
        <c:noMultiLvlLbl val="0"/>
      </c:catAx>
      <c:valAx>
        <c:axId val="300459664"/>
        <c:scaling>
          <c:orientation val="minMax"/>
          <c:max val="25"/>
        </c:scaling>
        <c:delete val="0"/>
        <c:axPos val="l"/>
        <c:numFmt formatCode="General" sourceLinked="1"/>
        <c:majorTickMark val="out"/>
        <c:minorTickMark val="none"/>
        <c:tickLblPos val="nextTo"/>
        <c:crossAx val="298880016"/>
        <c:crosses val="autoZero"/>
        <c:crossBetween val="between"/>
      </c:valAx>
    </c:plotArea>
    <c:legend>
      <c:legendPos val="r"/>
      <c:legendEntry>
        <c:idx val="2"/>
        <c:delete val="1"/>
      </c:legendEntry>
      <c:layout>
        <c:manualLayout>
          <c:xMode val="edge"/>
          <c:yMode val="edge"/>
          <c:x val="0.70676088917101398"/>
          <c:y val="0.22679504892107999"/>
          <c:w val="0.291758313461698"/>
          <c:h val="0.33386574304739097"/>
        </c:manualLayout>
      </c:layout>
      <c:overlay val="0"/>
    </c:legend>
    <c:plotVisOnly val="1"/>
    <c:dispBlanksAs val="gap"/>
    <c:showDLblsOverMax val="0"/>
  </c:chart>
  <c:txPr>
    <a:bodyPr/>
    <a:lstStyle/>
    <a:p>
      <a:pPr>
        <a:defRPr sz="1800"/>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00211658727113"/>
          <c:y val="3.5400004357573699E-2"/>
          <c:w val="0.63822203563963398"/>
          <c:h val="0.83952728688438505"/>
        </c:manualLayout>
      </c:layout>
      <c:lineChart>
        <c:grouping val="standard"/>
        <c:varyColors val="0"/>
        <c:ser>
          <c:idx val="0"/>
          <c:order val="0"/>
          <c:tx>
            <c:strRef>
              <c:f>Sheet1!$B$1</c:f>
              <c:strCache>
                <c:ptCount val="1"/>
                <c:pt idx="0">
                  <c:v>&lt;1000g</c:v>
                </c:pt>
              </c:strCache>
            </c:strRef>
          </c:tx>
          <c:marker>
            <c:symbol val="none"/>
          </c:marker>
          <c:cat>
            <c:strRef>
              <c:f>Sheet1!$A$2:$A$9</c:f>
              <c:strCache>
                <c:ptCount val="8"/>
                <c:pt idx="0">
                  <c:v>0</c:v>
                </c:pt>
                <c:pt idx="1">
                  <c:v>1</c:v>
                </c:pt>
                <c:pt idx="2">
                  <c:v>2</c:v>
                </c:pt>
                <c:pt idx="3">
                  <c:v>3</c:v>
                </c:pt>
                <c:pt idx="4">
                  <c:v>4</c:v>
                </c:pt>
                <c:pt idx="5">
                  <c:v>5</c:v>
                </c:pt>
                <c:pt idx="6">
                  <c:v>6</c:v>
                </c:pt>
                <c:pt idx="7">
                  <c:v>7〜</c:v>
                </c:pt>
              </c:strCache>
            </c:strRef>
          </c:cat>
          <c:val>
            <c:numRef>
              <c:f>Sheet1!$B$2:$B$9</c:f>
              <c:numCache>
                <c:formatCode>General</c:formatCode>
                <c:ptCount val="8"/>
                <c:pt idx="0">
                  <c:v>5</c:v>
                </c:pt>
                <c:pt idx="1">
                  <c:v>5</c:v>
                </c:pt>
                <c:pt idx="2">
                  <c:v>5</c:v>
                </c:pt>
                <c:pt idx="3">
                  <c:v>6</c:v>
                </c:pt>
                <c:pt idx="4">
                  <c:v>7</c:v>
                </c:pt>
                <c:pt idx="5">
                  <c:v>8</c:v>
                </c:pt>
                <c:pt idx="6">
                  <c:v>9</c:v>
                </c:pt>
                <c:pt idx="7">
                  <c:v>10</c:v>
                </c:pt>
              </c:numCache>
            </c:numRef>
          </c:val>
          <c:smooth val="0"/>
        </c:ser>
        <c:ser>
          <c:idx val="1"/>
          <c:order val="1"/>
          <c:tx>
            <c:strRef>
              <c:f>Sheet1!$C$1</c:f>
              <c:strCache>
                <c:ptCount val="1"/>
                <c:pt idx="0">
                  <c:v>&lt;1500g</c:v>
                </c:pt>
              </c:strCache>
            </c:strRef>
          </c:tx>
          <c:marker>
            <c:symbol val="none"/>
          </c:marker>
          <c:cat>
            <c:strRef>
              <c:f>Sheet1!$A$2:$A$9</c:f>
              <c:strCache>
                <c:ptCount val="8"/>
                <c:pt idx="0">
                  <c:v>0</c:v>
                </c:pt>
                <c:pt idx="1">
                  <c:v>1</c:v>
                </c:pt>
                <c:pt idx="2">
                  <c:v>2</c:v>
                </c:pt>
                <c:pt idx="3">
                  <c:v>3</c:v>
                </c:pt>
                <c:pt idx="4">
                  <c:v>4</c:v>
                </c:pt>
                <c:pt idx="5">
                  <c:v>5</c:v>
                </c:pt>
                <c:pt idx="6">
                  <c:v>6</c:v>
                </c:pt>
                <c:pt idx="7">
                  <c:v>7〜</c:v>
                </c:pt>
              </c:strCache>
            </c:strRef>
          </c:cat>
          <c:val>
            <c:numRef>
              <c:f>Sheet1!$C$2:$C$9</c:f>
              <c:numCache>
                <c:formatCode>General</c:formatCode>
                <c:ptCount val="8"/>
                <c:pt idx="0">
                  <c:v>7</c:v>
                </c:pt>
                <c:pt idx="1">
                  <c:v>7</c:v>
                </c:pt>
                <c:pt idx="2">
                  <c:v>7</c:v>
                </c:pt>
                <c:pt idx="3">
                  <c:v>8</c:v>
                </c:pt>
                <c:pt idx="4">
                  <c:v>9</c:v>
                </c:pt>
                <c:pt idx="5">
                  <c:v>10</c:v>
                </c:pt>
                <c:pt idx="6">
                  <c:v>11</c:v>
                </c:pt>
                <c:pt idx="7">
                  <c:v>12</c:v>
                </c:pt>
              </c:numCache>
            </c:numRef>
          </c:val>
          <c:smooth val="0"/>
        </c:ser>
        <c:ser>
          <c:idx val="2"/>
          <c:order val="2"/>
          <c:tx>
            <c:strRef>
              <c:f>Sheet1!$D$1</c:f>
              <c:strCache>
                <c:ptCount val="1"/>
                <c:pt idx="0">
                  <c:v>&lt;2000g</c:v>
                </c:pt>
              </c:strCache>
            </c:strRef>
          </c:tx>
          <c:marker>
            <c:symbol val="none"/>
          </c:marker>
          <c:cat>
            <c:strRef>
              <c:f>Sheet1!$A$2:$A$9</c:f>
              <c:strCache>
                <c:ptCount val="8"/>
                <c:pt idx="0">
                  <c:v>0</c:v>
                </c:pt>
                <c:pt idx="1">
                  <c:v>1</c:v>
                </c:pt>
                <c:pt idx="2">
                  <c:v>2</c:v>
                </c:pt>
                <c:pt idx="3">
                  <c:v>3</c:v>
                </c:pt>
                <c:pt idx="4">
                  <c:v>4</c:v>
                </c:pt>
                <c:pt idx="5">
                  <c:v>5</c:v>
                </c:pt>
                <c:pt idx="6">
                  <c:v>6</c:v>
                </c:pt>
                <c:pt idx="7">
                  <c:v>7〜</c:v>
                </c:pt>
              </c:strCache>
            </c:strRef>
          </c:cat>
          <c:val>
            <c:numRef>
              <c:f>Sheet1!$D$2:$D$9</c:f>
              <c:numCache>
                <c:formatCode>General</c:formatCode>
                <c:ptCount val="8"/>
                <c:pt idx="0">
                  <c:v>8</c:v>
                </c:pt>
                <c:pt idx="1">
                  <c:v>8</c:v>
                </c:pt>
                <c:pt idx="2">
                  <c:v>10</c:v>
                </c:pt>
                <c:pt idx="3">
                  <c:v>12</c:v>
                </c:pt>
                <c:pt idx="4">
                  <c:v>14</c:v>
                </c:pt>
                <c:pt idx="5">
                  <c:v>15</c:v>
                </c:pt>
                <c:pt idx="6">
                  <c:v>16</c:v>
                </c:pt>
                <c:pt idx="7">
                  <c:v>16</c:v>
                </c:pt>
              </c:numCache>
            </c:numRef>
          </c:val>
          <c:smooth val="0"/>
        </c:ser>
        <c:ser>
          <c:idx val="3"/>
          <c:order val="3"/>
          <c:tx>
            <c:strRef>
              <c:f>Sheet1!$E$1</c:f>
              <c:strCache>
                <c:ptCount val="1"/>
                <c:pt idx="0">
                  <c:v>&lt;2500g</c:v>
                </c:pt>
              </c:strCache>
            </c:strRef>
          </c:tx>
          <c:marker>
            <c:symbol val="none"/>
          </c:marker>
          <c:cat>
            <c:strRef>
              <c:f>Sheet1!$A$2:$A$9</c:f>
              <c:strCache>
                <c:ptCount val="8"/>
                <c:pt idx="0">
                  <c:v>0</c:v>
                </c:pt>
                <c:pt idx="1">
                  <c:v>1</c:v>
                </c:pt>
                <c:pt idx="2">
                  <c:v>2</c:v>
                </c:pt>
                <c:pt idx="3">
                  <c:v>3</c:v>
                </c:pt>
                <c:pt idx="4">
                  <c:v>4</c:v>
                </c:pt>
                <c:pt idx="5">
                  <c:v>5</c:v>
                </c:pt>
                <c:pt idx="6">
                  <c:v>6</c:v>
                </c:pt>
                <c:pt idx="7">
                  <c:v>7〜</c:v>
                </c:pt>
              </c:strCache>
            </c:strRef>
          </c:cat>
          <c:val>
            <c:numRef>
              <c:f>Sheet1!$E$2:$E$9</c:f>
              <c:numCache>
                <c:formatCode>General</c:formatCode>
                <c:ptCount val="8"/>
                <c:pt idx="0">
                  <c:v>10</c:v>
                </c:pt>
                <c:pt idx="1">
                  <c:v>10</c:v>
                </c:pt>
                <c:pt idx="2">
                  <c:v>12</c:v>
                </c:pt>
                <c:pt idx="3">
                  <c:v>14</c:v>
                </c:pt>
                <c:pt idx="4">
                  <c:v>16</c:v>
                </c:pt>
                <c:pt idx="5">
                  <c:v>17</c:v>
                </c:pt>
                <c:pt idx="6">
                  <c:v>18</c:v>
                </c:pt>
                <c:pt idx="7">
                  <c:v>18</c:v>
                </c:pt>
              </c:numCache>
            </c:numRef>
          </c:val>
          <c:smooth val="0"/>
        </c:ser>
        <c:ser>
          <c:idx val="4"/>
          <c:order val="4"/>
          <c:tx>
            <c:strRef>
              <c:f>Sheet1!$F$1</c:f>
              <c:strCache>
                <c:ptCount val="1"/>
                <c:pt idx="0">
                  <c:v>2501g〜</c:v>
                </c:pt>
              </c:strCache>
            </c:strRef>
          </c:tx>
          <c:marker>
            <c:symbol val="none"/>
          </c:marker>
          <c:cat>
            <c:strRef>
              <c:f>Sheet1!$A$2:$A$9</c:f>
              <c:strCache>
                <c:ptCount val="8"/>
                <c:pt idx="0">
                  <c:v>0</c:v>
                </c:pt>
                <c:pt idx="1">
                  <c:v>1</c:v>
                </c:pt>
                <c:pt idx="2">
                  <c:v>2</c:v>
                </c:pt>
                <c:pt idx="3">
                  <c:v>3</c:v>
                </c:pt>
                <c:pt idx="4">
                  <c:v>4</c:v>
                </c:pt>
                <c:pt idx="5">
                  <c:v>5</c:v>
                </c:pt>
                <c:pt idx="6">
                  <c:v>6</c:v>
                </c:pt>
                <c:pt idx="7">
                  <c:v>7〜</c:v>
                </c:pt>
              </c:strCache>
            </c:strRef>
          </c:cat>
          <c:val>
            <c:numRef>
              <c:f>Sheet1!$F$2:$F$9</c:f>
              <c:numCache>
                <c:formatCode>General</c:formatCode>
                <c:ptCount val="8"/>
                <c:pt idx="0">
                  <c:v>12</c:v>
                </c:pt>
                <c:pt idx="1">
                  <c:v>12</c:v>
                </c:pt>
                <c:pt idx="2">
                  <c:v>15</c:v>
                </c:pt>
                <c:pt idx="3">
                  <c:v>17</c:v>
                </c:pt>
                <c:pt idx="4">
                  <c:v>18</c:v>
                </c:pt>
                <c:pt idx="5">
                  <c:v>19</c:v>
                </c:pt>
                <c:pt idx="6">
                  <c:v>19.5</c:v>
                </c:pt>
                <c:pt idx="7">
                  <c:v>20</c:v>
                </c:pt>
              </c:numCache>
            </c:numRef>
          </c:val>
          <c:smooth val="0"/>
        </c:ser>
        <c:dLbls>
          <c:showLegendKey val="0"/>
          <c:showVal val="0"/>
          <c:showCatName val="0"/>
          <c:showSerName val="0"/>
          <c:showPercent val="0"/>
          <c:showBubbleSize val="0"/>
        </c:dLbls>
        <c:smooth val="0"/>
        <c:axId val="300464144"/>
        <c:axId val="300464704"/>
      </c:lineChart>
      <c:catAx>
        <c:axId val="300464144"/>
        <c:scaling>
          <c:orientation val="minMax"/>
        </c:scaling>
        <c:delete val="0"/>
        <c:axPos val="b"/>
        <c:numFmt formatCode="General" sourceLinked="1"/>
        <c:majorTickMark val="out"/>
        <c:minorTickMark val="none"/>
        <c:tickLblPos val="nextTo"/>
        <c:crossAx val="300464704"/>
        <c:crosses val="autoZero"/>
        <c:auto val="1"/>
        <c:lblAlgn val="ctr"/>
        <c:lblOffset val="100"/>
        <c:noMultiLvlLbl val="0"/>
      </c:catAx>
      <c:valAx>
        <c:axId val="300464704"/>
        <c:scaling>
          <c:orientation val="minMax"/>
        </c:scaling>
        <c:delete val="0"/>
        <c:axPos val="l"/>
        <c:numFmt formatCode="General" sourceLinked="1"/>
        <c:majorTickMark val="out"/>
        <c:minorTickMark val="none"/>
        <c:tickLblPos val="nextTo"/>
        <c:crossAx val="300464144"/>
        <c:crosses val="autoZero"/>
        <c:crossBetween val="between"/>
      </c:valAx>
    </c:plotArea>
    <c:legend>
      <c:legendPos val="r"/>
      <c:layout>
        <c:manualLayout>
          <c:xMode val="edge"/>
          <c:yMode val="edge"/>
          <c:x val="0.68500812169000702"/>
          <c:y val="0.138944978589568"/>
          <c:w val="0.31499182911582302"/>
          <c:h val="0.415692723270082"/>
        </c:manualLayout>
      </c:layout>
      <c:overlay val="0"/>
    </c:legend>
    <c:plotVisOnly val="1"/>
    <c:dispBlanksAs val="gap"/>
    <c:showDLblsOverMax val="0"/>
  </c:chart>
  <c:txPr>
    <a:bodyPr/>
    <a:lstStyle/>
    <a:p>
      <a:pPr>
        <a:defRPr sz="1800"/>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487549212598401"/>
          <c:y val="3.3750000000000002E-2"/>
          <c:w val="0.86540856575075598"/>
          <c:h val="0.82555216535433096"/>
        </c:manualLayout>
      </c:layout>
      <c:lineChart>
        <c:grouping val="standard"/>
        <c:varyColors val="0"/>
        <c:ser>
          <c:idx val="0"/>
          <c:order val="0"/>
          <c:tx>
            <c:strRef>
              <c:f>Sheet1!$B$1</c:f>
              <c:strCache>
                <c:ptCount val="1"/>
                <c:pt idx="0">
                  <c:v>35w-</c:v>
                </c:pt>
              </c:strCache>
            </c:strRef>
          </c:tx>
          <c:marker>
            <c:symbol val="none"/>
          </c:marker>
          <c:cat>
            <c:strRef>
              <c:f>Sheet1!$A$2:$A$7</c:f>
              <c:strCache>
                <c:ptCount val="6"/>
                <c:pt idx="0">
                  <c:v>0</c:v>
                </c:pt>
                <c:pt idx="1">
                  <c:v>1</c:v>
                </c:pt>
                <c:pt idx="2">
                  <c:v>2</c:v>
                </c:pt>
                <c:pt idx="3">
                  <c:v>3</c:v>
                </c:pt>
                <c:pt idx="4">
                  <c:v>4</c:v>
                </c:pt>
                <c:pt idx="5">
                  <c:v>5〜</c:v>
                </c:pt>
              </c:strCache>
            </c:strRef>
          </c:cat>
          <c:val>
            <c:numRef>
              <c:f>Sheet1!$B$2:$B$7</c:f>
              <c:numCache>
                <c:formatCode>General</c:formatCode>
                <c:ptCount val="6"/>
                <c:pt idx="0">
                  <c:v>10</c:v>
                </c:pt>
                <c:pt idx="1">
                  <c:v>12</c:v>
                </c:pt>
                <c:pt idx="2">
                  <c:v>14</c:v>
                </c:pt>
                <c:pt idx="3">
                  <c:v>16</c:v>
                </c:pt>
                <c:pt idx="4">
                  <c:v>17</c:v>
                </c:pt>
                <c:pt idx="5">
                  <c:v>18</c:v>
                </c:pt>
              </c:numCache>
            </c:numRef>
          </c:val>
          <c:smooth val="0"/>
        </c:ser>
        <c:ser>
          <c:idx val="1"/>
          <c:order val="1"/>
          <c:tx>
            <c:strRef>
              <c:f>Sheet1!$C$1</c:f>
              <c:strCache>
                <c:ptCount val="1"/>
                <c:pt idx="0">
                  <c:v>32-34w</c:v>
                </c:pt>
              </c:strCache>
            </c:strRef>
          </c:tx>
          <c:marker>
            <c:symbol val="none"/>
          </c:marker>
          <c:cat>
            <c:strRef>
              <c:f>Sheet1!$A$2:$A$7</c:f>
              <c:strCache>
                <c:ptCount val="6"/>
                <c:pt idx="0">
                  <c:v>0</c:v>
                </c:pt>
                <c:pt idx="1">
                  <c:v>1</c:v>
                </c:pt>
                <c:pt idx="2">
                  <c:v>2</c:v>
                </c:pt>
                <c:pt idx="3">
                  <c:v>3</c:v>
                </c:pt>
                <c:pt idx="4">
                  <c:v>4</c:v>
                </c:pt>
                <c:pt idx="5">
                  <c:v>5〜</c:v>
                </c:pt>
              </c:strCache>
            </c:strRef>
          </c:cat>
          <c:val>
            <c:numRef>
              <c:f>Sheet1!$C$2:$C$7</c:f>
              <c:numCache>
                <c:formatCode>General</c:formatCode>
                <c:ptCount val="6"/>
                <c:pt idx="0">
                  <c:v>8</c:v>
                </c:pt>
                <c:pt idx="1">
                  <c:v>10</c:v>
                </c:pt>
                <c:pt idx="2">
                  <c:v>12</c:v>
                </c:pt>
                <c:pt idx="3">
                  <c:v>14</c:v>
                </c:pt>
                <c:pt idx="4">
                  <c:v>15</c:v>
                </c:pt>
                <c:pt idx="5">
                  <c:v>16</c:v>
                </c:pt>
              </c:numCache>
            </c:numRef>
          </c:val>
          <c:smooth val="0"/>
        </c:ser>
        <c:ser>
          <c:idx val="2"/>
          <c:order val="2"/>
          <c:tx>
            <c:strRef>
              <c:f>Sheet1!$D$1</c:f>
              <c:strCache>
                <c:ptCount val="1"/>
                <c:pt idx="0">
                  <c:v>30-31w</c:v>
                </c:pt>
              </c:strCache>
            </c:strRef>
          </c:tx>
          <c:marker>
            <c:symbol val="none"/>
          </c:marker>
          <c:cat>
            <c:strRef>
              <c:f>Sheet1!$A$2:$A$7</c:f>
              <c:strCache>
                <c:ptCount val="6"/>
                <c:pt idx="0">
                  <c:v>0</c:v>
                </c:pt>
                <c:pt idx="1">
                  <c:v>1</c:v>
                </c:pt>
                <c:pt idx="2">
                  <c:v>2</c:v>
                </c:pt>
                <c:pt idx="3">
                  <c:v>3</c:v>
                </c:pt>
                <c:pt idx="4">
                  <c:v>4</c:v>
                </c:pt>
                <c:pt idx="5">
                  <c:v>5〜</c:v>
                </c:pt>
              </c:strCache>
            </c:strRef>
          </c:cat>
          <c:val>
            <c:numRef>
              <c:f>Sheet1!$D$2:$D$7</c:f>
              <c:numCache>
                <c:formatCode>General</c:formatCode>
                <c:ptCount val="6"/>
                <c:pt idx="0">
                  <c:v>7</c:v>
                </c:pt>
                <c:pt idx="1">
                  <c:v>8</c:v>
                </c:pt>
                <c:pt idx="2">
                  <c:v>10</c:v>
                </c:pt>
                <c:pt idx="3">
                  <c:v>12</c:v>
                </c:pt>
                <c:pt idx="4">
                  <c:v>13</c:v>
                </c:pt>
                <c:pt idx="5">
                  <c:v>14</c:v>
                </c:pt>
              </c:numCache>
            </c:numRef>
          </c:val>
          <c:smooth val="0"/>
        </c:ser>
        <c:ser>
          <c:idx val="3"/>
          <c:order val="3"/>
          <c:tx>
            <c:strRef>
              <c:f>Sheet1!$E$1</c:f>
              <c:strCache>
                <c:ptCount val="1"/>
                <c:pt idx="0">
                  <c:v>28-29w</c:v>
                </c:pt>
              </c:strCache>
            </c:strRef>
          </c:tx>
          <c:marker>
            <c:symbol val="none"/>
          </c:marker>
          <c:cat>
            <c:strRef>
              <c:f>Sheet1!$A$2:$A$7</c:f>
              <c:strCache>
                <c:ptCount val="6"/>
                <c:pt idx="0">
                  <c:v>0</c:v>
                </c:pt>
                <c:pt idx="1">
                  <c:v>1</c:v>
                </c:pt>
                <c:pt idx="2">
                  <c:v>2</c:v>
                </c:pt>
                <c:pt idx="3">
                  <c:v>3</c:v>
                </c:pt>
                <c:pt idx="4">
                  <c:v>4</c:v>
                </c:pt>
                <c:pt idx="5">
                  <c:v>5〜</c:v>
                </c:pt>
              </c:strCache>
            </c:strRef>
          </c:cat>
          <c:val>
            <c:numRef>
              <c:f>Sheet1!$E$2:$E$7</c:f>
              <c:numCache>
                <c:formatCode>General</c:formatCode>
                <c:ptCount val="6"/>
                <c:pt idx="0">
                  <c:v>6</c:v>
                </c:pt>
                <c:pt idx="1">
                  <c:v>7</c:v>
                </c:pt>
                <c:pt idx="2">
                  <c:v>8</c:v>
                </c:pt>
                <c:pt idx="3">
                  <c:v>10</c:v>
                </c:pt>
                <c:pt idx="4">
                  <c:v>11</c:v>
                </c:pt>
                <c:pt idx="5">
                  <c:v>12</c:v>
                </c:pt>
              </c:numCache>
            </c:numRef>
          </c:val>
          <c:smooth val="0"/>
        </c:ser>
        <c:ser>
          <c:idx val="4"/>
          <c:order val="4"/>
          <c:tx>
            <c:strRef>
              <c:f>Sheet1!$F$1</c:f>
              <c:strCache>
                <c:ptCount val="1"/>
                <c:pt idx="0">
                  <c:v>26-27w</c:v>
                </c:pt>
              </c:strCache>
            </c:strRef>
          </c:tx>
          <c:marker>
            <c:symbol val="none"/>
          </c:marker>
          <c:cat>
            <c:strRef>
              <c:f>Sheet1!$A$2:$A$7</c:f>
              <c:strCache>
                <c:ptCount val="6"/>
                <c:pt idx="0">
                  <c:v>0</c:v>
                </c:pt>
                <c:pt idx="1">
                  <c:v>1</c:v>
                </c:pt>
                <c:pt idx="2">
                  <c:v>2</c:v>
                </c:pt>
                <c:pt idx="3">
                  <c:v>3</c:v>
                </c:pt>
                <c:pt idx="4">
                  <c:v>4</c:v>
                </c:pt>
                <c:pt idx="5">
                  <c:v>5〜</c:v>
                </c:pt>
              </c:strCache>
            </c:strRef>
          </c:cat>
          <c:val>
            <c:numRef>
              <c:f>Sheet1!$F$2:$F$7</c:f>
              <c:numCache>
                <c:formatCode>General</c:formatCode>
                <c:ptCount val="6"/>
                <c:pt idx="0">
                  <c:v>5</c:v>
                </c:pt>
                <c:pt idx="1">
                  <c:v>5</c:v>
                </c:pt>
                <c:pt idx="2">
                  <c:v>6</c:v>
                </c:pt>
                <c:pt idx="3">
                  <c:v>8</c:v>
                </c:pt>
                <c:pt idx="4">
                  <c:v>9</c:v>
                </c:pt>
                <c:pt idx="5">
                  <c:v>10</c:v>
                </c:pt>
              </c:numCache>
            </c:numRef>
          </c:val>
          <c:smooth val="0"/>
        </c:ser>
        <c:ser>
          <c:idx val="5"/>
          <c:order val="5"/>
          <c:tx>
            <c:strRef>
              <c:f>Sheet1!$G$1</c:f>
              <c:strCache>
                <c:ptCount val="1"/>
                <c:pt idx="0">
                  <c:v>25w</c:v>
                </c:pt>
              </c:strCache>
            </c:strRef>
          </c:tx>
          <c:marker>
            <c:symbol val="none"/>
          </c:marker>
          <c:cat>
            <c:strRef>
              <c:f>Sheet1!$A$2:$A$7</c:f>
              <c:strCache>
                <c:ptCount val="6"/>
                <c:pt idx="0">
                  <c:v>0</c:v>
                </c:pt>
                <c:pt idx="1">
                  <c:v>1</c:v>
                </c:pt>
                <c:pt idx="2">
                  <c:v>2</c:v>
                </c:pt>
                <c:pt idx="3">
                  <c:v>3</c:v>
                </c:pt>
                <c:pt idx="4">
                  <c:v>4</c:v>
                </c:pt>
                <c:pt idx="5">
                  <c:v>5〜</c:v>
                </c:pt>
              </c:strCache>
            </c:strRef>
          </c:cat>
          <c:val>
            <c:numRef>
              <c:f>Sheet1!$G$2:$G$7</c:f>
              <c:numCache>
                <c:formatCode>General</c:formatCode>
                <c:ptCount val="6"/>
                <c:pt idx="0">
                  <c:v>5</c:v>
                </c:pt>
                <c:pt idx="1">
                  <c:v>5</c:v>
                </c:pt>
                <c:pt idx="2">
                  <c:v>5</c:v>
                </c:pt>
                <c:pt idx="3">
                  <c:v>6</c:v>
                </c:pt>
                <c:pt idx="4">
                  <c:v>7</c:v>
                </c:pt>
                <c:pt idx="5">
                  <c:v>8</c:v>
                </c:pt>
              </c:numCache>
            </c:numRef>
          </c:val>
          <c:smooth val="0"/>
        </c:ser>
        <c:dLbls>
          <c:showLegendKey val="0"/>
          <c:showVal val="0"/>
          <c:showCatName val="0"/>
          <c:showSerName val="0"/>
          <c:showPercent val="0"/>
          <c:showBubbleSize val="0"/>
        </c:dLbls>
        <c:smooth val="0"/>
        <c:axId val="301111504"/>
        <c:axId val="301112064"/>
      </c:lineChart>
      <c:catAx>
        <c:axId val="301111504"/>
        <c:scaling>
          <c:orientation val="minMax"/>
        </c:scaling>
        <c:delete val="0"/>
        <c:axPos val="b"/>
        <c:numFmt formatCode="General" sourceLinked="0"/>
        <c:majorTickMark val="none"/>
        <c:minorTickMark val="none"/>
        <c:tickLblPos val="nextTo"/>
        <c:crossAx val="301112064"/>
        <c:crosses val="autoZero"/>
        <c:auto val="1"/>
        <c:lblAlgn val="ctr"/>
        <c:lblOffset val="100"/>
        <c:noMultiLvlLbl val="0"/>
      </c:catAx>
      <c:valAx>
        <c:axId val="301112064"/>
        <c:scaling>
          <c:orientation val="minMax"/>
          <c:max val="25"/>
        </c:scaling>
        <c:delete val="0"/>
        <c:axPos val="l"/>
        <c:numFmt formatCode="General" sourceLinked="1"/>
        <c:majorTickMark val="out"/>
        <c:minorTickMark val="none"/>
        <c:tickLblPos val="nextTo"/>
        <c:crossAx val="301111504"/>
        <c:crosses val="autoZero"/>
        <c:crossBetween val="between"/>
      </c:valAx>
    </c:plotArea>
    <c:plotVisOnly val="1"/>
    <c:dispBlanksAs val="gap"/>
    <c:showDLblsOverMax val="0"/>
  </c:chart>
  <c:txPr>
    <a:bodyPr/>
    <a:lstStyle/>
    <a:p>
      <a:pPr>
        <a:defRPr sz="1800"/>
      </a:pPr>
      <a:endParaRPr lang="ja-JP"/>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487549212598401"/>
          <c:y val="3.3750000000000002E-2"/>
          <c:w val="0.48251512234363098"/>
          <c:h val="0.82555216535433096"/>
        </c:manualLayout>
      </c:layout>
      <c:lineChart>
        <c:grouping val="standard"/>
        <c:varyColors val="0"/>
        <c:ser>
          <c:idx val="0"/>
          <c:order val="0"/>
          <c:tx>
            <c:strRef>
              <c:f>Sheet1!$B$1</c:f>
              <c:strCache>
                <c:ptCount val="1"/>
                <c:pt idx="0">
                  <c:v>35w-</c:v>
                </c:pt>
              </c:strCache>
            </c:strRef>
          </c:tx>
          <c:spPr>
            <a:ln w="57150" cmpd="sng"/>
          </c:spPr>
          <c:marker>
            <c:symbol val="none"/>
          </c:marker>
          <c:cat>
            <c:strRef>
              <c:f>Sheet1!$A$2:$A$7</c:f>
              <c:strCache>
                <c:ptCount val="6"/>
                <c:pt idx="0">
                  <c:v>0</c:v>
                </c:pt>
                <c:pt idx="1">
                  <c:v>1</c:v>
                </c:pt>
                <c:pt idx="2">
                  <c:v>2</c:v>
                </c:pt>
                <c:pt idx="3">
                  <c:v>3</c:v>
                </c:pt>
                <c:pt idx="4">
                  <c:v>4</c:v>
                </c:pt>
                <c:pt idx="5">
                  <c:v>5〜</c:v>
                </c:pt>
              </c:strCache>
            </c:strRef>
          </c:cat>
          <c:val>
            <c:numRef>
              <c:f>Sheet1!$B$2:$B$7</c:f>
              <c:numCache>
                <c:formatCode>General</c:formatCode>
                <c:ptCount val="6"/>
                <c:pt idx="0">
                  <c:v>12</c:v>
                </c:pt>
                <c:pt idx="1">
                  <c:v>18</c:v>
                </c:pt>
                <c:pt idx="2">
                  <c:v>20</c:v>
                </c:pt>
                <c:pt idx="3">
                  <c:v>22</c:v>
                </c:pt>
                <c:pt idx="4">
                  <c:v>25</c:v>
                </c:pt>
                <c:pt idx="5">
                  <c:v>25</c:v>
                </c:pt>
              </c:numCache>
            </c:numRef>
          </c:val>
          <c:smooth val="0"/>
        </c:ser>
        <c:ser>
          <c:idx val="1"/>
          <c:order val="1"/>
          <c:tx>
            <c:strRef>
              <c:f>Sheet1!$C$1</c:f>
              <c:strCache>
                <c:ptCount val="1"/>
                <c:pt idx="0">
                  <c:v>32-34w</c:v>
                </c:pt>
              </c:strCache>
            </c:strRef>
          </c:tx>
          <c:marker>
            <c:symbol val="none"/>
          </c:marker>
          <c:cat>
            <c:strRef>
              <c:f>Sheet1!$A$2:$A$7</c:f>
              <c:strCache>
                <c:ptCount val="6"/>
                <c:pt idx="0">
                  <c:v>0</c:v>
                </c:pt>
                <c:pt idx="1">
                  <c:v>1</c:v>
                </c:pt>
                <c:pt idx="2">
                  <c:v>2</c:v>
                </c:pt>
                <c:pt idx="3">
                  <c:v>3</c:v>
                </c:pt>
                <c:pt idx="4">
                  <c:v>4</c:v>
                </c:pt>
                <c:pt idx="5">
                  <c:v>5〜</c:v>
                </c:pt>
              </c:strCache>
            </c:strRef>
          </c:cat>
          <c:val>
            <c:numRef>
              <c:f>Sheet1!$C$2:$C$7</c:f>
              <c:numCache>
                <c:formatCode>General</c:formatCode>
                <c:ptCount val="6"/>
                <c:pt idx="0">
                  <c:v>10</c:v>
                </c:pt>
                <c:pt idx="1">
                  <c:v>16</c:v>
                </c:pt>
                <c:pt idx="2">
                  <c:v>18</c:v>
                </c:pt>
                <c:pt idx="3">
                  <c:v>20</c:v>
                </c:pt>
                <c:pt idx="4">
                  <c:v>22</c:v>
                </c:pt>
                <c:pt idx="5">
                  <c:v>22</c:v>
                </c:pt>
              </c:numCache>
            </c:numRef>
          </c:val>
          <c:smooth val="0"/>
        </c:ser>
        <c:ser>
          <c:idx val="2"/>
          <c:order val="2"/>
          <c:tx>
            <c:strRef>
              <c:f>Sheet1!$D$1</c:f>
              <c:strCache>
                <c:ptCount val="1"/>
                <c:pt idx="0">
                  <c:v>30-31w</c:v>
                </c:pt>
              </c:strCache>
            </c:strRef>
          </c:tx>
          <c:marker>
            <c:symbol val="none"/>
          </c:marker>
          <c:cat>
            <c:strRef>
              <c:f>Sheet1!$A$2:$A$7</c:f>
              <c:strCache>
                <c:ptCount val="6"/>
                <c:pt idx="0">
                  <c:v>0</c:v>
                </c:pt>
                <c:pt idx="1">
                  <c:v>1</c:v>
                </c:pt>
                <c:pt idx="2">
                  <c:v>2</c:v>
                </c:pt>
                <c:pt idx="3">
                  <c:v>3</c:v>
                </c:pt>
                <c:pt idx="4">
                  <c:v>4</c:v>
                </c:pt>
                <c:pt idx="5">
                  <c:v>5〜</c:v>
                </c:pt>
              </c:strCache>
            </c:strRef>
          </c:cat>
          <c:val>
            <c:numRef>
              <c:f>Sheet1!$D$2:$D$7</c:f>
              <c:numCache>
                <c:formatCode>General</c:formatCode>
                <c:ptCount val="6"/>
                <c:pt idx="0">
                  <c:v>10</c:v>
                </c:pt>
                <c:pt idx="1">
                  <c:v>14</c:v>
                </c:pt>
                <c:pt idx="2">
                  <c:v>16</c:v>
                </c:pt>
                <c:pt idx="3">
                  <c:v>18</c:v>
                </c:pt>
                <c:pt idx="4">
                  <c:v>20</c:v>
                </c:pt>
                <c:pt idx="5">
                  <c:v>20</c:v>
                </c:pt>
              </c:numCache>
            </c:numRef>
          </c:val>
          <c:smooth val="0"/>
        </c:ser>
        <c:ser>
          <c:idx val="3"/>
          <c:order val="3"/>
          <c:tx>
            <c:strRef>
              <c:f>Sheet1!$E$1</c:f>
              <c:strCache>
                <c:ptCount val="1"/>
                <c:pt idx="0">
                  <c:v>28-29w</c:v>
                </c:pt>
              </c:strCache>
            </c:strRef>
          </c:tx>
          <c:marker>
            <c:symbol val="none"/>
          </c:marker>
          <c:cat>
            <c:strRef>
              <c:f>Sheet1!$A$2:$A$7</c:f>
              <c:strCache>
                <c:ptCount val="6"/>
                <c:pt idx="0">
                  <c:v>0</c:v>
                </c:pt>
                <c:pt idx="1">
                  <c:v>1</c:v>
                </c:pt>
                <c:pt idx="2">
                  <c:v>2</c:v>
                </c:pt>
                <c:pt idx="3">
                  <c:v>3</c:v>
                </c:pt>
                <c:pt idx="4">
                  <c:v>4</c:v>
                </c:pt>
                <c:pt idx="5">
                  <c:v>5〜</c:v>
                </c:pt>
              </c:strCache>
            </c:strRef>
          </c:cat>
          <c:val>
            <c:numRef>
              <c:f>Sheet1!$E$2:$E$7</c:f>
              <c:numCache>
                <c:formatCode>General</c:formatCode>
                <c:ptCount val="6"/>
                <c:pt idx="0">
                  <c:v>9</c:v>
                </c:pt>
                <c:pt idx="1">
                  <c:v>12</c:v>
                </c:pt>
                <c:pt idx="2">
                  <c:v>14</c:v>
                </c:pt>
                <c:pt idx="3">
                  <c:v>16</c:v>
                </c:pt>
                <c:pt idx="4">
                  <c:v>18</c:v>
                </c:pt>
                <c:pt idx="5">
                  <c:v>18</c:v>
                </c:pt>
              </c:numCache>
            </c:numRef>
          </c:val>
          <c:smooth val="0"/>
        </c:ser>
        <c:ser>
          <c:idx val="4"/>
          <c:order val="4"/>
          <c:tx>
            <c:strRef>
              <c:f>Sheet1!$F$1</c:f>
              <c:strCache>
                <c:ptCount val="1"/>
                <c:pt idx="0">
                  <c:v>26-27w</c:v>
                </c:pt>
              </c:strCache>
            </c:strRef>
          </c:tx>
          <c:marker>
            <c:symbol val="none"/>
          </c:marker>
          <c:cat>
            <c:strRef>
              <c:f>Sheet1!$A$2:$A$7</c:f>
              <c:strCache>
                <c:ptCount val="6"/>
                <c:pt idx="0">
                  <c:v>0</c:v>
                </c:pt>
                <c:pt idx="1">
                  <c:v>1</c:v>
                </c:pt>
                <c:pt idx="2">
                  <c:v>2</c:v>
                </c:pt>
                <c:pt idx="3">
                  <c:v>3</c:v>
                </c:pt>
                <c:pt idx="4">
                  <c:v>4</c:v>
                </c:pt>
                <c:pt idx="5">
                  <c:v>5〜</c:v>
                </c:pt>
              </c:strCache>
            </c:strRef>
          </c:cat>
          <c:val>
            <c:numRef>
              <c:f>Sheet1!$F$2:$F$7</c:f>
              <c:numCache>
                <c:formatCode>General</c:formatCode>
                <c:ptCount val="6"/>
                <c:pt idx="0">
                  <c:v>8</c:v>
                </c:pt>
                <c:pt idx="1">
                  <c:v>10</c:v>
                </c:pt>
                <c:pt idx="2">
                  <c:v>12</c:v>
                </c:pt>
                <c:pt idx="3">
                  <c:v>14</c:v>
                </c:pt>
                <c:pt idx="4">
                  <c:v>15</c:v>
                </c:pt>
                <c:pt idx="5">
                  <c:v>15</c:v>
                </c:pt>
              </c:numCache>
            </c:numRef>
          </c:val>
          <c:smooth val="0"/>
        </c:ser>
        <c:ser>
          <c:idx val="5"/>
          <c:order val="5"/>
          <c:tx>
            <c:strRef>
              <c:f>Sheet1!$G$1</c:f>
              <c:strCache>
                <c:ptCount val="1"/>
                <c:pt idx="0">
                  <c:v>25w</c:v>
                </c:pt>
              </c:strCache>
            </c:strRef>
          </c:tx>
          <c:marker>
            <c:symbol val="none"/>
          </c:marker>
          <c:cat>
            <c:strRef>
              <c:f>Sheet1!$A$2:$A$7</c:f>
              <c:strCache>
                <c:ptCount val="6"/>
                <c:pt idx="0">
                  <c:v>0</c:v>
                </c:pt>
                <c:pt idx="1">
                  <c:v>1</c:v>
                </c:pt>
                <c:pt idx="2">
                  <c:v>2</c:v>
                </c:pt>
                <c:pt idx="3">
                  <c:v>3</c:v>
                </c:pt>
                <c:pt idx="4">
                  <c:v>4</c:v>
                </c:pt>
                <c:pt idx="5">
                  <c:v>5〜</c:v>
                </c:pt>
              </c:strCache>
            </c:strRef>
          </c:cat>
          <c:val>
            <c:numRef>
              <c:f>Sheet1!$G$2:$G$7</c:f>
              <c:numCache>
                <c:formatCode>General</c:formatCode>
                <c:ptCount val="6"/>
                <c:pt idx="0">
                  <c:v>8</c:v>
                </c:pt>
                <c:pt idx="1">
                  <c:v>10</c:v>
                </c:pt>
                <c:pt idx="2">
                  <c:v>12</c:v>
                </c:pt>
                <c:pt idx="3">
                  <c:v>13</c:v>
                </c:pt>
                <c:pt idx="4">
                  <c:v>13</c:v>
                </c:pt>
                <c:pt idx="5">
                  <c:v>13</c:v>
                </c:pt>
              </c:numCache>
            </c:numRef>
          </c:val>
          <c:smooth val="0"/>
        </c:ser>
        <c:dLbls>
          <c:showLegendKey val="0"/>
          <c:showVal val="0"/>
          <c:showCatName val="0"/>
          <c:showSerName val="0"/>
          <c:showPercent val="0"/>
          <c:showBubbleSize val="0"/>
        </c:dLbls>
        <c:smooth val="0"/>
        <c:axId val="301046704"/>
        <c:axId val="301047264"/>
      </c:lineChart>
      <c:catAx>
        <c:axId val="301046704"/>
        <c:scaling>
          <c:orientation val="minMax"/>
        </c:scaling>
        <c:delete val="0"/>
        <c:axPos val="b"/>
        <c:numFmt formatCode="General" sourceLinked="0"/>
        <c:majorTickMark val="none"/>
        <c:minorTickMark val="none"/>
        <c:tickLblPos val="nextTo"/>
        <c:crossAx val="301047264"/>
        <c:crosses val="autoZero"/>
        <c:auto val="1"/>
        <c:lblAlgn val="ctr"/>
        <c:lblOffset val="100"/>
        <c:noMultiLvlLbl val="0"/>
      </c:catAx>
      <c:valAx>
        <c:axId val="301047264"/>
        <c:scaling>
          <c:orientation val="minMax"/>
          <c:max val="25"/>
        </c:scaling>
        <c:delete val="0"/>
        <c:axPos val="l"/>
        <c:numFmt formatCode="General" sourceLinked="1"/>
        <c:majorTickMark val="out"/>
        <c:minorTickMark val="none"/>
        <c:tickLblPos val="nextTo"/>
        <c:crossAx val="301046704"/>
        <c:crosses val="autoZero"/>
        <c:crossBetween val="between"/>
      </c:valAx>
      <c:spPr>
        <a:noFill/>
        <a:ln>
          <a:noFill/>
        </a:ln>
      </c:spPr>
    </c:plotArea>
    <c:legend>
      <c:legendPos val="r"/>
      <c:layout>
        <c:manualLayout>
          <c:xMode val="edge"/>
          <c:yMode val="edge"/>
          <c:x val="0.647413525667207"/>
          <c:y val="0.106549726929312"/>
          <c:w val="0.256441799506686"/>
          <c:h val="0.52310761459183397"/>
        </c:manualLayout>
      </c:layout>
      <c:overlay val="0"/>
      <c:txPr>
        <a:bodyPr/>
        <a:lstStyle/>
        <a:p>
          <a:pPr>
            <a:defRPr sz="2000"/>
          </a:pPr>
          <a:endParaRPr lang="ja-JP"/>
        </a:p>
      </c:txPr>
    </c:legend>
    <c:plotVisOnly val="1"/>
    <c:dispBlanksAs val="gap"/>
    <c:showDLblsOverMax val="0"/>
  </c:chart>
  <c:txPr>
    <a:bodyPr/>
    <a:lstStyle/>
    <a:p>
      <a:pPr>
        <a:defRPr sz="1800"/>
      </a:pPr>
      <a:endParaRPr lang="ja-JP"/>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058909303003807E-2"/>
          <c:y val="4.9375000000000002E-2"/>
          <c:w val="0.68434999674129604"/>
          <c:h val="0.82555216535433096"/>
        </c:manualLayout>
      </c:layout>
      <c:lineChart>
        <c:grouping val="standard"/>
        <c:varyColors val="0"/>
        <c:ser>
          <c:idx val="0"/>
          <c:order val="0"/>
          <c:tx>
            <c:strRef>
              <c:f>Sheet1!$B$1</c:f>
              <c:strCache>
                <c:ptCount val="1"/>
                <c:pt idx="0">
                  <c:v>ET　新</c:v>
                </c:pt>
              </c:strCache>
            </c:strRef>
          </c:tx>
          <c:spPr>
            <a:ln>
              <a:solidFill>
                <a:srgbClr val="FF0000"/>
              </a:solidFill>
            </a:ln>
          </c:spPr>
          <c:marker>
            <c:symbol val="none"/>
          </c:marker>
          <c:cat>
            <c:strRef>
              <c:f>Sheet1!$A$2:$A$7</c:f>
              <c:strCache>
                <c:ptCount val="6"/>
                <c:pt idx="0">
                  <c:v>&lt;25w</c:v>
                </c:pt>
                <c:pt idx="1">
                  <c:v>26-27w</c:v>
                </c:pt>
                <c:pt idx="2">
                  <c:v>28-29w</c:v>
                </c:pt>
                <c:pt idx="3">
                  <c:v>30-31w</c:v>
                </c:pt>
                <c:pt idx="4">
                  <c:v>32-34w</c:v>
                </c:pt>
                <c:pt idx="5">
                  <c:v>35w-</c:v>
                </c:pt>
              </c:strCache>
            </c:strRef>
          </c:cat>
          <c:val>
            <c:numRef>
              <c:f>Sheet1!$B$2:$B$7</c:f>
              <c:numCache>
                <c:formatCode>General</c:formatCode>
                <c:ptCount val="6"/>
                <c:pt idx="0">
                  <c:v>13</c:v>
                </c:pt>
                <c:pt idx="1">
                  <c:v>15</c:v>
                </c:pt>
                <c:pt idx="2">
                  <c:v>18</c:v>
                </c:pt>
                <c:pt idx="3">
                  <c:v>20</c:v>
                </c:pt>
                <c:pt idx="4">
                  <c:v>22</c:v>
                </c:pt>
                <c:pt idx="5">
                  <c:v>25</c:v>
                </c:pt>
              </c:numCache>
            </c:numRef>
          </c:val>
          <c:smooth val="0"/>
        </c:ser>
        <c:ser>
          <c:idx val="1"/>
          <c:order val="1"/>
          <c:tx>
            <c:strRef>
              <c:f>Sheet1!$C$1</c:f>
              <c:strCache>
                <c:ptCount val="1"/>
                <c:pt idx="0">
                  <c:v>PT high 新</c:v>
                </c:pt>
              </c:strCache>
            </c:strRef>
          </c:tx>
          <c:spPr>
            <a:ln>
              <a:solidFill>
                <a:srgbClr val="FF6600"/>
              </a:solidFill>
            </a:ln>
          </c:spPr>
          <c:marker>
            <c:symbol val="none"/>
          </c:marker>
          <c:cat>
            <c:strRef>
              <c:f>Sheet1!$A$2:$A$7</c:f>
              <c:strCache>
                <c:ptCount val="6"/>
                <c:pt idx="0">
                  <c:v>&lt;25w</c:v>
                </c:pt>
                <c:pt idx="1">
                  <c:v>26-27w</c:v>
                </c:pt>
                <c:pt idx="2">
                  <c:v>28-29w</c:v>
                </c:pt>
                <c:pt idx="3">
                  <c:v>30-31w</c:v>
                </c:pt>
                <c:pt idx="4">
                  <c:v>32-34w</c:v>
                </c:pt>
                <c:pt idx="5">
                  <c:v>35w-</c:v>
                </c:pt>
              </c:strCache>
            </c:strRef>
          </c:cat>
          <c:val>
            <c:numRef>
              <c:f>Sheet1!$C$2:$C$7</c:f>
              <c:numCache>
                <c:formatCode>General</c:formatCode>
                <c:ptCount val="6"/>
                <c:pt idx="0">
                  <c:v>10</c:v>
                </c:pt>
                <c:pt idx="1">
                  <c:v>12</c:v>
                </c:pt>
                <c:pt idx="2">
                  <c:v>14</c:v>
                </c:pt>
                <c:pt idx="3">
                  <c:v>16</c:v>
                </c:pt>
                <c:pt idx="4">
                  <c:v>19</c:v>
                </c:pt>
                <c:pt idx="5">
                  <c:v>22</c:v>
                </c:pt>
              </c:numCache>
            </c:numRef>
          </c:val>
          <c:smooth val="0"/>
        </c:ser>
        <c:ser>
          <c:idx val="2"/>
          <c:order val="2"/>
          <c:tx>
            <c:strRef>
              <c:f>Sheet1!$D$1</c:f>
              <c:strCache>
                <c:ptCount val="1"/>
                <c:pt idx="0">
                  <c:v>PT low 新</c:v>
                </c:pt>
              </c:strCache>
            </c:strRef>
          </c:tx>
          <c:spPr>
            <a:ln>
              <a:solidFill>
                <a:srgbClr val="0000FF"/>
              </a:solidFill>
            </a:ln>
          </c:spPr>
          <c:marker>
            <c:symbol val="none"/>
          </c:marker>
          <c:cat>
            <c:strRef>
              <c:f>Sheet1!$A$2:$A$7</c:f>
              <c:strCache>
                <c:ptCount val="6"/>
                <c:pt idx="0">
                  <c:v>&lt;25w</c:v>
                </c:pt>
                <c:pt idx="1">
                  <c:v>26-27w</c:v>
                </c:pt>
                <c:pt idx="2">
                  <c:v>28-29w</c:v>
                </c:pt>
                <c:pt idx="3">
                  <c:v>30-31w</c:v>
                </c:pt>
                <c:pt idx="4">
                  <c:v>32-34w</c:v>
                </c:pt>
                <c:pt idx="5">
                  <c:v>35w-</c:v>
                </c:pt>
              </c:strCache>
            </c:strRef>
          </c:cat>
          <c:val>
            <c:numRef>
              <c:f>Sheet1!$D$2:$D$7</c:f>
              <c:numCache>
                <c:formatCode>General</c:formatCode>
                <c:ptCount val="6"/>
                <c:pt idx="0">
                  <c:v>8</c:v>
                </c:pt>
                <c:pt idx="1">
                  <c:v>10</c:v>
                </c:pt>
                <c:pt idx="2">
                  <c:v>12</c:v>
                </c:pt>
                <c:pt idx="3">
                  <c:v>14</c:v>
                </c:pt>
                <c:pt idx="4">
                  <c:v>16</c:v>
                </c:pt>
                <c:pt idx="5">
                  <c:v>18</c:v>
                </c:pt>
              </c:numCache>
            </c:numRef>
          </c:val>
          <c:smooth val="0"/>
        </c:ser>
        <c:ser>
          <c:idx val="3"/>
          <c:order val="3"/>
          <c:tx>
            <c:strRef>
              <c:f>Sheet1!$E$1</c:f>
              <c:strCache>
                <c:ptCount val="1"/>
                <c:pt idx="0">
                  <c:v>ET 従来</c:v>
                </c:pt>
              </c:strCache>
            </c:strRef>
          </c:tx>
          <c:spPr>
            <a:ln>
              <a:solidFill>
                <a:srgbClr val="FF0000"/>
              </a:solidFill>
              <a:prstDash val="sysDot"/>
            </a:ln>
          </c:spPr>
          <c:marker>
            <c:symbol val="none"/>
          </c:marker>
          <c:cat>
            <c:strRef>
              <c:f>Sheet1!$A$2:$A$7</c:f>
              <c:strCache>
                <c:ptCount val="6"/>
                <c:pt idx="0">
                  <c:v>&lt;25w</c:v>
                </c:pt>
                <c:pt idx="1">
                  <c:v>26-27w</c:v>
                </c:pt>
                <c:pt idx="2">
                  <c:v>28-29w</c:v>
                </c:pt>
                <c:pt idx="3">
                  <c:v>30-31w</c:v>
                </c:pt>
                <c:pt idx="4">
                  <c:v>32-34w</c:v>
                </c:pt>
                <c:pt idx="5">
                  <c:v>35w-</c:v>
                </c:pt>
              </c:strCache>
            </c:strRef>
          </c:cat>
          <c:val>
            <c:numRef>
              <c:f>Sheet1!$E$2:$E$7</c:f>
              <c:numCache>
                <c:formatCode>General</c:formatCode>
                <c:ptCount val="6"/>
                <c:pt idx="0">
                  <c:v>15</c:v>
                </c:pt>
                <c:pt idx="1">
                  <c:v>15</c:v>
                </c:pt>
                <c:pt idx="2">
                  <c:v>18</c:v>
                </c:pt>
                <c:pt idx="3">
                  <c:v>20</c:v>
                </c:pt>
                <c:pt idx="4">
                  <c:v>20</c:v>
                </c:pt>
                <c:pt idx="5">
                  <c:v>25</c:v>
                </c:pt>
              </c:numCache>
            </c:numRef>
          </c:val>
          <c:smooth val="0"/>
        </c:ser>
        <c:ser>
          <c:idx val="4"/>
          <c:order val="4"/>
          <c:tx>
            <c:strRef>
              <c:f>Sheet1!$F$1</c:f>
              <c:strCache>
                <c:ptCount val="1"/>
                <c:pt idx="0">
                  <c:v>PT 従来</c:v>
                </c:pt>
              </c:strCache>
            </c:strRef>
          </c:tx>
          <c:spPr>
            <a:ln>
              <a:solidFill>
                <a:srgbClr val="0000FF"/>
              </a:solidFill>
              <a:prstDash val="sysDot"/>
            </a:ln>
          </c:spPr>
          <c:marker>
            <c:symbol val="none"/>
          </c:marker>
          <c:cat>
            <c:strRef>
              <c:f>Sheet1!$A$2:$A$7</c:f>
              <c:strCache>
                <c:ptCount val="6"/>
                <c:pt idx="0">
                  <c:v>&lt;25w</c:v>
                </c:pt>
                <c:pt idx="1">
                  <c:v>26-27w</c:v>
                </c:pt>
                <c:pt idx="2">
                  <c:v>28-29w</c:v>
                </c:pt>
                <c:pt idx="3">
                  <c:v>30-31w</c:v>
                </c:pt>
                <c:pt idx="4">
                  <c:v>32-34w</c:v>
                </c:pt>
                <c:pt idx="5">
                  <c:v>35w-</c:v>
                </c:pt>
              </c:strCache>
            </c:strRef>
          </c:cat>
          <c:val>
            <c:numRef>
              <c:f>Sheet1!$F$2:$F$7</c:f>
              <c:numCache>
                <c:formatCode>General</c:formatCode>
                <c:ptCount val="6"/>
                <c:pt idx="0">
                  <c:v>10</c:v>
                </c:pt>
                <c:pt idx="1">
                  <c:v>10</c:v>
                </c:pt>
                <c:pt idx="2">
                  <c:v>12</c:v>
                </c:pt>
                <c:pt idx="3">
                  <c:v>15</c:v>
                </c:pt>
                <c:pt idx="4">
                  <c:v>15</c:v>
                </c:pt>
                <c:pt idx="5">
                  <c:v>18</c:v>
                </c:pt>
              </c:numCache>
            </c:numRef>
          </c:val>
          <c:smooth val="0"/>
        </c:ser>
        <c:dLbls>
          <c:showLegendKey val="0"/>
          <c:showVal val="0"/>
          <c:showCatName val="0"/>
          <c:showSerName val="0"/>
          <c:showPercent val="0"/>
          <c:showBubbleSize val="0"/>
        </c:dLbls>
        <c:smooth val="0"/>
        <c:axId val="301051744"/>
        <c:axId val="301052304"/>
      </c:lineChart>
      <c:catAx>
        <c:axId val="301051744"/>
        <c:scaling>
          <c:orientation val="minMax"/>
        </c:scaling>
        <c:delete val="0"/>
        <c:axPos val="b"/>
        <c:numFmt formatCode="General" sourceLinked="0"/>
        <c:majorTickMark val="out"/>
        <c:minorTickMark val="none"/>
        <c:tickLblPos val="nextTo"/>
        <c:crossAx val="301052304"/>
        <c:crosses val="autoZero"/>
        <c:auto val="1"/>
        <c:lblAlgn val="ctr"/>
        <c:lblOffset val="100"/>
        <c:noMultiLvlLbl val="0"/>
      </c:catAx>
      <c:valAx>
        <c:axId val="301052304"/>
        <c:scaling>
          <c:orientation val="minMax"/>
        </c:scaling>
        <c:delete val="0"/>
        <c:axPos val="l"/>
        <c:numFmt formatCode="General" sourceLinked="1"/>
        <c:majorTickMark val="out"/>
        <c:minorTickMark val="none"/>
        <c:tickLblPos val="nextTo"/>
        <c:crossAx val="301051744"/>
        <c:crosses val="autoZero"/>
        <c:crossBetween val="between"/>
      </c:valAx>
    </c:plotArea>
    <c:legend>
      <c:legendPos val="r"/>
      <c:layout>
        <c:manualLayout>
          <c:xMode val="edge"/>
          <c:yMode val="edge"/>
          <c:x val="0.70687390125472904"/>
          <c:y val="4.5739419291338602E-2"/>
          <c:w val="0.27668230939357702"/>
          <c:h val="0.62727116141732298"/>
        </c:manualLayout>
      </c:layout>
      <c:overlay val="0"/>
      <c:spPr>
        <a:ln>
          <a:noFill/>
        </a:ln>
      </c:spPr>
      <c:txPr>
        <a:bodyPr/>
        <a:lstStyle/>
        <a:p>
          <a:pPr>
            <a:defRPr sz="2000"/>
          </a:pPr>
          <a:endParaRPr lang="ja-JP"/>
        </a:p>
      </c:txPr>
    </c:legend>
    <c:plotVisOnly val="1"/>
    <c:dispBlanksAs val="gap"/>
    <c:showDLblsOverMax val="0"/>
  </c:chart>
  <c:txPr>
    <a:bodyPr/>
    <a:lstStyle/>
    <a:p>
      <a:pPr>
        <a:defRPr sz="1800"/>
      </a:pPr>
      <a:endParaRPr lang="ja-JP"/>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781719-C61F-7046-8147-840405938B1E}" type="datetimeFigureOut">
              <a:rPr kumimoji="1" lang="ja-JP" altLang="en-US" smtClean="0"/>
              <a:t>2015/3/9</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A11EB0-71B6-C743-87C2-31EA4AD12212}" type="slidenum">
              <a:rPr kumimoji="1" lang="ja-JP" altLang="en-US" smtClean="0"/>
              <a:t>‹#›</a:t>
            </a:fld>
            <a:endParaRPr kumimoji="1" lang="ja-JP" altLang="en-US"/>
          </a:p>
        </p:txBody>
      </p:sp>
    </p:spTree>
    <p:extLst>
      <p:ext uri="{BB962C8B-B14F-4D97-AF65-F5344CB8AC3E}">
        <p14:creationId xmlns:p14="http://schemas.microsoft.com/office/powerpoint/2010/main" val="24212250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A65891-EAB4-4446-81A4-552D8D221E19}" type="datetimeFigureOut">
              <a:rPr kumimoji="1" lang="ja-JP" altLang="en-US" smtClean="0"/>
              <a:t>2015/3/9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6D48EA-9790-774B-980D-D14B8D7DD114}" type="slidenum">
              <a:rPr kumimoji="1" lang="ja-JP" altLang="en-US" smtClean="0"/>
              <a:t>‹#›</a:t>
            </a:fld>
            <a:endParaRPr kumimoji="1" lang="ja-JP" altLang="en-US"/>
          </a:p>
        </p:txBody>
      </p:sp>
    </p:spTree>
    <p:extLst>
      <p:ext uri="{BB962C8B-B14F-4D97-AF65-F5344CB8AC3E}">
        <p14:creationId xmlns:p14="http://schemas.microsoft.com/office/powerpoint/2010/main" val="70205926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342900" indent="-342900">
              <a:lnSpc>
                <a:spcPct val="150000"/>
              </a:lnSpc>
              <a:spcAft>
                <a:spcPts val="600"/>
              </a:spcAft>
              <a:buFont typeface="Arial"/>
              <a:buChar char="•"/>
            </a:pPr>
            <a:r>
              <a:rPr lang="en-US" altLang="ja-JP" sz="1200" dirty="0" smtClean="0">
                <a:solidFill>
                  <a:srgbClr val="FF0000"/>
                </a:solidFill>
              </a:rPr>
              <a:t>Most preterm infants with kernicterus lacked marked </a:t>
            </a:r>
            <a:r>
              <a:rPr lang="en-US" altLang="ja-JP" sz="1200" dirty="0" err="1" smtClean="0">
                <a:solidFill>
                  <a:srgbClr val="FF0000"/>
                </a:solidFill>
              </a:rPr>
              <a:t>hyperbilirubinemia</a:t>
            </a:r>
            <a:r>
              <a:rPr lang="en-US" altLang="ja-JP" sz="1200" dirty="0" smtClean="0">
                <a:solidFill>
                  <a:srgbClr val="FF0000"/>
                </a:solidFill>
              </a:rPr>
              <a:t>. </a:t>
            </a:r>
          </a:p>
          <a:p>
            <a:pPr marL="342900" indent="-342900">
              <a:lnSpc>
                <a:spcPct val="150000"/>
              </a:lnSpc>
              <a:spcAft>
                <a:spcPts val="600"/>
              </a:spcAft>
              <a:buFont typeface="Arial"/>
              <a:buChar char="•"/>
            </a:pPr>
            <a:r>
              <a:rPr lang="en-US" altLang="ja-JP" sz="1200" dirty="0" smtClean="0"/>
              <a:t>Acute neurologic symptoms were not observed in any infants. MRI revealed abnormal findings during infancy but not after 1 year of age. </a:t>
            </a:r>
          </a:p>
          <a:p>
            <a:pPr marL="342900" indent="-342900">
              <a:lnSpc>
                <a:spcPct val="150000"/>
              </a:lnSpc>
              <a:spcAft>
                <a:spcPts val="600"/>
              </a:spcAft>
              <a:buFont typeface="Arial"/>
              <a:buChar char="•"/>
            </a:pPr>
            <a:r>
              <a:rPr lang="en-US" altLang="ja-JP" sz="1200" dirty="0" smtClean="0"/>
              <a:t>BAEP measurements showed marked abnormalities without apparent hearing loss.</a:t>
            </a:r>
          </a:p>
          <a:p>
            <a:endParaRPr kumimoji="1" lang="ja-JP" altLang="en-US" dirty="0"/>
          </a:p>
        </p:txBody>
      </p:sp>
      <p:sp>
        <p:nvSpPr>
          <p:cNvPr id="4" name="スライド番号プレースホルダー 3"/>
          <p:cNvSpPr>
            <a:spLocks noGrp="1"/>
          </p:cNvSpPr>
          <p:nvPr>
            <p:ph type="sldNum" sz="quarter" idx="10"/>
          </p:nvPr>
        </p:nvSpPr>
        <p:spPr/>
        <p:txBody>
          <a:bodyPr/>
          <a:lstStyle/>
          <a:p>
            <a:fld id="{85E974CC-D757-D840-BEFC-7DD95D1DEE60}" type="slidenum">
              <a:rPr kumimoji="1" lang="ja-JP" altLang="en-US" smtClean="0"/>
              <a:t>11</a:t>
            </a:fld>
            <a:endParaRPr kumimoji="1" lang="ja-JP" altLang="en-US"/>
          </a:p>
        </p:txBody>
      </p:sp>
    </p:spTree>
    <p:extLst>
      <p:ext uri="{BB962C8B-B14F-4D97-AF65-F5344CB8AC3E}">
        <p14:creationId xmlns:p14="http://schemas.microsoft.com/office/powerpoint/2010/main" val="1739064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在胎期間の短い早産児の核黄疸例が圧倒的に多い。</a:t>
            </a:r>
          </a:p>
          <a:p>
            <a:r>
              <a:rPr kumimoji="1" lang="ja-JP" altLang="en-US" dirty="0" smtClean="0"/>
              <a:t>明らかな高ビ血症なくても、核黄疸を発症している例が多い。</a:t>
            </a:r>
          </a:p>
          <a:p>
            <a:r>
              <a:rPr kumimoji="1" lang="ja-JP" altLang="en-US" dirty="0" smtClean="0"/>
              <a:t>		本当に、そうと言えるのか？</a:t>
            </a:r>
          </a:p>
          <a:p>
            <a:r>
              <a:rPr kumimoji="1" lang="ja-JP" altLang="en-US" dirty="0" smtClean="0"/>
              <a:t>生後２週以後に</a:t>
            </a:r>
            <a:r>
              <a:rPr kumimoji="1" lang="en-US" altLang="ja-JP" dirty="0" smtClean="0"/>
              <a:t>TB</a:t>
            </a:r>
            <a:r>
              <a:rPr kumimoji="1" lang="ja-JP" altLang="en-US" dirty="0" smtClean="0"/>
              <a:t>頂値を示した例が多い。</a:t>
            </a:r>
          </a:p>
          <a:p>
            <a:r>
              <a:rPr kumimoji="1" lang="ja-JP" altLang="en-US" dirty="0" smtClean="0"/>
              <a:t>		生後</a:t>
            </a:r>
            <a:r>
              <a:rPr kumimoji="1" lang="en-US" altLang="ja-JP" dirty="0" smtClean="0"/>
              <a:t>2</a:t>
            </a:r>
            <a:r>
              <a:rPr kumimoji="1" lang="ja-JP" altLang="en-US" dirty="0" smtClean="0"/>
              <a:t>週以後の高ビ血症チェックは万全でない。</a:t>
            </a:r>
          </a:p>
          <a:p>
            <a:r>
              <a:rPr kumimoji="1" lang="en-US" altLang="ja-JP" dirty="0" smtClean="0"/>
              <a:t>TB</a:t>
            </a:r>
            <a:r>
              <a:rPr kumimoji="1" lang="ja-JP" altLang="en-US" dirty="0" smtClean="0"/>
              <a:t>値は基準値以下でも、</a:t>
            </a:r>
            <a:r>
              <a:rPr kumimoji="1" lang="en-US" altLang="ja-JP" dirty="0" smtClean="0"/>
              <a:t>UB</a:t>
            </a:r>
            <a:r>
              <a:rPr kumimoji="1" lang="ja-JP" altLang="en-US" dirty="0" smtClean="0"/>
              <a:t>値が</a:t>
            </a:r>
            <a:r>
              <a:rPr kumimoji="1" lang="en-US" altLang="ja-JP" dirty="0" smtClean="0"/>
              <a:t>ET</a:t>
            </a:r>
            <a:r>
              <a:rPr kumimoji="1" lang="ja-JP" altLang="en-US" dirty="0" smtClean="0"/>
              <a:t>基準値超の例がある。</a:t>
            </a:r>
          </a:p>
          <a:p>
            <a:r>
              <a:rPr kumimoji="1" lang="ja-JP" altLang="en-US" dirty="0" smtClean="0"/>
              <a:t>　　　	</a:t>
            </a:r>
            <a:r>
              <a:rPr kumimoji="1" lang="en-US" altLang="ja-JP" dirty="0" smtClean="0"/>
              <a:t>TB</a:t>
            </a:r>
            <a:r>
              <a:rPr kumimoji="1" lang="ja-JP" altLang="en-US" dirty="0" smtClean="0"/>
              <a:t>測定だけでは、スルーする。</a:t>
            </a:r>
          </a:p>
          <a:p>
            <a:endParaRPr kumimoji="1" lang="ja-JP" altLang="en-US" dirty="0"/>
          </a:p>
        </p:txBody>
      </p:sp>
      <p:sp>
        <p:nvSpPr>
          <p:cNvPr id="4" name="スライド番号プレースホルダー 3"/>
          <p:cNvSpPr>
            <a:spLocks noGrp="1"/>
          </p:cNvSpPr>
          <p:nvPr>
            <p:ph type="sldNum" sz="quarter" idx="10"/>
          </p:nvPr>
        </p:nvSpPr>
        <p:spPr/>
        <p:txBody>
          <a:bodyPr/>
          <a:lstStyle/>
          <a:p>
            <a:fld id="{B36D48EA-9790-774B-980D-D14B8D7DD114}" type="slidenum">
              <a:rPr kumimoji="1" lang="ja-JP" altLang="en-US" smtClean="0"/>
              <a:t>17</a:t>
            </a:fld>
            <a:endParaRPr kumimoji="1" lang="ja-JP" altLang="en-US"/>
          </a:p>
        </p:txBody>
      </p:sp>
    </p:spTree>
    <p:extLst>
      <p:ext uri="{BB962C8B-B14F-4D97-AF65-F5344CB8AC3E}">
        <p14:creationId xmlns:p14="http://schemas.microsoft.com/office/powerpoint/2010/main" val="3326891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200" dirty="0" smtClean="0">
                <a:solidFill>
                  <a:srgbClr val="000000"/>
                </a:solidFill>
              </a:rPr>
              <a:t>全国の</a:t>
            </a:r>
            <a:r>
              <a:rPr lang="en-US" altLang="ja-JP" sz="1200" dirty="0" smtClean="0">
                <a:solidFill>
                  <a:srgbClr val="000000"/>
                </a:solidFill>
              </a:rPr>
              <a:t>NICU</a:t>
            </a:r>
            <a:r>
              <a:rPr lang="ja-JP" altLang="en-US" sz="1200" dirty="0" smtClean="0">
                <a:solidFill>
                  <a:srgbClr val="000000"/>
                </a:solidFill>
              </a:rPr>
              <a:t>施設における在胎</a:t>
            </a:r>
            <a:r>
              <a:rPr lang="en-US" altLang="ja-JP" sz="1200" dirty="0" smtClean="0">
                <a:solidFill>
                  <a:srgbClr val="000000"/>
                </a:solidFill>
              </a:rPr>
              <a:t>30</a:t>
            </a:r>
            <a:r>
              <a:rPr lang="ja-JP" altLang="en-US" sz="1200" dirty="0" smtClean="0">
                <a:solidFill>
                  <a:srgbClr val="000000"/>
                </a:solidFill>
              </a:rPr>
              <a:t>週未満で出生した児で遷延性黄疸と核黄疸の発症件数を把握するために、</a:t>
            </a:r>
            <a:endParaRPr lang="en-US" altLang="ja-JP" sz="1200" dirty="0" smtClean="0">
              <a:solidFill>
                <a:srgbClr val="000000"/>
              </a:solidFill>
            </a:endParaRPr>
          </a:p>
        </p:txBody>
      </p:sp>
      <p:sp>
        <p:nvSpPr>
          <p:cNvPr id="4" name="スライド番号プレースホルダー 3"/>
          <p:cNvSpPr>
            <a:spLocks noGrp="1"/>
          </p:cNvSpPr>
          <p:nvPr>
            <p:ph type="sldNum" sz="quarter" idx="10"/>
          </p:nvPr>
        </p:nvSpPr>
        <p:spPr/>
        <p:txBody>
          <a:bodyPr/>
          <a:lstStyle/>
          <a:p>
            <a:fld id="{B36D48EA-9790-774B-980D-D14B8D7DD114}" type="slidenum">
              <a:rPr kumimoji="1" lang="ja-JP" altLang="en-US" smtClean="0"/>
              <a:t>18</a:t>
            </a:fld>
            <a:endParaRPr kumimoji="1" lang="ja-JP" altLang="en-US"/>
          </a:p>
        </p:txBody>
      </p:sp>
    </p:spTree>
    <p:extLst>
      <p:ext uri="{BB962C8B-B14F-4D97-AF65-F5344CB8AC3E}">
        <p14:creationId xmlns:p14="http://schemas.microsoft.com/office/powerpoint/2010/main" val="3517234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366DA88-6FDF-45F3-B3A7-0912244B2342}" type="slidenum">
              <a:rPr lang="ja-JP" altLang="en-US" smtClean="0"/>
              <a:pPr/>
              <a:t>32</a:t>
            </a:fld>
            <a:endParaRPr lang="en-US" altLang="ja-JP"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ja-JP" altLang="en-US" smtClean="0">
                <a:ea typeface="ＭＳ Ｐゴシック" charset="-128"/>
              </a:rPr>
              <a:t>・ネオブルーは、紫外線・赤外線がでないため、遮光カーテンや補色カバーが必要なくなります。紫外線カットなので女医さんや看護師さんの美白のお肌も守ります！</a:t>
            </a:r>
          </a:p>
          <a:p>
            <a:pPr eaLnBrk="1" hangingPunct="1"/>
            <a:r>
              <a:rPr lang="ja-JP" altLang="en-US" smtClean="0">
                <a:ea typeface="ＭＳ Ｐゴシック" charset="-128"/>
              </a:rPr>
              <a:t>新生児・乳児の</a:t>
            </a:r>
            <a:r>
              <a:rPr lang="ja-JP" altLang="en-US" smtClean="0">
                <a:solidFill>
                  <a:srgbClr val="0066CC"/>
                </a:solidFill>
                <a:latin typeface="HG丸ｺﾞｼｯｸM-PRO" pitchFamily="50" charset="-128"/>
                <a:ea typeface="HG丸ｺﾞｼｯｸM-PRO" pitchFamily="50" charset="-128"/>
              </a:rPr>
              <a:t>不感蒸泄（蒸散）を減らすことができるので、体重変化が激しい極少未熟児などの補液や授乳の補給調整を行いやすくなります。→　海外文献あります（</a:t>
            </a:r>
            <a:r>
              <a:rPr lang="en-US" altLang="ja-JP" smtClean="0">
                <a:solidFill>
                  <a:srgbClr val="0066CC"/>
                </a:solidFill>
                <a:latin typeface="HG丸ｺﾞｼｯｸM-PRO" pitchFamily="50" charset="-128"/>
                <a:ea typeface="HG丸ｺﾞｼｯｸM-PRO" pitchFamily="50" charset="-128"/>
              </a:rPr>
              <a:t>THE EFFECT OF LIGHT-EMITTING DIODE(LED) PHOTOTHERAPY ON TRANSEPIDERMAL WATER LOSS(TEWL) IN PREMATURE AND TERM INFANTS)</a:t>
            </a:r>
          </a:p>
          <a:p>
            <a:pPr eaLnBrk="1" hangingPunct="1"/>
            <a:r>
              <a:rPr lang="ja-JP" altLang="en-US" smtClean="0">
                <a:solidFill>
                  <a:srgbClr val="0066CC"/>
                </a:solidFill>
                <a:latin typeface="HG丸ｺﾞｼｯｸM-PRO" pitchFamily="50" charset="-128"/>
                <a:ea typeface="HG丸ｺﾞｼｯｸM-PRO" pitchFamily="50" charset="-128"/>
              </a:rPr>
              <a:t>黄色</a:t>
            </a:r>
            <a:r>
              <a:rPr lang="en-US" altLang="ja-JP" smtClean="0">
                <a:solidFill>
                  <a:srgbClr val="0066CC"/>
                </a:solidFill>
                <a:latin typeface="HG丸ｺﾞｼｯｸM-PRO" pitchFamily="50" charset="-128"/>
                <a:ea typeface="HG丸ｺﾞｼｯｸM-PRO" pitchFamily="50" charset="-128"/>
              </a:rPr>
              <a:t>LED</a:t>
            </a:r>
            <a:r>
              <a:rPr lang="ja-JP" altLang="en-US" smtClean="0">
                <a:solidFill>
                  <a:srgbClr val="0066CC"/>
                </a:solidFill>
                <a:latin typeface="HG丸ｺﾞｼｯｸM-PRO" pitchFamily="50" charset="-128"/>
                <a:ea typeface="HG丸ｺﾞｼｯｸM-PRO" pitchFamily="50" charset="-128"/>
              </a:rPr>
              <a:t>が含まれるのは、青色等の単色による周辺の医療スタッフの視覚的不快を緩和するために、少量混ぜてあります。</a:t>
            </a:r>
          </a:p>
          <a:p>
            <a:pPr eaLnBrk="1" hangingPunct="1"/>
            <a:endParaRPr lang="ja-JP" altLang="en-US" smtClean="0">
              <a:solidFill>
                <a:srgbClr val="0066CC"/>
              </a:solidFill>
              <a:latin typeface="HG丸ｺﾞｼｯｸM-PRO" pitchFamily="50" charset="-128"/>
              <a:ea typeface="HG丸ｺﾞｼｯｸM-PRO" pitchFamily="50" charset="-128"/>
            </a:endParaRPr>
          </a:p>
          <a:p>
            <a:pPr eaLnBrk="1" hangingPunct="1"/>
            <a:endParaRPr lang="en-US" altLang="ja-JP" smtClean="0">
              <a:solidFill>
                <a:srgbClr val="0066CC"/>
              </a:solidFill>
              <a:latin typeface="HG丸ｺﾞｼｯｸM-PRO" pitchFamily="50" charset="-128"/>
              <a:ea typeface="HG丸ｺﾞｼｯｸM-PRO" pitchFamily="50" charset="-128"/>
            </a:endParaRPr>
          </a:p>
          <a:p>
            <a:pPr eaLnBrk="1" hangingPunct="1"/>
            <a:endParaRPr lang="ja-JP" altLang="en-US" smtClean="0">
              <a:solidFill>
                <a:srgbClr val="0066CC"/>
              </a:solidFill>
              <a:latin typeface="HG丸ｺﾞｼｯｸM-PRO" pitchFamily="50" charset="-128"/>
              <a:ea typeface="HG丸ｺﾞｼｯｸM-PRO" pitchFamily="50" charset="-128"/>
            </a:endParaRPr>
          </a:p>
          <a:p>
            <a:pPr eaLnBrk="1" hangingPunct="1"/>
            <a:endParaRPr lang="ja-JP" altLang="en-US" smtClean="0">
              <a:solidFill>
                <a:srgbClr val="0066CC"/>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1341085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青色</a:t>
            </a:r>
            <a:r>
              <a:rPr kumimoji="1" lang="en-US" altLang="ja-JP" dirty="0" smtClean="0"/>
              <a:t>LED</a:t>
            </a:r>
            <a:r>
              <a:rPr kumimoji="1" lang="ja-JP" altLang="en-US" dirty="0" smtClean="0"/>
              <a:t>と青色蛍光管の比較研究を示します。</a:t>
            </a:r>
            <a:endParaRPr kumimoji="1" lang="en-US" altLang="ja-JP" dirty="0" smtClean="0"/>
          </a:p>
          <a:p>
            <a:r>
              <a:rPr kumimoji="1" lang="ja-JP" altLang="en-US" dirty="0" smtClean="0"/>
              <a:t>日本では</a:t>
            </a:r>
            <a:r>
              <a:rPr kumimoji="1" lang="en-US" altLang="ja-JP" dirty="0" smtClean="0"/>
              <a:t>LED</a:t>
            </a:r>
            <a:r>
              <a:rPr kumimoji="1" lang="ja-JP" altLang="en-US" dirty="0" smtClean="0"/>
              <a:t>の方が効果が高いと報告されているが、諸外国では両群での効果の差はなく、</a:t>
            </a:r>
            <a:r>
              <a:rPr kumimoji="1" lang="en-US" altLang="ja-JP" dirty="0" smtClean="0"/>
              <a:t>LED</a:t>
            </a:r>
            <a:r>
              <a:rPr kumimoji="1" lang="ja-JP" altLang="en-US" dirty="0" smtClean="0"/>
              <a:t>の効果については賛否両論であるのが現状です。</a:t>
            </a:r>
            <a:endParaRPr kumimoji="1" lang="ja-JP" altLang="en-US" dirty="0"/>
          </a:p>
        </p:txBody>
      </p:sp>
      <p:sp>
        <p:nvSpPr>
          <p:cNvPr id="4" name="スライド番号プレースホルダー 3"/>
          <p:cNvSpPr>
            <a:spLocks noGrp="1"/>
          </p:cNvSpPr>
          <p:nvPr>
            <p:ph type="sldNum" sz="quarter" idx="10"/>
          </p:nvPr>
        </p:nvSpPr>
        <p:spPr/>
        <p:txBody>
          <a:bodyPr/>
          <a:lstStyle/>
          <a:p>
            <a:fld id="{E0E176BF-7B30-4FE2-8B4A-7EE44126B052}" type="slidenum">
              <a:rPr kumimoji="1" lang="ja-JP" altLang="en-US" smtClean="0"/>
              <a:t>33</a:t>
            </a:fld>
            <a:endParaRPr kumimoji="1" lang="ja-JP" altLang="en-US"/>
          </a:p>
        </p:txBody>
      </p:sp>
    </p:spTree>
    <p:extLst>
      <p:ext uri="{BB962C8B-B14F-4D97-AF65-F5344CB8AC3E}">
        <p14:creationId xmlns:p14="http://schemas.microsoft.com/office/powerpoint/2010/main" val="3591741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結果②です。</a:t>
            </a:r>
            <a:endParaRPr kumimoji="1" lang="en-US" altLang="ja-JP" dirty="0" smtClean="0"/>
          </a:p>
          <a:p>
            <a:r>
              <a:rPr kumimoji="1" lang="en-US" altLang="ja-JP" dirty="0" smtClean="0"/>
              <a:t>TB</a:t>
            </a:r>
            <a:r>
              <a:rPr kumimoji="1" lang="ja-JP" altLang="en-US" dirty="0" smtClean="0"/>
              <a:t>値の低下率を両群比較しています。</a:t>
            </a:r>
            <a:endParaRPr kumimoji="1" lang="en-US" altLang="ja-JP" dirty="0" smtClean="0"/>
          </a:p>
          <a:p>
            <a:r>
              <a:rPr kumimoji="1" lang="en-US" altLang="ja-JP" dirty="0" smtClean="0"/>
              <a:t>LED</a:t>
            </a:r>
            <a:r>
              <a:rPr kumimoji="1" lang="ja-JP" altLang="en-US" dirty="0" smtClean="0"/>
              <a:t>群</a:t>
            </a:r>
            <a:r>
              <a:rPr kumimoji="1" lang="en-US" altLang="ja-JP" dirty="0" smtClean="0"/>
              <a:t>32%</a:t>
            </a:r>
            <a:r>
              <a:rPr kumimoji="1" lang="ja-JP" altLang="en-US" dirty="0" err="1" smtClean="0"/>
              <a:t>、</a:t>
            </a:r>
            <a:r>
              <a:rPr kumimoji="1" lang="ja-JP" altLang="en-US" dirty="0" smtClean="0"/>
              <a:t>蛍光管群</a:t>
            </a:r>
            <a:r>
              <a:rPr kumimoji="1" lang="en-US" altLang="ja-JP" dirty="0" smtClean="0"/>
              <a:t>26.1%</a:t>
            </a:r>
            <a:r>
              <a:rPr kumimoji="1" lang="ja-JP" altLang="en-US" dirty="0" smtClean="0"/>
              <a:t>と、</a:t>
            </a:r>
            <a:r>
              <a:rPr kumimoji="1" lang="en-US" altLang="ja-JP" dirty="0" smtClean="0"/>
              <a:t>LED</a:t>
            </a:r>
            <a:r>
              <a:rPr kumimoji="1" lang="ja-JP" altLang="en-US" dirty="0" smtClean="0"/>
              <a:t>群の方が、蛍光管群よりも低下率は大きいという結果でした。</a:t>
            </a:r>
            <a:endParaRPr kumimoji="1" lang="ja-JP" altLang="en-US" dirty="0"/>
          </a:p>
        </p:txBody>
      </p:sp>
      <p:sp>
        <p:nvSpPr>
          <p:cNvPr id="4" name="スライド番号プレースホルダー 3"/>
          <p:cNvSpPr>
            <a:spLocks noGrp="1"/>
          </p:cNvSpPr>
          <p:nvPr>
            <p:ph type="sldNum" sz="quarter" idx="10"/>
          </p:nvPr>
        </p:nvSpPr>
        <p:spPr/>
        <p:txBody>
          <a:bodyPr/>
          <a:lstStyle/>
          <a:p>
            <a:fld id="{E0E176BF-7B30-4FE2-8B4A-7EE44126B052}" type="slidenum">
              <a:rPr kumimoji="1" lang="ja-JP" altLang="en-US" smtClean="0"/>
              <a:t>35</a:t>
            </a:fld>
            <a:endParaRPr kumimoji="1" lang="ja-JP" altLang="en-US"/>
          </a:p>
        </p:txBody>
      </p:sp>
    </p:spTree>
    <p:extLst>
      <p:ext uri="{BB962C8B-B14F-4D97-AF65-F5344CB8AC3E}">
        <p14:creationId xmlns:p14="http://schemas.microsoft.com/office/powerpoint/2010/main" val="1590980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 1"/>
          <p:cNvSpPr>
            <a:spLocks noGrp="1" noRot="1" noChangeAspect="1" noTextEdit="1"/>
          </p:cNvSpPr>
          <p:nvPr>
            <p:ph type="sldImg"/>
          </p:nvPr>
        </p:nvSpPr>
        <p:spPr>
          <a:ln/>
        </p:spPr>
      </p:sp>
      <p:sp>
        <p:nvSpPr>
          <p:cNvPr id="73731" name="ノート プレースホルダ 2"/>
          <p:cNvSpPr>
            <a:spLocks noGrp="1"/>
          </p:cNvSpPr>
          <p:nvPr>
            <p:ph type="body" idx="1"/>
          </p:nvPr>
        </p:nvSpPr>
        <p:spPr>
          <a:noFill/>
          <a:ln/>
        </p:spPr>
        <p:txBody>
          <a:bodyPr/>
          <a:lstStyle/>
          <a:p>
            <a:endParaRPr lang="ja-JP" altLang="en-US" smtClean="0">
              <a:ea typeface="ＭＳ Ｐ明朝" charset="-128"/>
            </a:endParaRPr>
          </a:p>
        </p:txBody>
      </p:sp>
    </p:spTree>
    <p:extLst>
      <p:ext uri="{BB962C8B-B14F-4D97-AF65-F5344CB8AC3E}">
        <p14:creationId xmlns:p14="http://schemas.microsoft.com/office/powerpoint/2010/main" val="1401977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6CBE2D2-3F00-487C-AEFD-2A706BAF0679}" type="slidenum">
              <a:rPr lang="ja-JP" altLang="en-US" smtClean="0"/>
              <a:pPr/>
              <a:t>37</a:t>
            </a:fld>
            <a:endParaRPr lang="en-US" altLang="ja-JP" smtClean="0"/>
          </a:p>
        </p:txBody>
      </p:sp>
      <p:sp>
        <p:nvSpPr>
          <p:cNvPr id="51203" name="Rectangle 2"/>
          <p:cNvSpPr>
            <a:spLocks noGrp="1" noRot="1" noChangeAspect="1" noChangeArrowheads="1" noTextEdit="1"/>
          </p:cNvSpPr>
          <p:nvPr>
            <p:ph type="sldImg"/>
          </p:nvPr>
        </p:nvSpPr>
        <p:spPr>
          <a:xfrm>
            <a:off x="1144588" y="682625"/>
            <a:ext cx="4576762" cy="3433763"/>
          </a:xfrm>
          <a:ln/>
        </p:spPr>
      </p:sp>
      <p:sp>
        <p:nvSpPr>
          <p:cNvPr id="51204" name="Rectangle 3"/>
          <p:cNvSpPr>
            <a:spLocks noGrp="1" noChangeArrowheads="1"/>
          </p:cNvSpPr>
          <p:nvPr>
            <p:ph type="body" idx="1"/>
          </p:nvPr>
        </p:nvSpPr>
        <p:spPr>
          <a:xfrm>
            <a:off x="914620" y="4342707"/>
            <a:ext cx="5028761" cy="4118746"/>
          </a:xfrm>
          <a:noFill/>
          <a:ln/>
        </p:spPr>
        <p:txBody>
          <a:bodyPr/>
          <a:lstStyle/>
          <a:p>
            <a:pPr eaLnBrk="1" hangingPunct="1"/>
            <a:r>
              <a:rPr lang="ja-JP" altLang="en-US" smtClean="0">
                <a:ea typeface="ＭＳ Ｐゴシック" charset="-128"/>
              </a:rPr>
              <a:t>ライトの消耗寿命は、メーカにより違うことが多いです。</a:t>
            </a:r>
          </a:p>
          <a:p>
            <a:pPr eaLnBrk="1" hangingPunct="1"/>
            <a:endParaRPr lang="ja-JP" altLang="en-US" smtClean="0">
              <a:ea typeface="ＭＳ Ｐゴシック" charset="-128"/>
            </a:endParaRPr>
          </a:p>
          <a:p>
            <a:pPr eaLnBrk="1" hangingPunct="1"/>
            <a:endParaRPr lang="ja-JP" altLang="en-US" smtClean="0">
              <a:ea typeface="ＭＳ Ｐゴシック" charset="-128"/>
            </a:endParaRPr>
          </a:p>
        </p:txBody>
      </p:sp>
    </p:spTree>
    <p:extLst>
      <p:ext uri="{BB962C8B-B14F-4D97-AF65-F5344CB8AC3E}">
        <p14:creationId xmlns:p14="http://schemas.microsoft.com/office/powerpoint/2010/main" val="437264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まず</a:t>
            </a:r>
            <a:r>
              <a:rPr kumimoji="1" lang="en-US" altLang="ja-JP" dirty="0" smtClean="0"/>
              <a:t>TSB</a:t>
            </a:r>
            <a:r>
              <a:rPr kumimoji="1" lang="ja-JP" altLang="en-US" dirty="0" smtClean="0"/>
              <a:t>を横軸、</a:t>
            </a:r>
            <a:r>
              <a:rPr kumimoji="1" lang="en-US" altLang="ja-JP" dirty="0" err="1" smtClean="0"/>
              <a:t>TcB</a:t>
            </a:r>
            <a:r>
              <a:rPr kumimoji="1" lang="ja-JP" altLang="en-US" dirty="0" smtClean="0"/>
              <a:t>を縦軸とし、相関性について</a:t>
            </a:r>
            <a:r>
              <a:rPr kumimoji="1" lang="en-US" altLang="ja-JP" dirty="0" smtClean="0"/>
              <a:t>ELBWI</a:t>
            </a:r>
            <a:r>
              <a:rPr kumimoji="1" lang="ja-JP" altLang="en-US" dirty="0" smtClean="0"/>
              <a:t>と</a:t>
            </a:r>
            <a:r>
              <a:rPr kumimoji="1" lang="en-US" altLang="ja-JP" dirty="0" smtClean="0"/>
              <a:t>NBWI</a:t>
            </a:r>
            <a:r>
              <a:rPr kumimoji="1" lang="ja-JP" altLang="en-US" dirty="0" smtClean="0"/>
              <a:t>で比較しました。まずは額部についてですが、</a:t>
            </a:r>
            <a:r>
              <a:rPr kumimoji="1" lang="en-US" altLang="ja-JP" dirty="0" smtClean="0"/>
              <a:t>ELBWI</a:t>
            </a:r>
            <a:r>
              <a:rPr kumimoji="1" lang="ja-JP" altLang="en-US" dirty="0" smtClean="0"/>
              <a:t>は決定係数</a:t>
            </a:r>
            <a:r>
              <a:rPr lang="en-US" altLang="ja-JP" sz="1200" b="0" u="none" dirty="0" smtClean="0">
                <a:solidFill>
                  <a:srgbClr val="FF0000"/>
                </a:solidFill>
              </a:rPr>
              <a:t>r</a:t>
            </a:r>
            <a:r>
              <a:rPr lang="en-US" altLang="ja-JP" sz="1200" b="0" u="none" baseline="30000" dirty="0" smtClean="0">
                <a:solidFill>
                  <a:srgbClr val="FF0000"/>
                </a:solidFill>
              </a:rPr>
              <a:t>2</a:t>
            </a:r>
            <a:r>
              <a:rPr lang="ja-JP" altLang="en-US" sz="1200" b="0" u="none" dirty="0" smtClean="0">
                <a:solidFill>
                  <a:srgbClr val="FF0000"/>
                </a:solidFill>
              </a:rPr>
              <a:t>が</a:t>
            </a:r>
            <a:r>
              <a:rPr lang="en-US" altLang="ja-JP" sz="1200" b="0" u="none" dirty="0" smtClean="0">
                <a:solidFill>
                  <a:srgbClr val="FF0000"/>
                </a:solidFill>
              </a:rPr>
              <a:t>0.6164</a:t>
            </a:r>
            <a:r>
              <a:rPr lang="ja-JP" altLang="en-US" sz="1200" b="0" u="none" dirty="0" err="1" smtClean="0">
                <a:solidFill>
                  <a:srgbClr val="FF0000"/>
                </a:solidFill>
              </a:rPr>
              <a:t>、</a:t>
            </a:r>
            <a:r>
              <a:rPr lang="en-US" altLang="ja-JP" sz="1200" b="0" u="none" dirty="0" smtClean="0">
                <a:solidFill>
                  <a:srgbClr val="FF0000"/>
                </a:solidFill>
              </a:rPr>
              <a:t>NBWI</a:t>
            </a:r>
            <a:r>
              <a:rPr lang="ja-JP" altLang="en-US" sz="1200" b="0" u="none" dirty="0" smtClean="0">
                <a:solidFill>
                  <a:srgbClr val="FF0000"/>
                </a:solidFill>
              </a:rPr>
              <a:t>の</a:t>
            </a:r>
            <a:r>
              <a:rPr lang="en-US" altLang="ja-JP" sz="1200" b="0" u="none" dirty="0" smtClean="0">
                <a:solidFill>
                  <a:srgbClr val="FF0000"/>
                </a:solidFill>
              </a:rPr>
              <a:t>0.7857</a:t>
            </a:r>
            <a:r>
              <a:rPr lang="ja-JP" altLang="en-US" sz="1200" b="0" u="none" dirty="0" smtClean="0">
                <a:solidFill>
                  <a:srgbClr val="FF0000"/>
                </a:solidFill>
              </a:rPr>
              <a:t>であり、</a:t>
            </a:r>
            <a:r>
              <a:rPr lang="en-US" altLang="ja-JP" sz="1200" b="0" u="none" dirty="0" smtClean="0">
                <a:solidFill>
                  <a:srgbClr val="FF0000"/>
                </a:solidFill>
              </a:rPr>
              <a:t>ELBWI</a:t>
            </a:r>
            <a:r>
              <a:rPr lang="ja-JP" altLang="en-US" sz="1200" b="0" u="none" dirty="0" smtClean="0">
                <a:solidFill>
                  <a:srgbClr val="FF0000"/>
                </a:solidFill>
              </a:rPr>
              <a:t>のほうが、より相関が悪い結果となりました。</a:t>
            </a:r>
            <a:endParaRPr kumimoji="1" lang="ja-JP" altLang="en-US" b="0" u="none" dirty="0"/>
          </a:p>
        </p:txBody>
      </p:sp>
      <p:sp>
        <p:nvSpPr>
          <p:cNvPr id="4" name="スライド番号プレースホルダ 3"/>
          <p:cNvSpPr>
            <a:spLocks noGrp="1"/>
          </p:cNvSpPr>
          <p:nvPr>
            <p:ph type="sldNum" sz="quarter" idx="10"/>
          </p:nvPr>
        </p:nvSpPr>
        <p:spPr/>
        <p:txBody>
          <a:bodyPr/>
          <a:lstStyle/>
          <a:p>
            <a:fld id="{2AE9950B-E4B5-47EA-B83D-4C6E68B67751}" type="slidenum">
              <a:rPr kumimoji="1" lang="ja-JP" altLang="en-US" smtClean="0"/>
              <a:pPr/>
              <a:t>50</a:t>
            </a:fld>
            <a:endParaRPr kumimoji="1" lang="ja-JP" altLang="en-US"/>
          </a:p>
        </p:txBody>
      </p:sp>
    </p:spTree>
    <p:extLst>
      <p:ext uri="{BB962C8B-B14F-4D97-AF65-F5344CB8AC3E}">
        <p14:creationId xmlns:p14="http://schemas.microsoft.com/office/powerpoint/2010/main" val="3566269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2015/03/07</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E6C199-2A21-3B4E-8413-B5F70C744C0F}" type="slidenum">
              <a:rPr kumimoji="1" lang="ja-JP" altLang="en-US" smtClean="0"/>
              <a:t>‹#›</a:t>
            </a:fld>
            <a:endParaRPr kumimoji="1" lang="ja-JP" altLang="en-US"/>
          </a:p>
        </p:txBody>
      </p:sp>
    </p:spTree>
    <p:extLst>
      <p:ext uri="{BB962C8B-B14F-4D97-AF65-F5344CB8AC3E}">
        <p14:creationId xmlns:p14="http://schemas.microsoft.com/office/powerpoint/2010/main" val="362778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2015/03/07</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E6C199-2A21-3B4E-8413-B5F70C744C0F}" type="slidenum">
              <a:rPr kumimoji="1" lang="ja-JP" altLang="en-US" smtClean="0"/>
              <a:t>‹#›</a:t>
            </a:fld>
            <a:endParaRPr kumimoji="1" lang="ja-JP" altLang="en-US"/>
          </a:p>
        </p:txBody>
      </p:sp>
    </p:spTree>
    <p:extLst>
      <p:ext uri="{BB962C8B-B14F-4D97-AF65-F5344CB8AC3E}">
        <p14:creationId xmlns:p14="http://schemas.microsoft.com/office/powerpoint/2010/main" val="135609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2015/03/07</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E6C199-2A21-3B4E-8413-B5F70C744C0F}" type="slidenum">
              <a:rPr kumimoji="1" lang="ja-JP" altLang="en-US" smtClean="0"/>
              <a:t>‹#›</a:t>
            </a:fld>
            <a:endParaRPr kumimoji="1" lang="ja-JP" altLang="en-US"/>
          </a:p>
        </p:txBody>
      </p:sp>
    </p:spTree>
    <p:extLst>
      <p:ext uri="{BB962C8B-B14F-4D97-AF65-F5344CB8AC3E}">
        <p14:creationId xmlns:p14="http://schemas.microsoft.com/office/powerpoint/2010/main" val="3247340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2015/03/07</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E6C199-2A21-3B4E-8413-B5F70C744C0F}" type="slidenum">
              <a:rPr kumimoji="1" lang="ja-JP" altLang="en-US" smtClean="0"/>
              <a:t>‹#›</a:t>
            </a:fld>
            <a:endParaRPr kumimoji="1" lang="ja-JP" altLang="en-US"/>
          </a:p>
        </p:txBody>
      </p:sp>
    </p:spTree>
    <p:extLst>
      <p:ext uri="{BB962C8B-B14F-4D97-AF65-F5344CB8AC3E}">
        <p14:creationId xmlns:p14="http://schemas.microsoft.com/office/powerpoint/2010/main" val="2285577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r>
              <a:rPr kumimoji="1" lang="en-US" altLang="ja-JP" smtClean="0"/>
              <a:t>2015/03/07</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E6C199-2A21-3B4E-8413-B5F70C744C0F}" type="slidenum">
              <a:rPr kumimoji="1" lang="ja-JP" altLang="en-US" smtClean="0"/>
              <a:t>‹#›</a:t>
            </a:fld>
            <a:endParaRPr kumimoji="1" lang="ja-JP" altLang="en-US"/>
          </a:p>
        </p:txBody>
      </p:sp>
    </p:spTree>
    <p:extLst>
      <p:ext uri="{BB962C8B-B14F-4D97-AF65-F5344CB8AC3E}">
        <p14:creationId xmlns:p14="http://schemas.microsoft.com/office/powerpoint/2010/main" val="2729478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r>
              <a:rPr kumimoji="1" lang="en-US" altLang="ja-JP" smtClean="0"/>
              <a:t>2015/03/07</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E6C199-2A21-3B4E-8413-B5F70C744C0F}" type="slidenum">
              <a:rPr kumimoji="1" lang="ja-JP" altLang="en-US" smtClean="0"/>
              <a:t>‹#›</a:t>
            </a:fld>
            <a:endParaRPr kumimoji="1" lang="ja-JP" altLang="en-US"/>
          </a:p>
        </p:txBody>
      </p:sp>
    </p:spTree>
    <p:extLst>
      <p:ext uri="{BB962C8B-B14F-4D97-AF65-F5344CB8AC3E}">
        <p14:creationId xmlns:p14="http://schemas.microsoft.com/office/powerpoint/2010/main" val="78743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r>
              <a:rPr kumimoji="1" lang="en-US" altLang="ja-JP" smtClean="0"/>
              <a:t>2015/03/07</a:t>
            </a:r>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3E6C199-2A21-3B4E-8413-B5F70C744C0F}" type="slidenum">
              <a:rPr kumimoji="1" lang="ja-JP" altLang="en-US" smtClean="0"/>
              <a:t>‹#›</a:t>
            </a:fld>
            <a:endParaRPr kumimoji="1" lang="ja-JP" altLang="en-US"/>
          </a:p>
        </p:txBody>
      </p:sp>
    </p:spTree>
    <p:extLst>
      <p:ext uri="{BB962C8B-B14F-4D97-AF65-F5344CB8AC3E}">
        <p14:creationId xmlns:p14="http://schemas.microsoft.com/office/powerpoint/2010/main" val="636775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kumimoji="1" lang="en-US" altLang="ja-JP" smtClean="0"/>
              <a:t>2015/03/07</a:t>
            </a:r>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3E6C199-2A21-3B4E-8413-B5F70C744C0F}" type="slidenum">
              <a:rPr kumimoji="1" lang="ja-JP" altLang="en-US" smtClean="0"/>
              <a:t>‹#›</a:t>
            </a:fld>
            <a:endParaRPr kumimoji="1" lang="ja-JP" altLang="en-US"/>
          </a:p>
        </p:txBody>
      </p:sp>
    </p:spTree>
    <p:extLst>
      <p:ext uri="{BB962C8B-B14F-4D97-AF65-F5344CB8AC3E}">
        <p14:creationId xmlns:p14="http://schemas.microsoft.com/office/powerpoint/2010/main" val="3809405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2015/03/07</a:t>
            </a:r>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3E6C199-2A21-3B4E-8413-B5F70C744C0F}" type="slidenum">
              <a:rPr kumimoji="1" lang="ja-JP" altLang="en-US" smtClean="0"/>
              <a:t>‹#›</a:t>
            </a:fld>
            <a:endParaRPr kumimoji="1" lang="ja-JP" altLang="en-US"/>
          </a:p>
        </p:txBody>
      </p:sp>
    </p:spTree>
    <p:extLst>
      <p:ext uri="{BB962C8B-B14F-4D97-AF65-F5344CB8AC3E}">
        <p14:creationId xmlns:p14="http://schemas.microsoft.com/office/powerpoint/2010/main" val="1958063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2015/03/07</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E6C199-2A21-3B4E-8413-B5F70C744C0F}" type="slidenum">
              <a:rPr kumimoji="1" lang="ja-JP" altLang="en-US" smtClean="0"/>
              <a:t>‹#›</a:t>
            </a:fld>
            <a:endParaRPr kumimoji="1" lang="ja-JP" altLang="en-US"/>
          </a:p>
        </p:txBody>
      </p:sp>
    </p:spTree>
    <p:extLst>
      <p:ext uri="{BB962C8B-B14F-4D97-AF65-F5344CB8AC3E}">
        <p14:creationId xmlns:p14="http://schemas.microsoft.com/office/powerpoint/2010/main" val="2643752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2015/03/07</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E6C199-2A21-3B4E-8413-B5F70C744C0F}" type="slidenum">
              <a:rPr kumimoji="1" lang="ja-JP" altLang="en-US" smtClean="0"/>
              <a:t>‹#›</a:t>
            </a:fld>
            <a:endParaRPr kumimoji="1" lang="ja-JP" altLang="en-US"/>
          </a:p>
        </p:txBody>
      </p:sp>
    </p:spTree>
    <p:extLst>
      <p:ext uri="{BB962C8B-B14F-4D97-AF65-F5344CB8AC3E}">
        <p14:creationId xmlns:p14="http://schemas.microsoft.com/office/powerpoint/2010/main" val="720047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2015/03/07</a:t>
            </a:r>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E6C199-2A21-3B4E-8413-B5F70C744C0F}" type="slidenum">
              <a:rPr kumimoji="1" lang="ja-JP" altLang="en-US" smtClean="0"/>
              <a:t>‹#›</a:t>
            </a:fld>
            <a:endParaRPr kumimoji="1" lang="ja-JP" altLang="en-US"/>
          </a:p>
        </p:txBody>
      </p:sp>
    </p:spTree>
    <p:extLst>
      <p:ext uri="{BB962C8B-B14F-4D97-AF65-F5344CB8AC3E}">
        <p14:creationId xmlns:p14="http://schemas.microsoft.com/office/powerpoint/2010/main" val="4253575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3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7932848" y="5448957"/>
            <a:ext cx="907393" cy="907393"/>
          </a:xfrm>
          <a:prstGeom prst="rect">
            <a:avLst/>
          </a:prstGeom>
        </p:spPr>
      </p:pic>
      <p:sp>
        <p:nvSpPr>
          <p:cNvPr id="5" name="日付プレースホルダー 4"/>
          <p:cNvSpPr>
            <a:spLocks noGrp="1"/>
          </p:cNvSpPr>
          <p:nvPr>
            <p:ph type="dt" sz="half" idx="10"/>
          </p:nvPr>
        </p:nvSpPr>
        <p:spPr/>
        <p:txBody>
          <a:bodyPr/>
          <a:lstStyle/>
          <a:p>
            <a:r>
              <a:rPr kumimoji="1" lang="en-US" altLang="ja-JP" dirty="0" smtClean="0"/>
              <a:t>2015/03/07</a:t>
            </a:r>
            <a:endParaRPr kumimoji="1" lang="ja-JP" altLang="en-US" dirty="0"/>
          </a:p>
        </p:txBody>
      </p:sp>
      <p:sp>
        <p:nvSpPr>
          <p:cNvPr id="6" name="スライド番号プレースホルダー 5"/>
          <p:cNvSpPr>
            <a:spLocks noGrp="1"/>
          </p:cNvSpPr>
          <p:nvPr>
            <p:ph type="sldNum" sz="quarter" idx="12"/>
          </p:nvPr>
        </p:nvSpPr>
        <p:spPr/>
        <p:txBody>
          <a:bodyPr/>
          <a:lstStyle/>
          <a:p>
            <a:fld id="{03E6C199-2A21-3B4E-8413-B5F70C744C0F}" type="slidenum">
              <a:rPr kumimoji="1" lang="ja-JP" altLang="en-US" smtClean="0"/>
              <a:t>1</a:t>
            </a:fld>
            <a:endParaRPr kumimoji="1" lang="ja-JP" altLang="en-US"/>
          </a:p>
        </p:txBody>
      </p:sp>
      <p:sp>
        <p:nvSpPr>
          <p:cNvPr id="12" name="正方形/長方形 11"/>
          <p:cNvSpPr/>
          <p:nvPr/>
        </p:nvSpPr>
        <p:spPr>
          <a:xfrm>
            <a:off x="1551893" y="5448957"/>
            <a:ext cx="5703630" cy="1015663"/>
          </a:xfrm>
          <a:prstGeom prst="rect">
            <a:avLst/>
          </a:prstGeom>
          <a:noFill/>
        </p:spPr>
        <p:txBody>
          <a:bodyPr wrap="square">
            <a:spAutoFit/>
          </a:bodyPr>
          <a:lstStyle/>
          <a:p>
            <a:pPr algn="ctr" eaLnBrk="1" fontAlgn="auto" hangingPunct="1">
              <a:spcAft>
                <a:spcPts val="0"/>
              </a:spcAft>
              <a:buFont typeface="Arial" pitchFamily="34" charset="0"/>
              <a:buNone/>
              <a:defRPr/>
            </a:pPr>
            <a:r>
              <a:rPr lang="ja-JP" altLang="en-US" sz="2000" i="1" dirty="0" smtClean="0">
                <a:latin typeface="+mj-ea"/>
                <a:ea typeface="+mj-ea"/>
              </a:rPr>
              <a:t>阪神</a:t>
            </a:r>
            <a:r>
              <a:rPr lang="ja-JP" altLang="en-US" sz="2000" i="1" dirty="0">
                <a:latin typeface="+mj-ea"/>
                <a:ea typeface="+mj-ea"/>
              </a:rPr>
              <a:t>北広域救急医療財団</a:t>
            </a:r>
            <a:r>
              <a:rPr lang="ja-JP" altLang="en-US" sz="2000" i="1" dirty="0" smtClean="0">
                <a:latin typeface="+mj-ea"/>
                <a:ea typeface="+mj-ea"/>
              </a:rPr>
              <a:t>理事長</a:t>
            </a:r>
            <a:endParaRPr lang="en-US" altLang="ja-JP" sz="2000" i="1" dirty="0" smtClean="0">
              <a:latin typeface="+mj-ea"/>
              <a:ea typeface="+mj-ea"/>
            </a:endParaRPr>
          </a:p>
          <a:p>
            <a:pPr algn="ctr" eaLnBrk="1" fontAlgn="auto" hangingPunct="1">
              <a:spcAft>
                <a:spcPts val="0"/>
              </a:spcAft>
              <a:buFont typeface="Arial" pitchFamily="34" charset="0"/>
              <a:buNone/>
              <a:defRPr/>
            </a:pPr>
            <a:r>
              <a:rPr lang="ja-JP" altLang="en-US" sz="2000" i="1" dirty="0" smtClean="0">
                <a:latin typeface="+mj-ea"/>
                <a:ea typeface="+mj-ea"/>
              </a:rPr>
              <a:t>神戸大学名誉教授</a:t>
            </a:r>
            <a:r>
              <a:rPr lang="ja-JP" altLang="ja-JP" sz="2000" i="1" dirty="0">
                <a:latin typeface="+mj-ea"/>
                <a:ea typeface="+mj-ea"/>
              </a:rPr>
              <a:t>　</a:t>
            </a:r>
            <a:endParaRPr lang="en-US" altLang="ja-JP" sz="2000" i="1" dirty="0" smtClean="0">
              <a:latin typeface="+mj-ea"/>
              <a:ea typeface="+mj-ea"/>
            </a:endParaRPr>
          </a:p>
          <a:p>
            <a:pPr algn="ctr" eaLnBrk="1" fontAlgn="auto" hangingPunct="1">
              <a:spcAft>
                <a:spcPts val="0"/>
              </a:spcAft>
              <a:buFont typeface="Arial" pitchFamily="34" charset="0"/>
              <a:buNone/>
              <a:defRPr/>
            </a:pPr>
            <a:r>
              <a:rPr lang="ja-JP" altLang="en-US" sz="2000" i="1" dirty="0" smtClean="0">
                <a:latin typeface="+mj-ea"/>
                <a:ea typeface="+mj-ea"/>
              </a:rPr>
              <a:t>中</a:t>
            </a:r>
            <a:r>
              <a:rPr lang="ja-JP" altLang="en-US" sz="2000" i="1" dirty="0">
                <a:latin typeface="+mj-ea"/>
                <a:ea typeface="+mj-ea"/>
              </a:rPr>
              <a:t>　村　　肇</a:t>
            </a:r>
          </a:p>
        </p:txBody>
      </p:sp>
      <p:sp>
        <p:nvSpPr>
          <p:cNvPr id="4" name="タイトル 3"/>
          <p:cNvSpPr>
            <a:spLocks noGrp="1"/>
          </p:cNvSpPr>
          <p:nvPr>
            <p:ph type="ctrTitle"/>
          </p:nvPr>
        </p:nvSpPr>
        <p:spPr>
          <a:xfrm>
            <a:off x="187564" y="568298"/>
            <a:ext cx="8652677" cy="1768502"/>
          </a:xfrm>
          <a:solidFill>
            <a:srgbClr val="CCFFCC"/>
          </a:solidFill>
          <a:effectLst>
            <a:outerShdw blurRad="50800" dist="38100" dir="2700000" algn="tl" rotWithShape="0">
              <a:srgbClr val="000000">
                <a:alpha val="43000"/>
              </a:srgbClr>
            </a:outerShdw>
          </a:effectLst>
        </p:spPr>
        <p:txBody>
          <a:bodyPr anchor="ctr">
            <a:noAutofit/>
          </a:bodyPr>
          <a:lstStyle/>
          <a:p>
            <a:pPr lvl="1" algn="ctr" defTabSz="457200" rtl="0">
              <a:lnSpc>
                <a:spcPct val="130000"/>
              </a:lnSpc>
              <a:spcBef>
                <a:spcPct val="0"/>
              </a:spcBef>
            </a:pPr>
            <a:r>
              <a:rPr lang="ja-JP" altLang="ja-JP" sz="3200" b="1" i="1" dirty="0">
                <a:latin typeface="+mn-ea"/>
                <a:ea typeface="+mn-ea"/>
              </a:rPr>
              <a:t>新生児医療の進歩に対応した黄疸</a:t>
            </a:r>
            <a:r>
              <a:rPr lang="ja-JP" altLang="ja-JP" sz="3200" b="1" i="1" dirty="0" smtClean="0">
                <a:latin typeface="+mn-ea"/>
                <a:ea typeface="+mn-ea"/>
              </a:rPr>
              <a:t>管理は</a:t>
            </a:r>
            <a:r>
              <a:rPr lang="en-US" altLang="ja-JP" sz="3200" b="1" i="1" dirty="0" smtClean="0">
                <a:latin typeface="+mn-ea"/>
                <a:ea typeface="+mn-ea"/>
              </a:rPr>
              <a:t/>
            </a:r>
            <a:br>
              <a:rPr lang="en-US" altLang="ja-JP" sz="3200" b="1" i="1" dirty="0" smtClean="0">
                <a:latin typeface="+mn-ea"/>
                <a:ea typeface="+mn-ea"/>
              </a:rPr>
            </a:br>
            <a:r>
              <a:rPr lang="ja-JP" altLang="ja-JP" sz="3200" b="1" i="1" dirty="0" smtClean="0">
                <a:latin typeface="+mn-ea"/>
                <a:ea typeface="+mn-ea"/>
              </a:rPr>
              <a:t>どう</a:t>
            </a:r>
            <a:r>
              <a:rPr lang="ja-JP" altLang="ja-JP" sz="3200" b="1" i="1" dirty="0">
                <a:latin typeface="+mn-ea"/>
                <a:ea typeface="+mn-ea"/>
              </a:rPr>
              <a:t>あるべきか</a:t>
            </a:r>
            <a:r>
              <a:rPr lang="ja-JP" altLang="ja-JP" sz="3200" b="1" i="1" dirty="0" smtClean="0">
                <a:latin typeface="+mn-ea"/>
                <a:ea typeface="+mn-ea"/>
              </a:rPr>
              <a:t>？</a:t>
            </a:r>
            <a:r>
              <a:rPr lang="ja-JP" altLang="ja-JP" sz="3200" b="1" i="1" dirty="0">
                <a:latin typeface="+mn-ea"/>
                <a:ea typeface="+mn-ea"/>
              </a:rPr>
              <a:t>　</a:t>
            </a:r>
            <a:r>
              <a:rPr lang="ja-JP" altLang="ja-JP" sz="3200" b="1" i="1" dirty="0" smtClean="0">
                <a:latin typeface="+mn-ea"/>
                <a:ea typeface="+mn-ea"/>
              </a:rPr>
              <a:t>いま、なぜ核黄疸か？</a:t>
            </a:r>
            <a:endParaRPr lang="ja-JP" altLang="ja-JP" sz="3200" b="1" i="1" dirty="0">
              <a:latin typeface="+mn-ea"/>
              <a:ea typeface="+mn-ea"/>
            </a:endParaRPr>
          </a:p>
        </p:txBody>
      </p:sp>
      <p:pic>
        <p:nvPicPr>
          <p:cNvPr id="2" name="図 1"/>
          <p:cNvPicPr>
            <a:picLocks noChangeAspect="1"/>
          </p:cNvPicPr>
          <p:nvPr/>
        </p:nvPicPr>
        <p:blipFill>
          <a:blip r:embed="rId3"/>
          <a:stretch>
            <a:fillRect/>
          </a:stretch>
        </p:blipFill>
        <p:spPr>
          <a:xfrm>
            <a:off x="1551893" y="2543728"/>
            <a:ext cx="5357499" cy="2448029"/>
          </a:xfrm>
          <a:prstGeom prst="rect">
            <a:avLst/>
          </a:prstGeom>
        </p:spPr>
      </p:pic>
      <p:sp>
        <p:nvSpPr>
          <p:cNvPr id="3" name="テキスト ボックス 2"/>
          <p:cNvSpPr txBox="1"/>
          <p:nvPr/>
        </p:nvSpPr>
        <p:spPr>
          <a:xfrm>
            <a:off x="187563" y="198967"/>
            <a:ext cx="3977709" cy="369332"/>
          </a:xfrm>
          <a:prstGeom prst="rect">
            <a:avLst/>
          </a:prstGeom>
          <a:noFill/>
        </p:spPr>
        <p:txBody>
          <a:bodyPr wrap="none" rtlCol="0">
            <a:spAutoFit/>
          </a:bodyPr>
          <a:lstStyle/>
          <a:p>
            <a:r>
              <a:rPr kumimoji="1" lang="ja-JP" altLang="en-US" i="1" dirty="0" smtClean="0"/>
              <a:t>近畿新生児研究会　＠奈良　</a:t>
            </a:r>
            <a:r>
              <a:rPr kumimoji="1" lang="en-US" altLang="ja-JP" i="1" dirty="0" smtClean="0"/>
              <a:t>2015.3.7.</a:t>
            </a:r>
            <a:endParaRPr kumimoji="1" lang="ja-JP" altLang="en-US" i="1" dirty="0"/>
          </a:p>
        </p:txBody>
      </p:sp>
    </p:spTree>
    <p:extLst>
      <p:ext uri="{BB962C8B-B14F-4D97-AF65-F5344CB8AC3E}">
        <p14:creationId xmlns:p14="http://schemas.microsoft.com/office/powerpoint/2010/main" val="3191628611"/>
      </p:ext>
    </p:extLst>
  </p:cSld>
  <p:clrMapOvr>
    <a:masterClrMapping/>
  </p:clrMapOvr>
  <mc:AlternateContent xmlns:mc="http://schemas.openxmlformats.org/markup-compatibility/2006" xmlns:p14="http://schemas.microsoft.com/office/powerpoint/2010/main">
    <mc:Choice Requires="p14">
      <p:transition spd="slow" p14:dur="2000" advTm="10400"/>
    </mc:Choice>
    <mc:Fallback xmlns="">
      <p:transition xmlns:p14="http://schemas.microsoft.com/office/powerpoint/2010/main" spd="slow" advTm="104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61495"/>
          </a:xfrm>
          <a:solidFill>
            <a:srgbClr val="CCFFCC"/>
          </a:solidFill>
          <a:effectLst>
            <a:outerShdw blurRad="50800" dist="38100" dir="2700000" algn="tl" rotWithShape="0">
              <a:srgbClr val="000000">
                <a:alpha val="43000"/>
              </a:srgbClr>
            </a:outerShdw>
          </a:effectLst>
        </p:spPr>
        <p:txBody>
          <a:bodyPr>
            <a:normAutofit/>
          </a:bodyPr>
          <a:lstStyle/>
          <a:p>
            <a:r>
              <a:rPr kumimoji="1" lang="ja-JP" altLang="en-US" sz="3600" b="1" i="1" dirty="0" smtClean="0"/>
              <a:t>核黄疸の臨床診断</a:t>
            </a:r>
            <a:endParaRPr kumimoji="1" lang="ja-JP" altLang="en-US" sz="3600" b="1" i="1" dirty="0"/>
          </a:p>
        </p:txBody>
      </p:sp>
      <p:sp>
        <p:nvSpPr>
          <p:cNvPr id="5" name="スライド番号プレースホルダ 4"/>
          <p:cNvSpPr>
            <a:spLocks noGrp="1"/>
          </p:cNvSpPr>
          <p:nvPr>
            <p:ph type="sldNum" sz="quarter" idx="12"/>
          </p:nvPr>
        </p:nvSpPr>
        <p:spPr/>
        <p:txBody>
          <a:bodyPr/>
          <a:lstStyle/>
          <a:p>
            <a:fld id="{8E5DF7CA-3925-47E0-82EC-8CDC0C468546}" type="slidenum">
              <a:rPr kumimoji="1" lang="ja-JP" altLang="en-US" smtClean="0"/>
              <a:pPr/>
              <a:t>10</a:t>
            </a:fld>
            <a:endParaRPr kumimoji="1" lang="ja-JP" altLang="en-US" dirty="0"/>
          </a:p>
        </p:txBody>
      </p:sp>
      <p:sp>
        <p:nvSpPr>
          <p:cNvPr id="9" name="テキスト ボックス 8"/>
          <p:cNvSpPr txBox="1"/>
          <p:nvPr/>
        </p:nvSpPr>
        <p:spPr>
          <a:xfrm>
            <a:off x="775986" y="1623208"/>
            <a:ext cx="4195379" cy="461665"/>
          </a:xfrm>
          <a:prstGeom prst="rect">
            <a:avLst/>
          </a:prstGeom>
          <a:noFill/>
        </p:spPr>
        <p:txBody>
          <a:bodyPr wrap="none" rtlCol="0">
            <a:spAutoFit/>
          </a:bodyPr>
          <a:lstStyle/>
          <a:p>
            <a:pPr algn="ctr"/>
            <a:r>
              <a:rPr kumimoji="1" lang="ja-JP" altLang="en-US" sz="2400" dirty="0" smtClean="0"/>
              <a:t>アテトーゼ型脳性麻痺　　　　＋</a:t>
            </a:r>
            <a:endParaRPr kumimoji="1" lang="en-US" altLang="ja-JP" sz="2400" dirty="0" smtClean="0"/>
          </a:p>
        </p:txBody>
      </p:sp>
      <p:grpSp>
        <p:nvGrpSpPr>
          <p:cNvPr id="18" name="グループ化 17"/>
          <p:cNvGrpSpPr/>
          <p:nvPr/>
        </p:nvGrpSpPr>
        <p:grpSpPr>
          <a:xfrm>
            <a:off x="5208768" y="2118477"/>
            <a:ext cx="3007899" cy="3655902"/>
            <a:chOff x="683568" y="3789040"/>
            <a:chExt cx="2073564" cy="2520280"/>
          </a:xfrm>
        </p:grpSpPr>
        <p:pic>
          <p:nvPicPr>
            <p:cNvPr id="10" name="Picture 7" descr="8M"/>
            <p:cNvPicPr>
              <a:picLocks noChangeAspect="1" noChangeArrowheads="1"/>
            </p:cNvPicPr>
            <p:nvPr/>
          </p:nvPicPr>
          <p:blipFill>
            <a:blip r:embed="rId2" cstate="print">
              <a:lum bright="-12000" contrast="-18000"/>
            </a:blip>
            <a:srcRect/>
            <a:stretch>
              <a:fillRect/>
            </a:stretch>
          </p:blipFill>
          <p:spPr bwMode="auto">
            <a:xfrm>
              <a:off x="683568" y="3789040"/>
              <a:ext cx="2073564" cy="2520280"/>
            </a:xfrm>
            <a:prstGeom prst="rect">
              <a:avLst/>
            </a:prstGeom>
            <a:noFill/>
          </p:spPr>
        </p:pic>
        <p:sp>
          <p:nvSpPr>
            <p:cNvPr id="11" name="Line 11"/>
            <p:cNvSpPr>
              <a:spLocks noChangeShapeType="1"/>
            </p:cNvSpPr>
            <p:nvPr/>
          </p:nvSpPr>
          <p:spPr bwMode="auto">
            <a:xfrm>
              <a:off x="1043608" y="4796135"/>
              <a:ext cx="288801" cy="73025"/>
            </a:xfrm>
            <a:prstGeom prst="line">
              <a:avLst/>
            </a:prstGeom>
            <a:noFill/>
            <a:ln w="76200">
              <a:solidFill>
                <a:schemeClr val="accent6">
                  <a:lumMod val="20000"/>
                  <a:lumOff val="80000"/>
                </a:schemeClr>
              </a:solidFill>
              <a:round/>
              <a:headEnd/>
              <a:tailEnd type="triangle" w="med" len="sm"/>
            </a:ln>
            <a:effectLst/>
          </p:spPr>
          <p:txBody>
            <a:bodyPr wrap="none"/>
            <a:lstStyle/>
            <a:p>
              <a:endParaRPr lang="ja-JP" altLang="en-US"/>
            </a:p>
          </p:txBody>
        </p:sp>
      </p:grpSp>
      <p:sp>
        <p:nvSpPr>
          <p:cNvPr id="12" name="テキスト ボックス 11"/>
          <p:cNvSpPr txBox="1"/>
          <p:nvPr/>
        </p:nvSpPr>
        <p:spPr>
          <a:xfrm>
            <a:off x="5379912" y="1287480"/>
            <a:ext cx="3124623" cy="830997"/>
          </a:xfrm>
          <a:prstGeom prst="rect">
            <a:avLst/>
          </a:prstGeom>
          <a:noFill/>
        </p:spPr>
        <p:txBody>
          <a:bodyPr wrap="none" rtlCol="0">
            <a:spAutoFit/>
          </a:bodyPr>
          <a:lstStyle/>
          <a:p>
            <a:pPr algn="ctr"/>
            <a:r>
              <a:rPr kumimoji="1" lang="en-US" altLang="ja-JP" sz="2400" dirty="0" smtClean="0"/>
              <a:t>MRI</a:t>
            </a:r>
            <a:r>
              <a:rPr kumimoji="1" lang="ja-JP" altLang="en-US" sz="2400" dirty="0" smtClean="0"/>
              <a:t>で両側淡蒼球</a:t>
            </a:r>
            <a:r>
              <a:rPr lang="ja-JP" altLang="en-US" sz="2400" dirty="0"/>
              <a:t>内</a:t>
            </a:r>
            <a:r>
              <a:rPr lang="ja-JP" altLang="en-US" sz="2400" dirty="0" smtClean="0"/>
              <a:t>節</a:t>
            </a:r>
            <a:endParaRPr lang="en-US" altLang="ja-JP" sz="2400" dirty="0" smtClean="0"/>
          </a:p>
          <a:p>
            <a:pPr algn="ctr"/>
            <a:r>
              <a:rPr kumimoji="1" lang="en-US" altLang="ja-JP" sz="2400" dirty="0" smtClean="0"/>
              <a:t>T2</a:t>
            </a:r>
            <a:r>
              <a:rPr kumimoji="1" lang="ja-JP" altLang="en-US" sz="2400" dirty="0" smtClean="0"/>
              <a:t>延長画像</a:t>
            </a:r>
            <a:endParaRPr kumimoji="1" lang="en-US" altLang="ja-JP" sz="2400" dirty="0" smtClean="0"/>
          </a:p>
        </p:txBody>
      </p:sp>
      <p:sp>
        <p:nvSpPr>
          <p:cNvPr id="13" name="テキスト ボックス 12"/>
          <p:cNvSpPr txBox="1"/>
          <p:nvPr/>
        </p:nvSpPr>
        <p:spPr>
          <a:xfrm>
            <a:off x="1176401" y="5402330"/>
            <a:ext cx="2166904" cy="646331"/>
          </a:xfrm>
          <a:prstGeom prst="rect">
            <a:avLst/>
          </a:prstGeom>
          <a:noFill/>
        </p:spPr>
        <p:txBody>
          <a:bodyPr wrap="none" rtlCol="0">
            <a:spAutoFit/>
          </a:bodyPr>
          <a:lstStyle/>
          <a:p>
            <a:pPr algn="ctr"/>
            <a:r>
              <a:rPr lang="en-US" altLang="ja-JP" sz="3600" dirty="0" smtClean="0"/>
              <a:t>➂</a:t>
            </a:r>
            <a:r>
              <a:rPr lang="ja-JP" altLang="en-US" sz="2400" dirty="0" smtClean="0"/>
              <a:t>　</a:t>
            </a:r>
            <a:r>
              <a:rPr lang="en-US" altLang="ja-JP" sz="2800" dirty="0" smtClean="0"/>
              <a:t>ABR</a:t>
            </a:r>
            <a:r>
              <a:rPr kumimoji="1" lang="ja-JP" altLang="en-US" sz="2800" dirty="0" smtClean="0"/>
              <a:t>異常</a:t>
            </a:r>
            <a:endParaRPr kumimoji="1" lang="en-US" altLang="ja-JP" sz="2800" dirty="0" smtClean="0"/>
          </a:p>
        </p:txBody>
      </p:sp>
      <p:sp>
        <p:nvSpPr>
          <p:cNvPr id="7" name="正方形/長方形 6"/>
          <p:cNvSpPr/>
          <p:nvPr/>
        </p:nvSpPr>
        <p:spPr>
          <a:xfrm>
            <a:off x="2220852" y="6125517"/>
            <a:ext cx="5501025" cy="461665"/>
          </a:xfrm>
          <a:prstGeom prst="rect">
            <a:avLst/>
          </a:prstGeom>
        </p:spPr>
        <p:txBody>
          <a:bodyPr wrap="none">
            <a:spAutoFit/>
          </a:bodyPr>
          <a:lstStyle/>
          <a:p>
            <a:r>
              <a:rPr lang="ja-JP" altLang="ja-JP" sz="2400" dirty="0"/>
              <a:t>森之宮病院小児神経科　荒井</a:t>
            </a:r>
            <a:r>
              <a:rPr lang="ja-JP" altLang="ja-JP" sz="2400" dirty="0" smtClean="0"/>
              <a:t>洋</a:t>
            </a:r>
            <a:r>
              <a:rPr lang="ja-JP" altLang="en-US" sz="2400" dirty="0" smtClean="0"/>
              <a:t>先生より</a:t>
            </a:r>
            <a:endParaRPr lang="ja-JP" altLang="en-US" sz="2400" dirty="0"/>
          </a:p>
        </p:txBody>
      </p:sp>
      <p:pic>
        <p:nvPicPr>
          <p:cNvPr id="6" name="図 5"/>
          <p:cNvPicPr>
            <a:picLocks noChangeAspect="1"/>
          </p:cNvPicPr>
          <p:nvPr/>
        </p:nvPicPr>
        <p:blipFill>
          <a:blip r:embed="rId3"/>
          <a:stretch>
            <a:fillRect/>
          </a:stretch>
        </p:blipFill>
        <p:spPr>
          <a:xfrm>
            <a:off x="364281" y="2190622"/>
            <a:ext cx="4469276" cy="2923245"/>
          </a:xfrm>
          <a:prstGeom prst="rect">
            <a:avLst/>
          </a:prstGeom>
        </p:spPr>
      </p:pic>
      <p:sp>
        <p:nvSpPr>
          <p:cNvPr id="4" name="正方形/長方形 3"/>
          <p:cNvSpPr/>
          <p:nvPr/>
        </p:nvSpPr>
        <p:spPr>
          <a:xfrm flipH="1">
            <a:off x="228599" y="1391398"/>
            <a:ext cx="668867" cy="646331"/>
          </a:xfrm>
          <a:prstGeom prst="rect">
            <a:avLst/>
          </a:prstGeom>
        </p:spPr>
        <p:txBody>
          <a:bodyPr wrap="square">
            <a:spAutoFit/>
          </a:bodyPr>
          <a:lstStyle/>
          <a:p>
            <a:r>
              <a:rPr lang="en-US" altLang="ja-JP" sz="3600" dirty="0"/>
              <a:t>➀</a:t>
            </a:r>
            <a:endParaRPr lang="ja-JP" altLang="en-US" sz="3600" dirty="0"/>
          </a:p>
        </p:txBody>
      </p:sp>
      <p:sp>
        <p:nvSpPr>
          <p:cNvPr id="8" name="正方形/長方形 7"/>
          <p:cNvSpPr/>
          <p:nvPr/>
        </p:nvSpPr>
        <p:spPr>
          <a:xfrm>
            <a:off x="4833557" y="1238998"/>
            <a:ext cx="720576" cy="646331"/>
          </a:xfrm>
          <a:prstGeom prst="rect">
            <a:avLst/>
          </a:prstGeom>
        </p:spPr>
        <p:txBody>
          <a:bodyPr wrap="square">
            <a:spAutoFit/>
          </a:bodyPr>
          <a:lstStyle/>
          <a:p>
            <a:r>
              <a:rPr lang="en-US" altLang="ja-JP" sz="3600" dirty="0"/>
              <a:t>➁</a:t>
            </a:r>
            <a:endParaRPr lang="ja-JP" altLang="en-US" sz="3600" dirty="0"/>
          </a:p>
        </p:txBody>
      </p:sp>
      <p:sp>
        <p:nvSpPr>
          <p:cNvPr id="3" name="日付プレースホルダー 2"/>
          <p:cNvSpPr>
            <a:spLocks noGrp="1"/>
          </p:cNvSpPr>
          <p:nvPr>
            <p:ph type="dt" sz="half" idx="10"/>
          </p:nvPr>
        </p:nvSpPr>
        <p:spPr/>
        <p:txBody>
          <a:bodyPr/>
          <a:lstStyle/>
          <a:p>
            <a:r>
              <a:rPr kumimoji="1" lang="en-US" altLang="ja-JP" smtClean="0"/>
              <a:t>2015/03/07</a:t>
            </a:r>
            <a:endParaRPr kumimoji="1" lang="ja-JP" altLang="en-US"/>
          </a:p>
        </p:txBody>
      </p:sp>
    </p:spTree>
    <p:extLst>
      <p:ext uri="{BB962C8B-B14F-4D97-AF65-F5344CB8AC3E}">
        <p14:creationId xmlns:p14="http://schemas.microsoft.com/office/powerpoint/2010/main" val="1774578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769615" y="2010612"/>
            <a:ext cx="7561478" cy="3539430"/>
          </a:xfrm>
          <a:prstGeom prst="rect">
            <a:avLst/>
          </a:prstGeom>
        </p:spPr>
        <p:txBody>
          <a:bodyPr wrap="square">
            <a:spAutoFit/>
          </a:bodyPr>
          <a:lstStyle/>
          <a:p>
            <a:pPr marL="457200" indent="-457200">
              <a:lnSpc>
                <a:spcPct val="150000"/>
              </a:lnSpc>
              <a:spcAft>
                <a:spcPts val="600"/>
              </a:spcAft>
              <a:buFont typeface="+mj-lt"/>
              <a:buAutoNum type="arabicParenR"/>
            </a:pPr>
            <a:r>
              <a:rPr lang="ja-JP" altLang="en-US" sz="2400" dirty="0" smtClean="0">
                <a:solidFill>
                  <a:srgbClr val="FF0000"/>
                </a:solidFill>
              </a:rPr>
              <a:t>早産児核黄疸例の多くは、著しい高ビ血症を伴っていない。</a:t>
            </a:r>
            <a:endParaRPr lang="en-US" altLang="ja-JP" sz="2400" dirty="0" smtClean="0">
              <a:solidFill>
                <a:srgbClr val="FF0000"/>
              </a:solidFill>
            </a:endParaRPr>
          </a:p>
          <a:p>
            <a:pPr marL="457200" indent="-457200">
              <a:lnSpc>
                <a:spcPct val="150000"/>
              </a:lnSpc>
              <a:spcAft>
                <a:spcPts val="600"/>
              </a:spcAft>
              <a:buFont typeface="+mj-lt"/>
              <a:buAutoNum type="arabicParenR"/>
            </a:pPr>
            <a:r>
              <a:rPr lang="ja-JP" altLang="en-US" sz="2400" dirty="0" smtClean="0"/>
              <a:t>急性期の神経症状を欠いている。</a:t>
            </a:r>
            <a:r>
              <a:rPr lang="en-US" altLang="ja-JP" sz="2400" dirty="0" smtClean="0"/>
              <a:t>MRI</a:t>
            </a:r>
            <a:r>
              <a:rPr lang="ja-JP" altLang="en-US" sz="2400" dirty="0" smtClean="0"/>
              <a:t>異常所見は、乳児期のみで、</a:t>
            </a:r>
            <a:r>
              <a:rPr lang="en-US" altLang="ja-JP" sz="2400" dirty="0" smtClean="0"/>
              <a:t>1</a:t>
            </a:r>
            <a:r>
              <a:rPr lang="ja-JP" altLang="en-US" sz="2400" dirty="0" smtClean="0"/>
              <a:t>年を過ぎると認められない。</a:t>
            </a:r>
            <a:endParaRPr lang="en-US" altLang="ja-JP" sz="2400" dirty="0" smtClean="0"/>
          </a:p>
          <a:p>
            <a:pPr marL="457200" indent="-457200">
              <a:lnSpc>
                <a:spcPct val="150000"/>
              </a:lnSpc>
              <a:spcAft>
                <a:spcPts val="600"/>
              </a:spcAft>
              <a:buFont typeface="+mj-lt"/>
              <a:buAutoNum type="arabicParenR"/>
            </a:pPr>
            <a:r>
              <a:rPr lang="en-US" altLang="ja-JP" sz="2400" dirty="0" smtClean="0"/>
              <a:t>BAEP </a:t>
            </a:r>
            <a:r>
              <a:rPr lang="ja-JP" altLang="en-US" sz="2400" dirty="0" smtClean="0"/>
              <a:t>検査は顕著な異常を示しているが、明らかな難聴はない。</a:t>
            </a:r>
            <a:endParaRPr lang="en-US" altLang="ja-JP" sz="2400" dirty="0"/>
          </a:p>
        </p:txBody>
      </p:sp>
      <p:sp>
        <p:nvSpPr>
          <p:cNvPr id="11" name="正方形/長方形 10"/>
          <p:cNvSpPr/>
          <p:nvPr/>
        </p:nvSpPr>
        <p:spPr>
          <a:xfrm>
            <a:off x="1102146" y="504041"/>
            <a:ext cx="6704122" cy="1446550"/>
          </a:xfrm>
          <a:prstGeom prst="rect">
            <a:avLst/>
          </a:prstGeom>
          <a:solidFill>
            <a:srgbClr val="CCFFCC"/>
          </a:solidFill>
          <a:effectLst>
            <a:outerShdw blurRad="50800" dist="38100" dir="2700000" algn="tl" rotWithShape="0">
              <a:srgbClr val="000000">
                <a:alpha val="43000"/>
              </a:srgbClr>
            </a:outerShdw>
          </a:effectLst>
        </p:spPr>
        <p:txBody>
          <a:bodyPr wrap="square" anchor="t" anchorCtr="0">
            <a:normAutofit lnSpcReduction="10000"/>
          </a:bodyPr>
          <a:lstStyle/>
          <a:p>
            <a:pPr algn="ctr">
              <a:lnSpc>
                <a:spcPct val="150000"/>
              </a:lnSpc>
            </a:pPr>
            <a:r>
              <a:rPr lang="en-US" altLang="ja-JP" sz="3600" b="1" i="1" dirty="0">
                <a:latin typeface="+mj-lt"/>
                <a:ea typeface="+mj-ea"/>
                <a:cs typeface="Arial"/>
              </a:rPr>
              <a:t>Kernicterus in Preterm </a:t>
            </a:r>
            <a:r>
              <a:rPr lang="en-US" altLang="ja-JP" sz="3600" b="1" i="1" dirty="0" smtClean="0">
                <a:latin typeface="+mj-lt"/>
                <a:ea typeface="+mj-ea"/>
                <a:cs typeface="Arial"/>
              </a:rPr>
              <a:t>Infants</a:t>
            </a:r>
            <a:endParaRPr lang="en-US" altLang="ja-JP" sz="3600" b="1" i="1" dirty="0">
              <a:latin typeface="+mj-lt"/>
              <a:ea typeface="+mj-ea"/>
              <a:cs typeface="Arial"/>
            </a:endParaRPr>
          </a:p>
          <a:p>
            <a:pPr algn="ctr">
              <a:lnSpc>
                <a:spcPct val="150000"/>
              </a:lnSpc>
            </a:pPr>
            <a:r>
              <a:rPr lang="en-US" altLang="ja-JP" sz="2400" b="1" i="1" dirty="0" smtClean="0">
                <a:latin typeface="Arial"/>
                <a:cs typeface="Arial"/>
              </a:rPr>
              <a:t>Okumura A. et al.</a:t>
            </a:r>
            <a:r>
              <a:rPr lang="ja-JP" altLang="en-US" sz="2400" b="1" i="1" dirty="0" smtClean="0">
                <a:latin typeface="Arial"/>
                <a:cs typeface="Arial"/>
              </a:rPr>
              <a:t>、</a:t>
            </a:r>
            <a:r>
              <a:rPr lang="en-US" altLang="ja-JP" sz="2400" b="1" i="1" dirty="0" smtClean="0">
                <a:latin typeface="Arial"/>
                <a:cs typeface="Arial"/>
              </a:rPr>
              <a:t>Pediatrics, 2009</a:t>
            </a:r>
            <a:endParaRPr lang="en-US" altLang="ja-JP" sz="2400" b="1" i="1" dirty="0">
              <a:latin typeface="Arial"/>
              <a:cs typeface="Arial"/>
            </a:endParaRPr>
          </a:p>
        </p:txBody>
      </p:sp>
      <p:sp>
        <p:nvSpPr>
          <p:cNvPr id="2" name="スライド番号プレースホルダー 1"/>
          <p:cNvSpPr>
            <a:spLocks noGrp="1"/>
          </p:cNvSpPr>
          <p:nvPr>
            <p:ph type="sldNum" sz="quarter" idx="12"/>
          </p:nvPr>
        </p:nvSpPr>
        <p:spPr/>
        <p:txBody>
          <a:bodyPr/>
          <a:lstStyle/>
          <a:p>
            <a:fld id="{EAF39834-7F14-CA46-82EC-E506657085D9}" type="slidenum">
              <a:rPr kumimoji="1" lang="ja-JP" altLang="en-US" smtClean="0"/>
              <a:t>11</a:t>
            </a:fld>
            <a:endParaRPr kumimoji="1" lang="ja-JP" altLang="en-US"/>
          </a:p>
        </p:txBody>
      </p:sp>
      <p:sp>
        <p:nvSpPr>
          <p:cNvPr id="3" name="日付プレースホルダー 2"/>
          <p:cNvSpPr>
            <a:spLocks noGrp="1"/>
          </p:cNvSpPr>
          <p:nvPr>
            <p:ph type="dt" sz="half" idx="10"/>
          </p:nvPr>
        </p:nvSpPr>
        <p:spPr/>
        <p:txBody>
          <a:bodyPr/>
          <a:lstStyle/>
          <a:p>
            <a:r>
              <a:rPr kumimoji="1" lang="en-US" altLang="ja-JP" smtClean="0"/>
              <a:t>2015/03/07</a:t>
            </a:r>
            <a:endParaRPr kumimoji="1" lang="ja-JP" altLang="en-US"/>
          </a:p>
        </p:txBody>
      </p:sp>
    </p:spTree>
    <p:extLst>
      <p:ext uri="{BB962C8B-B14F-4D97-AF65-F5344CB8AC3E}">
        <p14:creationId xmlns:p14="http://schemas.microsoft.com/office/powerpoint/2010/main" val="1672534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0133" y="274638"/>
            <a:ext cx="8466667" cy="1012295"/>
          </a:xfrm>
          <a:solidFill>
            <a:srgbClr val="CCFFCC"/>
          </a:solidFill>
          <a:effectLst>
            <a:outerShdw blurRad="50800" dist="38100" dir="2700000" algn="tl" rotWithShape="0">
              <a:srgbClr val="000000">
                <a:alpha val="43000"/>
              </a:srgbClr>
            </a:outerShdw>
          </a:effectLst>
        </p:spPr>
        <p:txBody>
          <a:bodyPr>
            <a:normAutofit fontScale="90000"/>
          </a:bodyPr>
          <a:lstStyle/>
          <a:p>
            <a:pPr lvl="0">
              <a:lnSpc>
                <a:spcPct val="150000"/>
              </a:lnSpc>
            </a:pPr>
            <a:r>
              <a:rPr kumimoji="1" lang="ja-JP" altLang="en-US" sz="3200" b="1" i="1" dirty="0" smtClean="0"/>
              <a:t>わが国における核黄疸の発生状況</a:t>
            </a:r>
            <a:r>
              <a:rPr lang="ja-JP" altLang="ja-JP" sz="3200" b="1" i="1" dirty="0"/>
              <a:t>　</a:t>
            </a:r>
            <a:r>
              <a:rPr lang="en-US" altLang="ja-JP" sz="3200" b="1" i="1" dirty="0" smtClean="0"/>
              <a:t>2000〜2013</a:t>
            </a:r>
            <a:endParaRPr kumimoji="1" lang="ja-JP" altLang="en-US" sz="2000" b="1" i="1" dirty="0"/>
          </a:p>
        </p:txBody>
      </p:sp>
      <p:sp>
        <p:nvSpPr>
          <p:cNvPr id="4" name="スライド番号プレースホルダー 3"/>
          <p:cNvSpPr>
            <a:spLocks noGrp="1"/>
          </p:cNvSpPr>
          <p:nvPr>
            <p:ph type="sldNum" sz="quarter" idx="12"/>
          </p:nvPr>
        </p:nvSpPr>
        <p:spPr/>
        <p:txBody>
          <a:bodyPr/>
          <a:lstStyle/>
          <a:p>
            <a:fld id="{EAF39834-7F14-CA46-82EC-E506657085D9}" type="slidenum">
              <a:rPr kumimoji="1" lang="ja-JP" altLang="en-US" smtClean="0"/>
              <a:t>12</a:t>
            </a:fld>
            <a:endParaRPr kumimoji="1" lang="ja-JP" altLang="en-US" dirty="0"/>
          </a:p>
        </p:txBody>
      </p:sp>
      <p:sp>
        <p:nvSpPr>
          <p:cNvPr id="5" name="日付プレースホルダー 4"/>
          <p:cNvSpPr>
            <a:spLocks noGrp="1"/>
          </p:cNvSpPr>
          <p:nvPr>
            <p:ph type="dt" sz="half" idx="10"/>
          </p:nvPr>
        </p:nvSpPr>
        <p:spPr/>
        <p:txBody>
          <a:bodyPr/>
          <a:lstStyle/>
          <a:p>
            <a:r>
              <a:rPr kumimoji="1" lang="en-US" altLang="ja-JP" smtClean="0"/>
              <a:t>2015/03/07</a:t>
            </a:r>
            <a:endParaRPr kumimoji="1" lang="ja-JP" altLang="en-US"/>
          </a:p>
        </p:txBody>
      </p:sp>
      <p:sp>
        <p:nvSpPr>
          <p:cNvPr id="6" name="正方形/長方形 5"/>
          <p:cNvSpPr/>
          <p:nvPr/>
        </p:nvSpPr>
        <p:spPr>
          <a:xfrm>
            <a:off x="609600" y="1654989"/>
            <a:ext cx="7941733" cy="2769989"/>
          </a:xfrm>
          <a:prstGeom prst="rect">
            <a:avLst/>
          </a:prstGeom>
        </p:spPr>
        <p:txBody>
          <a:bodyPr wrap="square">
            <a:spAutoFit/>
          </a:bodyPr>
          <a:lstStyle/>
          <a:p>
            <a:pPr marL="457200" indent="-457200">
              <a:lnSpc>
                <a:spcPct val="130000"/>
              </a:lnSpc>
              <a:buFont typeface="+mj-ea"/>
              <a:buAutoNum type="circleNumDbPlain"/>
            </a:pPr>
            <a:r>
              <a:rPr lang="ja-JP" altLang="en-US" sz="2000" dirty="0"/>
              <a:t>学術誌への核黄疸としての症例報告（</a:t>
            </a:r>
            <a:r>
              <a:rPr lang="en-US" altLang="ja-JP" sz="2000" dirty="0"/>
              <a:t>2000〜2013</a:t>
            </a:r>
            <a:r>
              <a:rPr lang="ja-JP" altLang="en-US" sz="2000" dirty="0"/>
              <a:t>）</a:t>
            </a:r>
            <a:endParaRPr lang="en-US" altLang="ja-JP" sz="2000" dirty="0"/>
          </a:p>
          <a:p>
            <a:pPr>
              <a:lnSpc>
                <a:spcPct val="130000"/>
              </a:lnSpc>
            </a:pPr>
            <a:r>
              <a:rPr lang="en-US" altLang="ja-JP" sz="2000" dirty="0"/>
              <a:t>			</a:t>
            </a:r>
            <a:r>
              <a:rPr lang="ja-JP" altLang="en-US" sz="2000" dirty="0" smtClean="0"/>
              <a:t>　　　　　　　　　　</a:t>
            </a:r>
            <a:r>
              <a:rPr lang="en-US" altLang="ja-JP" sz="2000" dirty="0" smtClean="0"/>
              <a:t>13</a:t>
            </a:r>
            <a:r>
              <a:rPr lang="ja-JP" altLang="en-US" sz="2000" dirty="0"/>
              <a:t>施設、　</a:t>
            </a:r>
            <a:r>
              <a:rPr lang="ja-JP" altLang="en-US" sz="2000" dirty="0" smtClean="0"/>
              <a:t>　　</a:t>
            </a:r>
            <a:r>
              <a:rPr lang="en-US" altLang="ja-JP" sz="2000" dirty="0" smtClean="0">
                <a:solidFill>
                  <a:srgbClr val="FF0000"/>
                </a:solidFill>
              </a:rPr>
              <a:t>41</a:t>
            </a:r>
            <a:r>
              <a:rPr lang="ja-JP" altLang="en-US" sz="2000" dirty="0">
                <a:solidFill>
                  <a:srgbClr val="FF0000"/>
                </a:solidFill>
              </a:rPr>
              <a:t>症例</a:t>
            </a:r>
            <a:r>
              <a:rPr lang="ja-JP" altLang="en-US" sz="2000" dirty="0"/>
              <a:t>　重複報告は除く。</a:t>
            </a:r>
            <a:endParaRPr lang="en-US" altLang="ja-JP" sz="2000" dirty="0"/>
          </a:p>
          <a:p>
            <a:pPr marL="457200" indent="-457200">
              <a:lnSpc>
                <a:spcPct val="130000"/>
              </a:lnSpc>
              <a:buFont typeface="+mj-ea"/>
              <a:buAutoNum type="circleNumDbPlain" startAt="2"/>
            </a:pPr>
            <a:r>
              <a:rPr lang="ja-JP" altLang="ja-JP" sz="2000" dirty="0"/>
              <a:t>日本未熟児新生児学会新生児稀有疾患サーベイランス事業</a:t>
            </a:r>
            <a:r>
              <a:rPr lang="ja-JP" altLang="ja-JP" sz="2000" dirty="0" smtClean="0"/>
              <a:t>報告</a:t>
            </a:r>
            <a:endParaRPr lang="en-US" altLang="ja-JP" sz="2000" dirty="0" smtClean="0"/>
          </a:p>
          <a:p>
            <a:pPr>
              <a:lnSpc>
                <a:spcPct val="130000"/>
              </a:lnSpc>
            </a:pPr>
            <a:r>
              <a:rPr lang="ja-JP" altLang="ja-JP" sz="2000" dirty="0"/>
              <a:t>　</a:t>
            </a:r>
            <a:r>
              <a:rPr lang="ja-JP" altLang="en-US" sz="2000" dirty="0" smtClean="0"/>
              <a:t>　　　　　　　　　　　　　　　（</a:t>
            </a:r>
            <a:r>
              <a:rPr lang="en-US" altLang="ja-JP" sz="2000" dirty="0"/>
              <a:t>1998〜2001</a:t>
            </a:r>
            <a:r>
              <a:rPr lang="ja-JP" altLang="en-US" sz="2000" dirty="0"/>
              <a:t>）　　</a:t>
            </a:r>
            <a:r>
              <a:rPr lang="en-US" altLang="ja-JP" sz="2000" dirty="0">
                <a:solidFill>
                  <a:srgbClr val="FF0000"/>
                </a:solidFill>
              </a:rPr>
              <a:t>3</a:t>
            </a:r>
            <a:r>
              <a:rPr lang="ja-JP" altLang="en-US" sz="2000" dirty="0">
                <a:solidFill>
                  <a:srgbClr val="FF0000"/>
                </a:solidFill>
              </a:rPr>
              <a:t>症例</a:t>
            </a:r>
            <a:endParaRPr lang="en-US" altLang="ja-JP" sz="2000" dirty="0">
              <a:solidFill>
                <a:srgbClr val="FF0000"/>
              </a:solidFill>
            </a:endParaRPr>
          </a:p>
          <a:p>
            <a:pPr marL="457200" indent="-457200">
              <a:lnSpc>
                <a:spcPct val="130000"/>
              </a:lnSpc>
              <a:buFont typeface="+mj-ea"/>
              <a:buAutoNum type="circleNumDbPlain" startAt="3"/>
            </a:pPr>
            <a:r>
              <a:rPr lang="ja-JP" altLang="ja-JP" sz="2000" dirty="0"/>
              <a:t>日本未熟児新生児学会新生児稀有疾患サーベイランス事業</a:t>
            </a:r>
            <a:r>
              <a:rPr lang="ja-JP" altLang="ja-JP" sz="2000" dirty="0" smtClean="0"/>
              <a:t>報告</a:t>
            </a:r>
            <a:r>
              <a:rPr lang="ja-JP" altLang="en-US" sz="2000" dirty="0" smtClean="0"/>
              <a:t>（</a:t>
            </a:r>
            <a:r>
              <a:rPr lang="en-US" altLang="ja-JP" sz="2000" dirty="0"/>
              <a:t>2010</a:t>
            </a:r>
            <a:r>
              <a:rPr lang="ja-JP" altLang="en-US" sz="2000" dirty="0"/>
              <a:t>）　　</a:t>
            </a:r>
            <a:r>
              <a:rPr lang="ja-JP" altLang="en-US" sz="2000" dirty="0" smtClean="0"/>
              <a:t>　　　　　　　　　　　　　　　　　</a:t>
            </a:r>
            <a:r>
              <a:rPr lang="en-US" altLang="ja-JP" sz="2000" dirty="0" smtClean="0">
                <a:solidFill>
                  <a:srgbClr val="FF0000"/>
                </a:solidFill>
              </a:rPr>
              <a:t>10</a:t>
            </a:r>
            <a:r>
              <a:rPr lang="ja-JP" altLang="en-US" sz="2000" dirty="0">
                <a:solidFill>
                  <a:srgbClr val="FF0000"/>
                </a:solidFill>
              </a:rPr>
              <a:t>症例　</a:t>
            </a:r>
            <a:r>
              <a:rPr lang="ja-JP" altLang="en-US" sz="2000" dirty="0"/>
              <a:t>（うち</a:t>
            </a:r>
            <a:r>
              <a:rPr lang="en-US" altLang="ja-JP" sz="2000" dirty="0"/>
              <a:t>7</a:t>
            </a:r>
            <a:r>
              <a:rPr lang="ja-JP" altLang="en-US" sz="2000" dirty="0"/>
              <a:t>例は既報告）</a:t>
            </a:r>
            <a:endParaRPr lang="ja-JP" altLang="ja-JP" sz="2000" dirty="0"/>
          </a:p>
          <a:p>
            <a:endParaRPr lang="ja-JP" altLang="ja-JP" dirty="0"/>
          </a:p>
        </p:txBody>
      </p:sp>
      <p:sp>
        <p:nvSpPr>
          <p:cNvPr id="7" name="正方形/長方形 6"/>
          <p:cNvSpPr/>
          <p:nvPr/>
        </p:nvSpPr>
        <p:spPr>
          <a:xfrm>
            <a:off x="1625600" y="4447289"/>
            <a:ext cx="5063066" cy="646331"/>
          </a:xfrm>
          <a:prstGeom prst="rect">
            <a:avLst/>
          </a:prstGeom>
        </p:spPr>
        <p:txBody>
          <a:bodyPr wrap="square">
            <a:spAutoFit/>
          </a:bodyPr>
          <a:lstStyle/>
          <a:p>
            <a:r>
              <a:rPr lang="ja-JP" altLang="en-US" sz="2800" b="1" i="1" dirty="0" smtClean="0">
                <a:solidFill>
                  <a:srgbClr val="FF0000"/>
                </a:solidFill>
              </a:rPr>
              <a:t>重複例を除くと、</a:t>
            </a:r>
            <a:r>
              <a:rPr lang="en-US" altLang="ja-JP" sz="3600" b="1" i="1" dirty="0" smtClean="0">
                <a:solidFill>
                  <a:srgbClr val="FF0000"/>
                </a:solidFill>
              </a:rPr>
              <a:t>47 </a:t>
            </a:r>
            <a:r>
              <a:rPr lang="ja-JP" altLang="en-US" sz="2800" b="1" i="1" dirty="0" smtClean="0">
                <a:solidFill>
                  <a:srgbClr val="FF0000"/>
                </a:solidFill>
              </a:rPr>
              <a:t>例が報告</a:t>
            </a:r>
            <a:r>
              <a:rPr lang="ja-JP" altLang="en-US" sz="2800" b="1" i="1" dirty="0">
                <a:solidFill>
                  <a:srgbClr val="FF0000"/>
                </a:solidFill>
              </a:rPr>
              <a:t>　</a:t>
            </a:r>
            <a:endParaRPr lang="en-US" altLang="ja-JP" sz="2400" b="1" i="1" dirty="0">
              <a:solidFill>
                <a:srgbClr val="FF0000"/>
              </a:solidFill>
            </a:endParaRPr>
          </a:p>
        </p:txBody>
      </p:sp>
      <p:sp>
        <p:nvSpPr>
          <p:cNvPr id="8" name="正方形/長方形 7"/>
          <p:cNvSpPr/>
          <p:nvPr/>
        </p:nvSpPr>
        <p:spPr>
          <a:xfrm>
            <a:off x="3476698" y="5462600"/>
            <a:ext cx="4493538" cy="369332"/>
          </a:xfrm>
          <a:prstGeom prst="rect">
            <a:avLst/>
          </a:prstGeom>
        </p:spPr>
        <p:txBody>
          <a:bodyPr wrap="none">
            <a:spAutoFit/>
          </a:bodyPr>
          <a:lstStyle/>
          <a:p>
            <a:r>
              <a:rPr lang="ja-JP" altLang="ja-JP" dirty="0"/>
              <a:t>中村　肇</a:t>
            </a:r>
            <a:r>
              <a:rPr lang="ja-JP" altLang="en-US" dirty="0"/>
              <a:t>ら：</a:t>
            </a:r>
            <a:r>
              <a:rPr lang="ja-JP" altLang="ja-JP" dirty="0"/>
              <a:t>日本未熟児新生児学会誌、</a:t>
            </a:r>
            <a:r>
              <a:rPr lang="en-US" altLang="ja-JP" dirty="0"/>
              <a:t>2014</a:t>
            </a:r>
            <a:endParaRPr lang="ja-JP" altLang="en-US" dirty="0"/>
          </a:p>
        </p:txBody>
      </p:sp>
    </p:spTree>
    <p:extLst>
      <p:ext uri="{BB962C8B-B14F-4D97-AF65-F5344CB8AC3E}">
        <p14:creationId xmlns:p14="http://schemas.microsoft.com/office/powerpoint/2010/main" val="19537209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99769" y="410159"/>
            <a:ext cx="7772400" cy="799996"/>
          </a:xfrm>
          <a:solidFill>
            <a:srgbClr val="CCFFCC"/>
          </a:solidFill>
          <a:effectLst>
            <a:outerShdw blurRad="50800" dist="38100" dir="2700000" algn="tl" rotWithShape="0">
              <a:srgbClr val="000000">
                <a:alpha val="43000"/>
              </a:srgbClr>
            </a:outerShdw>
          </a:effectLst>
        </p:spPr>
        <p:txBody>
          <a:bodyPr>
            <a:normAutofit/>
          </a:bodyPr>
          <a:lstStyle/>
          <a:p>
            <a:r>
              <a:rPr lang="ja-JP" altLang="ja-JP" sz="3200" b="1" dirty="0">
                <a:latin typeface="+mj-ea"/>
              </a:rPr>
              <a:t>在胎期間別にみた核</a:t>
            </a:r>
            <a:r>
              <a:rPr lang="ja-JP" altLang="ja-JP" sz="3200" b="1" dirty="0" smtClean="0">
                <a:latin typeface="+mj-ea"/>
              </a:rPr>
              <a:t>黄疸</a:t>
            </a:r>
            <a:r>
              <a:rPr lang="en-US" altLang="ja-JP" sz="3200" b="1" dirty="0" smtClean="0">
                <a:latin typeface="+mj-ea"/>
              </a:rPr>
              <a:t>47</a:t>
            </a:r>
            <a:r>
              <a:rPr lang="ja-JP" altLang="ja-JP" sz="3200" b="1" dirty="0" smtClean="0">
                <a:latin typeface="+mj-ea"/>
              </a:rPr>
              <a:t>症例</a:t>
            </a:r>
            <a:endParaRPr kumimoji="1" lang="ja-JP" altLang="en-US" sz="3200" b="1" dirty="0">
              <a:latin typeface="+mj-ea"/>
            </a:endParaRPr>
          </a:p>
        </p:txBody>
      </p:sp>
      <p:graphicFrame>
        <p:nvGraphicFramePr>
          <p:cNvPr id="4" name=" 3"/>
          <p:cNvGraphicFramePr/>
          <p:nvPr>
            <p:extLst>
              <p:ext uri="{D42A27DB-BD31-4B8C-83A1-F6EECF244321}">
                <p14:modId xmlns:p14="http://schemas.microsoft.com/office/powerpoint/2010/main" val="3123684070"/>
              </p:ext>
            </p:extLst>
          </p:nvPr>
        </p:nvGraphicFramePr>
        <p:xfrm>
          <a:off x="799769" y="1210155"/>
          <a:ext cx="7519989" cy="4927450"/>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4005206" y="6137605"/>
            <a:ext cx="1107996" cy="369332"/>
          </a:xfrm>
          <a:prstGeom prst="rect">
            <a:avLst/>
          </a:prstGeom>
          <a:noFill/>
        </p:spPr>
        <p:txBody>
          <a:bodyPr wrap="none" rtlCol="0">
            <a:spAutoFit/>
          </a:bodyPr>
          <a:lstStyle/>
          <a:p>
            <a:r>
              <a:rPr kumimoji="1" lang="ja-JP" altLang="en-US" dirty="0" smtClean="0"/>
              <a:t>在胎週数</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2015/03/07</a:t>
            </a:r>
            <a:endParaRPr kumimoji="1" lang="ja-JP" altLang="en-US"/>
          </a:p>
        </p:txBody>
      </p:sp>
      <p:sp>
        <p:nvSpPr>
          <p:cNvPr id="6" name="スライド番号プレースホルダー 5"/>
          <p:cNvSpPr>
            <a:spLocks noGrp="1"/>
          </p:cNvSpPr>
          <p:nvPr>
            <p:ph type="sldNum" sz="quarter" idx="12"/>
          </p:nvPr>
        </p:nvSpPr>
        <p:spPr/>
        <p:txBody>
          <a:bodyPr/>
          <a:lstStyle/>
          <a:p>
            <a:fld id="{03E6C199-2A21-3B4E-8413-B5F70C744C0F}" type="slidenum">
              <a:rPr kumimoji="1" lang="ja-JP" altLang="en-US" smtClean="0"/>
              <a:t>13</a:t>
            </a:fld>
            <a:endParaRPr kumimoji="1" lang="ja-JP" altLang="en-US"/>
          </a:p>
        </p:txBody>
      </p:sp>
      <p:cxnSp>
        <p:nvCxnSpPr>
          <p:cNvPr id="8" name="直線コネクタ 7"/>
          <p:cNvCxnSpPr/>
          <p:nvPr/>
        </p:nvCxnSpPr>
        <p:spPr>
          <a:xfrm>
            <a:off x="3860799" y="1853609"/>
            <a:ext cx="0" cy="4140778"/>
          </a:xfrm>
          <a:prstGeom prst="line">
            <a:avLst/>
          </a:prstGeom>
          <a:ln w="28575" cmpd="sng">
            <a:solidFill>
              <a:srgbClr val="000000"/>
            </a:solidFill>
            <a:prstDash val="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103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35466"/>
            <a:ext cx="8229600" cy="892703"/>
          </a:xfrm>
          <a:solidFill>
            <a:srgbClr val="CCFFCC"/>
          </a:solidFill>
          <a:effectLst>
            <a:outerShdw blurRad="50800" dist="38100" dir="2700000" algn="tl" rotWithShape="0">
              <a:srgbClr val="000000">
                <a:alpha val="43000"/>
              </a:srgbClr>
            </a:outerShdw>
          </a:effectLst>
        </p:spPr>
        <p:txBody>
          <a:bodyPr>
            <a:normAutofit/>
          </a:bodyPr>
          <a:lstStyle/>
          <a:p>
            <a:r>
              <a:rPr lang="ja-JP" altLang="en-US" sz="2800" b="1" dirty="0" smtClean="0"/>
              <a:t>在胎</a:t>
            </a:r>
            <a:r>
              <a:rPr lang="en-US" altLang="ja-JP" sz="2800" b="1" dirty="0" smtClean="0"/>
              <a:t>30</a:t>
            </a:r>
            <a:r>
              <a:rPr lang="ja-JP" altLang="en-US" sz="2800" b="1" dirty="0" smtClean="0"/>
              <a:t>週未満</a:t>
            </a:r>
            <a:r>
              <a:rPr lang="ja-JP" altLang="ja-JP" sz="2800" b="1" dirty="0" smtClean="0"/>
              <a:t>早産児</a:t>
            </a:r>
            <a:r>
              <a:rPr lang="ja-JP" altLang="en-US" sz="2800" b="1" dirty="0" smtClean="0"/>
              <a:t>核黄疸例の</a:t>
            </a:r>
            <a:r>
              <a:rPr lang="ja-JP" altLang="ja-JP" sz="2800" b="1" dirty="0" smtClean="0"/>
              <a:t>血清</a:t>
            </a:r>
            <a:r>
              <a:rPr lang="ja-JP" altLang="en-US" sz="2800" b="1" dirty="0" smtClean="0"/>
              <a:t>総ビ</a:t>
            </a:r>
            <a:r>
              <a:rPr lang="ja-JP" altLang="ja-JP" sz="2800" b="1" dirty="0" smtClean="0"/>
              <a:t>値</a:t>
            </a:r>
            <a:r>
              <a:rPr lang="ja-JP" altLang="en-US" sz="2800" b="1" dirty="0" smtClean="0"/>
              <a:t>は？</a:t>
            </a:r>
            <a:endParaRPr kumimoji="1" lang="ja-JP" altLang="en-US" sz="2800" b="1" dirty="0"/>
          </a:p>
        </p:txBody>
      </p:sp>
      <p:sp>
        <p:nvSpPr>
          <p:cNvPr id="7" name="テキスト ボックス 6"/>
          <p:cNvSpPr txBox="1"/>
          <p:nvPr/>
        </p:nvSpPr>
        <p:spPr>
          <a:xfrm>
            <a:off x="1371599" y="5479903"/>
            <a:ext cx="6853158" cy="990015"/>
          </a:xfrm>
          <a:prstGeom prst="rect">
            <a:avLst/>
          </a:prstGeom>
          <a:noFill/>
        </p:spPr>
        <p:txBody>
          <a:bodyPr wrap="none" rtlCol="0">
            <a:spAutoFit/>
          </a:bodyPr>
          <a:lstStyle/>
          <a:p>
            <a:pPr marL="285750" indent="-285750">
              <a:lnSpc>
                <a:spcPct val="150000"/>
              </a:lnSpc>
              <a:buFont typeface="Wingdings" charset="2"/>
              <a:buChar char="ü"/>
            </a:pPr>
            <a:r>
              <a:rPr kumimoji="1" lang="ja-JP" altLang="en-US" sz="2000" dirty="0" smtClean="0">
                <a:solidFill>
                  <a:srgbClr val="FF0000"/>
                </a:solidFill>
              </a:rPr>
              <a:t>生後２週未満では、</a:t>
            </a:r>
            <a:r>
              <a:rPr lang="en-US" altLang="ja-JP" sz="2000" dirty="0">
                <a:solidFill>
                  <a:srgbClr val="FF0000"/>
                </a:solidFill>
              </a:rPr>
              <a:t>TB</a:t>
            </a:r>
            <a:r>
              <a:rPr lang="ja-JP" altLang="en-US" sz="2000" dirty="0">
                <a:solidFill>
                  <a:srgbClr val="FF0000"/>
                </a:solidFill>
              </a:rPr>
              <a:t>値が</a:t>
            </a:r>
            <a:r>
              <a:rPr lang="en-US" altLang="ja-JP" sz="2000" dirty="0">
                <a:solidFill>
                  <a:srgbClr val="FF0000"/>
                </a:solidFill>
              </a:rPr>
              <a:t>ET</a:t>
            </a:r>
            <a:r>
              <a:rPr lang="ja-JP" altLang="en-US" sz="2000" dirty="0">
                <a:solidFill>
                  <a:srgbClr val="FF0000"/>
                </a:solidFill>
              </a:rPr>
              <a:t>基準値を</a:t>
            </a:r>
            <a:r>
              <a:rPr lang="ja-JP" altLang="en-US" sz="2000" dirty="0" smtClean="0">
                <a:solidFill>
                  <a:srgbClr val="FF0000"/>
                </a:solidFill>
              </a:rPr>
              <a:t>超えていた例はなし。</a:t>
            </a:r>
            <a:endParaRPr lang="en-US" altLang="ja-JP" sz="2000" dirty="0" smtClean="0">
              <a:solidFill>
                <a:srgbClr val="FF0000"/>
              </a:solidFill>
            </a:endParaRPr>
          </a:p>
          <a:p>
            <a:pPr marL="285750" indent="-285750">
              <a:lnSpc>
                <a:spcPct val="150000"/>
              </a:lnSpc>
              <a:buFont typeface="Wingdings" charset="2"/>
              <a:buChar char="ü"/>
            </a:pPr>
            <a:r>
              <a:rPr lang="ja-JP" altLang="en-US" sz="2000" dirty="0">
                <a:solidFill>
                  <a:srgbClr val="FF0000"/>
                </a:solidFill>
              </a:rPr>
              <a:t>生後</a:t>
            </a:r>
            <a:r>
              <a:rPr lang="ja-JP" altLang="en-US" sz="2000" dirty="0" smtClean="0">
                <a:solidFill>
                  <a:srgbClr val="FF0000"/>
                </a:solidFill>
              </a:rPr>
              <a:t>２週以後では</a:t>
            </a:r>
            <a:r>
              <a:rPr lang="ja-JP" altLang="en-US" sz="2000" dirty="0">
                <a:solidFill>
                  <a:srgbClr val="FF0000"/>
                </a:solidFill>
              </a:rPr>
              <a:t>、</a:t>
            </a:r>
            <a:r>
              <a:rPr lang="en-US" altLang="ja-JP" sz="2000" dirty="0">
                <a:solidFill>
                  <a:srgbClr val="FF0000"/>
                </a:solidFill>
              </a:rPr>
              <a:t>TB</a:t>
            </a:r>
            <a:r>
              <a:rPr lang="ja-JP" altLang="en-US" sz="2000" dirty="0">
                <a:solidFill>
                  <a:srgbClr val="FF0000"/>
                </a:solidFill>
              </a:rPr>
              <a:t>値が</a:t>
            </a:r>
            <a:r>
              <a:rPr lang="en-US" altLang="ja-JP" sz="2000" dirty="0">
                <a:solidFill>
                  <a:srgbClr val="FF0000"/>
                </a:solidFill>
              </a:rPr>
              <a:t>ET</a:t>
            </a:r>
            <a:r>
              <a:rPr lang="ja-JP" altLang="en-US" sz="2000" dirty="0">
                <a:solidFill>
                  <a:srgbClr val="FF0000"/>
                </a:solidFill>
              </a:rPr>
              <a:t>基準値を</a:t>
            </a:r>
            <a:r>
              <a:rPr lang="ja-JP" altLang="en-US" sz="2000" dirty="0" smtClean="0">
                <a:solidFill>
                  <a:srgbClr val="FF0000"/>
                </a:solidFill>
              </a:rPr>
              <a:t>超えた</a:t>
            </a:r>
            <a:r>
              <a:rPr kumimoji="1" lang="ja-JP" altLang="en-US" sz="2000" dirty="0" smtClean="0">
                <a:solidFill>
                  <a:srgbClr val="FF0000"/>
                </a:solidFill>
              </a:rPr>
              <a:t>例が</a:t>
            </a:r>
            <a:r>
              <a:rPr kumimoji="1" lang="en-US" altLang="ja-JP" sz="2000" dirty="0" smtClean="0">
                <a:solidFill>
                  <a:srgbClr val="FF0000"/>
                </a:solidFill>
              </a:rPr>
              <a:t>64%</a:t>
            </a:r>
            <a:r>
              <a:rPr kumimoji="1" lang="ja-JP" altLang="en-US" sz="2000" dirty="0" smtClean="0">
                <a:solidFill>
                  <a:srgbClr val="FF0000"/>
                </a:solidFill>
              </a:rPr>
              <a:t>。</a:t>
            </a:r>
            <a:endParaRPr kumimoji="1" lang="en-US" altLang="ja-JP" sz="2000" dirty="0" smtClean="0">
              <a:solidFill>
                <a:srgbClr val="FF0000"/>
              </a:solidFill>
            </a:endParaRPr>
          </a:p>
        </p:txBody>
      </p:sp>
      <p:sp>
        <p:nvSpPr>
          <p:cNvPr id="3" name="日付プレースホルダー 2"/>
          <p:cNvSpPr>
            <a:spLocks noGrp="1"/>
          </p:cNvSpPr>
          <p:nvPr>
            <p:ph type="dt" sz="half" idx="10"/>
          </p:nvPr>
        </p:nvSpPr>
        <p:spPr/>
        <p:txBody>
          <a:bodyPr/>
          <a:lstStyle/>
          <a:p>
            <a:r>
              <a:rPr kumimoji="1" lang="en-US" altLang="ja-JP" dirty="0" smtClean="0"/>
              <a:t>2015/03/07</a:t>
            </a:r>
            <a:endParaRPr kumimoji="1" lang="ja-JP" altLang="en-US" dirty="0"/>
          </a:p>
        </p:txBody>
      </p:sp>
      <p:sp>
        <p:nvSpPr>
          <p:cNvPr id="4" name="スライド番号プレースホルダー 3"/>
          <p:cNvSpPr>
            <a:spLocks noGrp="1"/>
          </p:cNvSpPr>
          <p:nvPr>
            <p:ph type="sldNum" sz="quarter" idx="12"/>
          </p:nvPr>
        </p:nvSpPr>
        <p:spPr/>
        <p:txBody>
          <a:bodyPr/>
          <a:lstStyle/>
          <a:p>
            <a:fld id="{03E6C199-2A21-3B4E-8413-B5F70C744C0F}" type="slidenum">
              <a:rPr kumimoji="1" lang="ja-JP" altLang="en-US" smtClean="0"/>
              <a:t>14</a:t>
            </a:fld>
            <a:endParaRPr kumimoji="1" lang="ja-JP" altLang="en-US" dirty="0"/>
          </a:p>
        </p:txBody>
      </p:sp>
      <p:graphicFrame>
        <p:nvGraphicFramePr>
          <p:cNvPr id="5" name="グラフ 4"/>
          <p:cNvGraphicFramePr/>
          <p:nvPr>
            <p:extLst>
              <p:ext uri="{D42A27DB-BD31-4B8C-83A1-F6EECF244321}">
                <p14:modId xmlns:p14="http://schemas.microsoft.com/office/powerpoint/2010/main" val="1462340877"/>
              </p:ext>
            </p:extLst>
          </p:nvPr>
        </p:nvGraphicFramePr>
        <p:xfrm>
          <a:off x="846666" y="1180571"/>
          <a:ext cx="7535334" cy="4248150"/>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p:cNvSpPr txBox="1"/>
          <p:nvPr/>
        </p:nvSpPr>
        <p:spPr>
          <a:xfrm>
            <a:off x="643465" y="1300704"/>
            <a:ext cx="1107996" cy="461665"/>
          </a:xfrm>
          <a:prstGeom prst="rect">
            <a:avLst/>
          </a:prstGeom>
          <a:solidFill>
            <a:schemeClr val="bg1"/>
          </a:solidFill>
        </p:spPr>
        <p:txBody>
          <a:bodyPr wrap="none" rtlCol="0">
            <a:spAutoFit/>
          </a:bodyPr>
          <a:lstStyle/>
          <a:p>
            <a:r>
              <a:rPr kumimoji="1" lang="ja-JP" altLang="en-US" sz="2400" dirty="0" smtClean="0"/>
              <a:t>症例数</a:t>
            </a:r>
            <a:endParaRPr kumimoji="1" lang="ja-JP" altLang="en-US" sz="2400" dirty="0"/>
          </a:p>
        </p:txBody>
      </p:sp>
    </p:spTree>
    <p:extLst>
      <p:ext uri="{BB962C8B-B14F-4D97-AF65-F5344CB8AC3E}">
        <p14:creationId xmlns:p14="http://schemas.microsoft.com/office/powerpoint/2010/main" val="683105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228103" y="4477402"/>
            <a:ext cx="2222160" cy="1115111"/>
          </a:xfrm>
          <a:prstGeom prst="rect">
            <a:avLst/>
          </a:prstGeom>
          <a:solidFill>
            <a:schemeClr val="bg2"/>
          </a:soli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13313" name="テキスト ボックス 1"/>
          <p:cNvSpPr txBox="1">
            <a:spLocks noChangeArrowheads="1"/>
          </p:cNvSpPr>
          <p:nvPr/>
        </p:nvSpPr>
        <p:spPr bwMode="auto">
          <a:xfrm rot="16200000">
            <a:off x="-755384" y="3255583"/>
            <a:ext cx="266329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a:r>
              <a:rPr lang="en-US" altLang="ja-JP" dirty="0">
                <a:latin typeface="Times New Roman" charset="0"/>
                <a:cs typeface="Times New Roman" charset="0"/>
              </a:rPr>
              <a:t>Serum UB (µg/</a:t>
            </a:r>
            <a:r>
              <a:rPr lang="en-US" altLang="ja-JP" dirty="0" err="1">
                <a:latin typeface="Times New Roman" charset="0"/>
                <a:cs typeface="Times New Roman" charset="0"/>
              </a:rPr>
              <a:t>dL</a:t>
            </a:r>
            <a:r>
              <a:rPr lang="en-US" altLang="ja-JP" dirty="0">
                <a:latin typeface="Times New Roman" charset="0"/>
                <a:cs typeface="Times New Roman" charset="0"/>
              </a:rPr>
              <a:t>)</a:t>
            </a:r>
            <a:endParaRPr lang="ja-JP" altLang="en-US" dirty="0">
              <a:latin typeface="Times New Roman" charset="0"/>
              <a:cs typeface="Times New Roman" charset="0"/>
            </a:endParaRPr>
          </a:p>
        </p:txBody>
      </p:sp>
      <p:sp>
        <p:nvSpPr>
          <p:cNvPr id="13314" name="テキスト ボックス 2"/>
          <p:cNvSpPr txBox="1">
            <a:spLocks noChangeArrowheads="1"/>
          </p:cNvSpPr>
          <p:nvPr/>
        </p:nvSpPr>
        <p:spPr bwMode="auto">
          <a:xfrm>
            <a:off x="3599391" y="6259810"/>
            <a:ext cx="29527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a:r>
              <a:rPr lang="en-US" altLang="ja-JP" dirty="0">
                <a:latin typeface="Times New Roman" charset="0"/>
                <a:cs typeface="Times New Roman" charset="0"/>
              </a:rPr>
              <a:t>Serum TB (mg/</a:t>
            </a:r>
            <a:r>
              <a:rPr lang="en-US" altLang="ja-JP" dirty="0" err="1">
                <a:latin typeface="Times New Roman" charset="0"/>
                <a:cs typeface="Times New Roman" charset="0"/>
              </a:rPr>
              <a:t>dL</a:t>
            </a:r>
            <a:r>
              <a:rPr lang="en-US" altLang="ja-JP" dirty="0">
                <a:latin typeface="Times New Roman" charset="0"/>
                <a:cs typeface="Times New Roman" charset="0"/>
              </a:rPr>
              <a:t>)</a:t>
            </a:r>
            <a:endParaRPr lang="ja-JP" altLang="en-US" dirty="0">
              <a:latin typeface="Times New Roman" charset="0"/>
              <a:cs typeface="Times New Roman" charset="0"/>
            </a:endParaRPr>
          </a:p>
        </p:txBody>
      </p:sp>
      <p:grpSp>
        <p:nvGrpSpPr>
          <p:cNvPr id="13315" name="図形グループ 7"/>
          <p:cNvGrpSpPr>
            <a:grpSpLocks/>
          </p:cNvGrpSpPr>
          <p:nvPr/>
        </p:nvGrpSpPr>
        <p:grpSpPr bwMode="auto">
          <a:xfrm>
            <a:off x="6385034" y="4477403"/>
            <a:ext cx="1945257" cy="1115111"/>
            <a:chOff x="4730750" y="5473700"/>
            <a:chExt cx="1441450" cy="623453"/>
          </a:xfrm>
        </p:grpSpPr>
        <p:grpSp>
          <p:nvGrpSpPr>
            <p:cNvPr id="13319" name="図形グループ 3"/>
            <p:cNvGrpSpPr>
              <a:grpSpLocks/>
            </p:cNvGrpSpPr>
            <p:nvPr/>
          </p:nvGrpSpPr>
          <p:grpSpPr bwMode="auto">
            <a:xfrm>
              <a:off x="4730750" y="5473700"/>
              <a:ext cx="1352550" cy="268401"/>
              <a:chOff x="4730750" y="5473700"/>
              <a:chExt cx="1352550" cy="268401"/>
            </a:xfrm>
          </p:grpSpPr>
          <p:sp>
            <p:nvSpPr>
              <p:cNvPr id="2" name="ひし形 1"/>
              <p:cNvSpPr/>
              <p:nvPr/>
            </p:nvSpPr>
            <p:spPr>
              <a:xfrm>
                <a:off x="4730750" y="5575143"/>
                <a:ext cx="165452" cy="166958"/>
              </a:xfrm>
              <a:prstGeom prst="diamond">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2400"/>
              </a:p>
            </p:txBody>
          </p:sp>
          <p:sp>
            <p:nvSpPr>
              <p:cNvPr id="13324" name="テキスト ボックス 2"/>
              <p:cNvSpPr txBox="1">
                <a:spLocks noChangeArrowheads="1"/>
              </p:cNvSpPr>
              <p:nvPr/>
            </p:nvSpPr>
            <p:spPr bwMode="auto">
              <a:xfrm>
                <a:off x="4940300" y="5473700"/>
                <a:ext cx="1143000" cy="22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dirty="0">
                    <a:latin typeface="Times New Roman" charset="0"/>
                    <a:cs typeface="Times New Roman" charset="0"/>
                  </a:rPr>
                  <a:t>with KI</a:t>
                </a:r>
                <a:endParaRPr lang="ja-JP" altLang="en-US" dirty="0">
                  <a:latin typeface="Times New Roman" charset="0"/>
                  <a:cs typeface="Times New Roman" charset="0"/>
                </a:endParaRPr>
              </a:p>
            </p:txBody>
          </p:sp>
        </p:grpSp>
        <p:grpSp>
          <p:nvGrpSpPr>
            <p:cNvPr id="13320" name="図形グループ 5"/>
            <p:cNvGrpSpPr>
              <a:grpSpLocks/>
            </p:cNvGrpSpPr>
            <p:nvPr/>
          </p:nvGrpSpPr>
          <p:grpSpPr bwMode="auto">
            <a:xfrm>
              <a:off x="4730750" y="5829300"/>
              <a:ext cx="1441450" cy="267853"/>
              <a:chOff x="4730750" y="5829300"/>
              <a:chExt cx="1441450" cy="267853"/>
            </a:xfrm>
          </p:grpSpPr>
          <p:sp>
            <p:nvSpPr>
              <p:cNvPr id="7" name="ひし形 6"/>
              <p:cNvSpPr/>
              <p:nvPr/>
            </p:nvSpPr>
            <p:spPr>
              <a:xfrm>
                <a:off x="4730750" y="5930195"/>
                <a:ext cx="165452" cy="166958"/>
              </a:xfrm>
              <a:prstGeom prst="diamond">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2400"/>
              </a:p>
            </p:txBody>
          </p:sp>
          <p:sp>
            <p:nvSpPr>
              <p:cNvPr id="13322" name="テキスト ボックス 8"/>
              <p:cNvSpPr txBox="1">
                <a:spLocks noChangeArrowheads="1"/>
              </p:cNvSpPr>
              <p:nvPr/>
            </p:nvSpPr>
            <p:spPr bwMode="auto">
              <a:xfrm>
                <a:off x="4940300" y="5829300"/>
                <a:ext cx="1231900" cy="22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a:latin typeface="Times New Roman" charset="0"/>
                    <a:cs typeface="Times New Roman" charset="0"/>
                  </a:rPr>
                  <a:t>without KI</a:t>
                </a:r>
                <a:endParaRPr lang="ja-JP" altLang="en-US">
                  <a:latin typeface="Times New Roman" charset="0"/>
                  <a:cs typeface="Times New Roman" charset="0"/>
                </a:endParaRPr>
              </a:p>
            </p:txBody>
          </p:sp>
        </p:grpSp>
      </p:grpSp>
      <p:cxnSp>
        <p:nvCxnSpPr>
          <p:cNvPr id="8" name="直線コネクタ 7"/>
          <p:cNvCxnSpPr/>
          <p:nvPr/>
        </p:nvCxnSpPr>
        <p:spPr>
          <a:xfrm>
            <a:off x="1381125" y="5207522"/>
            <a:ext cx="4816475" cy="0"/>
          </a:xfrm>
          <a:prstGeom prst="line">
            <a:avLst/>
          </a:prstGeom>
          <a:ln w="3175"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graphicFrame>
        <p:nvGraphicFramePr>
          <p:cNvPr id="19" name="グラフ 18"/>
          <p:cNvGraphicFramePr>
            <a:graphicFrameLocks/>
          </p:cNvGraphicFramePr>
          <p:nvPr>
            <p:extLst>
              <p:ext uri="{D42A27DB-BD31-4B8C-83A1-F6EECF244321}">
                <p14:modId xmlns:p14="http://schemas.microsoft.com/office/powerpoint/2010/main" val="1653624498"/>
              </p:ext>
            </p:extLst>
          </p:nvPr>
        </p:nvGraphicFramePr>
        <p:xfrm>
          <a:off x="976431" y="1772476"/>
          <a:ext cx="6959599" cy="4487334"/>
        </p:xfrm>
        <a:graphic>
          <a:graphicData uri="http://schemas.openxmlformats.org/drawingml/2006/chart">
            <c:chart xmlns:c="http://schemas.openxmlformats.org/drawingml/2006/chart" xmlns:r="http://schemas.openxmlformats.org/officeDocument/2006/relationships" r:id="rId2"/>
          </a:graphicData>
        </a:graphic>
      </p:graphicFrame>
      <p:sp>
        <p:nvSpPr>
          <p:cNvPr id="15" name="タイトル 1"/>
          <p:cNvSpPr txBox="1">
            <a:spLocks/>
          </p:cNvSpPr>
          <p:nvPr/>
        </p:nvSpPr>
        <p:spPr bwMode="auto">
          <a:xfrm>
            <a:off x="495640" y="316444"/>
            <a:ext cx="7993063" cy="1224489"/>
          </a:xfrm>
          <a:prstGeom prst="rect">
            <a:avLst/>
          </a:prstGeom>
          <a:solidFill>
            <a:srgbClr val="FFFF00"/>
          </a:solidFill>
          <a:ln>
            <a:noFill/>
          </a:ln>
          <a:effectLst>
            <a:outerShdw blurRad="50800" dist="38100" dir="2700000" algn="tl" rotWithShape="0">
              <a:srgbClr val="000000">
                <a:alpha val="43000"/>
              </a:srgbClr>
            </a:outerShdw>
          </a:effectLst>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charset="0"/>
              </a:defRPr>
            </a:lvl1pPr>
            <a:lvl2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en-US" altLang="ja-JP" sz="3200" b="1" i="1" dirty="0" smtClean="0">
                <a:latin typeface="Calibri" charset="0"/>
                <a:ea typeface="ＭＳ Ｐゴシック" charset="0"/>
              </a:rPr>
              <a:t>TB and UB levels in 18 kernicterus infants</a:t>
            </a:r>
          </a:p>
          <a:p>
            <a:r>
              <a:rPr lang="en-US" altLang="ja-JP" sz="3200" b="1" i="1" dirty="0" smtClean="0">
                <a:latin typeface="Calibri" charset="0"/>
                <a:ea typeface="ＭＳ Ｐゴシック" charset="0"/>
              </a:rPr>
              <a:t>&lt; 30 </a:t>
            </a:r>
            <a:r>
              <a:rPr lang="en-US" altLang="ja-JP" sz="3200" b="1" i="1" dirty="0" err="1" smtClean="0">
                <a:latin typeface="Calibri" charset="0"/>
                <a:ea typeface="ＭＳ Ｐゴシック" charset="0"/>
              </a:rPr>
              <a:t>wks</a:t>
            </a:r>
            <a:r>
              <a:rPr lang="en-US" altLang="ja-JP" sz="3200" b="1" i="1" dirty="0" smtClean="0">
                <a:latin typeface="Calibri" charset="0"/>
                <a:ea typeface="ＭＳ Ｐゴシック" charset="0"/>
              </a:rPr>
              <a:t> of GA</a:t>
            </a:r>
            <a:endParaRPr lang="ja-JP" altLang="en-US" sz="3200" b="1" i="1" dirty="0">
              <a:latin typeface="Calibri" charset="0"/>
              <a:ea typeface="ＭＳ Ｐゴシック" charset="0"/>
            </a:endParaRPr>
          </a:p>
        </p:txBody>
      </p:sp>
      <p:sp>
        <p:nvSpPr>
          <p:cNvPr id="17" name="テキスト ボックス 16"/>
          <p:cNvSpPr txBox="1"/>
          <p:nvPr/>
        </p:nvSpPr>
        <p:spPr>
          <a:xfrm>
            <a:off x="4119461" y="1591502"/>
            <a:ext cx="5079924" cy="523220"/>
          </a:xfrm>
          <a:prstGeom prst="rect">
            <a:avLst/>
          </a:prstGeom>
          <a:noFill/>
        </p:spPr>
        <p:txBody>
          <a:bodyPr wrap="none" rtlCol="0">
            <a:spAutoFit/>
          </a:bodyPr>
          <a:lstStyle/>
          <a:p>
            <a:r>
              <a:rPr lang="en-US" altLang="ja-JP" sz="2800" b="1" i="1" dirty="0" smtClean="0"/>
              <a:t>Morioka I et al., Brain </a:t>
            </a:r>
            <a:r>
              <a:rPr lang="en-US" altLang="ja-JP" sz="2800" b="1" i="1" dirty="0" err="1" smtClean="0"/>
              <a:t>Dev</a:t>
            </a:r>
            <a:r>
              <a:rPr lang="en-US" altLang="ja-JP" sz="2800" b="1" i="1" dirty="0" smtClean="0"/>
              <a:t>, 2015 </a:t>
            </a:r>
            <a:endParaRPr kumimoji="1" lang="ja-JP" altLang="en-US" sz="2800" b="1" i="1" dirty="0"/>
          </a:p>
        </p:txBody>
      </p:sp>
      <p:cxnSp>
        <p:nvCxnSpPr>
          <p:cNvPr id="18" name="直線コネクタ 17"/>
          <p:cNvCxnSpPr/>
          <p:nvPr/>
        </p:nvCxnSpPr>
        <p:spPr>
          <a:xfrm>
            <a:off x="3074428" y="5326056"/>
            <a:ext cx="0" cy="0"/>
          </a:xfrm>
          <a:prstGeom prst="line">
            <a:avLst/>
          </a:prstGeom>
          <a:ln w="3175"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sp>
        <p:nvSpPr>
          <p:cNvPr id="4" name="日付プレースホルダー 3"/>
          <p:cNvSpPr>
            <a:spLocks noGrp="1"/>
          </p:cNvSpPr>
          <p:nvPr>
            <p:ph type="dt" sz="half" idx="10"/>
          </p:nvPr>
        </p:nvSpPr>
        <p:spPr/>
        <p:txBody>
          <a:bodyPr/>
          <a:lstStyle/>
          <a:p>
            <a:r>
              <a:rPr kumimoji="1" lang="en-US" altLang="ja-JP" smtClean="0"/>
              <a:t>2015/03/07</a:t>
            </a:r>
            <a:endParaRPr kumimoji="1" lang="ja-JP" altLang="en-US"/>
          </a:p>
        </p:txBody>
      </p:sp>
      <p:sp>
        <p:nvSpPr>
          <p:cNvPr id="5" name="スライド番号プレースホルダー 4"/>
          <p:cNvSpPr>
            <a:spLocks noGrp="1"/>
          </p:cNvSpPr>
          <p:nvPr>
            <p:ph type="sldNum" sz="quarter" idx="12"/>
          </p:nvPr>
        </p:nvSpPr>
        <p:spPr/>
        <p:txBody>
          <a:bodyPr/>
          <a:lstStyle/>
          <a:p>
            <a:fld id="{03E6C199-2A21-3B4E-8413-B5F70C744C0F}" type="slidenum">
              <a:rPr kumimoji="1" lang="ja-JP" altLang="en-US" smtClean="0"/>
              <a:t>15</a:t>
            </a:fld>
            <a:endParaRPr kumimoji="1" lang="ja-JP" altLang="en-US"/>
          </a:p>
        </p:txBody>
      </p:sp>
    </p:spTree>
    <p:extLst>
      <p:ext uri="{BB962C8B-B14F-4D97-AF65-F5344CB8AC3E}">
        <p14:creationId xmlns:p14="http://schemas.microsoft.com/office/powerpoint/2010/main" val="23396242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タイトル 1"/>
          <p:cNvSpPr>
            <a:spLocks noGrp="1"/>
          </p:cNvSpPr>
          <p:nvPr>
            <p:ph type="title"/>
          </p:nvPr>
        </p:nvSpPr>
        <p:spPr>
          <a:xfrm>
            <a:off x="457200" y="152400"/>
            <a:ext cx="7993063" cy="1286933"/>
          </a:xfrm>
          <a:solidFill>
            <a:srgbClr val="FFFF00"/>
          </a:solidFill>
          <a:effectLst>
            <a:outerShdw blurRad="50800" dist="38100" dir="2700000" algn="tl" rotWithShape="0">
              <a:srgbClr val="000000">
                <a:alpha val="43000"/>
              </a:srgbClr>
            </a:outerShdw>
          </a:effectLst>
        </p:spPr>
        <p:txBody>
          <a:bodyPr>
            <a:noAutofit/>
          </a:bodyPr>
          <a:lstStyle/>
          <a:p>
            <a:r>
              <a:rPr lang="en-US" altLang="ja-JP" sz="3200" b="1" i="1" dirty="0" smtClean="0">
                <a:latin typeface="Calibri" charset="0"/>
                <a:ea typeface="ＭＳ Ｐゴシック" charset="0"/>
              </a:rPr>
              <a:t>TB and UB </a:t>
            </a:r>
            <a:r>
              <a:rPr lang="en-US" altLang="ja-JP" sz="3200" b="1" i="1" dirty="0">
                <a:latin typeface="Calibri" charset="0"/>
                <a:ea typeface="ＭＳ Ｐゴシック" charset="0"/>
              </a:rPr>
              <a:t>levels </a:t>
            </a:r>
            <a:r>
              <a:rPr lang="en-US" altLang="ja-JP" sz="3200" b="1" i="1" dirty="0" smtClean="0">
                <a:latin typeface="Calibri" charset="0"/>
                <a:ea typeface="ＭＳ Ｐゴシック" charset="0"/>
              </a:rPr>
              <a:t>in 18 kernicterus infants</a:t>
            </a:r>
            <a:br>
              <a:rPr lang="en-US" altLang="ja-JP" sz="3200" b="1" i="1" dirty="0" smtClean="0">
                <a:latin typeface="Calibri" charset="0"/>
                <a:ea typeface="ＭＳ Ｐゴシック" charset="0"/>
              </a:rPr>
            </a:br>
            <a:r>
              <a:rPr lang="en-US" altLang="ja-JP" sz="3200" b="1" i="1" dirty="0" smtClean="0">
                <a:latin typeface="Calibri" charset="0"/>
                <a:ea typeface="ＭＳ Ｐゴシック" charset="0"/>
              </a:rPr>
              <a:t>&lt; 30 </a:t>
            </a:r>
            <a:r>
              <a:rPr lang="en-US" altLang="ja-JP" sz="3200" b="1" i="1" dirty="0" err="1" smtClean="0">
                <a:latin typeface="Calibri" charset="0"/>
                <a:ea typeface="ＭＳ Ｐゴシック" charset="0"/>
              </a:rPr>
              <a:t>wks</a:t>
            </a:r>
            <a:r>
              <a:rPr lang="en-US" altLang="ja-JP" sz="3200" b="1" i="1" dirty="0" smtClean="0">
                <a:latin typeface="Calibri" charset="0"/>
                <a:ea typeface="ＭＳ Ｐゴシック" charset="0"/>
              </a:rPr>
              <a:t> of GA</a:t>
            </a:r>
            <a:endParaRPr lang="ja-JP" altLang="en-US" sz="3200" b="1" i="1" dirty="0">
              <a:latin typeface="Calibri" charset="0"/>
              <a:ea typeface="ＭＳ Ｐゴシック" charset="0"/>
            </a:endParaRPr>
          </a:p>
        </p:txBody>
      </p:sp>
      <p:graphicFrame>
        <p:nvGraphicFramePr>
          <p:cNvPr id="4" name="表 3"/>
          <p:cNvGraphicFramePr>
            <a:graphicFrameLocks noGrp="1"/>
          </p:cNvGraphicFramePr>
          <p:nvPr>
            <p:extLst>
              <p:ext uri="{D42A27DB-BD31-4B8C-83A1-F6EECF244321}">
                <p14:modId xmlns:p14="http://schemas.microsoft.com/office/powerpoint/2010/main" val="1106674452"/>
              </p:ext>
            </p:extLst>
          </p:nvPr>
        </p:nvGraphicFramePr>
        <p:xfrm>
          <a:off x="609599" y="2124076"/>
          <a:ext cx="7925331" cy="3800476"/>
        </p:xfrm>
        <a:graphic>
          <a:graphicData uri="http://schemas.openxmlformats.org/drawingml/2006/table">
            <a:tbl>
              <a:tblPr firstRow="1" bandRow="1">
                <a:tableStyleId>{72833802-FEF1-4C79-8D5D-14CF1EAF98D9}</a:tableStyleId>
              </a:tblPr>
              <a:tblGrid>
                <a:gridCol w="1569109"/>
                <a:gridCol w="2393556"/>
                <a:gridCol w="1981333"/>
                <a:gridCol w="1981333"/>
              </a:tblGrid>
              <a:tr h="950119">
                <a:tc>
                  <a:txBody>
                    <a:bodyPr/>
                    <a:lstStyle/>
                    <a:p>
                      <a:endParaRPr kumimoji="1" lang="ja-JP" altLang="en-US" sz="2400" dirty="0">
                        <a:solidFill>
                          <a:srgbClr val="000000"/>
                        </a:solidFill>
                      </a:endParaRPr>
                    </a:p>
                  </a:txBody>
                  <a:tcPr marT="45728" marB="45728"/>
                </a:tc>
                <a:tc>
                  <a:txBody>
                    <a:bodyPr/>
                    <a:lstStyle/>
                    <a:p>
                      <a:pPr algn="ctr">
                        <a:spcAft>
                          <a:spcPts val="0"/>
                        </a:spcAft>
                      </a:pPr>
                      <a:r>
                        <a:rPr lang="en-US" sz="2400" kern="1200" dirty="0" smtClean="0">
                          <a:effectLst/>
                        </a:rPr>
                        <a:t>High</a:t>
                      </a:r>
                      <a:r>
                        <a:rPr lang="en-US" sz="2400" kern="100" baseline="0" dirty="0">
                          <a:effectLst/>
                        </a:rPr>
                        <a:t> </a:t>
                      </a:r>
                      <a:r>
                        <a:rPr lang="en-US" sz="2400" kern="1200" dirty="0" smtClean="0">
                          <a:effectLst/>
                        </a:rPr>
                        <a:t>TBC</a:t>
                      </a:r>
                    </a:p>
                    <a:p>
                      <a:pPr algn="ctr">
                        <a:spcAft>
                          <a:spcPts val="0"/>
                        </a:spcAft>
                      </a:pPr>
                      <a:r>
                        <a:rPr lang="en-US" altLang="ja-JP" sz="2400" kern="1200" dirty="0" smtClean="0">
                          <a:effectLst/>
                        </a:rPr>
                        <a:t> n</a:t>
                      </a:r>
                      <a:r>
                        <a:rPr lang="en-US" altLang="ja-JP" sz="2400" kern="1200" baseline="0" dirty="0" smtClean="0">
                          <a:effectLst/>
                        </a:rPr>
                        <a:t> =10</a:t>
                      </a:r>
                      <a:endParaRPr lang="ja-JP" sz="2400" kern="100" dirty="0">
                        <a:solidFill>
                          <a:schemeClr val="bg1"/>
                        </a:solidFill>
                        <a:effectLst/>
                        <a:latin typeface="Century"/>
                        <a:ea typeface="ＭＳ 明朝"/>
                        <a:cs typeface="Times New Roman"/>
                      </a:endParaRPr>
                    </a:p>
                  </a:txBody>
                  <a:tcPr marL="68580" marR="68580" marT="0" marB="0" anchor="ctr"/>
                </a:tc>
                <a:tc>
                  <a:txBody>
                    <a:bodyPr/>
                    <a:lstStyle/>
                    <a:p>
                      <a:pPr algn="ctr">
                        <a:spcAft>
                          <a:spcPts val="0"/>
                        </a:spcAft>
                      </a:pPr>
                      <a:r>
                        <a:rPr lang="en-US" sz="2400" kern="1200" dirty="0">
                          <a:effectLst/>
                        </a:rPr>
                        <a:t>Low </a:t>
                      </a:r>
                      <a:r>
                        <a:rPr lang="en-US" sz="2400" kern="1200" dirty="0" smtClean="0">
                          <a:effectLst/>
                        </a:rPr>
                        <a:t>TBC</a:t>
                      </a:r>
                    </a:p>
                    <a:p>
                      <a:pPr algn="ctr">
                        <a:spcAft>
                          <a:spcPts val="0"/>
                        </a:spcAft>
                      </a:pPr>
                      <a:r>
                        <a:rPr lang="en-US" altLang="ja-JP" sz="2400" kern="1200" dirty="0" smtClean="0">
                          <a:effectLst/>
                        </a:rPr>
                        <a:t>N = 8</a:t>
                      </a:r>
                      <a:endParaRPr lang="ja-JP" sz="2400" kern="100" dirty="0">
                        <a:solidFill>
                          <a:schemeClr val="bg1"/>
                        </a:solidFill>
                        <a:effectLst/>
                        <a:latin typeface="Century"/>
                        <a:ea typeface="ＭＳ 明朝"/>
                        <a:cs typeface="Times New Roman"/>
                      </a:endParaRPr>
                    </a:p>
                  </a:txBody>
                  <a:tcPr marL="68580" marR="68580" marT="0" marB="0" anchor="ctr"/>
                </a:tc>
                <a:tc>
                  <a:txBody>
                    <a:bodyPr/>
                    <a:lstStyle/>
                    <a:p>
                      <a:pPr algn="ctr">
                        <a:spcAft>
                          <a:spcPts val="0"/>
                        </a:spcAft>
                      </a:pPr>
                      <a:r>
                        <a:rPr lang="en-US" sz="2400" kern="1200" dirty="0" smtClean="0">
                          <a:effectLst/>
                        </a:rPr>
                        <a:t>Total</a:t>
                      </a:r>
                    </a:p>
                    <a:p>
                      <a:pPr algn="ctr">
                        <a:spcAft>
                          <a:spcPts val="0"/>
                        </a:spcAft>
                      </a:pPr>
                      <a:r>
                        <a:rPr lang="en-US" altLang="ja-JP" sz="2400" kern="1200" dirty="0" smtClean="0">
                          <a:effectLst/>
                        </a:rPr>
                        <a:t>N = 18</a:t>
                      </a:r>
                      <a:endParaRPr lang="ja-JP" sz="2400" kern="100" dirty="0">
                        <a:solidFill>
                          <a:schemeClr val="bg1"/>
                        </a:solidFill>
                        <a:effectLst/>
                        <a:latin typeface="Century"/>
                        <a:ea typeface="ＭＳ 明朝"/>
                        <a:cs typeface="Times New Roman"/>
                      </a:endParaRPr>
                    </a:p>
                  </a:txBody>
                  <a:tcPr marL="68580" marR="68580" marT="0" marB="0" anchor="ctr"/>
                </a:tc>
              </a:tr>
              <a:tr h="950119">
                <a:tc>
                  <a:txBody>
                    <a:bodyPr/>
                    <a:lstStyle/>
                    <a:p>
                      <a:pPr algn="ctr">
                        <a:spcAft>
                          <a:spcPts val="0"/>
                        </a:spcAft>
                      </a:pPr>
                      <a:r>
                        <a:rPr lang="en-US" sz="2400" kern="1200" dirty="0">
                          <a:effectLst/>
                        </a:rPr>
                        <a:t>High UBC</a:t>
                      </a:r>
                      <a:endParaRPr lang="ja-JP" sz="2400" b="1" kern="100" dirty="0">
                        <a:effectLst/>
                        <a:latin typeface="Century"/>
                        <a:ea typeface="ＭＳ 明朝"/>
                        <a:cs typeface="Times New Roman"/>
                      </a:endParaRPr>
                    </a:p>
                  </a:txBody>
                  <a:tcPr marL="68580" marR="68580" marT="0" marB="0" anchor="ctr"/>
                </a:tc>
                <a:tc>
                  <a:txBody>
                    <a:bodyPr/>
                    <a:lstStyle/>
                    <a:p>
                      <a:pPr algn="ctr">
                        <a:spcAft>
                          <a:spcPts val="0"/>
                        </a:spcAft>
                      </a:pPr>
                      <a:r>
                        <a:rPr lang="en-US" sz="2400" kern="1200" dirty="0" smtClean="0">
                          <a:effectLst/>
                        </a:rPr>
                        <a:t>9</a:t>
                      </a:r>
                      <a:r>
                        <a:rPr lang="en-US" altLang="ja-JP" sz="2400" kern="1200" dirty="0" smtClean="0">
                          <a:effectLst/>
                        </a:rPr>
                        <a:t> (90%)</a:t>
                      </a:r>
                      <a:endParaRPr lang="ja-JP" sz="2400" b="1" kern="100" dirty="0">
                        <a:effectLst/>
                        <a:latin typeface="Century"/>
                        <a:ea typeface="ＭＳ 明朝"/>
                        <a:cs typeface="Times New Roman"/>
                      </a:endParaRPr>
                    </a:p>
                  </a:txBody>
                  <a:tcPr marL="68580" marR="68580" marT="0" marB="0" anchor="ctr"/>
                </a:tc>
                <a:tc>
                  <a:txBody>
                    <a:bodyPr/>
                    <a:lstStyle/>
                    <a:p>
                      <a:pPr algn="ctr">
                        <a:spcAft>
                          <a:spcPts val="0"/>
                        </a:spcAft>
                      </a:pPr>
                      <a:r>
                        <a:rPr lang="en-US" sz="2400" kern="1200" dirty="0" smtClean="0">
                          <a:effectLst/>
                        </a:rPr>
                        <a:t>7  (88%)</a:t>
                      </a:r>
                      <a:endParaRPr lang="ja-JP" sz="2400" b="1" kern="100" dirty="0">
                        <a:effectLst/>
                        <a:latin typeface="Century"/>
                        <a:ea typeface="ＭＳ 明朝"/>
                        <a:cs typeface="Times New Roman"/>
                      </a:endParaRPr>
                    </a:p>
                  </a:txBody>
                  <a:tcPr marL="68580" marR="68580" marT="0" marB="0" anchor="ctr"/>
                </a:tc>
                <a:tc>
                  <a:txBody>
                    <a:bodyPr/>
                    <a:lstStyle/>
                    <a:p>
                      <a:pPr algn="ctr">
                        <a:spcAft>
                          <a:spcPts val="0"/>
                        </a:spcAft>
                      </a:pPr>
                      <a:r>
                        <a:rPr lang="en-US" sz="2400" kern="1200" dirty="0" smtClean="0">
                          <a:effectLst/>
                        </a:rPr>
                        <a:t>16 (</a:t>
                      </a:r>
                      <a:r>
                        <a:rPr lang="en-US" sz="2400" kern="1200" dirty="0">
                          <a:effectLst/>
                        </a:rPr>
                        <a:t>89%</a:t>
                      </a:r>
                      <a:r>
                        <a:rPr lang="en-US" sz="2400" kern="1200" dirty="0" smtClean="0">
                          <a:effectLst/>
                        </a:rPr>
                        <a:t>)</a:t>
                      </a:r>
                      <a:endParaRPr lang="ja-JP" sz="2400" b="1" kern="100" dirty="0">
                        <a:effectLst/>
                        <a:latin typeface="Century"/>
                        <a:ea typeface="ＭＳ 明朝"/>
                        <a:cs typeface="Times New Roman"/>
                      </a:endParaRPr>
                    </a:p>
                  </a:txBody>
                  <a:tcPr marL="68580" marR="68580" marT="0" marB="0" anchor="ctr"/>
                </a:tc>
              </a:tr>
              <a:tr h="950119">
                <a:tc>
                  <a:txBody>
                    <a:bodyPr/>
                    <a:lstStyle/>
                    <a:p>
                      <a:pPr algn="ctr">
                        <a:spcAft>
                          <a:spcPts val="0"/>
                        </a:spcAft>
                      </a:pPr>
                      <a:r>
                        <a:rPr lang="en-US" sz="2400" kern="1200" dirty="0">
                          <a:effectLst/>
                        </a:rPr>
                        <a:t>Low UBC</a:t>
                      </a:r>
                      <a:endParaRPr lang="ja-JP" sz="2400" b="1" kern="100" dirty="0">
                        <a:effectLst/>
                        <a:latin typeface="Century"/>
                        <a:ea typeface="ＭＳ 明朝"/>
                        <a:cs typeface="Times New Roman"/>
                      </a:endParaRPr>
                    </a:p>
                  </a:txBody>
                  <a:tcPr marL="68580" marR="68580" marT="0" marB="0" anchor="ctr"/>
                </a:tc>
                <a:tc>
                  <a:txBody>
                    <a:bodyPr/>
                    <a:lstStyle/>
                    <a:p>
                      <a:pPr algn="ctr">
                        <a:spcAft>
                          <a:spcPts val="0"/>
                        </a:spcAft>
                      </a:pPr>
                      <a:r>
                        <a:rPr lang="en-US" sz="2400" kern="1200" dirty="0" smtClean="0">
                          <a:effectLst/>
                        </a:rPr>
                        <a:t>1 </a:t>
                      </a:r>
                      <a:r>
                        <a:rPr lang="en-US" altLang="ja-JP" sz="2400" kern="1200" dirty="0" smtClean="0">
                          <a:effectLst/>
                        </a:rPr>
                        <a:t> (10%)</a:t>
                      </a:r>
                      <a:endParaRPr lang="ja-JP" sz="2400" b="1" kern="100" dirty="0">
                        <a:effectLst/>
                        <a:latin typeface="Century"/>
                        <a:ea typeface="ＭＳ 明朝"/>
                        <a:cs typeface="Times New Roman"/>
                      </a:endParaRPr>
                    </a:p>
                  </a:txBody>
                  <a:tcPr marL="68580" marR="68580" marT="0" marB="0" anchor="ctr"/>
                </a:tc>
                <a:tc>
                  <a:txBody>
                    <a:bodyPr/>
                    <a:lstStyle/>
                    <a:p>
                      <a:pPr algn="ctr">
                        <a:spcAft>
                          <a:spcPts val="0"/>
                        </a:spcAft>
                      </a:pPr>
                      <a:r>
                        <a:rPr lang="en-US" sz="2400" kern="1200" dirty="0" smtClean="0">
                          <a:effectLst/>
                        </a:rPr>
                        <a:t>1</a:t>
                      </a:r>
                      <a:r>
                        <a:rPr lang="en-US" sz="2400" kern="1200" baseline="0" dirty="0" smtClean="0">
                          <a:effectLst/>
                        </a:rPr>
                        <a:t>    </a:t>
                      </a:r>
                      <a:r>
                        <a:rPr lang="en-US" altLang="ja-JP" sz="2400" kern="1200" dirty="0" smtClean="0">
                          <a:effectLst/>
                        </a:rPr>
                        <a:t>(13%)</a:t>
                      </a:r>
                      <a:endParaRPr lang="ja-JP" sz="2400" b="1" kern="100" dirty="0">
                        <a:effectLst/>
                        <a:latin typeface="Century"/>
                        <a:ea typeface="ＭＳ 明朝"/>
                        <a:cs typeface="Times New Roman"/>
                      </a:endParaRPr>
                    </a:p>
                  </a:txBody>
                  <a:tcPr marL="68580" marR="68580" marT="0" marB="0" anchor="ctr"/>
                </a:tc>
                <a:tc>
                  <a:txBody>
                    <a:bodyPr/>
                    <a:lstStyle/>
                    <a:p>
                      <a:pPr algn="ctr">
                        <a:spcAft>
                          <a:spcPts val="0"/>
                        </a:spcAft>
                      </a:pPr>
                      <a:r>
                        <a:rPr lang="en-US" sz="2400" kern="1200" dirty="0" smtClean="0">
                          <a:effectLst/>
                        </a:rPr>
                        <a:t>2  </a:t>
                      </a:r>
                      <a:r>
                        <a:rPr lang="en-US" sz="2400" kern="1200" dirty="0">
                          <a:effectLst/>
                        </a:rPr>
                        <a:t>(11%)</a:t>
                      </a:r>
                      <a:endParaRPr lang="ja-JP" sz="2400" b="1" kern="100" dirty="0">
                        <a:effectLst/>
                        <a:latin typeface="Century"/>
                        <a:ea typeface="ＭＳ 明朝"/>
                        <a:cs typeface="Times New Roman"/>
                      </a:endParaRPr>
                    </a:p>
                  </a:txBody>
                  <a:tcPr marL="68580" marR="68580" marT="0" marB="0" anchor="ctr"/>
                </a:tc>
              </a:tr>
              <a:tr h="950119">
                <a:tc>
                  <a:txBody>
                    <a:bodyPr/>
                    <a:lstStyle/>
                    <a:p>
                      <a:pPr algn="ctr">
                        <a:spcAft>
                          <a:spcPts val="0"/>
                        </a:spcAft>
                      </a:pPr>
                      <a:r>
                        <a:rPr lang="en-US" altLang="ja-JP" sz="2400" kern="100" dirty="0" smtClean="0">
                          <a:effectLst/>
                        </a:rPr>
                        <a:t>Total</a:t>
                      </a:r>
                      <a:endParaRPr lang="ja-JP" sz="2400" b="1" kern="100" dirty="0">
                        <a:effectLst/>
                        <a:latin typeface="Century"/>
                        <a:ea typeface="ＭＳ 明朝"/>
                        <a:cs typeface="Times New Roman"/>
                      </a:endParaRPr>
                    </a:p>
                  </a:txBody>
                  <a:tcPr marL="68580" marR="68580" marT="0" marB="0" anchor="ctr"/>
                </a:tc>
                <a:tc>
                  <a:txBody>
                    <a:bodyPr/>
                    <a:lstStyle/>
                    <a:p>
                      <a:pPr algn="ctr">
                        <a:spcAft>
                          <a:spcPts val="0"/>
                        </a:spcAft>
                      </a:pPr>
                      <a:r>
                        <a:rPr lang="en-US" sz="2400" kern="1200" dirty="0" smtClean="0">
                          <a:effectLst/>
                        </a:rPr>
                        <a:t>10 (100%)</a:t>
                      </a:r>
                      <a:endParaRPr lang="ja-JP" sz="2400" b="1" kern="100" dirty="0">
                        <a:effectLst/>
                        <a:latin typeface="Century"/>
                        <a:ea typeface="ＭＳ 明朝"/>
                        <a:cs typeface="Times New Roman"/>
                      </a:endParaRPr>
                    </a:p>
                  </a:txBody>
                  <a:tcPr marL="68580" marR="68580" marT="0" marB="0" anchor="ctr"/>
                </a:tc>
                <a:tc>
                  <a:txBody>
                    <a:bodyPr/>
                    <a:lstStyle/>
                    <a:p>
                      <a:pPr algn="ctr">
                        <a:spcAft>
                          <a:spcPts val="0"/>
                        </a:spcAft>
                      </a:pPr>
                      <a:r>
                        <a:rPr lang="en-US" sz="2400" kern="1200" dirty="0">
                          <a:effectLst/>
                        </a:rPr>
                        <a:t>8 </a:t>
                      </a:r>
                      <a:r>
                        <a:rPr lang="en-US" sz="2400" kern="1200" dirty="0" smtClean="0">
                          <a:effectLst/>
                        </a:rPr>
                        <a:t> (100%</a:t>
                      </a:r>
                      <a:r>
                        <a:rPr lang="en-US" sz="2400" kern="1200" dirty="0">
                          <a:effectLst/>
                        </a:rPr>
                        <a:t>)</a:t>
                      </a:r>
                      <a:endParaRPr lang="ja-JP" sz="2400" b="1" kern="100" dirty="0">
                        <a:effectLst/>
                        <a:latin typeface="Century"/>
                        <a:ea typeface="ＭＳ 明朝"/>
                        <a:cs typeface="Times New Roman"/>
                      </a:endParaRPr>
                    </a:p>
                  </a:txBody>
                  <a:tcPr marL="68580" marR="68580" marT="0" marB="0" anchor="ctr"/>
                </a:tc>
                <a:tc>
                  <a:txBody>
                    <a:bodyPr/>
                    <a:lstStyle/>
                    <a:p>
                      <a:pPr algn="ctr">
                        <a:spcAft>
                          <a:spcPts val="0"/>
                        </a:spcAft>
                      </a:pPr>
                      <a:r>
                        <a:rPr lang="en-US" sz="2400" kern="1200" dirty="0" smtClean="0">
                          <a:effectLst/>
                        </a:rPr>
                        <a:t>18 (</a:t>
                      </a:r>
                      <a:r>
                        <a:rPr lang="en-US" sz="2400" kern="1200" dirty="0">
                          <a:effectLst/>
                        </a:rPr>
                        <a:t>100%)</a:t>
                      </a:r>
                      <a:endParaRPr lang="ja-JP" sz="2400" b="1" kern="100" dirty="0">
                        <a:effectLst/>
                        <a:latin typeface="Century"/>
                        <a:ea typeface="ＭＳ 明朝"/>
                        <a:cs typeface="Times New Roman"/>
                      </a:endParaRPr>
                    </a:p>
                  </a:txBody>
                  <a:tcPr marL="68580" marR="68580" marT="0" marB="0" anchor="ctr"/>
                </a:tc>
              </a:tr>
            </a:tbl>
          </a:graphicData>
        </a:graphic>
      </p:graphicFrame>
      <p:sp>
        <p:nvSpPr>
          <p:cNvPr id="5" name="テキスト ボックス 4"/>
          <p:cNvSpPr txBox="1"/>
          <p:nvPr/>
        </p:nvSpPr>
        <p:spPr>
          <a:xfrm>
            <a:off x="3935522" y="1439333"/>
            <a:ext cx="4906173" cy="523220"/>
          </a:xfrm>
          <a:prstGeom prst="rect">
            <a:avLst/>
          </a:prstGeom>
          <a:noFill/>
        </p:spPr>
        <p:txBody>
          <a:bodyPr wrap="none" rtlCol="0">
            <a:spAutoFit/>
          </a:bodyPr>
          <a:lstStyle/>
          <a:p>
            <a:r>
              <a:rPr lang="en-US" altLang="ja-JP" sz="2800" b="1" i="1" dirty="0" smtClean="0"/>
              <a:t>Morioka I et </a:t>
            </a:r>
            <a:r>
              <a:rPr lang="en-US" altLang="ja-JP" sz="2800" b="1" i="1" dirty="0" err="1" smtClean="0"/>
              <a:t>al.Brain</a:t>
            </a:r>
            <a:r>
              <a:rPr lang="en-US" altLang="ja-JP" sz="2800" b="1" i="1" dirty="0" smtClean="0"/>
              <a:t> </a:t>
            </a:r>
            <a:r>
              <a:rPr lang="en-US" altLang="ja-JP" sz="2800" b="1" i="1" dirty="0" err="1" smtClean="0"/>
              <a:t>Dev</a:t>
            </a:r>
            <a:r>
              <a:rPr lang="en-US" altLang="ja-JP" sz="2800" b="1" i="1" dirty="0" smtClean="0"/>
              <a:t>, 2015 </a:t>
            </a:r>
            <a:endParaRPr kumimoji="1" lang="ja-JP" altLang="en-US" sz="2800" b="1" i="1" dirty="0"/>
          </a:p>
        </p:txBody>
      </p:sp>
      <p:sp>
        <p:nvSpPr>
          <p:cNvPr id="2" name="日付プレースホルダー 1"/>
          <p:cNvSpPr>
            <a:spLocks noGrp="1"/>
          </p:cNvSpPr>
          <p:nvPr>
            <p:ph type="dt" sz="half" idx="10"/>
          </p:nvPr>
        </p:nvSpPr>
        <p:spPr/>
        <p:txBody>
          <a:bodyPr/>
          <a:lstStyle/>
          <a:p>
            <a:r>
              <a:rPr kumimoji="1" lang="en-US" altLang="ja-JP" smtClean="0"/>
              <a:t>2015/03/07</a:t>
            </a:r>
            <a:endParaRPr kumimoji="1" lang="ja-JP" altLang="en-US"/>
          </a:p>
        </p:txBody>
      </p:sp>
      <p:sp>
        <p:nvSpPr>
          <p:cNvPr id="3" name="スライド番号プレースホルダー 2"/>
          <p:cNvSpPr>
            <a:spLocks noGrp="1"/>
          </p:cNvSpPr>
          <p:nvPr>
            <p:ph type="sldNum" sz="quarter" idx="12"/>
          </p:nvPr>
        </p:nvSpPr>
        <p:spPr/>
        <p:txBody>
          <a:bodyPr/>
          <a:lstStyle/>
          <a:p>
            <a:fld id="{03E6C199-2A21-3B4E-8413-B5F70C744C0F}" type="slidenum">
              <a:rPr kumimoji="1" lang="ja-JP" altLang="en-US" smtClean="0"/>
              <a:t>16</a:t>
            </a:fld>
            <a:endParaRPr kumimoji="1" lang="ja-JP" altLang="en-US"/>
          </a:p>
        </p:txBody>
      </p:sp>
    </p:spTree>
    <p:extLst>
      <p:ext uri="{BB962C8B-B14F-4D97-AF65-F5344CB8AC3E}">
        <p14:creationId xmlns:p14="http://schemas.microsoft.com/office/powerpoint/2010/main" val="126073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1200" y="312209"/>
            <a:ext cx="8091523" cy="1164696"/>
          </a:xfrm>
          <a:solidFill>
            <a:srgbClr val="CCFFCC"/>
          </a:solidFill>
          <a:effectLst>
            <a:outerShdw blurRad="50800" dist="38100" dir="2700000" algn="tl" rotWithShape="0">
              <a:srgbClr val="000000">
                <a:alpha val="43000"/>
              </a:srgbClr>
            </a:outerShdw>
          </a:effectLst>
        </p:spPr>
        <p:txBody>
          <a:bodyPr anchor="t">
            <a:normAutofit fontScale="90000"/>
          </a:bodyPr>
          <a:lstStyle/>
          <a:p>
            <a:r>
              <a:rPr lang="ja-JP" altLang="en-US" sz="3600" dirty="0"/>
              <a:t>2000年以後の文献レビューからわかって</a:t>
            </a:r>
            <a:r>
              <a:rPr lang="ja-JP" altLang="en-US" sz="3600" dirty="0" smtClean="0"/>
              <a:t>きた</a:t>
            </a:r>
            <a:r>
              <a:rPr lang="en-US" altLang="ja-JP" sz="3600" dirty="0" smtClean="0"/>
              <a:t/>
            </a:r>
            <a:br>
              <a:rPr lang="en-US" altLang="ja-JP" sz="3600" dirty="0" smtClean="0"/>
            </a:br>
            <a:r>
              <a:rPr lang="ja-JP" altLang="en-US" sz="3600" dirty="0" smtClean="0"/>
              <a:t>わが国における早産児の核黄疸</a:t>
            </a:r>
            <a:r>
              <a:rPr lang="ja-JP" altLang="en-US" dirty="0"/>
              <a:t>
</a:t>
            </a:r>
            <a:endParaRPr kumimoji="1" lang="ja-JP" altLang="en-US" dirty="0"/>
          </a:p>
        </p:txBody>
      </p:sp>
      <p:sp>
        <p:nvSpPr>
          <p:cNvPr id="3" name="コンテンツ プレースホルダー 2"/>
          <p:cNvSpPr>
            <a:spLocks noGrp="1"/>
          </p:cNvSpPr>
          <p:nvPr>
            <p:ph idx="1"/>
          </p:nvPr>
        </p:nvSpPr>
        <p:spPr>
          <a:xfrm>
            <a:off x="711200" y="1788532"/>
            <a:ext cx="7484533" cy="3765602"/>
          </a:xfrm>
        </p:spPr>
        <p:txBody>
          <a:bodyPr>
            <a:noAutofit/>
          </a:bodyPr>
          <a:lstStyle/>
          <a:p>
            <a:pPr marL="514350" indent="-514350">
              <a:lnSpc>
                <a:spcPct val="150000"/>
              </a:lnSpc>
              <a:buFont typeface="+mj-lt"/>
              <a:buAutoNum type="arabicParenR"/>
            </a:pPr>
            <a:r>
              <a:rPr lang="ja-JP" altLang="en-US" sz="2400" dirty="0" smtClean="0"/>
              <a:t>在胎期間の短い早産児の核黄疸例が圧倒的に多い。</a:t>
            </a:r>
            <a:endParaRPr lang="en-US" altLang="ja-JP" sz="2400" dirty="0" smtClean="0"/>
          </a:p>
          <a:p>
            <a:pPr marL="514350" indent="-514350">
              <a:lnSpc>
                <a:spcPct val="150000"/>
              </a:lnSpc>
              <a:buFont typeface="+mj-lt"/>
              <a:buAutoNum type="arabicParenR"/>
            </a:pPr>
            <a:r>
              <a:rPr lang="ja-JP" altLang="en-US" sz="2400" dirty="0" smtClean="0"/>
              <a:t>明らか</a:t>
            </a:r>
            <a:r>
              <a:rPr lang="ja-JP" altLang="en-US" sz="2400" dirty="0"/>
              <a:t>な高ビ血症なくても、核黄疸を発症している例が</a:t>
            </a:r>
            <a:r>
              <a:rPr lang="ja-JP" altLang="en-US" sz="2400" dirty="0" smtClean="0"/>
              <a:t>多い。</a:t>
            </a:r>
            <a:endParaRPr lang="en-US" altLang="ja-JP" sz="2400" dirty="0" smtClean="0"/>
          </a:p>
          <a:p>
            <a:pPr marL="514350" indent="-514350">
              <a:lnSpc>
                <a:spcPct val="150000"/>
              </a:lnSpc>
              <a:buFont typeface="+mj-lt"/>
              <a:buAutoNum type="arabicParenR"/>
            </a:pPr>
            <a:r>
              <a:rPr lang="ja-JP" altLang="en-US" sz="2400" dirty="0" smtClean="0"/>
              <a:t>生後</a:t>
            </a:r>
            <a:r>
              <a:rPr lang="ja-JP" altLang="en-US" sz="2400" dirty="0"/>
              <a:t>２週以後に</a:t>
            </a:r>
            <a:r>
              <a:rPr lang="en-US" altLang="ja-JP" sz="2400" dirty="0">
                <a:solidFill>
                  <a:srgbClr val="000000"/>
                </a:solidFill>
              </a:rPr>
              <a:t>TB</a:t>
            </a:r>
            <a:r>
              <a:rPr lang="ja-JP" altLang="en-US" sz="2400" dirty="0"/>
              <a:t>頂値を示した例が多い。</a:t>
            </a:r>
            <a:endParaRPr lang="en-US" altLang="ja-JP" sz="2400" dirty="0"/>
          </a:p>
          <a:p>
            <a:pPr marL="514350" indent="-514350">
              <a:lnSpc>
                <a:spcPct val="150000"/>
              </a:lnSpc>
              <a:buFont typeface="+mj-lt"/>
              <a:buAutoNum type="arabicParenR"/>
            </a:pPr>
            <a:r>
              <a:rPr lang="en-US" altLang="ja-JP" sz="2400" dirty="0" smtClean="0">
                <a:solidFill>
                  <a:srgbClr val="000000"/>
                </a:solidFill>
              </a:rPr>
              <a:t>TB</a:t>
            </a:r>
            <a:r>
              <a:rPr lang="ja-JP" altLang="en-US" sz="2400" dirty="0"/>
              <a:t>値は基準値以下でも、</a:t>
            </a:r>
            <a:r>
              <a:rPr lang="en-US" altLang="ja-JP" sz="2400" dirty="0">
                <a:solidFill>
                  <a:srgbClr val="000000"/>
                </a:solidFill>
              </a:rPr>
              <a:t>UB</a:t>
            </a:r>
            <a:r>
              <a:rPr lang="ja-JP" altLang="en-US" sz="2400" dirty="0">
                <a:solidFill>
                  <a:srgbClr val="000000"/>
                </a:solidFill>
              </a:rPr>
              <a:t>値が</a:t>
            </a:r>
            <a:r>
              <a:rPr lang="en-US" altLang="ja-JP" sz="2400" dirty="0">
                <a:solidFill>
                  <a:srgbClr val="000000"/>
                </a:solidFill>
              </a:rPr>
              <a:t>ET</a:t>
            </a:r>
            <a:r>
              <a:rPr lang="ja-JP" altLang="en-US" sz="2400" dirty="0">
                <a:solidFill>
                  <a:srgbClr val="000000"/>
                </a:solidFill>
              </a:rPr>
              <a:t>基準値超</a:t>
            </a:r>
            <a:r>
              <a:rPr lang="ja-JP" altLang="en-US" sz="2400" dirty="0"/>
              <a:t>の例がある</a:t>
            </a:r>
            <a:r>
              <a:rPr lang="ja-JP" altLang="en-US" sz="2400" dirty="0" smtClean="0"/>
              <a:t>。</a:t>
            </a:r>
            <a:endParaRPr lang="ja-JP" altLang="en-US" sz="2000" dirty="0"/>
          </a:p>
        </p:txBody>
      </p:sp>
      <p:sp>
        <p:nvSpPr>
          <p:cNvPr id="4" name="スライド番号プレースホルダー 3"/>
          <p:cNvSpPr>
            <a:spLocks noGrp="1"/>
          </p:cNvSpPr>
          <p:nvPr>
            <p:ph type="sldNum" sz="quarter" idx="12"/>
          </p:nvPr>
        </p:nvSpPr>
        <p:spPr/>
        <p:txBody>
          <a:bodyPr/>
          <a:lstStyle/>
          <a:p>
            <a:fld id="{EAF39834-7F14-CA46-82EC-E506657085D9}" type="slidenum">
              <a:rPr kumimoji="1" lang="ja-JP" altLang="en-US" smtClean="0"/>
              <a:t>17</a:t>
            </a:fld>
            <a:endParaRPr kumimoji="1" lang="ja-JP" altLang="en-US" dirty="0"/>
          </a:p>
        </p:txBody>
      </p:sp>
      <p:sp>
        <p:nvSpPr>
          <p:cNvPr id="5" name="日付プレースホルダー 4"/>
          <p:cNvSpPr>
            <a:spLocks noGrp="1"/>
          </p:cNvSpPr>
          <p:nvPr>
            <p:ph type="dt" sz="half" idx="10"/>
          </p:nvPr>
        </p:nvSpPr>
        <p:spPr/>
        <p:txBody>
          <a:bodyPr/>
          <a:lstStyle/>
          <a:p>
            <a:r>
              <a:rPr kumimoji="1" lang="en-US" altLang="ja-JP" smtClean="0"/>
              <a:t>2015/03/07</a:t>
            </a:r>
            <a:endParaRPr kumimoji="1" lang="ja-JP" altLang="en-US"/>
          </a:p>
        </p:txBody>
      </p:sp>
    </p:spTree>
    <p:extLst>
      <p:ext uri="{BB962C8B-B14F-4D97-AF65-F5344CB8AC3E}">
        <p14:creationId xmlns:p14="http://schemas.microsoft.com/office/powerpoint/2010/main" val="32259979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685800" y="255014"/>
            <a:ext cx="7772400" cy="1400181"/>
          </a:xfrm>
          <a:ln>
            <a:noFill/>
          </a:ln>
        </p:spPr>
        <p:style>
          <a:lnRef idx="1">
            <a:schemeClr val="accent3"/>
          </a:lnRef>
          <a:fillRef idx="2">
            <a:schemeClr val="accent3"/>
          </a:fillRef>
          <a:effectRef idx="1">
            <a:schemeClr val="accent3"/>
          </a:effectRef>
          <a:fontRef idx="minor">
            <a:schemeClr val="dk1"/>
          </a:fontRef>
        </p:style>
        <p:txBody>
          <a:bodyPr>
            <a:noAutofit/>
          </a:bodyPr>
          <a:lstStyle/>
          <a:p>
            <a:pPr defTabSz="3181350">
              <a:defRPr/>
            </a:pPr>
            <a:r>
              <a:rPr lang="ja-JP" altLang="en-US" sz="3200" dirty="0">
                <a:solidFill>
                  <a:srgbClr val="000090"/>
                </a:solidFill>
              </a:rPr>
              <a:t>在胎</a:t>
            </a:r>
            <a:r>
              <a:rPr lang="en-US" altLang="ja-JP" sz="3200" dirty="0">
                <a:solidFill>
                  <a:srgbClr val="000090"/>
                </a:solidFill>
              </a:rPr>
              <a:t>30</a:t>
            </a:r>
            <a:r>
              <a:rPr lang="ja-JP" altLang="en-US" sz="3200" dirty="0">
                <a:solidFill>
                  <a:srgbClr val="000090"/>
                </a:solidFill>
              </a:rPr>
              <a:t>週</a:t>
            </a:r>
            <a:r>
              <a:rPr lang="ja-JP" altLang="en-US" sz="3200" dirty="0" smtClean="0">
                <a:solidFill>
                  <a:srgbClr val="000090"/>
                </a:solidFill>
              </a:rPr>
              <a:t>未満の</a:t>
            </a:r>
            <a:r>
              <a:rPr lang="ja-JP" altLang="ja-JP" sz="3200" dirty="0" smtClean="0">
                <a:solidFill>
                  <a:srgbClr val="000090"/>
                </a:solidFill>
                <a:latin typeface="ＭＳ Ｐゴシック"/>
                <a:cs typeface="ＭＳ Ｐゴシック"/>
              </a:rPr>
              <a:t>早</a:t>
            </a:r>
            <a:r>
              <a:rPr lang="ja-JP" altLang="ja-JP" sz="3200" dirty="0">
                <a:solidFill>
                  <a:srgbClr val="000090"/>
                </a:solidFill>
                <a:latin typeface="ＭＳ Ｐゴシック"/>
                <a:cs typeface="ＭＳ Ｐゴシック"/>
              </a:rPr>
              <a:t>産児</a:t>
            </a:r>
            <a:r>
              <a:rPr lang="ja-JP" altLang="ja-JP" sz="3200" dirty="0" smtClean="0">
                <a:solidFill>
                  <a:srgbClr val="000090"/>
                </a:solidFill>
                <a:latin typeface="ＭＳ Ｐゴシック"/>
                <a:cs typeface="ＭＳ Ｐゴシック"/>
              </a:rPr>
              <a:t>の</a:t>
            </a:r>
            <a:r>
              <a:rPr lang="en-US" altLang="ja-JP" sz="3200" dirty="0" smtClean="0">
                <a:solidFill>
                  <a:srgbClr val="000090"/>
                </a:solidFill>
                <a:latin typeface="ＭＳ Ｐゴシック"/>
                <a:cs typeface="ＭＳ Ｐゴシック"/>
              </a:rPr>
              <a:t/>
            </a:r>
            <a:br>
              <a:rPr lang="en-US" altLang="ja-JP" sz="3200" dirty="0" smtClean="0">
                <a:solidFill>
                  <a:srgbClr val="000090"/>
                </a:solidFill>
                <a:latin typeface="ＭＳ Ｐゴシック"/>
                <a:cs typeface="ＭＳ Ｐゴシック"/>
              </a:rPr>
            </a:br>
            <a:r>
              <a:rPr lang="ja-JP" altLang="ja-JP" sz="3200" dirty="0" smtClean="0">
                <a:solidFill>
                  <a:srgbClr val="000090"/>
                </a:solidFill>
                <a:latin typeface="ＭＳ Ｐゴシック"/>
                <a:cs typeface="ＭＳ Ｐゴシック"/>
              </a:rPr>
              <a:t>遷延性黄疸と</a:t>
            </a:r>
            <a:r>
              <a:rPr lang="ja-JP" altLang="ja-JP" sz="3200" dirty="0">
                <a:solidFill>
                  <a:srgbClr val="000090"/>
                </a:solidFill>
                <a:latin typeface="ＭＳ Ｐゴシック"/>
                <a:cs typeface="ＭＳ Ｐゴシック"/>
              </a:rPr>
              <a:t>核黄疸発生の頻度</a:t>
            </a:r>
            <a:endParaRPr lang="en-US" altLang="ja-JP" sz="2800" dirty="0">
              <a:solidFill>
                <a:srgbClr val="000090"/>
              </a:solidFill>
              <a:latin typeface="ＭＳ Ｐゴシック"/>
              <a:cs typeface="ＭＳ Ｐゴシック"/>
            </a:endParaRPr>
          </a:p>
        </p:txBody>
      </p:sp>
      <p:sp>
        <p:nvSpPr>
          <p:cNvPr id="5" name="タイトル 1"/>
          <p:cNvSpPr txBox="1">
            <a:spLocks/>
          </p:cNvSpPr>
          <p:nvPr/>
        </p:nvSpPr>
        <p:spPr>
          <a:xfrm>
            <a:off x="1219200" y="1926015"/>
            <a:ext cx="6620933" cy="760381"/>
          </a:xfrm>
          <a:prstGeom prst="rect">
            <a:avLst/>
          </a:prstGeom>
          <a:solidFill>
            <a:srgbClr val="FFFFFF"/>
          </a:solidFill>
          <a:effectLst>
            <a:outerShdw blurRad="50800" dist="38100" dir="2700000" algn="tl" rotWithShape="0">
              <a:srgbClr val="000000">
                <a:alpha val="43000"/>
              </a:srgbClr>
            </a:outerShdw>
          </a:effectLst>
        </p:spPr>
        <p:txBody>
          <a:bodyPr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smtClean="0"/>
              <a:t>調査の目的・対象</a:t>
            </a:r>
            <a:endParaRPr lang="ja-JP" altLang="en-US" sz="2800" dirty="0"/>
          </a:p>
        </p:txBody>
      </p:sp>
      <p:sp>
        <p:nvSpPr>
          <p:cNvPr id="6" name="コンテンツ プレースホルダー 2"/>
          <p:cNvSpPr txBox="1">
            <a:spLocks/>
          </p:cNvSpPr>
          <p:nvPr/>
        </p:nvSpPr>
        <p:spPr>
          <a:xfrm>
            <a:off x="1082029" y="2849948"/>
            <a:ext cx="7520104" cy="3342197"/>
          </a:xfrm>
          <a:prstGeom prst="rect">
            <a:avLst/>
          </a:prstGeom>
        </p:spPr>
        <p:txBody>
          <a:bodyPr>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nSpc>
                <a:spcPct val="150000"/>
              </a:lnSpc>
              <a:spcAft>
                <a:spcPts val="1800"/>
              </a:spcAft>
              <a:buNone/>
            </a:pPr>
            <a:r>
              <a:rPr lang="en-US" altLang="ja-JP" sz="2400" dirty="0" smtClean="0">
                <a:solidFill>
                  <a:srgbClr val="000000"/>
                </a:solidFill>
              </a:rPr>
              <a:t>2011</a:t>
            </a:r>
            <a:r>
              <a:rPr lang="ja-JP" altLang="en-US" sz="2400" dirty="0" smtClean="0">
                <a:solidFill>
                  <a:srgbClr val="000000"/>
                </a:solidFill>
              </a:rPr>
              <a:t>年</a:t>
            </a:r>
            <a:r>
              <a:rPr lang="en-US" altLang="ja-JP" sz="2400" dirty="0" smtClean="0">
                <a:solidFill>
                  <a:srgbClr val="000000"/>
                </a:solidFill>
              </a:rPr>
              <a:t>1</a:t>
            </a:r>
            <a:r>
              <a:rPr lang="ja-JP" altLang="en-US" sz="2400" dirty="0" smtClean="0">
                <a:solidFill>
                  <a:srgbClr val="000000"/>
                </a:solidFill>
              </a:rPr>
              <a:t>月～</a:t>
            </a:r>
            <a:r>
              <a:rPr lang="en-US" altLang="ja-JP" sz="2400" dirty="0" smtClean="0">
                <a:solidFill>
                  <a:srgbClr val="000000"/>
                </a:solidFill>
              </a:rPr>
              <a:t>12</a:t>
            </a:r>
            <a:r>
              <a:rPr lang="ja-JP" altLang="en-US" sz="2400" dirty="0" smtClean="0">
                <a:solidFill>
                  <a:srgbClr val="000000"/>
                </a:solidFill>
              </a:rPr>
              <a:t>月までの</a:t>
            </a:r>
            <a:r>
              <a:rPr lang="en-US" altLang="ja-JP" sz="2400" dirty="0" smtClean="0">
                <a:solidFill>
                  <a:srgbClr val="000000"/>
                </a:solidFill>
              </a:rPr>
              <a:t>1</a:t>
            </a:r>
            <a:r>
              <a:rPr lang="ja-JP" altLang="en-US" sz="2400" dirty="0" smtClean="0">
                <a:solidFill>
                  <a:srgbClr val="000000"/>
                </a:solidFill>
              </a:rPr>
              <a:t>年間に出生した児を対象に全国の</a:t>
            </a:r>
            <a:r>
              <a:rPr lang="en-US" altLang="ja-JP" sz="2400" dirty="0" smtClean="0">
                <a:solidFill>
                  <a:srgbClr val="000000"/>
                </a:solidFill>
              </a:rPr>
              <a:t>233</a:t>
            </a:r>
            <a:r>
              <a:rPr lang="ja-JP" altLang="en-US" sz="2400" dirty="0" smtClean="0">
                <a:solidFill>
                  <a:srgbClr val="000000"/>
                </a:solidFill>
              </a:rPr>
              <a:t>の周産期施設に調査した（回答率：</a:t>
            </a:r>
            <a:r>
              <a:rPr lang="en-US" altLang="ja-JP" sz="2400" dirty="0" smtClean="0">
                <a:solidFill>
                  <a:srgbClr val="000000"/>
                </a:solidFill>
              </a:rPr>
              <a:t>64%</a:t>
            </a:r>
            <a:r>
              <a:rPr lang="ja-JP" altLang="en-US" sz="2400" dirty="0" smtClean="0">
                <a:solidFill>
                  <a:srgbClr val="000000"/>
                </a:solidFill>
              </a:rPr>
              <a:t>）。</a:t>
            </a:r>
            <a:endParaRPr lang="en-US" altLang="ja-JP" sz="2400" dirty="0" smtClean="0">
              <a:solidFill>
                <a:srgbClr val="000000"/>
              </a:solidFill>
            </a:endParaRPr>
          </a:p>
          <a:p>
            <a:pPr marL="0" indent="0">
              <a:lnSpc>
                <a:spcPct val="150000"/>
              </a:lnSpc>
              <a:spcAft>
                <a:spcPts val="1800"/>
              </a:spcAft>
              <a:buNone/>
            </a:pPr>
            <a:r>
              <a:rPr lang="en-US" altLang="ja-JP" sz="2400" dirty="0" smtClean="0">
                <a:solidFill>
                  <a:srgbClr val="FF0000"/>
                </a:solidFill>
              </a:rPr>
              <a:t>2,720</a:t>
            </a:r>
            <a:r>
              <a:rPr lang="ja-JP" altLang="en-US" sz="2400" dirty="0" smtClean="0">
                <a:solidFill>
                  <a:srgbClr val="FF0000"/>
                </a:solidFill>
              </a:rPr>
              <a:t>例の在胎</a:t>
            </a:r>
            <a:r>
              <a:rPr lang="en-US" altLang="ja-JP" sz="2400" dirty="0" smtClean="0">
                <a:solidFill>
                  <a:srgbClr val="FF0000"/>
                </a:solidFill>
              </a:rPr>
              <a:t>30</a:t>
            </a:r>
            <a:r>
              <a:rPr lang="ja-JP" altLang="en-US" sz="2400" dirty="0" smtClean="0">
                <a:solidFill>
                  <a:srgbClr val="FF0000"/>
                </a:solidFill>
              </a:rPr>
              <a:t>週未満の早産児</a:t>
            </a:r>
            <a:r>
              <a:rPr lang="ja-JP" altLang="en-US" sz="2400" dirty="0" smtClean="0">
                <a:solidFill>
                  <a:srgbClr val="000000"/>
                </a:solidFill>
              </a:rPr>
              <a:t>について解析した。</a:t>
            </a:r>
            <a:endParaRPr lang="en-US" altLang="ja-JP" sz="2400" dirty="0" smtClean="0">
              <a:solidFill>
                <a:srgbClr val="000000"/>
              </a:solidFill>
            </a:endParaRPr>
          </a:p>
          <a:p>
            <a:pPr marL="0" indent="0">
              <a:lnSpc>
                <a:spcPct val="150000"/>
              </a:lnSpc>
              <a:buFont typeface="Arial"/>
              <a:buNone/>
            </a:pPr>
            <a:endParaRPr lang="ja-JP" altLang="en-US" dirty="0"/>
          </a:p>
        </p:txBody>
      </p:sp>
      <p:sp>
        <p:nvSpPr>
          <p:cNvPr id="7" name="テキスト ボックス 6"/>
          <p:cNvSpPr txBox="1"/>
          <p:nvPr/>
        </p:nvSpPr>
        <p:spPr>
          <a:xfrm>
            <a:off x="5080397" y="6450548"/>
            <a:ext cx="3915106" cy="338554"/>
          </a:xfrm>
          <a:prstGeom prst="rect">
            <a:avLst/>
          </a:prstGeom>
          <a:noFill/>
        </p:spPr>
        <p:txBody>
          <a:bodyPr wrap="square" rtlCol="0">
            <a:spAutoFit/>
          </a:bodyPr>
          <a:lstStyle/>
          <a:p>
            <a:pPr algn="r"/>
            <a:r>
              <a:rPr kumimoji="1" lang="ja-JP" altLang="en-US" sz="1600" dirty="0" smtClean="0"/>
              <a:t>森岡ら、日本周産期新生児医学会、</a:t>
            </a:r>
            <a:r>
              <a:rPr kumimoji="1" lang="en-US" altLang="ja-JP" sz="1600" dirty="0" smtClean="0"/>
              <a:t>2014</a:t>
            </a:r>
            <a:endParaRPr kumimoji="1" lang="ja-JP" altLang="en-US" sz="1600" dirty="0"/>
          </a:p>
        </p:txBody>
      </p:sp>
    </p:spTree>
    <p:extLst>
      <p:ext uri="{BB962C8B-B14F-4D97-AF65-F5344CB8AC3E}">
        <p14:creationId xmlns:p14="http://schemas.microsoft.com/office/powerpoint/2010/main" val="22240491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81262"/>
          </a:xfrm>
          <a:ln>
            <a:solidFill>
              <a:srgbClr val="FFFFFF"/>
            </a:solidFill>
          </a:ln>
        </p:spPr>
        <p:style>
          <a:lnRef idx="1">
            <a:schemeClr val="accent3"/>
          </a:lnRef>
          <a:fillRef idx="2">
            <a:schemeClr val="accent3"/>
          </a:fillRef>
          <a:effectRef idx="1">
            <a:schemeClr val="accent3"/>
          </a:effectRef>
          <a:fontRef idx="minor">
            <a:schemeClr val="dk1"/>
          </a:fontRef>
        </p:style>
        <p:txBody>
          <a:bodyPr>
            <a:normAutofit/>
          </a:bodyPr>
          <a:lstStyle/>
          <a:p>
            <a:r>
              <a:rPr lang="ja-JP" altLang="en-US" sz="3200" dirty="0" smtClean="0"/>
              <a:t>生後</a:t>
            </a:r>
            <a:r>
              <a:rPr lang="en-US" altLang="ja-JP" sz="3200" dirty="0" smtClean="0"/>
              <a:t>14</a:t>
            </a:r>
            <a:r>
              <a:rPr lang="ja-JP" altLang="en-US" sz="3200" dirty="0" smtClean="0"/>
              <a:t>日</a:t>
            </a:r>
            <a:r>
              <a:rPr lang="ja-JP" altLang="en-US" sz="3200" dirty="0"/>
              <a:t>以降の光線療法施行例の割合</a:t>
            </a:r>
            <a:endParaRPr kumimoji="1" lang="ja-JP" altLang="en-US" sz="3200" dirty="0"/>
          </a:p>
        </p:txBody>
      </p:sp>
      <p:graphicFrame>
        <p:nvGraphicFramePr>
          <p:cNvPr id="4" name="コンテンツ プレースホルダー 3"/>
          <p:cNvGraphicFramePr>
            <a:graphicFrameLocks/>
          </p:cNvGraphicFramePr>
          <p:nvPr>
            <p:extLst>
              <p:ext uri="{D42A27DB-BD31-4B8C-83A1-F6EECF244321}">
                <p14:modId xmlns:p14="http://schemas.microsoft.com/office/powerpoint/2010/main" val="1787619059"/>
              </p:ext>
            </p:extLst>
          </p:nvPr>
        </p:nvGraphicFramePr>
        <p:xfrm>
          <a:off x="289772" y="1295958"/>
          <a:ext cx="8397029" cy="3963191"/>
        </p:xfrm>
        <a:graphic>
          <a:graphicData uri="http://schemas.openxmlformats.org/drawingml/2006/table">
            <a:tbl>
              <a:tblPr firstRow="1" bandRow="1">
                <a:tableStyleId>{2D5ABB26-0587-4C30-8999-92F81FD0307C}</a:tableStyleId>
              </a:tblPr>
              <a:tblGrid>
                <a:gridCol w="1539028"/>
                <a:gridCol w="1265001"/>
                <a:gridCol w="1398250"/>
                <a:gridCol w="1398250"/>
                <a:gridCol w="1398250"/>
                <a:gridCol w="1398250"/>
              </a:tblGrid>
              <a:tr h="715534">
                <a:tc rowSpan="2">
                  <a:txBody>
                    <a:bodyPr/>
                    <a:lstStyle/>
                    <a:p>
                      <a:pPr algn="ctr"/>
                      <a:endParaRPr kumimoji="1" lang="ja-JP" altLang="en-US" sz="2000" b="1" dirty="0">
                        <a:latin typeface="+mn-lt"/>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5">
                  <a:txBody>
                    <a:bodyPr/>
                    <a:lstStyle/>
                    <a:p>
                      <a:pPr algn="ctr"/>
                      <a:r>
                        <a:rPr kumimoji="1" lang="ja-JP" altLang="en-US" sz="2000" dirty="0" smtClean="0"/>
                        <a:t>在胎週数</a:t>
                      </a:r>
                      <a:endParaRPr kumimoji="1"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ct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hMerge="1">
                  <a:txBody>
                    <a:bodyPr/>
                    <a:lstStyle/>
                    <a:p>
                      <a:pPr algn="ctr"/>
                      <a:endParaRPr kumimoji="1"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hMerge="1">
                  <a:txBody>
                    <a:bodyPr/>
                    <a:lstStyle/>
                    <a:p>
                      <a:pPr algn="ctr"/>
                      <a:endParaRPr kumimoji="1" lang="en-US" altLang="ja-JP" sz="1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hMerge="1">
                  <a:txBody>
                    <a:bodyPr/>
                    <a:lstStyle/>
                    <a:p>
                      <a:pPr algn="ctr"/>
                      <a:endParaRPr kumimoji="1" lang="en-US" altLang="ja-JP" sz="1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693105">
                <a:tc vMerge="1">
                  <a:txBody>
                    <a:bodyPr/>
                    <a:lstStyle/>
                    <a:p>
                      <a:pPr algn="ctr"/>
                      <a:endParaRPr kumimoji="1" lang="ja-JP" altLang="en-US" sz="1800" dirty="0"/>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2000" b="1" dirty="0" smtClean="0">
                          <a:latin typeface="+mn-lt"/>
                        </a:rPr>
                        <a:t>&lt;24w</a:t>
                      </a:r>
                      <a:endParaRPr kumimoji="1" lang="ja-JP" altLang="en-US" sz="2000" b="1" dirty="0">
                        <a:solidFill>
                          <a:schemeClr val="tx1"/>
                        </a:solidFill>
                        <a:latin typeface="+mn-lt"/>
                        <a:ea typeface="メイリオ" panose="020B0604030504040204" pitchFamily="50" charset="-128"/>
                        <a:cs typeface="メイリオ" panose="020B0604030504040204" pitchFamily="50" charset="-128"/>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2000" b="1" dirty="0" smtClean="0">
                          <a:latin typeface="+mn-lt"/>
                        </a:rPr>
                        <a:t>&lt; 26w</a:t>
                      </a:r>
                      <a:endParaRPr kumimoji="1" lang="ja-JP" altLang="en-US" sz="2000" b="1" dirty="0">
                        <a:solidFill>
                          <a:schemeClr val="tx1"/>
                        </a:solidFill>
                        <a:latin typeface="+mn-lt"/>
                        <a:ea typeface="メイリオ" panose="020B0604030504040204" pitchFamily="50" charset="-128"/>
                        <a:cs typeface="メイリオ" panose="020B0604030504040204" pitchFamily="50" charset="-128"/>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2000" b="1" dirty="0" smtClean="0">
                          <a:latin typeface="+mn-lt"/>
                        </a:rPr>
                        <a:t>&lt; 28w</a:t>
                      </a:r>
                      <a:endParaRPr kumimoji="1" lang="ja-JP" altLang="en-US" sz="2000" b="1" dirty="0">
                        <a:solidFill>
                          <a:schemeClr val="tx1"/>
                        </a:solidFill>
                        <a:latin typeface="+mn-lt"/>
                        <a:ea typeface="メイリオ" panose="020B0604030504040204" pitchFamily="50" charset="-128"/>
                        <a:cs typeface="メイリオ" panose="020B0604030504040204" pitchFamily="50" charset="-128"/>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2000" b="1" dirty="0" smtClean="0">
                          <a:latin typeface="+mn-lt"/>
                        </a:rPr>
                        <a:t>&lt;30w</a:t>
                      </a:r>
                      <a:endParaRPr kumimoji="1" lang="en-US" altLang="ja-JP" sz="2000" b="1" dirty="0" smtClean="0">
                        <a:solidFill>
                          <a:schemeClr val="tx1"/>
                        </a:solidFill>
                        <a:latin typeface="+mn-lt"/>
                        <a:ea typeface="メイリオ" panose="020B0604030504040204" pitchFamily="50" charset="-128"/>
                        <a:cs typeface="メイリオ" panose="020B0604030504040204" pitchFamily="50" charset="-128"/>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sz="2000" b="1" dirty="0" smtClean="0">
                          <a:latin typeface="+mn-lt"/>
                        </a:rPr>
                        <a:t>合計</a:t>
                      </a:r>
                      <a:endParaRPr kumimoji="1" lang="en-US" altLang="ja-JP" sz="2000" b="1" dirty="0" smtClean="0">
                        <a:solidFill>
                          <a:schemeClr val="tx1"/>
                        </a:solidFill>
                        <a:latin typeface="+mn-lt"/>
                        <a:ea typeface="メイリオ" panose="020B0604030504040204" pitchFamily="50" charset="-128"/>
                        <a:cs typeface="メイリオ" panose="020B0604030504040204" pitchFamily="50" charset="-128"/>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38638">
                <a:tc rowSpan="2">
                  <a:txBody>
                    <a:bodyPr/>
                    <a:lstStyle/>
                    <a:p>
                      <a:pPr algn="ctr"/>
                      <a:r>
                        <a:rPr kumimoji="1" lang="ja-JP" altLang="en-US" sz="2000" b="1" dirty="0" smtClean="0">
                          <a:latin typeface="+mn-lt"/>
                        </a:rPr>
                        <a:t>生後</a:t>
                      </a:r>
                      <a:endParaRPr kumimoji="1" lang="en-US" altLang="ja-JP" sz="2000" b="1" dirty="0" smtClean="0">
                        <a:latin typeface="+mn-lt"/>
                      </a:endParaRPr>
                    </a:p>
                    <a:p>
                      <a:pPr algn="ctr"/>
                      <a:r>
                        <a:rPr kumimoji="1" lang="en-US" altLang="ja-JP" sz="2000" b="1" dirty="0" smtClean="0">
                          <a:latin typeface="+mn-lt"/>
                        </a:rPr>
                        <a:t>14</a:t>
                      </a:r>
                      <a:r>
                        <a:rPr kumimoji="1" lang="ja-JP" altLang="en-US" sz="2000" b="1" dirty="0" smtClean="0">
                          <a:latin typeface="+mn-lt"/>
                        </a:rPr>
                        <a:t>～</a:t>
                      </a:r>
                      <a:r>
                        <a:rPr kumimoji="1" lang="en-US" altLang="ja-JP" sz="2000" b="1" dirty="0" smtClean="0">
                          <a:latin typeface="+mn-lt"/>
                        </a:rPr>
                        <a:t>27</a:t>
                      </a:r>
                      <a:r>
                        <a:rPr kumimoji="1" lang="ja-JP" altLang="en-US" sz="2000" b="1" dirty="0" smtClean="0">
                          <a:latin typeface="+mn-lt"/>
                        </a:rPr>
                        <a:t>日</a:t>
                      </a:r>
                      <a:endParaRPr kumimoji="1" lang="ja-JP" altLang="en-US" sz="2000" b="1" dirty="0">
                        <a:latin typeface="+mn-lt"/>
                        <a:ea typeface="メイリオ" panose="020B0604030504040204" pitchFamily="50" charset="-128"/>
                        <a:cs typeface="メイリオ" panose="020B0604030504040204" pitchFamily="50" charset="-128"/>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2000" b="1" dirty="0" smtClean="0">
                          <a:latin typeface="+mn-lt"/>
                        </a:rPr>
                        <a:t>54/264</a:t>
                      </a:r>
                      <a:endParaRPr kumimoji="1" lang="ja-JP" altLang="en-US" sz="2000" b="1" dirty="0">
                        <a:latin typeface="+mn-lt"/>
                        <a:ea typeface="メイリオ" panose="020B0604030504040204" pitchFamily="50" charset="-128"/>
                        <a:cs typeface="メイリオ" panose="020B0604030504040204" pitchFamily="50" charset="-128"/>
                      </a:endParaRPr>
                    </a:p>
                  </a:txBody>
                  <a:tcPr anchor="ctr">
                    <a:lnT w="12700" cap="flat" cmpd="sng" algn="ctr">
                      <a:solidFill>
                        <a:scrgbClr r="0" g="0" b="0"/>
                      </a:solidFill>
                      <a:prstDash val="solid"/>
                      <a:round/>
                      <a:headEnd type="none" w="med" len="med"/>
                      <a:tailEnd type="none" w="med" len="med"/>
                    </a:lnT>
                  </a:tcPr>
                </a:tc>
                <a:tc>
                  <a:txBody>
                    <a:bodyPr/>
                    <a:lstStyle/>
                    <a:p>
                      <a:pPr algn="ctr"/>
                      <a:r>
                        <a:rPr kumimoji="1" lang="en-US" altLang="ja-JP" sz="2000" b="1" dirty="0" smtClean="0">
                          <a:latin typeface="+mn-lt"/>
                        </a:rPr>
                        <a:t>146/555</a:t>
                      </a:r>
                      <a:endParaRPr kumimoji="1" lang="ja-JP" altLang="en-US" sz="2000" b="1" dirty="0">
                        <a:latin typeface="+mn-lt"/>
                        <a:ea typeface="メイリオ" panose="020B0604030504040204" pitchFamily="50" charset="-128"/>
                        <a:cs typeface="メイリオ" panose="020B0604030504040204" pitchFamily="50" charset="-128"/>
                      </a:endParaRPr>
                    </a:p>
                  </a:txBody>
                  <a:tcPr anchor="ctr">
                    <a:lnT w="12700" cap="flat" cmpd="sng" algn="ctr">
                      <a:solidFill>
                        <a:scrgbClr r="0" g="0" b="0"/>
                      </a:solidFill>
                      <a:prstDash val="solid"/>
                      <a:round/>
                      <a:headEnd type="none" w="med" len="med"/>
                      <a:tailEnd type="none" w="med" len="med"/>
                    </a:lnT>
                  </a:tcPr>
                </a:tc>
                <a:tc>
                  <a:txBody>
                    <a:bodyPr/>
                    <a:lstStyle/>
                    <a:p>
                      <a:pPr algn="ctr"/>
                      <a:r>
                        <a:rPr kumimoji="1" lang="en-US" altLang="ja-JP" sz="2000" b="1" dirty="0" smtClean="0">
                          <a:latin typeface="+mn-lt"/>
                        </a:rPr>
                        <a:t>203/780</a:t>
                      </a:r>
                      <a:endParaRPr kumimoji="1" lang="ja-JP" altLang="en-US" sz="2000" b="1" dirty="0">
                        <a:latin typeface="+mn-lt"/>
                        <a:ea typeface="メイリオ" panose="020B0604030504040204" pitchFamily="50" charset="-128"/>
                        <a:cs typeface="メイリオ" panose="020B0604030504040204" pitchFamily="50" charset="-128"/>
                      </a:endParaRPr>
                    </a:p>
                  </a:txBody>
                  <a:tcPr anchor="ctr">
                    <a:lnT w="12700" cap="flat" cmpd="sng" algn="ctr">
                      <a:solidFill>
                        <a:scrgbClr r="0" g="0" b="0"/>
                      </a:solidFill>
                      <a:prstDash val="solid"/>
                      <a:round/>
                      <a:headEnd type="none" w="med" len="med"/>
                      <a:tailEnd type="none" w="med" len="med"/>
                    </a:lnT>
                  </a:tcPr>
                </a:tc>
                <a:tc>
                  <a:txBody>
                    <a:bodyPr/>
                    <a:lstStyle/>
                    <a:p>
                      <a:pPr algn="ctr"/>
                      <a:r>
                        <a:rPr kumimoji="1" lang="en-US" altLang="ja-JP" sz="2000" b="1" dirty="0" smtClean="0">
                          <a:latin typeface="+mn-lt"/>
                        </a:rPr>
                        <a:t>263/1,121</a:t>
                      </a:r>
                      <a:endParaRPr kumimoji="1" lang="ja-JP" altLang="en-US" sz="2000" b="1" dirty="0">
                        <a:latin typeface="+mn-lt"/>
                        <a:ea typeface="メイリオ" panose="020B0604030504040204" pitchFamily="50" charset="-128"/>
                        <a:cs typeface="メイリオ" panose="020B0604030504040204" pitchFamily="50" charset="-128"/>
                      </a:endParaRPr>
                    </a:p>
                  </a:txBody>
                  <a:tcPr anchor="ctr">
                    <a:lnT w="12700" cap="flat" cmpd="sng" algn="ctr">
                      <a:solidFill>
                        <a:scrgbClr r="0" g="0" b="0"/>
                      </a:solidFill>
                      <a:prstDash val="solid"/>
                      <a:round/>
                      <a:headEnd type="none" w="med" len="med"/>
                      <a:tailEnd type="none" w="med" len="med"/>
                    </a:lnT>
                  </a:tcPr>
                </a:tc>
                <a:tc>
                  <a:txBody>
                    <a:bodyPr/>
                    <a:lstStyle/>
                    <a:p>
                      <a:pPr algn="ctr"/>
                      <a:r>
                        <a:rPr kumimoji="1" lang="en-US" altLang="ja-JP" sz="2000" b="1" dirty="0" smtClean="0">
                          <a:latin typeface="+mn-lt"/>
                        </a:rPr>
                        <a:t>666/2,720</a:t>
                      </a:r>
                      <a:endParaRPr kumimoji="1" lang="ja-JP" altLang="en-US" sz="2000" b="1" dirty="0">
                        <a:latin typeface="+mn-lt"/>
                        <a:ea typeface="メイリオ" panose="020B0604030504040204" pitchFamily="50" charset="-128"/>
                        <a:cs typeface="メイリオ" panose="020B0604030504040204" pitchFamily="50" charset="-128"/>
                      </a:endParaRPr>
                    </a:p>
                  </a:txBody>
                  <a:tcPr anchor="ctr">
                    <a:lnT w="12700" cap="flat" cmpd="sng" algn="ctr">
                      <a:solidFill>
                        <a:scrgbClr r="0" g="0" b="0"/>
                      </a:solidFill>
                      <a:prstDash val="solid"/>
                      <a:round/>
                      <a:headEnd type="none" w="med" len="med"/>
                      <a:tailEnd type="none" w="med" len="med"/>
                    </a:lnT>
                  </a:tcPr>
                </a:tc>
              </a:tr>
              <a:tr h="638638">
                <a:tc vMerge="1">
                  <a:txBody>
                    <a:bodyPr/>
                    <a:lstStyle/>
                    <a:p>
                      <a:endParaRPr kumimoji="1" lang="ja-JP" altLang="en-US" dirty="0"/>
                    </a:p>
                  </a:txBody>
                  <a:tcPr/>
                </a:tc>
                <a:tc>
                  <a:txBody>
                    <a:bodyPr/>
                    <a:lstStyle/>
                    <a:p>
                      <a:pPr algn="ctr"/>
                      <a:r>
                        <a:rPr kumimoji="1" lang="en-US" altLang="ja-JP" sz="2000" b="1" dirty="0" smtClean="0">
                          <a:latin typeface="+mn-lt"/>
                        </a:rPr>
                        <a:t>20.5%</a:t>
                      </a:r>
                      <a:endParaRPr kumimoji="1" lang="ja-JP" altLang="en-US" sz="2000" b="1" dirty="0">
                        <a:latin typeface="+mn-lt"/>
                        <a:ea typeface="メイリオ" panose="020B0604030504040204" pitchFamily="50" charset="-128"/>
                        <a:cs typeface="メイリオ" panose="020B0604030504040204" pitchFamily="50" charset="-128"/>
                      </a:endParaRPr>
                    </a:p>
                  </a:txBody>
                  <a:tcPr anchor="ctr">
                    <a:lnB w="12700" cap="flat" cmpd="sng" algn="ctr">
                      <a:solidFill>
                        <a:scrgbClr r="0" g="0" b="0"/>
                      </a:solidFill>
                      <a:prstDash val="solid"/>
                      <a:round/>
                      <a:headEnd type="none" w="med" len="med"/>
                      <a:tailEnd type="none" w="med" len="med"/>
                    </a:lnB>
                  </a:tcPr>
                </a:tc>
                <a:tc>
                  <a:txBody>
                    <a:bodyPr/>
                    <a:lstStyle/>
                    <a:p>
                      <a:pPr algn="ctr"/>
                      <a:r>
                        <a:rPr kumimoji="1" lang="en-US" altLang="ja-JP" sz="2000" b="1" dirty="0" smtClean="0">
                          <a:latin typeface="+mn-lt"/>
                        </a:rPr>
                        <a:t>26.3%</a:t>
                      </a:r>
                      <a:endParaRPr kumimoji="1" lang="ja-JP" altLang="en-US" sz="2000" b="1" dirty="0">
                        <a:latin typeface="+mn-lt"/>
                        <a:ea typeface="メイリオ" panose="020B0604030504040204" pitchFamily="50" charset="-128"/>
                        <a:cs typeface="メイリオ" panose="020B0604030504040204" pitchFamily="50" charset="-128"/>
                      </a:endParaRPr>
                    </a:p>
                  </a:txBody>
                  <a:tcPr anchor="ctr">
                    <a:lnB w="12700" cap="flat" cmpd="sng" algn="ctr">
                      <a:solidFill>
                        <a:scrgbClr r="0" g="0" b="0"/>
                      </a:solidFill>
                      <a:prstDash val="solid"/>
                      <a:round/>
                      <a:headEnd type="none" w="med" len="med"/>
                      <a:tailEnd type="none" w="med" len="med"/>
                    </a:lnB>
                  </a:tcPr>
                </a:tc>
                <a:tc>
                  <a:txBody>
                    <a:bodyPr/>
                    <a:lstStyle/>
                    <a:p>
                      <a:pPr algn="ctr"/>
                      <a:r>
                        <a:rPr kumimoji="1" lang="en-US" altLang="ja-JP" sz="2000" b="1" dirty="0" smtClean="0">
                          <a:latin typeface="+mn-lt"/>
                        </a:rPr>
                        <a:t>26.0%</a:t>
                      </a:r>
                      <a:endParaRPr kumimoji="1" lang="ja-JP" altLang="en-US" sz="2000" b="1" dirty="0">
                        <a:latin typeface="+mn-lt"/>
                        <a:ea typeface="メイリオ" panose="020B0604030504040204" pitchFamily="50" charset="-128"/>
                        <a:cs typeface="メイリオ" panose="020B0604030504040204" pitchFamily="50" charset="-128"/>
                      </a:endParaRPr>
                    </a:p>
                  </a:txBody>
                  <a:tcPr anchor="ctr">
                    <a:lnB w="12700" cap="flat" cmpd="sng" algn="ctr">
                      <a:solidFill>
                        <a:scrgbClr r="0" g="0" b="0"/>
                      </a:solidFill>
                      <a:prstDash val="solid"/>
                      <a:round/>
                      <a:headEnd type="none" w="med" len="med"/>
                      <a:tailEnd type="none" w="med" len="med"/>
                    </a:lnB>
                  </a:tcPr>
                </a:tc>
                <a:tc>
                  <a:txBody>
                    <a:bodyPr/>
                    <a:lstStyle/>
                    <a:p>
                      <a:pPr algn="ctr"/>
                      <a:r>
                        <a:rPr kumimoji="1" lang="en-US" altLang="ja-JP" sz="2000" b="1" dirty="0" smtClean="0">
                          <a:latin typeface="+mn-lt"/>
                        </a:rPr>
                        <a:t>23.5%</a:t>
                      </a:r>
                      <a:endParaRPr kumimoji="1" lang="ja-JP" altLang="en-US" sz="2000" b="1" dirty="0">
                        <a:latin typeface="+mn-lt"/>
                        <a:ea typeface="メイリオ" panose="020B0604030504040204" pitchFamily="50" charset="-128"/>
                        <a:cs typeface="メイリオ" panose="020B0604030504040204" pitchFamily="50" charset="-128"/>
                      </a:endParaRPr>
                    </a:p>
                  </a:txBody>
                  <a:tcPr anchor="ctr">
                    <a:lnB w="12700" cap="flat" cmpd="sng" algn="ctr">
                      <a:solidFill>
                        <a:scrgbClr r="0" g="0" b="0"/>
                      </a:solidFill>
                      <a:prstDash val="solid"/>
                      <a:round/>
                      <a:headEnd type="none" w="med" len="med"/>
                      <a:tailEnd type="none" w="med" len="med"/>
                    </a:lnB>
                  </a:tcPr>
                </a:tc>
                <a:tc>
                  <a:txBody>
                    <a:bodyPr/>
                    <a:lstStyle/>
                    <a:p>
                      <a:pPr algn="ctr"/>
                      <a:r>
                        <a:rPr kumimoji="1" lang="en-US" altLang="ja-JP" sz="2000" b="1" dirty="0" smtClean="0">
                          <a:solidFill>
                            <a:srgbClr val="FF0000"/>
                          </a:solidFill>
                          <a:latin typeface="+mn-lt"/>
                        </a:rPr>
                        <a:t>24.5%</a:t>
                      </a:r>
                      <a:endParaRPr kumimoji="1" lang="ja-JP" altLang="en-US" sz="2000" b="1" dirty="0">
                        <a:solidFill>
                          <a:srgbClr val="FF0000"/>
                        </a:solidFill>
                        <a:latin typeface="+mn-lt"/>
                        <a:ea typeface="メイリオ" panose="020B0604030504040204" pitchFamily="50" charset="-128"/>
                        <a:cs typeface="メイリオ" panose="020B0604030504040204" pitchFamily="50" charset="-128"/>
                      </a:endParaRPr>
                    </a:p>
                  </a:txBody>
                  <a:tcPr anchor="ctr">
                    <a:lnB w="12700" cap="flat" cmpd="sng" algn="ctr">
                      <a:solidFill>
                        <a:scrgbClr r="0" g="0" b="0"/>
                      </a:solidFill>
                      <a:prstDash val="solid"/>
                      <a:round/>
                      <a:headEnd type="none" w="med" len="med"/>
                      <a:tailEnd type="none" w="med" len="med"/>
                    </a:lnB>
                  </a:tcPr>
                </a:tc>
              </a:tr>
              <a:tr h="638638">
                <a:tc rowSpan="2">
                  <a:txBody>
                    <a:bodyPr/>
                    <a:lstStyle/>
                    <a:p>
                      <a:pPr algn="ctr"/>
                      <a:r>
                        <a:rPr kumimoji="1" lang="ja-JP" altLang="en-US" sz="2000" b="1" dirty="0" smtClean="0">
                          <a:latin typeface="+mn-lt"/>
                        </a:rPr>
                        <a:t>生後</a:t>
                      </a:r>
                      <a:endParaRPr kumimoji="1" lang="en-US" altLang="ja-JP" sz="2000" b="1" dirty="0" smtClean="0">
                        <a:latin typeface="+mn-lt"/>
                      </a:endParaRPr>
                    </a:p>
                    <a:p>
                      <a:pPr algn="ctr"/>
                      <a:r>
                        <a:rPr kumimoji="1" lang="en-US" altLang="ja-JP" sz="2000" b="1" dirty="0" smtClean="0">
                          <a:latin typeface="+mn-lt"/>
                        </a:rPr>
                        <a:t>28</a:t>
                      </a:r>
                      <a:r>
                        <a:rPr lang="ja-JP" altLang="en-US" sz="2000" b="1" dirty="0" smtClean="0">
                          <a:latin typeface="+mn-lt"/>
                        </a:rPr>
                        <a:t>日以降</a:t>
                      </a:r>
                      <a:endParaRPr kumimoji="1" lang="ja-JP" altLang="en-US" sz="2000" b="1" dirty="0">
                        <a:latin typeface="+mn-lt"/>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2000" b="1" dirty="0" smtClean="0">
                          <a:latin typeface="+mn-lt"/>
                        </a:rPr>
                        <a:t>19/264</a:t>
                      </a:r>
                      <a:endParaRPr kumimoji="1" lang="ja-JP" altLang="en-US" sz="2000" b="1" dirty="0">
                        <a:latin typeface="+mn-lt"/>
                        <a:ea typeface="メイリオ" panose="020B0604030504040204" pitchFamily="50" charset="-128"/>
                        <a:cs typeface="メイリオ" panose="020B0604030504040204" pitchFamily="50" charset="-128"/>
                      </a:endParaRPr>
                    </a:p>
                  </a:txBody>
                  <a:tcPr anchor="ctr">
                    <a:lnT w="12700" cap="flat" cmpd="sng" algn="ctr">
                      <a:solidFill>
                        <a:scrgbClr r="0" g="0" b="0"/>
                      </a:solidFill>
                      <a:prstDash val="solid"/>
                      <a:round/>
                      <a:headEnd type="none" w="med" len="med"/>
                      <a:tailEnd type="none" w="med" len="med"/>
                    </a:lnT>
                  </a:tcPr>
                </a:tc>
                <a:tc>
                  <a:txBody>
                    <a:bodyPr/>
                    <a:lstStyle/>
                    <a:p>
                      <a:pPr algn="ctr"/>
                      <a:r>
                        <a:rPr kumimoji="1" lang="en-US" altLang="ja-JP" sz="2000" b="1" dirty="0" smtClean="0">
                          <a:latin typeface="+mn-lt"/>
                        </a:rPr>
                        <a:t>62/555</a:t>
                      </a:r>
                      <a:endParaRPr kumimoji="1" lang="ja-JP" altLang="en-US" sz="2000" b="1" dirty="0">
                        <a:latin typeface="+mn-lt"/>
                        <a:ea typeface="メイリオ" panose="020B0604030504040204" pitchFamily="50" charset="-128"/>
                        <a:cs typeface="メイリオ" panose="020B0604030504040204" pitchFamily="50" charset="-128"/>
                      </a:endParaRPr>
                    </a:p>
                  </a:txBody>
                  <a:tcPr anchor="ctr">
                    <a:lnT w="12700" cap="flat" cmpd="sng" algn="ctr">
                      <a:solidFill>
                        <a:scrgbClr r="0" g="0" b="0"/>
                      </a:solidFill>
                      <a:prstDash val="solid"/>
                      <a:round/>
                      <a:headEnd type="none" w="med" len="med"/>
                      <a:tailEnd type="none" w="med" len="med"/>
                    </a:lnT>
                  </a:tcPr>
                </a:tc>
                <a:tc>
                  <a:txBody>
                    <a:bodyPr/>
                    <a:lstStyle/>
                    <a:p>
                      <a:pPr algn="ctr"/>
                      <a:r>
                        <a:rPr kumimoji="1" lang="en-US" altLang="ja-JP" sz="2000" b="1" dirty="0" smtClean="0">
                          <a:latin typeface="+mn-lt"/>
                        </a:rPr>
                        <a:t>75/780</a:t>
                      </a:r>
                      <a:endParaRPr kumimoji="1" lang="ja-JP" altLang="en-US" sz="2000" b="1" dirty="0">
                        <a:latin typeface="+mn-lt"/>
                        <a:ea typeface="メイリオ" panose="020B0604030504040204" pitchFamily="50" charset="-128"/>
                        <a:cs typeface="メイリオ" panose="020B0604030504040204" pitchFamily="50" charset="-128"/>
                      </a:endParaRPr>
                    </a:p>
                  </a:txBody>
                  <a:tcPr anchor="ctr">
                    <a:lnT w="12700" cap="flat" cmpd="sng" algn="ctr">
                      <a:solidFill>
                        <a:scrgbClr r="0" g="0" b="0"/>
                      </a:solidFill>
                      <a:prstDash val="solid"/>
                      <a:round/>
                      <a:headEnd type="none" w="med" len="med"/>
                      <a:tailEnd type="none" w="med" len="med"/>
                    </a:lnT>
                  </a:tcPr>
                </a:tc>
                <a:tc>
                  <a:txBody>
                    <a:bodyPr/>
                    <a:lstStyle/>
                    <a:p>
                      <a:pPr algn="ctr"/>
                      <a:r>
                        <a:rPr kumimoji="1" lang="en-US" altLang="ja-JP" sz="2000" b="1" dirty="0" smtClean="0">
                          <a:latin typeface="+mn-lt"/>
                        </a:rPr>
                        <a:t>73/1,121</a:t>
                      </a:r>
                      <a:endParaRPr kumimoji="1" lang="ja-JP" altLang="en-US" sz="2000" b="1" dirty="0">
                        <a:latin typeface="+mn-lt"/>
                        <a:ea typeface="メイリオ" panose="020B0604030504040204" pitchFamily="50" charset="-128"/>
                        <a:cs typeface="メイリオ" panose="020B0604030504040204" pitchFamily="50" charset="-128"/>
                      </a:endParaRPr>
                    </a:p>
                  </a:txBody>
                  <a:tcPr anchor="ctr">
                    <a:lnT w="12700" cap="flat" cmpd="sng" algn="ctr">
                      <a:solidFill>
                        <a:scrgbClr r="0" g="0" b="0"/>
                      </a:solidFill>
                      <a:prstDash val="solid"/>
                      <a:round/>
                      <a:headEnd type="none" w="med" len="med"/>
                      <a:tailEnd type="none" w="med" len="med"/>
                    </a:lnT>
                  </a:tcPr>
                </a:tc>
                <a:tc>
                  <a:txBody>
                    <a:bodyPr/>
                    <a:lstStyle/>
                    <a:p>
                      <a:pPr algn="ctr"/>
                      <a:r>
                        <a:rPr kumimoji="1" lang="en-US" altLang="ja-JP" sz="2000" b="1" dirty="0" smtClean="0">
                          <a:latin typeface="+mn-lt"/>
                        </a:rPr>
                        <a:t>229/2,720</a:t>
                      </a:r>
                      <a:endParaRPr kumimoji="1" lang="ja-JP" altLang="en-US" sz="2000" b="1" dirty="0">
                        <a:latin typeface="+mn-lt"/>
                        <a:ea typeface="メイリオ" panose="020B0604030504040204" pitchFamily="50" charset="-128"/>
                        <a:cs typeface="メイリオ" panose="020B0604030504040204" pitchFamily="50" charset="-128"/>
                      </a:endParaRPr>
                    </a:p>
                  </a:txBody>
                  <a:tcPr anchor="ctr">
                    <a:lnT w="12700" cap="flat" cmpd="sng" algn="ctr">
                      <a:solidFill>
                        <a:scrgbClr r="0" g="0" b="0"/>
                      </a:solidFill>
                      <a:prstDash val="solid"/>
                      <a:round/>
                      <a:headEnd type="none" w="med" len="med"/>
                      <a:tailEnd type="none" w="med" len="med"/>
                    </a:lnT>
                  </a:tcPr>
                </a:tc>
              </a:tr>
              <a:tr h="638638">
                <a:tc vMerge="1">
                  <a:txBody>
                    <a:bodyPr/>
                    <a:lstStyle/>
                    <a:p>
                      <a:endParaRPr kumimoji="1" lang="ja-JP" altLang="en-US" dirty="0"/>
                    </a:p>
                  </a:txBody>
                  <a:tcPr/>
                </a:tc>
                <a:tc>
                  <a:txBody>
                    <a:bodyPr/>
                    <a:lstStyle/>
                    <a:p>
                      <a:pPr algn="ctr"/>
                      <a:r>
                        <a:rPr kumimoji="1" lang="en-US" altLang="ja-JP" sz="2000" b="1" dirty="0" smtClean="0">
                          <a:latin typeface="+mn-lt"/>
                        </a:rPr>
                        <a:t>7.2%</a:t>
                      </a:r>
                      <a:endParaRPr kumimoji="1" lang="ja-JP" altLang="en-US" sz="2000" b="1" dirty="0">
                        <a:latin typeface="+mn-lt"/>
                        <a:ea typeface="メイリオ" panose="020B0604030504040204" pitchFamily="50" charset="-128"/>
                        <a:cs typeface="メイリオ" panose="020B0604030504040204" pitchFamily="50" charset="-128"/>
                      </a:endParaRPr>
                    </a:p>
                  </a:txBody>
                  <a:tcPr anchor="ctr">
                    <a:lnB w="12700" cap="flat" cmpd="sng" algn="ctr">
                      <a:solidFill>
                        <a:scrgbClr r="0" g="0" b="0"/>
                      </a:solidFill>
                      <a:prstDash val="solid"/>
                      <a:round/>
                      <a:headEnd type="none" w="med" len="med"/>
                      <a:tailEnd type="none" w="med" len="med"/>
                    </a:lnB>
                  </a:tcPr>
                </a:tc>
                <a:tc>
                  <a:txBody>
                    <a:bodyPr/>
                    <a:lstStyle/>
                    <a:p>
                      <a:pPr algn="ctr"/>
                      <a:r>
                        <a:rPr kumimoji="1" lang="en-US" altLang="ja-JP" sz="2000" b="1" dirty="0" smtClean="0">
                          <a:latin typeface="+mn-lt"/>
                        </a:rPr>
                        <a:t>11.2%</a:t>
                      </a:r>
                      <a:endParaRPr kumimoji="1" lang="ja-JP" altLang="en-US" sz="2000" b="1" dirty="0">
                        <a:latin typeface="+mn-lt"/>
                        <a:ea typeface="メイリオ" panose="020B0604030504040204" pitchFamily="50" charset="-128"/>
                        <a:cs typeface="メイリオ" panose="020B0604030504040204" pitchFamily="50" charset="-128"/>
                      </a:endParaRPr>
                    </a:p>
                  </a:txBody>
                  <a:tcPr anchor="ctr">
                    <a:lnB w="12700" cap="flat" cmpd="sng" algn="ctr">
                      <a:solidFill>
                        <a:scrgbClr r="0" g="0" b="0"/>
                      </a:solidFill>
                      <a:prstDash val="solid"/>
                      <a:round/>
                      <a:headEnd type="none" w="med" len="med"/>
                      <a:tailEnd type="none" w="med" len="med"/>
                    </a:lnB>
                  </a:tcPr>
                </a:tc>
                <a:tc>
                  <a:txBody>
                    <a:bodyPr/>
                    <a:lstStyle/>
                    <a:p>
                      <a:pPr algn="ctr"/>
                      <a:r>
                        <a:rPr kumimoji="1" lang="en-US" altLang="ja-JP" sz="2000" b="1" dirty="0" smtClean="0">
                          <a:latin typeface="+mn-lt"/>
                        </a:rPr>
                        <a:t>9.6%</a:t>
                      </a:r>
                      <a:endParaRPr kumimoji="1" lang="ja-JP" altLang="en-US" sz="2000" b="1" dirty="0">
                        <a:latin typeface="+mn-lt"/>
                        <a:ea typeface="メイリオ" panose="020B0604030504040204" pitchFamily="50" charset="-128"/>
                        <a:cs typeface="メイリオ" panose="020B0604030504040204" pitchFamily="50" charset="-128"/>
                      </a:endParaRPr>
                    </a:p>
                  </a:txBody>
                  <a:tcPr anchor="ctr">
                    <a:lnB w="12700" cap="flat" cmpd="sng" algn="ctr">
                      <a:solidFill>
                        <a:scrgbClr r="0" g="0" b="0"/>
                      </a:solidFill>
                      <a:prstDash val="solid"/>
                      <a:round/>
                      <a:headEnd type="none" w="med" len="med"/>
                      <a:tailEnd type="none" w="med" len="med"/>
                    </a:lnB>
                  </a:tcPr>
                </a:tc>
                <a:tc>
                  <a:txBody>
                    <a:bodyPr/>
                    <a:lstStyle/>
                    <a:p>
                      <a:pPr algn="ctr"/>
                      <a:r>
                        <a:rPr kumimoji="1" lang="en-US" altLang="ja-JP" sz="2000" b="1" dirty="0" smtClean="0">
                          <a:latin typeface="+mn-lt"/>
                        </a:rPr>
                        <a:t>6.5%</a:t>
                      </a:r>
                      <a:endParaRPr kumimoji="1" lang="ja-JP" altLang="en-US" sz="2000" b="1" dirty="0">
                        <a:latin typeface="+mn-lt"/>
                        <a:ea typeface="メイリオ" panose="020B0604030504040204" pitchFamily="50" charset="-128"/>
                        <a:cs typeface="メイリオ" panose="020B0604030504040204" pitchFamily="50" charset="-128"/>
                      </a:endParaRPr>
                    </a:p>
                  </a:txBody>
                  <a:tcPr anchor="ctr">
                    <a:lnB w="12700" cap="flat" cmpd="sng" algn="ctr">
                      <a:solidFill>
                        <a:scrgbClr r="0" g="0" b="0"/>
                      </a:solidFill>
                      <a:prstDash val="solid"/>
                      <a:round/>
                      <a:headEnd type="none" w="med" len="med"/>
                      <a:tailEnd type="none" w="med" len="med"/>
                    </a:lnB>
                  </a:tcPr>
                </a:tc>
                <a:tc>
                  <a:txBody>
                    <a:bodyPr/>
                    <a:lstStyle/>
                    <a:p>
                      <a:pPr algn="ctr"/>
                      <a:r>
                        <a:rPr kumimoji="1" lang="en-US" altLang="ja-JP" sz="2000" b="1" dirty="0" smtClean="0">
                          <a:solidFill>
                            <a:srgbClr val="FF0000"/>
                          </a:solidFill>
                          <a:latin typeface="+mn-lt"/>
                        </a:rPr>
                        <a:t>8.4%</a:t>
                      </a:r>
                      <a:endParaRPr kumimoji="1" lang="ja-JP" altLang="en-US" sz="2000" b="1" dirty="0">
                        <a:solidFill>
                          <a:srgbClr val="FF0000"/>
                        </a:solidFill>
                        <a:latin typeface="+mn-lt"/>
                        <a:ea typeface="メイリオ" panose="020B0604030504040204" pitchFamily="50" charset="-128"/>
                        <a:cs typeface="メイリオ" panose="020B0604030504040204" pitchFamily="50" charset="-128"/>
                      </a:endParaRPr>
                    </a:p>
                  </a:txBody>
                  <a:tcPr anchor="ctr">
                    <a:lnB w="12700" cap="flat" cmpd="sng" algn="ctr">
                      <a:solidFill>
                        <a:scrgbClr r="0" g="0" b="0"/>
                      </a:solidFill>
                      <a:prstDash val="solid"/>
                      <a:round/>
                      <a:headEnd type="none" w="med" len="med"/>
                      <a:tailEnd type="none" w="med" len="med"/>
                    </a:lnB>
                  </a:tcPr>
                </a:tc>
              </a:tr>
            </a:tbl>
          </a:graphicData>
        </a:graphic>
      </p:graphicFrame>
      <p:sp>
        <p:nvSpPr>
          <p:cNvPr id="7" name="テキスト ボックス 6"/>
          <p:cNvSpPr txBox="1"/>
          <p:nvPr/>
        </p:nvSpPr>
        <p:spPr>
          <a:xfrm>
            <a:off x="5080397" y="6450548"/>
            <a:ext cx="3915106" cy="338554"/>
          </a:xfrm>
          <a:prstGeom prst="rect">
            <a:avLst/>
          </a:prstGeom>
          <a:noFill/>
        </p:spPr>
        <p:txBody>
          <a:bodyPr wrap="square" rtlCol="0">
            <a:spAutoFit/>
          </a:bodyPr>
          <a:lstStyle/>
          <a:p>
            <a:pPr algn="r"/>
            <a:r>
              <a:rPr kumimoji="1" lang="ja-JP" altLang="en-US" sz="1600" dirty="0" smtClean="0"/>
              <a:t>森岡ら、日本周産期新生児医学会、</a:t>
            </a:r>
            <a:r>
              <a:rPr kumimoji="1" lang="en-US" altLang="ja-JP" sz="1600" dirty="0" smtClean="0"/>
              <a:t>2014</a:t>
            </a:r>
            <a:endParaRPr kumimoji="1" lang="ja-JP" altLang="en-US" sz="1600" dirty="0"/>
          </a:p>
        </p:txBody>
      </p:sp>
      <p:sp>
        <p:nvSpPr>
          <p:cNvPr id="3" name="正方形/長方形 2"/>
          <p:cNvSpPr/>
          <p:nvPr/>
        </p:nvSpPr>
        <p:spPr>
          <a:xfrm>
            <a:off x="575733" y="5316984"/>
            <a:ext cx="8111067" cy="1034129"/>
          </a:xfrm>
          <a:prstGeom prst="rect">
            <a:avLst/>
          </a:prstGeom>
        </p:spPr>
        <p:txBody>
          <a:bodyPr wrap="square">
            <a:spAutoFit/>
          </a:bodyPr>
          <a:lstStyle/>
          <a:p>
            <a:pPr>
              <a:lnSpc>
                <a:spcPct val="130000"/>
              </a:lnSpc>
              <a:spcBef>
                <a:spcPts val="2063"/>
              </a:spcBef>
            </a:pPr>
            <a:r>
              <a:rPr kumimoji="0" lang="ja-JP" altLang="en-US" sz="2400" dirty="0">
                <a:solidFill>
                  <a:srgbClr val="FF0000"/>
                </a:solidFill>
                <a:latin typeface="+mj-ea"/>
              </a:rPr>
              <a:t>約</a:t>
            </a:r>
            <a:r>
              <a:rPr kumimoji="0" lang="en-US" altLang="ja-JP" sz="2400" dirty="0">
                <a:solidFill>
                  <a:srgbClr val="FF0000"/>
                </a:solidFill>
                <a:latin typeface="+mj-ea"/>
              </a:rPr>
              <a:t>4</a:t>
            </a:r>
            <a:r>
              <a:rPr kumimoji="0" lang="ja-JP" altLang="en-US" sz="2400" dirty="0">
                <a:solidFill>
                  <a:srgbClr val="FF0000"/>
                </a:solidFill>
                <a:latin typeface="+mj-ea"/>
              </a:rPr>
              <a:t>人に１人の割合で生後</a:t>
            </a:r>
            <a:r>
              <a:rPr kumimoji="0" lang="en-US" altLang="ja-JP" sz="2400" dirty="0">
                <a:solidFill>
                  <a:srgbClr val="FF0000"/>
                </a:solidFill>
                <a:latin typeface="+mj-ea"/>
              </a:rPr>
              <a:t>14</a:t>
            </a:r>
            <a:r>
              <a:rPr kumimoji="0" lang="ja-JP" altLang="en-US" sz="2400" dirty="0">
                <a:solidFill>
                  <a:srgbClr val="FF0000"/>
                </a:solidFill>
                <a:latin typeface="+mj-ea"/>
              </a:rPr>
              <a:t>日以降に光線療法が施行されていた</a:t>
            </a:r>
            <a:endParaRPr kumimoji="0" lang="en-US" altLang="ja-JP" sz="2400" dirty="0">
              <a:solidFill>
                <a:srgbClr val="FF0000"/>
              </a:solidFill>
              <a:latin typeface="+mj-ea"/>
            </a:endParaRPr>
          </a:p>
        </p:txBody>
      </p:sp>
    </p:spTree>
    <p:extLst>
      <p:ext uri="{BB962C8B-B14F-4D97-AF65-F5344CB8AC3E}">
        <p14:creationId xmlns:p14="http://schemas.microsoft.com/office/powerpoint/2010/main" val="2918718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21520"/>
            <a:ext cx="8229600" cy="893762"/>
          </a:xfrm>
          <a:solidFill>
            <a:srgbClr val="CCFFCC"/>
          </a:solidFill>
          <a:effectLst>
            <a:outerShdw blurRad="50800" dist="38100" dir="2700000" algn="tl" rotWithShape="0">
              <a:srgbClr val="000000">
                <a:alpha val="43000"/>
              </a:srgbClr>
            </a:outerShdw>
          </a:effectLst>
        </p:spPr>
        <p:txBody>
          <a:bodyPr>
            <a:normAutofit/>
          </a:bodyPr>
          <a:lstStyle/>
          <a:p>
            <a:r>
              <a:rPr kumimoji="1" lang="ja-JP" altLang="en-US" sz="3600" dirty="0" smtClean="0"/>
              <a:t>本日の話の内容は</a:t>
            </a:r>
            <a:endParaRPr kumimoji="1" lang="ja-JP" altLang="en-US" sz="3600" dirty="0"/>
          </a:p>
        </p:txBody>
      </p:sp>
      <p:sp>
        <p:nvSpPr>
          <p:cNvPr id="3" name="コンテンツ プレースホルダー 2"/>
          <p:cNvSpPr>
            <a:spLocks noGrp="1"/>
          </p:cNvSpPr>
          <p:nvPr>
            <p:ph idx="1"/>
          </p:nvPr>
        </p:nvSpPr>
        <p:spPr>
          <a:xfrm>
            <a:off x="795867" y="2116663"/>
            <a:ext cx="6705600" cy="3132669"/>
          </a:xfrm>
          <a:noFill/>
        </p:spPr>
        <p:txBody>
          <a:bodyPr>
            <a:noAutofit/>
          </a:bodyPr>
          <a:lstStyle/>
          <a:p>
            <a:pPr marL="457200" lvl="1" indent="-457200">
              <a:lnSpc>
                <a:spcPct val="150000"/>
              </a:lnSpc>
              <a:spcAft>
                <a:spcPts val="4200"/>
              </a:spcAft>
              <a:buFont typeface="+mj-lt"/>
              <a:buAutoNum type="arabicParenR"/>
            </a:pPr>
            <a:r>
              <a:rPr lang="ja-JP" altLang="ja-JP" sz="2400" b="1" i="1" dirty="0" smtClean="0"/>
              <a:t>超早産児</a:t>
            </a:r>
            <a:r>
              <a:rPr lang="ja-JP" altLang="ja-JP" sz="2400" b="1" i="1" dirty="0"/>
              <a:t>の救命率の向上に対応した黄疸管理の</a:t>
            </a:r>
            <a:r>
              <a:rPr lang="ja-JP" altLang="ja-JP" sz="2400" b="1" i="1" dirty="0" smtClean="0"/>
              <a:t>問題点</a:t>
            </a:r>
            <a:endParaRPr lang="en-US" altLang="ja-JP" sz="2400" b="1" i="1" dirty="0" smtClean="0"/>
          </a:p>
          <a:p>
            <a:pPr marL="457200" lvl="1" indent="-457200">
              <a:lnSpc>
                <a:spcPct val="150000"/>
              </a:lnSpc>
              <a:spcAft>
                <a:spcPts val="4200"/>
              </a:spcAft>
              <a:buFont typeface="+mj-lt"/>
              <a:buAutoNum type="arabicParenR"/>
            </a:pPr>
            <a:r>
              <a:rPr lang="ja-JP" altLang="ja-JP" sz="2400" b="1" i="1" dirty="0" smtClean="0"/>
              <a:t>早</a:t>
            </a:r>
            <a:r>
              <a:rPr lang="ja-JP" altLang="ja-JP" sz="2400" b="1" i="1" dirty="0"/>
              <a:t>産児、とくに超早産児の黄疸管理において実行す</a:t>
            </a:r>
            <a:r>
              <a:rPr lang="ja-JP" altLang="ja-JP" sz="2400" b="1" i="1" dirty="0" smtClean="0"/>
              <a:t>べき</a:t>
            </a:r>
            <a:r>
              <a:rPr lang="ja-JP" altLang="en-US" sz="2400" b="1" i="1" dirty="0" smtClean="0"/>
              <a:t>ことは</a:t>
            </a:r>
            <a:endParaRPr lang="en-US" altLang="ja-JP" sz="2400" b="1" i="1" dirty="0" smtClean="0"/>
          </a:p>
        </p:txBody>
      </p:sp>
      <p:sp>
        <p:nvSpPr>
          <p:cNvPr id="4" name="日付プレースホルダー 3"/>
          <p:cNvSpPr>
            <a:spLocks noGrp="1"/>
          </p:cNvSpPr>
          <p:nvPr>
            <p:ph type="dt" sz="half" idx="10"/>
          </p:nvPr>
        </p:nvSpPr>
        <p:spPr/>
        <p:txBody>
          <a:bodyPr/>
          <a:lstStyle/>
          <a:p>
            <a:r>
              <a:rPr kumimoji="1" lang="en-US" altLang="ja-JP" smtClean="0"/>
              <a:t>2015/03/07</a:t>
            </a:r>
            <a:endParaRPr kumimoji="1" lang="ja-JP" altLang="en-US" dirty="0"/>
          </a:p>
        </p:txBody>
      </p:sp>
      <p:sp>
        <p:nvSpPr>
          <p:cNvPr id="5" name="スライド番号プレースホルダー 4"/>
          <p:cNvSpPr>
            <a:spLocks noGrp="1"/>
          </p:cNvSpPr>
          <p:nvPr>
            <p:ph type="sldNum" sz="quarter" idx="12"/>
          </p:nvPr>
        </p:nvSpPr>
        <p:spPr/>
        <p:txBody>
          <a:bodyPr/>
          <a:lstStyle/>
          <a:p>
            <a:fld id="{03E6C199-2A21-3B4E-8413-B5F70C744C0F}" type="slidenum">
              <a:rPr kumimoji="1" lang="ja-JP" altLang="en-US" smtClean="0"/>
              <a:t>2</a:t>
            </a:fld>
            <a:endParaRPr kumimoji="1" lang="ja-JP" altLang="en-US"/>
          </a:p>
        </p:txBody>
      </p:sp>
    </p:spTree>
    <p:extLst>
      <p:ext uri="{BB962C8B-B14F-4D97-AF65-F5344CB8AC3E}">
        <p14:creationId xmlns:p14="http://schemas.microsoft.com/office/powerpoint/2010/main" val="38365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1249" y="372532"/>
            <a:ext cx="8701818" cy="1473201"/>
          </a:xfrm>
          <a:ln>
            <a:solidFill>
              <a:srgbClr val="FFFFFF"/>
            </a:solidFill>
          </a:ln>
        </p:spPr>
        <p:style>
          <a:lnRef idx="1">
            <a:schemeClr val="accent3"/>
          </a:lnRef>
          <a:fillRef idx="2">
            <a:schemeClr val="accent3"/>
          </a:fillRef>
          <a:effectRef idx="1">
            <a:schemeClr val="accent3"/>
          </a:effectRef>
          <a:fontRef idx="minor">
            <a:schemeClr val="dk1"/>
          </a:fontRef>
        </p:style>
        <p:txBody>
          <a:bodyPr>
            <a:normAutofit/>
          </a:bodyPr>
          <a:lstStyle/>
          <a:p>
            <a:pPr>
              <a:lnSpc>
                <a:spcPct val="130000"/>
              </a:lnSpc>
              <a:defRPr/>
            </a:pPr>
            <a:r>
              <a:rPr lang="ja-JP" altLang="en-US" sz="3200" b="1" dirty="0" smtClean="0">
                <a:solidFill>
                  <a:schemeClr val="tx1"/>
                </a:solidFill>
              </a:rPr>
              <a:t>我が国における</a:t>
            </a:r>
            <a:r>
              <a:rPr kumimoji="0" lang="ja-JP" altLang="en-US" sz="3200" dirty="0"/>
              <a:t>在胎</a:t>
            </a:r>
            <a:r>
              <a:rPr kumimoji="0" lang="en-US" altLang="ja-JP" sz="3200" dirty="0"/>
              <a:t> 30</a:t>
            </a:r>
            <a:r>
              <a:rPr kumimoji="0" lang="ja-JP" altLang="en-US" sz="3200" dirty="0"/>
              <a:t>週</a:t>
            </a:r>
            <a:r>
              <a:rPr kumimoji="0" lang="ja-JP" altLang="en-US" sz="3200" dirty="0" smtClean="0"/>
              <a:t>未満</a:t>
            </a:r>
            <a:r>
              <a:rPr lang="ja-JP" altLang="en-US" sz="3200" b="1" dirty="0" smtClean="0">
                <a:solidFill>
                  <a:schemeClr val="tx1"/>
                </a:solidFill>
              </a:rPr>
              <a:t>児の</a:t>
            </a:r>
            <a:r>
              <a:rPr lang="en-US" altLang="ja-JP" sz="3200" b="1" dirty="0" smtClean="0">
                <a:solidFill>
                  <a:schemeClr val="tx1"/>
                </a:solidFill>
              </a:rPr>
              <a:t/>
            </a:r>
            <a:br>
              <a:rPr lang="en-US" altLang="ja-JP" sz="3200" b="1" dirty="0" smtClean="0">
                <a:solidFill>
                  <a:schemeClr val="tx1"/>
                </a:solidFill>
              </a:rPr>
            </a:br>
            <a:r>
              <a:rPr lang="ja-JP" altLang="en-US" sz="3200" b="1" dirty="0" smtClean="0">
                <a:solidFill>
                  <a:schemeClr val="tx1"/>
                </a:solidFill>
              </a:rPr>
              <a:t>核黄疸の</a:t>
            </a:r>
            <a:r>
              <a:rPr lang="ja-JP" altLang="en-US" sz="3200" b="1" dirty="0" smtClean="0">
                <a:solidFill>
                  <a:schemeClr val="tx1"/>
                </a:solidFill>
                <a:latin typeface="ＭＳ ゴシック" panose="020B0609070205080204" pitchFamily="49" charset="-128"/>
                <a:ea typeface="ＭＳ ゴシック" panose="020B0609070205080204" pitchFamily="49" charset="-128"/>
              </a:rPr>
              <a:t>発生</a:t>
            </a:r>
            <a:r>
              <a:rPr lang="ja-JP" altLang="en-US" sz="3200" b="1" dirty="0">
                <a:solidFill>
                  <a:schemeClr val="tx1"/>
                </a:solidFill>
                <a:latin typeface="ＭＳ ゴシック" panose="020B0609070205080204" pitchFamily="49" charset="-128"/>
                <a:ea typeface="ＭＳ ゴシック" panose="020B0609070205080204" pitchFamily="49" charset="-128"/>
              </a:rPr>
              <a:t>頻度と年間推定</a:t>
            </a:r>
            <a:r>
              <a:rPr lang="ja-JP" altLang="en-US" sz="3200" b="1" dirty="0" smtClean="0">
                <a:solidFill>
                  <a:schemeClr val="tx1"/>
                </a:solidFill>
                <a:latin typeface="ＭＳ ゴシック" panose="020B0609070205080204" pitchFamily="49" charset="-128"/>
                <a:ea typeface="ＭＳ ゴシック" panose="020B0609070205080204" pitchFamily="49" charset="-128"/>
              </a:rPr>
              <a:t>発生数</a:t>
            </a:r>
            <a:endParaRPr kumimoji="1" lang="ja-JP" altLang="en-US" sz="3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Text Box 21"/>
          <p:cNvSpPr txBox="1">
            <a:spLocks noChangeArrowheads="1"/>
          </p:cNvSpPr>
          <p:nvPr/>
        </p:nvSpPr>
        <p:spPr bwMode="auto">
          <a:xfrm>
            <a:off x="23518813" y="24574500"/>
            <a:ext cx="8229600" cy="6043613"/>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32602" tIns="66300" rIns="132602" bIns="66300" anchor="ctr">
            <a:spAutoFit/>
          </a:bodyPr>
          <a:lstStyle>
            <a:lvl1pPr defTabSz="2193925">
              <a:defRPr kumimoji="1" sz="2400">
                <a:solidFill>
                  <a:schemeClr val="tx2"/>
                </a:solidFill>
                <a:latin typeface="Arial" charset="0"/>
                <a:ea typeface="ＭＳ Ｐゴシック" charset="0"/>
                <a:cs typeface="ＭＳ Ｐゴシック" charset="0"/>
              </a:defRPr>
            </a:lvl1pPr>
            <a:lvl2pPr marL="742950" indent="-285750" defTabSz="2193925">
              <a:defRPr kumimoji="1" sz="2400">
                <a:solidFill>
                  <a:schemeClr val="tx2"/>
                </a:solidFill>
                <a:latin typeface="Arial" charset="0"/>
                <a:ea typeface="ＭＳ Ｐゴシック" charset="0"/>
              </a:defRPr>
            </a:lvl2pPr>
            <a:lvl3pPr marL="1143000" indent="-228600" defTabSz="2193925">
              <a:defRPr kumimoji="1" sz="2400">
                <a:solidFill>
                  <a:schemeClr val="tx2"/>
                </a:solidFill>
                <a:latin typeface="Arial" charset="0"/>
                <a:ea typeface="ＭＳ Ｐゴシック" charset="0"/>
              </a:defRPr>
            </a:lvl3pPr>
            <a:lvl4pPr marL="1600200" indent="-228600" defTabSz="2193925">
              <a:defRPr kumimoji="1" sz="2400">
                <a:solidFill>
                  <a:schemeClr val="tx2"/>
                </a:solidFill>
                <a:latin typeface="Arial" charset="0"/>
                <a:ea typeface="ＭＳ Ｐゴシック" charset="0"/>
              </a:defRPr>
            </a:lvl4pPr>
            <a:lvl5pPr marL="2057400" indent="-228600" defTabSz="2193925">
              <a:defRPr kumimoji="1" sz="2400">
                <a:solidFill>
                  <a:schemeClr val="tx2"/>
                </a:solidFill>
                <a:latin typeface="Arial" charset="0"/>
                <a:ea typeface="ＭＳ Ｐゴシック" charset="0"/>
              </a:defRPr>
            </a:lvl5pPr>
            <a:lvl6pPr marL="2514600" indent="-228600" defTabSz="2193925" eaLnBrk="0" fontAlgn="base" hangingPunct="0">
              <a:spcBef>
                <a:spcPct val="0"/>
              </a:spcBef>
              <a:spcAft>
                <a:spcPct val="0"/>
              </a:spcAft>
              <a:defRPr kumimoji="1" sz="2400">
                <a:solidFill>
                  <a:schemeClr val="tx2"/>
                </a:solidFill>
                <a:latin typeface="Arial" charset="0"/>
                <a:ea typeface="ＭＳ Ｐゴシック" charset="0"/>
              </a:defRPr>
            </a:lvl6pPr>
            <a:lvl7pPr marL="2971800" indent="-228600" defTabSz="2193925" eaLnBrk="0" fontAlgn="base" hangingPunct="0">
              <a:spcBef>
                <a:spcPct val="0"/>
              </a:spcBef>
              <a:spcAft>
                <a:spcPct val="0"/>
              </a:spcAft>
              <a:defRPr kumimoji="1" sz="2400">
                <a:solidFill>
                  <a:schemeClr val="tx2"/>
                </a:solidFill>
                <a:latin typeface="Arial" charset="0"/>
                <a:ea typeface="ＭＳ Ｐゴシック" charset="0"/>
              </a:defRPr>
            </a:lvl7pPr>
            <a:lvl8pPr marL="3429000" indent="-228600" defTabSz="2193925" eaLnBrk="0" fontAlgn="base" hangingPunct="0">
              <a:spcBef>
                <a:spcPct val="0"/>
              </a:spcBef>
              <a:spcAft>
                <a:spcPct val="0"/>
              </a:spcAft>
              <a:defRPr kumimoji="1" sz="2400">
                <a:solidFill>
                  <a:schemeClr val="tx2"/>
                </a:solidFill>
                <a:latin typeface="Arial" charset="0"/>
                <a:ea typeface="ＭＳ Ｐゴシック" charset="0"/>
              </a:defRPr>
            </a:lvl8pPr>
            <a:lvl9pPr marL="3886200" indent="-228600" defTabSz="2193925" eaLnBrk="0" fontAlgn="base" hangingPunct="0">
              <a:spcBef>
                <a:spcPct val="0"/>
              </a:spcBef>
              <a:spcAft>
                <a:spcPct val="0"/>
              </a:spcAft>
              <a:defRPr kumimoji="1" sz="2400">
                <a:solidFill>
                  <a:schemeClr val="tx2"/>
                </a:solidFill>
                <a:latin typeface="Arial" charset="0"/>
                <a:ea typeface="ＭＳ Ｐゴシック" charset="0"/>
              </a:defRPr>
            </a:lvl9pPr>
          </a:lstStyle>
          <a:p>
            <a:pPr algn="ctr">
              <a:buFont typeface="Arial" charset="0"/>
              <a:buNone/>
            </a:pPr>
            <a:r>
              <a:rPr kumimoji="0" lang="en-US" altLang="ja-JP" sz="4800" u="sng" dirty="0">
                <a:latin typeface="ＭＳ Ｐゴシック" charset="0"/>
              </a:rPr>
              <a:t>5</a:t>
            </a:r>
            <a:r>
              <a:rPr kumimoji="0" lang="ja-JP" altLang="en-US" sz="4800" u="sng" dirty="0">
                <a:latin typeface="ＭＳ Ｐゴシック" charset="0"/>
              </a:rPr>
              <a:t>人</a:t>
            </a:r>
            <a:r>
              <a:rPr kumimoji="0" lang="ja-JP" altLang="en-US" sz="4800" dirty="0">
                <a:latin typeface="ＭＳ Ｐゴシック" charset="0"/>
              </a:rPr>
              <a:t>が核黄疸と診断</a:t>
            </a:r>
            <a:endParaRPr kumimoji="0" lang="en-US" altLang="ja-JP" sz="4800" dirty="0">
              <a:latin typeface="ＭＳ Ｐゴシック" charset="0"/>
            </a:endParaRPr>
          </a:p>
          <a:p>
            <a:pPr algn="ctr">
              <a:buFont typeface="Arial" charset="0"/>
              <a:buNone/>
            </a:pPr>
            <a:r>
              <a:rPr kumimoji="0" lang="en-US" altLang="ja-JP" sz="4800" dirty="0">
                <a:latin typeface="ＭＳ Ｐゴシック" charset="0"/>
              </a:rPr>
              <a:t>5/2720</a:t>
            </a:r>
            <a:r>
              <a:rPr kumimoji="0" lang="ja-JP" altLang="en-US" sz="4800" dirty="0">
                <a:latin typeface="ＭＳ Ｐゴシック" charset="0"/>
              </a:rPr>
              <a:t>人</a:t>
            </a:r>
            <a:endParaRPr kumimoji="0" lang="en-US" altLang="ja-JP" sz="4800" dirty="0">
              <a:latin typeface="ＭＳ Ｐゴシック" charset="0"/>
            </a:endParaRPr>
          </a:p>
          <a:p>
            <a:pPr algn="ctr">
              <a:buFont typeface="Arial" charset="0"/>
              <a:buNone/>
            </a:pPr>
            <a:r>
              <a:rPr kumimoji="0" lang="ja-JP" altLang="en-US" sz="4800" b="1" u="sng" dirty="0">
                <a:solidFill>
                  <a:srgbClr val="FF0000"/>
                </a:solidFill>
                <a:latin typeface="ＭＳ Ｐゴシック" charset="0"/>
              </a:rPr>
              <a:t>発生率：</a:t>
            </a:r>
            <a:r>
              <a:rPr kumimoji="0" lang="en-US" altLang="ja-JP" sz="4800" b="1" u="sng" dirty="0">
                <a:solidFill>
                  <a:srgbClr val="FF0000"/>
                </a:solidFill>
                <a:latin typeface="ＭＳ Ｐゴシック" charset="0"/>
              </a:rPr>
              <a:t>0.18</a:t>
            </a:r>
            <a:r>
              <a:rPr kumimoji="0" lang="ja-JP" altLang="en-US" sz="4800" b="1" u="sng" dirty="0">
                <a:solidFill>
                  <a:srgbClr val="FF0000"/>
                </a:solidFill>
                <a:latin typeface="ＭＳ Ｐゴシック" charset="0"/>
              </a:rPr>
              <a:t>％</a:t>
            </a:r>
            <a:endParaRPr kumimoji="0" lang="en-US" altLang="ja-JP" sz="4800" b="1" u="sng" dirty="0">
              <a:solidFill>
                <a:srgbClr val="FF0000"/>
              </a:solidFill>
              <a:latin typeface="ＭＳ Ｐゴシック" charset="0"/>
            </a:endParaRPr>
          </a:p>
          <a:p>
            <a:pPr algn="ctr">
              <a:buFont typeface="Arial" charset="0"/>
              <a:buNone/>
            </a:pPr>
            <a:r>
              <a:rPr kumimoji="0" lang="ja-JP" altLang="en-US" sz="4800" b="1" dirty="0">
                <a:solidFill>
                  <a:srgbClr val="FF0000"/>
                </a:solidFill>
                <a:latin typeface="ＭＳ Ｐゴシック" charset="0"/>
              </a:rPr>
              <a:t>（約</a:t>
            </a:r>
            <a:r>
              <a:rPr kumimoji="0" lang="en-US" altLang="ja-JP" sz="4800" b="1" dirty="0">
                <a:solidFill>
                  <a:srgbClr val="FF0000"/>
                </a:solidFill>
                <a:latin typeface="ＭＳ Ｐゴシック" charset="0"/>
              </a:rPr>
              <a:t>1000</a:t>
            </a:r>
            <a:r>
              <a:rPr kumimoji="0" lang="ja-JP" altLang="en-US" sz="4800" b="1" dirty="0">
                <a:solidFill>
                  <a:srgbClr val="FF0000"/>
                </a:solidFill>
                <a:latin typeface="ＭＳ Ｐゴシック" charset="0"/>
              </a:rPr>
              <a:t>人に</a:t>
            </a:r>
            <a:r>
              <a:rPr kumimoji="0" lang="en-US" altLang="ja-JP" sz="4800" b="1" dirty="0">
                <a:solidFill>
                  <a:srgbClr val="FF0000"/>
                </a:solidFill>
                <a:latin typeface="ＭＳ Ｐゴシック" charset="0"/>
              </a:rPr>
              <a:t>2</a:t>
            </a:r>
            <a:r>
              <a:rPr kumimoji="0" lang="ja-JP" altLang="en-US" sz="4800" b="1" dirty="0">
                <a:solidFill>
                  <a:srgbClr val="FF0000"/>
                </a:solidFill>
                <a:latin typeface="ＭＳ Ｐゴシック" charset="0"/>
              </a:rPr>
              <a:t>人）</a:t>
            </a:r>
            <a:endParaRPr kumimoji="0" lang="en-US" altLang="ja-JP" sz="4800" b="1" dirty="0">
              <a:solidFill>
                <a:srgbClr val="FF0000"/>
              </a:solidFill>
              <a:latin typeface="ＭＳ Ｐゴシック" charset="0"/>
            </a:endParaRPr>
          </a:p>
          <a:p>
            <a:pPr algn="ctr">
              <a:buFont typeface="Arial" charset="0"/>
              <a:buNone/>
            </a:pPr>
            <a:endParaRPr kumimoji="0" lang="en-US" altLang="ja-JP" sz="4800" dirty="0">
              <a:latin typeface="ＭＳ Ｐゴシック" charset="0"/>
            </a:endParaRPr>
          </a:p>
          <a:p>
            <a:pPr algn="ctr">
              <a:buFont typeface="Arial" charset="0"/>
              <a:buNone/>
            </a:pPr>
            <a:r>
              <a:rPr kumimoji="0" lang="en-US" altLang="ja-JP" sz="4800" dirty="0">
                <a:latin typeface="ＭＳ Ｐゴシック" charset="0"/>
              </a:rPr>
              <a:t>2011</a:t>
            </a:r>
            <a:r>
              <a:rPr kumimoji="0" lang="ja-JP" altLang="en-US" sz="4800" dirty="0">
                <a:latin typeface="ＭＳ Ｐゴシック" charset="0"/>
              </a:rPr>
              <a:t>年の在胎</a:t>
            </a:r>
            <a:r>
              <a:rPr kumimoji="0" lang="en-US" altLang="ja-JP" sz="4800" dirty="0">
                <a:latin typeface="ＭＳ Ｐゴシック" charset="0"/>
              </a:rPr>
              <a:t> 30</a:t>
            </a:r>
            <a:r>
              <a:rPr kumimoji="0" lang="ja-JP" altLang="en-US" sz="4800" dirty="0">
                <a:latin typeface="ＭＳ Ｐゴシック" charset="0"/>
              </a:rPr>
              <a:t>週</a:t>
            </a:r>
            <a:endParaRPr kumimoji="0" lang="en-US" altLang="ja-JP" sz="4800" dirty="0">
              <a:latin typeface="ＭＳ Ｐゴシック" charset="0"/>
            </a:endParaRPr>
          </a:p>
          <a:p>
            <a:pPr algn="ctr">
              <a:buFont typeface="Arial" charset="0"/>
              <a:buNone/>
            </a:pPr>
            <a:r>
              <a:rPr kumimoji="0" lang="ja-JP" altLang="en-US" sz="4800" dirty="0">
                <a:latin typeface="ＭＳ Ｐゴシック" charset="0"/>
              </a:rPr>
              <a:t>未満出生数が</a:t>
            </a:r>
            <a:r>
              <a:rPr kumimoji="0" lang="en-US" altLang="ja-JP" sz="4800" dirty="0">
                <a:latin typeface="ＭＳ Ｐゴシック" charset="0"/>
              </a:rPr>
              <a:t>4623</a:t>
            </a:r>
            <a:r>
              <a:rPr kumimoji="0" lang="ja-JP" altLang="en-US" sz="4800" dirty="0">
                <a:latin typeface="ＭＳ Ｐゴシック" charset="0"/>
              </a:rPr>
              <a:t>人</a:t>
            </a:r>
            <a:endParaRPr kumimoji="0" lang="en-US" altLang="ja-JP" sz="4800" dirty="0">
              <a:latin typeface="ＭＳ Ｐゴシック" charset="0"/>
            </a:endParaRPr>
          </a:p>
          <a:p>
            <a:pPr algn="ctr">
              <a:buFont typeface="Arial" charset="0"/>
              <a:buNone/>
            </a:pPr>
            <a:r>
              <a:rPr kumimoji="0" lang="ja-JP" altLang="en-US" sz="4800" dirty="0">
                <a:solidFill>
                  <a:srgbClr val="FF0000"/>
                </a:solidFill>
                <a:latin typeface="ＭＳ Ｐゴシック" charset="0"/>
              </a:rPr>
              <a:t>推定発生数　</a:t>
            </a:r>
            <a:r>
              <a:rPr kumimoji="0" lang="en-US" altLang="ja-JP" sz="4800" b="1" u="sng" dirty="0">
                <a:solidFill>
                  <a:srgbClr val="FF0000"/>
                </a:solidFill>
                <a:latin typeface="ＭＳ Ｐゴシック" charset="0"/>
              </a:rPr>
              <a:t>8.3</a:t>
            </a:r>
            <a:r>
              <a:rPr kumimoji="0" lang="ja-JP" altLang="en-US" sz="4800" b="1" u="sng" dirty="0">
                <a:solidFill>
                  <a:srgbClr val="FF0000"/>
                </a:solidFill>
                <a:latin typeface="ＭＳ Ｐゴシック" charset="0"/>
              </a:rPr>
              <a:t>人</a:t>
            </a:r>
            <a:r>
              <a:rPr kumimoji="0" lang="en-US" altLang="ja-JP" sz="4800" b="1" u="sng" dirty="0">
                <a:solidFill>
                  <a:srgbClr val="FF0000"/>
                </a:solidFill>
                <a:latin typeface="ＭＳ Ｐゴシック" charset="0"/>
              </a:rPr>
              <a:t>/</a:t>
            </a:r>
            <a:r>
              <a:rPr kumimoji="0" lang="ja-JP" altLang="en-US" sz="4800" b="1" u="sng" dirty="0">
                <a:solidFill>
                  <a:srgbClr val="FF0000"/>
                </a:solidFill>
                <a:latin typeface="ＭＳ Ｐゴシック" charset="0"/>
              </a:rPr>
              <a:t>年</a:t>
            </a:r>
            <a:endParaRPr kumimoji="0" lang="en-US" altLang="ja-JP" sz="4800" b="1" u="sng" dirty="0">
              <a:solidFill>
                <a:srgbClr val="FF0000"/>
              </a:solidFill>
              <a:latin typeface="ＭＳ Ｐゴシック" charset="0"/>
            </a:endParaRPr>
          </a:p>
        </p:txBody>
      </p:sp>
      <p:sp>
        <p:nvSpPr>
          <p:cNvPr id="10" name="正方形/長方形 9"/>
          <p:cNvSpPr/>
          <p:nvPr/>
        </p:nvSpPr>
        <p:spPr>
          <a:xfrm>
            <a:off x="538808" y="2456940"/>
            <a:ext cx="7925697" cy="2742289"/>
          </a:xfrm>
          <a:prstGeom prst="rect">
            <a:avLst/>
          </a:prstGeom>
        </p:spPr>
        <p:txBody>
          <a:bodyPr wrap="square">
            <a:spAutoFit/>
          </a:bodyPr>
          <a:lstStyle/>
          <a:p>
            <a:pPr algn="ctr">
              <a:lnSpc>
                <a:spcPct val="130000"/>
              </a:lnSpc>
              <a:buFont typeface="Arial" charset="0"/>
              <a:buNone/>
            </a:pPr>
            <a:r>
              <a:rPr kumimoji="0" lang="en-US" altLang="ja-JP" sz="2800" dirty="0" smtClean="0"/>
              <a:t>2,720 </a:t>
            </a:r>
            <a:r>
              <a:rPr kumimoji="0" lang="ja-JP" altLang="en-US" sz="2800" dirty="0" smtClean="0"/>
              <a:t>人中</a:t>
            </a:r>
            <a:r>
              <a:rPr kumimoji="0" lang="en-US" altLang="ja-JP" sz="2800" dirty="0" smtClean="0"/>
              <a:t> </a:t>
            </a:r>
            <a:r>
              <a:rPr kumimoji="0" lang="en-US" altLang="ja-JP" sz="2800" dirty="0" smtClean="0">
                <a:ea typeface="+mj-ea"/>
              </a:rPr>
              <a:t>5</a:t>
            </a:r>
            <a:r>
              <a:rPr kumimoji="0" lang="ja-JP" altLang="en-US" sz="2800" dirty="0" smtClean="0">
                <a:ea typeface="+mj-ea"/>
              </a:rPr>
              <a:t>人を臨床的に核</a:t>
            </a:r>
            <a:r>
              <a:rPr kumimoji="0" lang="ja-JP" altLang="en-US" sz="2800" dirty="0">
                <a:ea typeface="+mj-ea"/>
              </a:rPr>
              <a:t>黄疸と診断</a:t>
            </a:r>
            <a:endParaRPr kumimoji="0" lang="en-US" altLang="ja-JP" sz="2800" dirty="0">
              <a:ea typeface="+mj-ea"/>
            </a:endParaRPr>
          </a:p>
          <a:p>
            <a:pPr algn="ctr">
              <a:lnSpc>
                <a:spcPct val="130000"/>
              </a:lnSpc>
              <a:buFont typeface="Arial" charset="0"/>
              <a:buNone/>
            </a:pPr>
            <a:r>
              <a:rPr kumimoji="0" lang="ja-JP" altLang="en-US" sz="2800" dirty="0" smtClean="0">
                <a:solidFill>
                  <a:srgbClr val="FF0000"/>
                </a:solidFill>
                <a:ea typeface="+mj-ea"/>
              </a:rPr>
              <a:t>発生率</a:t>
            </a:r>
            <a:r>
              <a:rPr kumimoji="0" lang="ja-JP" altLang="en-US" sz="2800" dirty="0">
                <a:solidFill>
                  <a:srgbClr val="FF0000"/>
                </a:solidFill>
                <a:ea typeface="+mj-ea"/>
              </a:rPr>
              <a:t>：</a:t>
            </a:r>
            <a:r>
              <a:rPr kumimoji="0" lang="en-US" altLang="ja-JP" sz="2800" dirty="0">
                <a:solidFill>
                  <a:srgbClr val="FF0000"/>
                </a:solidFill>
                <a:ea typeface="+mj-ea"/>
              </a:rPr>
              <a:t>0.18</a:t>
            </a:r>
            <a:r>
              <a:rPr kumimoji="0" lang="ja-JP" altLang="en-US" sz="2800" dirty="0" smtClean="0">
                <a:solidFill>
                  <a:srgbClr val="FF0000"/>
                </a:solidFill>
                <a:ea typeface="+mj-ea"/>
              </a:rPr>
              <a:t>％</a:t>
            </a:r>
            <a:r>
              <a:rPr kumimoji="0" lang="en-US" altLang="ja-JP" sz="2800" dirty="0">
                <a:solidFill>
                  <a:srgbClr val="FF0000"/>
                </a:solidFill>
                <a:ea typeface="+mj-ea"/>
              </a:rPr>
              <a:t> </a:t>
            </a:r>
            <a:r>
              <a:rPr kumimoji="0" lang="ja-JP" altLang="en-US" sz="2800" dirty="0" smtClean="0">
                <a:solidFill>
                  <a:srgbClr val="FF0000"/>
                </a:solidFill>
                <a:ea typeface="+mj-ea"/>
              </a:rPr>
              <a:t>（</a:t>
            </a:r>
            <a:r>
              <a:rPr kumimoji="0" lang="ja-JP" altLang="en-US" sz="2800" dirty="0">
                <a:solidFill>
                  <a:srgbClr val="FF0000"/>
                </a:solidFill>
                <a:ea typeface="+mj-ea"/>
              </a:rPr>
              <a:t>約</a:t>
            </a:r>
            <a:r>
              <a:rPr kumimoji="0" lang="en-US" altLang="ja-JP" sz="2800" dirty="0" smtClean="0">
                <a:solidFill>
                  <a:srgbClr val="FF0000"/>
                </a:solidFill>
                <a:ea typeface="+mj-ea"/>
              </a:rPr>
              <a:t>1,000</a:t>
            </a:r>
            <a:r>
              <a:rPr kumimoji="0" lang="ja-JP" altLang="en-US" sz="2800" dirty="0">
                <a:solidFill>
                  <a:srgbClr val="FF0000"/>
                </a:solidFill>
                <a:ea typeface="+mj-ea"/>
              </a:rPr>
              <a:t>人に</a:t>
            </a:r>
            <a:r>
              <a:rPr kumimoji="0" lang="en-US" altLang="ja-JP" sz="2800" dirty="0">
                <a:solidFill>
                  <a:srgbClr val="FF0000"/>
                </a:solidFill>
                <a:ea typeface="+mj-ea"/>
              </a:rPr>
              <a:t>2</a:t>
            </a:r>
            <a:r>
              <a:rPr kumimoji="0" lang="ja-JP" altLang="en-US" sz="2800" dirty="0">
                <a:solidFill>
                  <a:srgbClr val="FF0000"/>
                </a:solidFill>
                <a:ea typeface="+mj-ea"/>
              </a:rPr>
              <a:t>人</a:t>
            </a:r>
            <a:r>
              <a:rPr kumimoji="0" lang="ja-JP" altLang="en-US" sz="2800" dirty="0" smtClean="0">
                <a:solidFill>
                  <a:srgbClr val="FF0000"/>
                </a:solidFill>
                <a:ea typeface="+mj-ea"/>
              </a:rPr>
              <a:t>）</a:t>
            </a:r>
            <a:endParaRPr kumimoji="0" lang="en-US" altLang="ja-JP" sz="2800" dirty="0">
              <a:solidFill>
                <a:srgbClr val="FF0000"/>
              </a:solidFill>
              <a:ea typeface="+mj-ea"/>
            </a:endParaRPr>
          </a:p>
          <a:p>
            <a:pPr algn="ctr">
              <a:buFont typeface="Arial" charset="0"/>
              <a:buNone/>
            </a:pPr>
            <a:endParaRPr kumimoji="0" lang="en-US" altLang="ja-JP" sz="2800" dirty="0">
              <a:ea typeface="+mj-ea"/>
            </a:endParaRPr>
          </a:p>
          <a:p>
            <a:pPr algn="ctr">
              <a:lnSpc>
                <a:spcPct val="130000"/>
              </a:lnSpc>
              <a:buFont typeface="Arial" charset="0"/>
              <a:buNone/>
            </a:pPr>
            <a:r>
              <a:rPr kumimoji="0" lang="en-US" altLang="ja-JP" sz="2800" dirty="0">
                <a:ea typeface="+mj-ea"/>
              </a:rPr>
              <a:t>2011</a:t>
            </a:r>
            <a:r>
              <a:rPr kumimoji="0" lang="ja-JP" altLang="en-US" sz="2800" dirty="0" smtClean="0">
                <a:ea typeface="+mj-ea"/>
              </a:rPr>
              <a:t>年度の</a:t>
            </a:r>
            <a:r>
              <a:rPr kumimoji="0" lang="ja-JP" altLang="en-US" sz="2800" dirty="0">
                <a:ea typeface="+mj-ea"/>
              </a:rPr>
              <a:t>在胎</a:t>
            </a:r>
            <a:r>
              <a:rPr kumimoji="0" lang="en-US" altLang="ja-JP" sz="2800" dirty="0">
                <a:ea typeface="+mj-ea"/>
              </a:rPr>
              <a:t> 30</a:t>
            </a:r>
            <a:r>
              <a:rPr kumimoji="0" lang="ja-JP" altLang="en-US" sz="2800" dirty="0" smtClean="0">
                <a:ea typeface="+mj-ea"/>
              </a:rPr>
              <a:t>週未満</a:t>
            </a:r>
            <a:r>
              <a:rPr kumimoji="0" lang="ja-JP" altLang="en-US" sz="2800" dirty="0">
                <a:ea typeface="+mj-ea"/>
              </a:rPr>
              <a:t>出生数</a:t>
            </a:r>
            <a:r>
              <a:rPr kumimoji="0" lang="ja-JP" altLang="en-US" sz="2800" dirty="0" smtClean="0">
                <a:ea typeface="+mj-ea"/>
              </a:rPr>
              <a:t>が</a:t>
            </a:r>
            <a:r>
              <a:rPr kumimoji="0" lang="en-US" altLang="ja-JP" sz="2800" dirty="0" smtClean="0">
                <a:ea typeface="+mj-ea"/>
              </a:rPr>
              <a:t> 4,623</a:t>
            </a:r>
            <a:r>
              <a:rPr kumimoji="0" lang="ja-JP" altLang="en-US" sz="2800" dirty="0">
                <a:ea typeface="+mj-ea"/>
              </a:rPr>
              <a:t>人</a:t>
            </a:r>
            <a:endParaRPr kumimoji="0" lang="en-US" altLang="ja-JP" sz="2800" dirty="0">
              <a:ea typeface="+mj-ea"/>
            </a:endParaRPr>
          </a:p>
          <a:p>
            <a:pPr algn="ctr">
              <a:lnSpc>
                <a:spcPct val="130000"/>
              </a:lnSpc>
              <a:buFont typeface="Arial" charset="0"/>
              <a:buNone/>
            </a:pPr>
            <a:r>
              <a:rPr kumimoji="0" lang="ja-JP" altLang="en-US" sz="2800" dirty="0">
                <a:solidFill>
                  <a:srgbClr val="FF0000"/>
                </a:solidFill>
                <a:ea typeface="+mj-ea"/>
              </a:rPr>
              <a:t>推定</a:t>
            </a:r>
            <a:r>
              <a:rPr kumimoji="0" lang="ja-JP" altLang="en-US" sz="2800" dirty="0" smtClean="0">
                <a:solidFill>
                  <a:srgbClr val="FF0000"/>
                </a:solidFill>
                <a:ea typeface="+mj-ea"/>
              </a:rPr>
              <a:t>発生数</a:t>
            </a:r>
            <a:r>
              <a:rPr kumimoji="0" lang="en-US" altLang="ja-JP" sz="2800" dirty="0" smtClean="0">
                <a:solidFill>
                  <a:srgbClr val="FF0000"/>
                </a:solidFill>
                <a:ea typeface="+mj-ea"/>
              </a:rPr>
              <a:t>:</a:t>
            </a:r>
            <a:r>
              <a:rPr kumimoji="0" lang="ja-JP" altLang="en-US" sz="2800" dirty="0">
                <a:solidFill>
                  <a:srgbClr val="FF0000"/>
                </a:solidFill>
                <a:ea typeface="+mj-ea"/>
              </a:rPr>
              <a:t>　</a:t>
            </a:r>
            <a:r>
              <a:rPr kumimoji="0" lang="en-US" altLang="ja-JP" sz="2800" dirty="0" smtClean="0">
                <a:solidFill>
                  <a:srgbClr val="FF0000"/>
                </a:solidFill>
                <a:ea typeface="+mj-ea"/>
              </a:rPr>
              <a:t>8.5</a:t>
            </a:r>
            <a:r>
              <a:rPr kumimoji="0" lang="ja-JP" altLang="en-US" sz="2800" dirty="0" smtClean="0">
                <a:solidFill>
                  <a:srgbClr val="FF0000"/>
                </a:solidFill>
                <a:ea typeface="+mj-ea"/>
              </a:rPr>
              <a:t>人</a:t>
            </a:r>
            <a:r>
              <a:rPr kumimoji="0" lang="en-US" altLang="ja-JP" sz="2800" dirty="0">
                <a:solidFill>
                  <a:srgbClr val="FF0000"/>
                </a:solidFill>
                <a:ea typeface="+mj-ea"/>
              </a:rPr>
              <a:t>/</a:t>
            </a:r>
            <a:r>
              <a:rPr kumimoji="0" lang="ja-JP" altLang="en-US" sz="2800" dirty="0">
                <a:solidFill>
                  <a:srgbClr val="FF0000"/>
                </a:solidFill>
                <a:ea typeface="+mj-ea"/>
              </a:rPr>
              <a:t>年</a:t>
            </a:r>
            <a:endParaRPr kumimoji="0" lang="en-US" altLang="ja-JP" sz="2800" dirty="0">
              <a:solidFill>
                <a:srgbClr val="FF0000"/>
              </a:solidFill>
              <a:ea typeface="+mj-ea"/>
            </a:endParaRPr>
          </a:p>
        </p:txBody>
      </p:sp>
      <p:sp>
        <p:nvSpPr>
          <p:cNvPr id="12" name="テキスト ボックス 11"/>
          <p:cNvSpPr txBox="1"/>
          <p:nvPr/>
        </p:nvSpPr>
        <p:spPr>
          <a:xfrm>
            <a:off x="4501657" y="6060625"/>
            <a:ext cx="3915106" cy="338554"/>
          </a:xfrm>
          <a:prstGeom prst="rect">
            <a:avLst/>
          </a:prstGeom>
          <a:noFill/>
        </p:spPr>
        <p:txBody>
          <a:bodyPr wrap="square" rtlCol="0">
            <a:spAutoFit/>
          </a:bodyPr>
          <a:lstStyle/>
          <a:p>
            <a:pPr algn="r"/>
            <a:r>
              <a:rPr kumimoji="1" lang="ja-JP" altLang="en-US" sz="1600" dirty="0" smtClean="0"/>
              <a:t>森岡ら、日本周産期新生児医学会、</a:t>
            </a:r>
            <a:r>
              <a:rPr kumimoji="1" lang="en-US" altLang="ja-JP" sz="1600" dirty="0" smtClean="0"/>
              <a:t>2014</a:t>
            </a:r>
            <a:endParaRPr kumimoji="1" lang="ja-JP" altLang="en-US" sz="1600" dirty="0"/>
          </a:p>
        </p:txBody>
      </p:sp>
    </p:spTree>
    <p:extLst>
      <p:ext uri="{BB962C8B-B14F-4D97-AF65-F5344CB8AC3E}">
        <p14:creationId xmlns:p14="http://schemas.microsoft.com/office/powerpoint/2010/main" val="53040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7" y="1019705"/>
            <a:ext cx="8229600" cy="3450695"/>
          </a:xfrm>
          <a:solidFill>
            <a:srgbClr val="FFFF0C"/>
          </a:solidFill>
          <a:effectLst>
            <a:outerShdw blurRad="50800" dist="38100" dir="2700000" algn="tl" rotWithShape="0">
              <a:srgbClr val="000000">
                <a:alpha val="43000"/>
              </a:srgbClr>
            </a:outerShdw>
          </a:effectLst>
        </p:spPr>
        <p:txBody>
          <a:bodyPr>
            <a:normAutofit/>
          </a:bodyPr>
          <a:lstStyle/>
          <a:p>
            <a:pPr>
              <a:lnSpc>
                <a:spcPct val="120000"/>
              </a:lnSpc>
              <a:spcAft>
                <a:spcPts val="1200"/>
              </a:spcAft>
            </a:pP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療育施設で早産児の核黄疸が疑われた</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１例</a:t>
            </a:r>
            <a: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700" b="1" dirty="0" smtClean="0">
                <a:latin typeface="メイリオ" panose="020B0604030504040204" pitchFamily="50" charset="-128"/>
                <a:ea typeface="メイリオ" panose="020B0604030504040204" pitchFamily="50" charset="-128"/>
                <a:cs typeface="メイリオ" panose="020B0604030504040204" pitchFamily="50" charset="-128"/>
              </a:rPr>
              <a:t>大阪</a:t>
            </a:r>
            <a:r>
              <a:rPr lang="ja-JP" altLang="en-US" sz="2700" b="1" dirty="0">
                <a:latin typeface="メイリオ" panose="020B0604030504040204" pitchFamily="50" charset="-128"/>
                <a:ea typeface="メイリオ" panose="020B0604030504040204" pitchFamily="50" charset="-128"/>
                <a:cs typeface="メイリオ" panose="020B0604030504040204" pitchFamily="50" charset="-128"/>
              </a:rPr>
              <a:t>発達療育センター　</a:t>
            </a:r>
            <a:r>
              <a:rPr lang="en-US" altLang="ja-JP" sz="270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700"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700" b="1" dirty="0" smtClean="0">
                <a:latin typeface="メイリオ" panose="020B0604030504040204" pitchFamily="50" charset="-128"/>
                <a:ea typeface="メイリオ" panose="020B0604030504040204" pitchFamily="50" charset="-128"/>
                <a:cs typeface="メイリオ" panose="020B0604030504040204" pitchFamily="50" charset="-128"/>
              </a:rPr>
              <a:t>船戸正久</a:t>
            </a:r>
            <a:r>
              <a:rPr lang="en-US" altLang="ja-JP" sz="270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700"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700" b="1" dirty="0" smtClean="0">
                <a:latin typeface="メイリオ" panose="020B0604030504040204" pitchFamily="50" charset="-128"/>
                <a:ea typeface="メイリオ" panose="020B0604030504040204" pitchFamily="50" charset="-128"/>
                <a:cs typeface="メイリオ" panose="020B0604030504040204" pitchFamily="50" charset="-128"/>
              </a:rPr>
              <a:t>日本未熟児新生児学会雑誌、</a:t>
            </a:r>
            <a:r>
              <a:rPr lang="en-US" altLang="ja-JP" sz="2700" b="1" dirty="0" smtClean="0">
                <a:latin typeface="メイリオ" panose="020B0604030504040204" pitchFamily="50" charset="-128"/>
                <a:ea typeface="メイリオ" panose="020B0604030504040204" pitchFamily="50" charset="-128"/>
                <a:cs typeface="メイリオ" panose="020B0604030504040204" pitchFamily="50" charset="-128"/>
              </a:rPr>
              <a:t>2015</a:t>
            </a:r>
            <a:endParaRPr kumimoji="1" lang="ja-JP" altLang="en-US" sz="27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日付プレースホルダー 3"/>
          <p:cNvSpPr>
            <a:spLocks noGrp="1"/>
          </p:cNvSpPr>
          <p:nvPr>
            <p:ph type="dt" sz="half" idx="10"/>
          </p:nvPr>
        </p:nvSpPr>
        <p:spPr/>
        <p:txBody>
          <a:bodyPr/>
          <a:lstStyle/>
          <a:p>
            <a:r>
              <a:rPr kumimoji="1" lang="en-US" altLang="ja-JP" smtClean="0"/>
              <a:t>2015/03/07</a:t>
            </a:r>
            <a:endParaRPr kumimoji="1" lang="ja-JP" altLang="en-US"/>
          </a:p>
        </p:txBody>
      </p:sp>
      <p:sp>
        <p:nvSpPr>
          <p:cNvPr id="5" name="スライド番号プレースホルダー 4"/>
          <p:cNvSpPr>
            <a:spLocks noGrp="1"/>
          </p:cNvSpPr>
          <p:nvPr>
            <p:ph type="sldNum" sz="quarter" idx="12"/>
          </p:nvPr>
        </p:nvSpPr>
        <p:spPr/>
        <p:txBody>
          <a:bodyPr/>
          <a:lstStyle/>
          <a:p>
            <a:fld id="{03E6C199-2A21-3B4E-8413-B5F70C744C0F}" type="slidenum">
              <a:rPr kumimoji="1" lang="ja-JP" altLang="en-US" smtClean="0"/>
              <a:t>21</a:t>
            </a:fld>
            <a:endParaRPr kumimoji="1" lang="ja-JP" altLang="en-US"/>
          </a:p>
        </p:txBody>
      </p:sp>
      <p:sp>
        <p:nvSpPr>
          <p:cNvPr id="11" name="テキスト ボックス 10"/>
          <p:cNvSpPr txBox="1"/>
          <p:nvPr/>
        </p:nvSpPr>
        <p:spPr>
          <a:xfrm>
            <a:off x="795867" y="4982275"/>
            <a:ext cx="7237979" cy="830997"/>
          </a:xfrm>
          <a:prstGeom prst="rect">
            <a:avLst/>
          </a:prstGeom>
          <a:noFill/>
        </p:spPr>
        <p:txBody>
          <a:bodyPr wrap="none" rtlCol="0">
            <a:spAutoFit/>
          </a:bodyPr>
          <a:lstStyle/>
          <a:p>
            <a:r>
              <a:rPr kumimoji="1" lang="en-US" altLang="ja-JP" sz="2400" dirty="0" smtClean="0">
                <a:solidFill>
                  <a:srgbClr val="FF0000"/>
                </a:solidFill>
              </a:rPr>
              <a:t>1</a:t>
            </a:r>
            <a:r>
              <a:rPr kumimoji="1" lang="ja-JP" altLang="en-US" sz="2400" dirty="0" smtClean="0">
                <a:solidFill>
                  <a:srgbClr val="FF0000"/>
                </a:solidFill>
              </a:rPr>
              <a:t>歳時にアテトーゼ型脳性麻痺でセンター受診した症例</a:t>
            </a:r>
            <a:endParaRPr lang="en-US" altLang="ja-JP" sz="2400" dirty="0">
              <a:solidFill>
                <a:srgbClr val="FF0000"/>
              </a:solidFill>
            </a:endParaRPr>
          </a:p>
          <a:p>
            <a:r>
              <a:rPr kumimoji="1" lang="en-US" altLang="ja-JP" sz="2400" dirty="0" smtClean="0">
                <a:solidFill>
                  <a:srgbClr val="FF0000"/>
                </a:solidFill>
              </a:rPr>
              <a:t>MRI, ABR</a:t>
            </a:r>
            <a:r>
              <a:rPr kumimoji="1" lang="ja-JP" altLang="en-US" sz="2400" dirty="0" smtClean="0">
                <a:solidFill>
                  <a:srgbClr val="FF0000"/>
                </a:solidFill>
              </a:rPr>
              <a:t>で診断</a:t>
            </a:r>
            <a:endParaRPr kumimoji="1" lang="ja-JP" altLang="en-US" sz="2400" dirty="0">
              <a:solidFill>
                <a:srgbClr val="FF0000"/>
              </a:solidFill>
            </a:endParaRPr>
          </a:p>
        </p:txBody>
      </p:sp>
    </p:spTree>
    <p:extLst>
      <p:ext uri="{BB962C8B-B14F-4D97-AF65-F5344CB8AC3E}">
        <p14:creationId xmlns:p14="http://schemas.microsoft.com/office/powerpoint/2010/main" val="9342920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13895"/>
          </a:xfrm>
          <a:solidFill>
            <a:srgbClr val="FFFF0C"/>
          </a:solidFill>
        </p:spPr>
        <p:txBody>
          <a:bodyPr>
            <a:normAutofit fontScale="90000"/>
          </a:bodyPr>
          <a:lstStyle/>
          <a:p>
            <a:pPr>
              <a:lnSpc>
                <a:spcPct val="120000"/>
              </a:lnSpc>
              <a:spcAft>
                <a:spcPts val="1200"/>
              </a:spcAft>
            </a:pP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療育施設で早産児の核黄疸が疑われた</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１例</a:t>
            </a:r>
            <a: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700" b="1" dirty="0">
                <a:latin typeface="メイリオ" panose="020B0604030504040204" pitchFamily="50" charset="-128"/>
                <a:ea typeface="メイリオ" panose="020B0604030504040204" pitchFamily="50" charset="-128"/>
                <a:cs typeface="メイリオ" panose="020B0604030504040204" pitchFamily="50" charset="-128"/>
              </a:rPr>
              <a:t>大阪発達療育センター　船戸正久</a:t>
            </a:r>
            <a:r>
              <a:rPr lang="en-US" altLang="ja-JP" sz="27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700" b="1" dirty="0" smtClean="0">
                <a:latin typeface="メイリオ" panose="020B0604030504040204" pitchFamily="50" charset="-128"/>
                <a:ea typeface="メイリオ" panose="020B0604030504040204" pitchFamily="50" charset="-128"/>
                <a:cs typeface="メイリオ" panose="020B0604030504040204" pitchFamily="50" charset="-128"/>
              </a:rPr>
              <a:t>2015</a:t>
            </a:r>
            <a:endParaRPr kumimoji="1" lang="ja-JP" altLang="en-US" sz="27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日付プレースホルダー 3"/>
          <p:cNvSpPr>
            <a:spLocks noGrp="1"/>
          </p:cNvSpPr>
          <p:nvPr>
            <p:ph type="dt" sz="half" idx="10"/>
          </p:nvPr>
        </p:nvSpPr>
        <p:spPr/>
        <p:txBody>
          <a:bodyPr/>
          <a:lstStyle/>
          <a:p>
            <a:r>
              <a:rPr kumimoji="1" lang="en-US" altLang="ja-JP" smtClean="0"/>
              <a:t>2015/03/07</a:t>
            </a:r>
            <a:endParaRPr kumimoji="1" lang="ja-JP" altLang="en-US"/>
          </a:p>
        </p:txBody>
      </p:sp>
      <p:sp>
        <p:nvSpPr>
          <p:cNvPr id="5" name="スライド番号プレースホルダー 4"/>
          <p:cNvSpPr>
            <a:spLocks noGrp="1"/>
          </p:cNvSpPr>
          <p:nvPr>
            <p:ph type="sldNum" sz="quarter" idx="12"/>
          </p:nvPr>
        </p:nvSpPr>
        <p:spPr/>
        <p:txBody>
          <a:bodyPr/>
          <a:lstStyle/>
          <a:p>
            <a:fld id="{03E6C199-2A21-3B4E-8413-B5F70C744C0F}" type="slidenum">
              <a:rPr kumimoji="1" lang="ja-JP" altLang="en-US" smtClean="0"/>
              <a:t>22</a:t>
            </a:fld>
            <a:endParaRPr kumimoji="1" lang="ja-JP" altLang="en-US"/>
          </a:p>
        </p:txBody>
      </p:sp>
      <p:sp>
        <p:nvSpPr>
          <p:cNvPr id="11" name="テキスト ボックス 10"/>
          <p:cNvSpPr txBox="1"/>
          <p:nvPr/>
        </p:nvSpPr>
        <p:spPr>
          <a:xfrm>
            <a:off x="1236134" y="5777469"/>
            <a:ext cx="6878355" cy="830997"/>
          </a:xfrm>
          <a:prstGeom prst="rect">
            <a:avLst/>
          </a:prstGeom>
          <a:noFill/>
        </p:spPr>
        <p:txBody>
          <a:bodyPr wrap="none" rtlCol="0">
            <a:spAutoFit/>
          </a:bodyPr>
          <a:lstStyle/>
          <a:p>
            <a:r>
              <a:rPr kumimoji="1" lang="en-US" altLang="ja-JP" sz="2400" dirty="0" smtClean="0">
                <a:solidFill>
                  <a:srgbClr val="FF0000"/>
                </a:solidFill>
              </a:rPr>
              <a:t>1</a:t>
            </a:r>
            <a:r>
              <a:rPr kumimoji="1" lang="ja-JP" altLang="en-US" sz="2400" dirty="0" smtClean="0">
                <a:solidFill>
                  <a:srgbClr val="FF0000"/>
                </a:solidFill>
              </a:rPr>
              <a:t>歳時の</a:t>
            </a:r>
            <a:r>
              <a:rPr kumimoji="1" lang="en-US" altLang="ja-JP" sz="2400" dirty="0" smtClean="0">
                <a:solidFill>
                  <a:srgbClr val="FF0000"/>
                </a:solidFill>
              </a:rPr>
              <a:t>MRI</a:t>
            </a:r>
            <a:r>
              <a:rPr kumimoji="1" lang="ja-JP" altLang="en-US" sz="2400" dirty="0" smtClean="0">
                <a:solidFill>
                  <a:srgbClr val="FF0000"/>
                </a:solidFill>
              </a:rPr>
              <a:t>所見　　　</a:t>
            </a:r>
            <a:r>
              <a:rPr kumimoji="1" lang="en-US" altLang="ja-JP" sz="2400" dirty="0" smtClean="0">
                <a:solidFill>
                  <a:srgbClr val="FF0000"/>
                </a:solidFill>
              </a:rPr>
              <a:t>T2</a:t>
            </a:r>
            <a:r>
              <a:rPr kumimoji="1" lang="ja-JP" altLang="en-US" sz="2400" dirty="0" smtClean="0">
                <a:solidFill>
                  <a:srgbClr val="FF0000"/>
                </a:solidFill>
              </a:rPr>
              <a:t>強調画像、淡蒼球に高信号</a:t>
            </a:r>
            <a:endParaRPr kumimoji="1" lang="en-US" altLang="ja-JP" sz="2400" dirty="0" smtClean="0">
              <a:solidFill>
                <a:srgbClr val="FF0000"/>
              </a:solidFill>
            </a:endParaRPr>
          </a:p>
          <a:p>
            <a:r>
              <a:rPr lang="ja-JP" altLang="en-US" sz="2400" dirty="0" smtClean="0">
                <a:solidFill>
                  <a:srgbClr val="FF0000"/>
                </a:solidFill>
              </a:rPr>
              <a:t>生後１か月異常なし、２歳４か月で所見消失。</a:t>
            </a:r>
            <a:endParaRPr kumimoji="1" lang="ja-JP" altLang="en-US" sz="2400" dirty="0">
              <a:solidFill>
                <a:srgbClr val="FF0000"/>
              </a:solidFill>
            </a:endParaRPr>
          </a:p>
        </p:txBody>
      </p:sp>
      <p:pic>
        <p:nvPicPr>
          <p:cNvPr id="6" name="図 5" descr="スキャン 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788" y="1388533"/>
            <a:ext cx="3718280" cy="4334934"/>
          </a:xfrm>
          <a:prstGeom prst="rect">
            <a:avLst/>
          </a:prstGeom>
        </p:spPr>
      </p:pic>
    </p:spTree>
    <p:extLst>
      <p:ext uri="{BB962C8B-B14F-4D97-AF65-F5344CB8AC3E}">
        <p14:creationId xmlns:p14="http://schemas.microsoft.com/office/powerpoint/2010/main" val="5261085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13895"/>
          </a:xfrm>
          <a:solidFill>
            <a:srgbClr val="FFFF0C"/>
          </a:solidFill>
        </p:spPr>
        <p:txBody>
          <a:bodyPr>
            <a:normAutofit fontScale="90000"/>
          </a:bodyPr>
          <a:lstStyle/>
          <a:p>
            <a:pPr>
              <a:lnSpc>
                <a:spcPct val="120000"/>
              </a:lnSpc>
              <a:spcAft>
                <a:spcPts val="1200"/>
              </a:spcAft>
            </a:pP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療育施設で早産児の核黄疸が疑われた</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１例</a:t>
            </a:r>
            <a: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700" b="1" dirty="0">
                <a:latin typeface="メイリオ" panose="020B0604030504040204" pitchFamily="50" charset="-128"/>
                <a:ea typeface="メイリオ" panose="020B0604030504040204" pitchFamily="50" charset="-128"/>
                <a:cs typeface="メイリオ" panose="020B0604030504040204" pitchFamily="50" charset="-128"/>
              </a:rPr>
              <a:t>大阪発達療育センター　船戸正久</a:t>
            </a:r>
            <a:r>
              <a:rPr lang="en-US" altLang="ja-JP" sz="27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700" b="1" dirty="0" smtClean="0">
                <a:latin typeface="メイリオ" panose="020B0604030504040204" pitchFamily="50" charset="-128"/>
                <a:ea typeface="メイリオ" panose="020B0604030504040204" pitchFamily="50" charset="-128"/>
                <a:cs typeface="メイリオ" panose="020B0604030504040204" pitchFamily="50" charset="-128"/>
              </a:rPr>
              <a:t>2015</a:t>
            </a:r>
            <a:endParaRPr kumimoji="1" lang="ja-JP" altLang="en-US" sz="27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日付プレースホルダー 3"/>
          <p:cNvSpPr>
            <a:spLocks noGrp="1"/>
          </p:cNvSpPr>
          <p:nvPr>
            <p:ph type="dt" sz="half" idx="10"/>
          </p:nvPr>
        </p:nvSpPr>
        <p:spPr/>
        <p:txBody>
          <a:bodyPr/>
          <a:lstStyle/>
          <a:p>
            <a:r>
              <a:rPr kumimoji="1" lang="en-US" altLang="ja-JP" smtClean="0"/>
              <a:t>2015/03/07</a:t>
            </a:r>
            <a:endParaRPr kumimoji="1" lang="ja-JP" altLang="en-US"/>
          </a:p>
        </p:txBody>
      </p:sp>
      <p:sp>
        <p:nvSpPr>
          <p:cNvPr id="5" name="スライド番号プレースホルダー 4"/>
          <p:cNvSpPr>
            <a:spLocks noGrp="1"/>
          </p:cNvSpPr>
          <p:nvPr>
            <p:ph type="sldNum" sz="quarter" idx="12"/>
          </p:nvPr>
        </p:nvSpPr>
        <p:spPr/>
        <p:txBody>
          <a:bodyPr/>
          <a:lstStyle/>
          <a:p>
            <a:fld id="{03E6C199-2A21-3B4E-8413-B5F70C744C0F}" type="slidenum">
              <a:rPr kumimoji="1" lang="ja-JP" altLang="en-US" smtClean="0"/>
              <a:t>23</a:t>
            </a:fld>
            <a:endParaRPr kumimoji="1" lang="ja-JP" altLang="en-US"/>
          </a:p>
        </p:txBody>
      </p:sp>
      <p:pic>
        <p:nvPicPr>
          <p:cNvPr id="10" name="図 9" descr="スキャン 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017" y="1388533"/>
            <a:ext cx="8209783" cy="3911600"/>
          </a:xfrm>
          <a:prstGeom prst="rect">
            <a:avLst/>
          </a:prstGeom>
        </p:spPr>
      </p:pic>
      <p:sp>
        <p:nvSpPr>
          <p:cNvPr id="11" name="テキスト ボックス 10"/>
          <p:cNvSpPr txBox="1"/>
          <p:nvPr/>
        </p:nvSpPr>
        <p:spPr>
          <a:xfrm>
            <a:off x="1236134" y="5472669"/>
            <a:ext cx="6863027" cy="461665"/>
          </a:xfrm>
          <a:prstGeom prst="rect">
            <a:avLst/>
          </a:prstGeom>
          <a:noFill/>
        </p:spPr>
        <p:txBody>
          <a:bodyPr wrap="none" rtlCol="0">
            <a:spAutoFit/>
          </a:bodyPr>
          <a:lstStyle/>
          <a:p>
            <a:r>
              <a:rPr kumimoji="1" lang="en-US" altLang="ja-JP" sz="2400" dirty="0" smtClean="0">
                <a:solidFill>
                  <a:srgbClr val="FF0000"/>
                </a:solidFill>
              </a:rPr>
              <a:t>1</a:t>
            </a:r>
            <a:r>
              <a:rPr kumimoji="1" lang="ja-JP" altLang="en-US" sz="2400" dirty="0" smtClean="0">
                <a:solidFill>
                  <a:srgbClr val="FF0000"/>
                </a:solidFill>
              </a:rPr>
              <a:t>歳４か月時の</a:t>
            </a:r>
            <a:r>
              <a:rPr kumimoji="1" lang="en-US" altLang="ja-JP" sz="2400" dirty="0" smtClean="0">
                <a:solidFill>
                  <a:srgbClr val="FF0000"/>
                </a:solidFill>
              </a:rPr>
              <a:t>ABR</a:t>
            </a:r>
            <a:r>
              <a:rPr kumimoji="1" lang="ja-JP" altLang="en-US" sz="2400" dirty="0" smtClean="0">
                <a:solidFill>
                  <a:srgbClr val="FF0000"/>
                </a:solidFill>
              </a:rPr>
              <a:t>所見　　　９０</a:t>
            </a:r>
            <a:r>
              <a:rPr kumimoji="1" lang="en-US" altLang="ja-JP" sz="2400" dirty="0" smtClean="0">
                <a:solidFill>
                  <a:srgbClr val="FF0000"/>
                </a:solidFill>
              </a:rPr>
              <a:t>dB</a:t>
            </a:r>
            <a:r>
              <a:rPr kumimoji="1" lang="ja-JP" altLang="en-US" sz="2400" dirty="0" smtClean="0">
                <a:solidFill>
                  <a:srgbClr val="FF0000"/>
                </a:solidFill>
              </a:rPr>
              <a:t>に対しても無反応</a:t>
            </a:r>
            <a:endParaRPr kumimoji="1" lang="ja-JP" altLang="en-US" sz="2400" dirty="0">
              <a:solidFill>
                <a:srgbClr val="FF0000"/>
              </a:solidFill>
            </a:endParaRPr>
          </a:p>
        </p:txBody>
      </p:sp>
    </p:spTree>
    <p:extLst>
      <p:ext uri="{BB962C8B-B14F-4D97-AF65-F5344CB8AC3E}">
        <p14:creationId xmlns:p14="http://schemas.microsoft.com/office/powerpoint/2010/main" val="3898642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13895"/>
          </a:xfrm>
          <a:solidFill>
            <a:srgbClr val="FFFF0C"/>
          </a:solidFill>
        </p:spPr>
        <p:txBody>
          <a:bodyPr>
            <a:normAutofit fontScale="90000"/>
          </a:bodyPr>
          <a:lstStyle/>
          <a:p>
            <a:pPr>
              <a:lnSpc>
                <a:spcPct val="120000"/>
              </a:lnSpc>
              <a:spcAft>
                <a:spcPts val="1200"/>
              </a:spcAft>
            </a:pP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療育施設で早産児の核黄疸が疑われた</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１例</a:t>
            </a:r>
            <a: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700" b="1" dirty="0">
                <a:latin typeface="メイリオ" panose="020B0604030504040204" pitchFamily="50" charset="-128"/>
                <a:ea typeface="メイリオ" panose="020B0604030504040204" pitchFamily="50" charset="-128"/>
                <a:cs typeface="メイリオ" panose="020B0604030504040204" pitchFamily="50" charset="-128"/>
              </a:rPr>
              <a:t>大阪発達療育センター　船戸正久</a:t>
            </a:r>
            <a:r>
              <a:rPr lang="en-US" altLang="ja-JP" sz="27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700" b="1" dirty="0" smtClean="0">
                <a:latin typeface="メイリオ" panose="020B0604030504040204" pitchFamily="50" charset="-128"/>
                <a:ea typeface="メイリオ" panose="020B0604030504040204" pitchFamily="50" charset="-128"/>
                <a:cs typeface="メイリオ" panose="020B0604030504040204" pitchFamily="50" charset="-128"/>
              </a:rPr>
              <a:t>2015</a:t>
            </a:r>
            <a:endParaRPr kumimoji="1" lang="ja-JP" altLang="en-US" sz="27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日付プレースホルダー 3"/>
          <p:cNvSpPr>
            <a:spLocks noGrp="1"/>
          </p:cNvSpPr>
          <p:nvPr>
            <p:ph type="dt" sz="half" idx="10"/>
          </p:nvPr>
        </p:nvSpPr>
        <p:spPr/>
        <p:txBody>
          <a:bodyPr/>
          <a:lstStyle/>
          <a:p>
            <a:r>
              <a:rPr kumimoji="1" lang="en-US" altLang="ja-JP" smtClean="0"/>
              <a:t>2015/03/07</a:t>
            </a:r>
            <a:endParaRPr kumimoji="1" lang="ja-JP" altLang="en-US"/>
          </a:p>
        </p:txBody>
      </p:sp>
      <p:sp>
        <p:nvSpPr>
          <p:cNvPr id="5" name="スライド番号プレースホルダー 4"/>
          <p:cNvSpPr>
            <a:spLocks noGrp="1"/>
          </p:cNvSpPr>
          <p:nvPr>
            <p:ph type="sldNum" sz="quarter" idx="12"/>
          </p:nvPr>
        </p:nvSpPr>
        <p:spPr/>
        <p:txBody>
          <a:bodyPr/>
          <a:lstStyle/>
          <a:p>
            <a:fld id="{03E6C199-2A21-3B4E-8413-B5F70C744C0F}" type="slidenum">
              <a:rPr kumimoji="1" lang="ja-JP" altLang="en-US" smtClean="0"/>
              <a:t>24</a:t>
            </a:fld>
            <a:endParaRPr kumimoji="1" lang="ja-JP" altLang="en-US"/>
          </a:p>
        </p:txBody>
      </p:sp>
      <p:pic>
        <p:nvPicPr>
          <p:cNvPr id="3" name="図 2" descr="スキャン 6.jpeg"/>
          <p:cNvPicPr>
            <a:picLocks noChangeAspect="1"/>
          </p:cNvPicPr>
          <p:nvPr/>
        </p:nvPicPr>
        <p:blipFill rotWithShape="1">
          <a:blip r:embed="rId2">
            <a:alphaModFix/>
            <a:extLst>
              <a:ext uri="{28A0092B-C50C-407E-A947-70E740481C1C}">
                <a14:useLocalDpi xmlns:a14="http://schemas.microsoft.com/office/drawing/2010/main" val="0"/>
              </a:ext>
            </a:extLst>
          </a:blip>
          <a:srcRect l="5303" t="5008" r="3976" b="2980"/>
          <a:stretch/>
        </p:blipFill>
        <p:spPr>
          <a:xfrm>
            <a:off x="616029" y="1515765"/>
            <a:ext cx="7647438" cy="4960999"/>
          </a:xfrm>
          <a:prstGeom prst="rect">
            <a:avLst/>
          </a:prstGeom>
        </p:spPr>
      </p:pic>
      <p:sp>
        <p:nvSpPr>
          <p:cNvPr id="7" name="テキスト ボックス 6"/>
          <p:cNvSpPr txBox="1"/>
          <p:nvPr/>
        </p:nvSpPr>
        <p:spPr>
          <a:xfrm>
            <a:off x="4013202" y="4032528"/>
            <a:ext cx="3396182" cy="707886"/>
          </a:xfrm>
          <a:prstGeom prst="rect">
            <a:avLst/>
          </a:prstGeom>
          <a:solidFill>
            <a:schemeClr val="bg2"/>
          </a:solidFill>
        </p:spPr>
        <p:txBody>
          <a:bodyPr wrap="none" rtlCol="0">
            <a:spAutoFit/>
          </a:bodyPr>
          <a:lstStyle/>
          <a:p>
            <a:r>
              <a:rPr kumimoji="1" lang="en-US" altLang="ja-JP" sz="2000" dirty="0" err="1" smtClean="0">
                <a:solidFill>
                  <a:srgbClr val="FF0000"/>
                </a:solidFill>
              </a:rPr>
              <a:t>Alb</a:t>
            </a:r>
            <a:r>
              <a:rPr kumimoji="1" lang="en-US" altLang="ja-JP" sz="2000" dirty="0" smtClean="0">
                <a:solidFill>
                  <a:srgbClr val="FF0000"/>
                </a:solidFill>
              </a:rPr>
              <a:t>  2.4 g/</a:t>
            </a:r>
            <a:r>
              <a:rPr kumimoji="1" lang="en-US" altLang="ja-JP" sz="2000" dirty="0" err="1" smtClean="0">
                <a:solidFill>
                  <a:srgbClr val="FF0000"/>
                </a:solidFill>
              </a:rPr>
              <a:t>dL</a:t>
            </a:r>
            <a:endParaRPr kumimoji="1" lang="en-US" altLang="ja-JP" sz="2000" dirty="0" smtClean="0">
              <a:solidFill>
                <a:srgbClr val="FF0000"/>
              </a:solidFill>
            </a:endParaRPr>
          </a:p>
          <a:p>
            <a:r>
              <a:rPr lang="en-US" altLang="ja-JP" sz="2000" dirty="0" smtClean="0">
                <a:solidFill>
                  <a:srgbClr val="FF0000"/>
                </a:solidFill>
              </a:rPr>
              <a:t>B/A (mg/g) 6.0 (7.6〜5.6</a:t>
            </a:r>
            <a:r>
              <a:rPr lang="ja-JP" altLang="en-US" sz="2000" dirty="0" smtClean="0">
                <a:solidFill>
                  <a:srgbClr val="FF0000"/>
                </a:solidFill>
              </a:rPr>
              <a:t>以上）</a:t>
            </a:r>
            <a:endParaRPr kumimoji="1" lang="ja-JP" altLang="en-US" sz="2000" dirty="0">
              <a:solidFill>
                <a:srgbClr val="FF0000"/>
              </a:solidFill>
            </a:endParaRPr>
          </a:p>
        </p:txBody>
      </p:sp>
    </p:spTree>
    <p:extLst>
      <p:ext uri="{BB962C8B-B14F-4D97-AF65-F5344CB8AC3E}">
        <p14:creationId xmlns:p14="http://schemas.microsoft.com/office/powerpoint/2010/main" val="34376915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1067" y="274639"/>
            <a:ext cx="8229600" cy="2451628"/>
          </a:xfrm>
          <a:solidFill>
            <a:srgbClr val="CCFFCC"/>
          </a:solidFill>
          <a:effectLst>
            <a:outerShdw blurRad="50800" dist="38100" dir="2700000" algn="tl" rotWithShape="0">
              <a:srgbClr val="000000">
                <a:alpha val="43000"/>
              </a:srgbClr>
            </a:outerShdw>
          </a:effectLst>
        </p:spPr>
        <p:txBody>
          <a:bodyPr>
            <a:normAutofit fontScale="90000"/>
          </a:bodyPr>
          <a:lstStyle/>
          <a:p>
            <a:pPr lvl="1" algn="ctr" defTabSz="457200" rtl="0">
              <a:lnSpc>
                <a:spcPct val="150000"/>
              </a:lnSpc>
              <a:spcBef>
                <a:spcPct val="0"/>
              </a:spcBef>
            </a:pPr>
            <a:r>
              <a:rPr lang="en-US" altLang="ja-JP" sz="2800" dirty="0"/>
              <a:t>UB</a:t>
            </a:r>
            <a:r>
              <a:rPr lang="ja-JP" altLang="en-US" sz="2800" dirty="0"/>
              <a:t>研究会</a:t>
            </a:r>
            <a:r>
              <a:rPr lang="ja-JP" altLang="en-US" sz="2800" dirty="0" smtClean="0"/>
              <a:t>幹事会</a:t>
            </a:r>
            <a:r>
              <a:rPr lang="en-US" altLang="ja-JP" sz="2800" dirty="0" smtClean="0"/>
              <a:t/>
            </a:r>
            <a:br>
              <a:rPr lang="en-US" altLang="ja-JP" sz="2800" dirty="0" smtClean="0"/>
            </a:br>
            <a:r>
              <a:rPr lang="ja-JP" altLang="ja-JP" sz="3600" dirty="0" smtClean="0"/>
              <a:t>「</a:t>
            </a:r>
            <a:r>
              <a:rPr lang="ja-JP" altLang="ja-JP" sz="3600" dirty="0"/>
              <a:t>早産児核黄疸についての見解</a:t>
            </a:r>
            <a:r>
              <a:rPr lang="ja-JP" altLang="ja-JP" sz="3600" dirty="0" smtClean="0"/>
              <a:t>」</a:t>
            </a:r>
            <a:r>
              <a:rPr lang="en-US" altLang="ja-JP" sz="3600" dirty="0"/>
              <a:t/>
            </a:r>
            <a:br>
              <a:rPr lang="en-US" altLang="ja-JP" sz="3600" dirty="0"/>
            </a:br>
            <a:r>
              <a:rPr lang="ja-JP" altLang="en-US" sz="2700" dirty="0" smtClean="0"/>
              <a:t>日本未熟児新生児学会</a:t>
            </a:r>
            <a:r>
              <a:rPr lang="en-US" altLang="ja-JP" sz="2700" dirty="0" smtClean="0"/>
              <a:t>HP</a:t>
            </a:r>
            <a:r>
              <a:rPr lang="ja-JP" altLang="en-US" sz="2700" dirty="0" smtClean="0"/>
              <a:t>掲載、</a:t>
            </a:r>
            <a:r>
              <a:rPr lang="en-US" altLang="ja-JP" sz="2800" dirty="0" smtClean="0"/>
              <a:t>2011.10.18.</a:t>
            </a:r>
            <a:br>
              <a:rPr lang="en-US" altLang="ja-JP" sz="2800" dirty="0" smtClean="0"/>
            </a:br>
            <a:endParaRPr lang="ja-JP" altLang="ja-JP" sz="2800" dirty="0"/>
          </a:p>
        </p:txBody>
      </p:sp>
      <p:sp>
        <p:nvSpPr>
          <p:cNvPr id="3" name="コンテンツ プレースホルダー 2"/>
          <p:cNvSpPr>
            <a:spLocks noGrp="1"/>
          </p:cNvSpPr>
          <p:nvPr>
            <p:ph idx="1"/>
          </p:nvPr>
        </p:nvSpPr>
        <p:spPr>
          <a:xfrm>
            <a:off x="491067" y="3208866"/>
            <a:ext cx="7975600" cy="2463802"/>
          </a:xfrm>
          <a:noFill/>
        </p:spPr>
        <p:txBody>
          <a:bodyPr>
            <a:noAutofit/>
          </a:bodyPr>
          <a:lstStyle/>
          <a:p>
            <a:pPr marL="0" lvl="1" indent="0">
              <a:lnSpc>
                <a:spcPct val="150000"/>
              </a:lnSpc>
              <a:buNone/>
            </a:pPr>
            <a:r>
              <a:rPr lang="ja-JP" altLang="en-US" sz="2400" dirty="0" smtClean="0">
                <a:solidFill>
                  <a:srgbClr val="000000"/>
                </a:solidFill>
                <a:latin typeface="+mn-ea"/>
                <a:cs typeface="ＭＳ 明朝"/>
              </a:rPr>
              <a:t>　従来の治療基準で</a:t>
            </a:r>
            <a:r>
              <a:rPr lang="ja-JP" altLang="en-US" sz="2400" dirty="0">
                <a:solidFill>
                  <a:srgbClr val="000000"/>
                </a:solidFill>
                <a:latin typeface="+mn-ea"/>
                <a:cs typeface="ＭＳ 明朝"/>
              </a:rPr>
              <a:t>は予防</a:t>
            </a:r>
            <a:r>
              <a:rPr lang="ja-JP" altLang="en-US" sz="2400" dirty="0" smtClean="0">
                <a:solidFill>
                  <a:srgbClr val="000000"/>
                </a:solidFill>
                <a:latin typeface="+mn-ea"/>
                <a:cs typeface="ＭＳ 明朝"/>
              </a:rPr>
              <a:t>不可能な病態であり、現在これについての適切なコンセンサスを得た治療基準はなく、今後は</a:t>
            </a:r>
            <a:r>
              <a:rPr lang="en-US" altLang="ja-JP" sz="2400" dirty="0" smtClean="0">
                <a:solidFill>
                  <a:srgbClr val="000000"/>
                </a:solidFill>
                <a:latin typeface="+mn-ea"/>
                <a:cs typeface="ＭＳ 明朝"/>
              </a:rPr>
              <a:t>UB</a:t>
            </a:r>
            <a:r>
              <a:rPr lang="ja-JP" altLang="en-US" sz="2400" dirty="0" smtClean="0">
                <a:solidFill>
                  <a:srgbClr val="000000"/>
                </a:solidFill>
                <a:latin typeface="+mn-ea"/>
                <a:cs typeface="ＭＳ 明朝"/>
              </a:rPr>
              <a:t>値やビリルビン・アルブミン比</a:t>
            </a:r>
            <a:r>
              <a:rPr lang="en-US" altLang="ja-JP" sz="2400" dirty="0" smtClean="0">
                <a:solidFill>
                  <a:srgbClr val="000000"/>
                </a:solidFill>
                <a:latin typeface="+mn-ea"/>
                <a:cs typeface="ＭＳ 明朝"/>
              </a:rPr>
              <a:t> (B/A</a:t>
            </a:r>
            <a:r>
              <a:rPr lang="ja-JP" altLang="en-US" sz="2400" dirty="0" smtClean="0">
                <a:solidFill>
                  <a:srgbClr val="000000"/>
                </a:solidFill>
                <a:latin typeface="+mn-ea"/>
                <a:cs typeface="ＭＳ 明朝"/>
              </a:rPr>
              <a:t>比</a:t>
            </a:r>
            <a:r>
              <a:rPr lang="en-US" altLang="ja-JP" sz="2400" dirty="0" smtClean="0">
                <a:solidFill>
                  <a:srgbClr val="000000"/>
                </a:solidFill>
                <a:latin typeface="+mn-ea"/>
                <a:cs typeface="ＭＳ 明朝"/>
              </a:rPr>
              <a:t>) </a:t>
            </a:r>
            <a:r>
              <a:rPr lang="ja-JP" altLang="en-US" sz="2400" dirty="0" smtClean="0">
                <a:solidFill>
                  <a:srgbClr val="000000"/>
                </a:solidFill>
                <a:latin typeface="+mn-ea"/>
                <a:cs typeface="ＭＳ 明朝"/>
              </a:rPr>
              <a:t>を含めた多施設での臨床研究が必要であると提言。</a:t>
            </a:r>
            <a:endParaRPr lang="en-US" altLang="ja-JP" sz="1800" dirty="0" smtClean="0">
              <a:solidFill>
                <a:srgbClr val="000000"/>
              </a:solidFill>
              <a:latin typeface="+mn-ea"/>
              <a:cs typeface="ＭＳ 明朝"/>
            </a:endParaRPr>
          </a:p>
        </p:txBody>
      </p:sp>
      <p:sp>
        <p:nvSpPr>
          <p:cNvPr id="4" name="日付プレースホルダー 3"/>
          <p:cNvSpPr>
            <a:spLocks noGrp="1"/>
          </p:cNvSpPr>
          <p:nvPr>
            <p:ph type="dt" sz="half" idx="10"/>
          </p:nvPr>
        </p:nvSpPr>
        <p:spPr/>
        <p:txBody>
          <a:bodyPr/>
          <a:lstStyle/>
          <a:p>
            <a:r>
              <a:rPr kumimoji="1" lang="en-US" altLang="ja-JP" dirty="0" smtClean="0"/>
              <a:t>2015/03/07</a:t>
            </a:r>
            <a:endParaRPr kumimoji="1" lang="ja-JP" altLang="en-US" dirty="0"/>
          </a:p>
        </p:txBody>
      </p:sp>
      <p:sp>
        <p:nvSpPr>
          <p:cNvPr id="5" name="スライド番号プレースホルダー 4"/>
          <p:cNvSpPr>
            <a:spLocks noGrp="1"/>
          </p:cNvSpPr>
          <p:nvPr>
            <p:ph type="sldNum" sz="quarter" idx="12"/>
          </p:nvPr>
        </p:nvSpPr>
        <p:spPr/>
        <p:txBody>
          <a:bodyPr/>
          <a:lstStyle/>
          <a:p>
            <a:fld id="{03E6C199-2A21-3B4E-8413-B5F70C744C0F}" type="slidenum">
              <a:rPr kumimoji="1" lang="ja-JP" altLang="en-US" smtClean="0"/>
              <a:t>25</a:t>
            </a:fld>
            <a:endParaRPr kumimoji="1" lang="ja-JP" altLang="en-US"/>
          </a:p>
        </p:txBody>
      </p:sp>
    </p:spTree>
    <p:extLst>
      <p:ext uri="{BB962C8B-B14F-4D97-AF65-F5344CB8AC3E}">
        <p14:creationId xmlns:p14="http://schemas.microsoft.com/office/powerpoint/2010/main" val="241718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1067" y="274638"/>
            <a:ext cx="8229600" cy="1703740"/>
          </a:xfrm>
          <a:solidFill>
            <a:srgbClr val="CCFFCC"/>
          </a:solidFill>
          <a:effectLst>
            <a:outerShdw blurRad="50800" dist="38100" dir="2700000" algn="tl" rotWithShape="0">
              <a:srgbClr val="000000">
                <a:alpha val="43000"/>
              </a:srgbClr>
            </a:outerShdw>
          </a:effectLst>
        </p:spPr>
        <p:txBody>
          <a:bodyPr anchor="t" anchorCtr="0">
            <a:normAutofit/>
          </a:bodyPr>
          <a:lstStyle/>
          <a:p>
            <a:pPr lvl="1" algn="ctr" defTabSz="457200" rtl="0">
              <a:lnSpc>
                <a:spcPct val="150000"/>
              </a:lnSpc>
              <a:spcBef>
                <a:spcPct val="0"/>
              </a:spcBef>
            </a:pPr>
            <a:r>
              <a:rPr lang="ja-JP" altLang="en-US" sz="3200" b="1" dirty="0" smtClean="0">
                <a:latin typeface="+mj-lt"/>
              </a:rPr>
              <a:t>早産児、とくに超早産児の黄疸管理</a:t>
            </a:r>
            <a:r>
              <a:rPr lang="en-US" altLang="ja-JP" sz="3200" b="1" dirty="0" smtClean="0">
                <a:latin typeface="+mj-lt"/>
              </a:rPr>
              <a:t/>
            </a:r>
            <a:br>
              <a:rPr lang="en-US" altLang="ja-JP" sz="3200" b="1" dirty="0" smtClean="0">
                <a:latin typeface="+mj-lt"/>
              </a:rPr>
            </a:br>
            <a:r>
              <a:rPr lang="ja-JP" altLang="en-US" sz="3200" b="1" dirty="0" smtClean="0">
                <a:latin typeface="+mj-lt"/>
              </a:rPr>
              <a:t>において実行すべきこと</a:t>
            </a:r>
          </a:p>
        </p:txBody>
      </p:sp>
      <p:sp>
        <p:nvSpPr>
          <p:cNvPr id="4" name="日付プレースホルダー 3"/>
          <p:cNvSpPr>
            <a:spLocks noGrp="1"/>
          </p:cNvSpPr>
          <p:nvPr>
            <p:ph type="dt" sz="half" idx="10"/>
          </p:nvPr>
        </p:nvSpPr>
        <p:spPr/>
        <p:txBody>
          <a:bodyPr/>
          <a:lstStyle/>
          <a:p>
            <a:r>
              <a:rPr kumimoji="1" lang="en-US" altLang="ja-JP" dirty="0" smtClean="0"/>
              <a:t>2015/03/07</a:t>
            </a:r>
            <a:endParaRPr kumimoji="1" lang="ja-JP" altLang="en-US" dirty="0"/>
          </a:p>
        </p:txBody>
      </p:sp>
      <p:sp>
        <p:nvSpPr>
          <p:cNvPr id="5" name="スライド番号プレースホルダー 4"/>
          <p:cNvSpPr>
            <a:spLocks noGrp="1"/>
          </p:cNvSpPr>
          <p:nvPr>
            <p:ph type="sldNum" sz="quarter" idx="12"/>
          </p:nvPr>
        </p:nvSpPr>
        <p:spPr/>
        <p:txBody>
          <a:bodyPr/>
          <a:lstStyle/>
          <a:p>
            <a:fld id="{03E6C199-2A21-3B4E-8413-B5F70C744C0F}" type="slidenum">
              <a:rPr kumimoji="1" lang="ja-JP" altLang="en-US" smtClean="0"/>
              <a:t>26</a:t>
            </a:fld>
            <a:endParaRPr kumimoji="1" lang="ja-JP" altLang="en-US"/>
          </a:p>
        </p:txBody>
      </p:sp>
      <p:sp>
        <p:nvSpPr>
          <p:cNvPr id="7" name="正方形/長方形 6"/>
          <p:cNvSpPr/>
          <p:nvPr/>
        </p:nvSpPr>
        <p:spPr>
          <a:xfrm>
            <a:off x="914400" y="2300111"/>
            <a:ext cx="7213600" cy="3447098"/>
          </a:xfrm>
          <a:prstGeom prst="rect">
            <a:avLst/>
          </a:prstGeom>
        </p:spPr>
        <p:txBody>
          <a:bodyPr wrap="square">
            <a:spAutoFit/>
          </a:bodyPr>
          <a:lstStyle/>
          <a:p>
            <a:pPr marL="342900" indent="-342900">
              <a:lnSpc>
                <a:spcPct val="150000"/>
              </a:lnSpc>
              <a:spcAft>
                <a:spcPts val="2400"/>
              </a:spcAft>
              <a:buFont typeface="+mj-lt"/>
              <a:buAutoNum type="arabicParenR"/>
            </a:pPr>
            <a:r>
              <a:rPr lang="en-US" altLang="ja-JP" sz="2400" dirty="0" smtClean="0"/>
              <a:t>LED</a:t>
            </a:r>
            <a:r>
              <a:rPr lang="ja-JP" altLang="en-US" sz="2400" dirty="0"/>
              <a:t>ランプの導入により、新しい治療計画の策定を</a:t>
            </a:r>
            <a:r>
              <a:rPr lang="ja-JP" altLang="en-US" sz="2400" dirty="0" smtClean="0"/>
              <a:t>。</a:t>
            </a:r>
            <a:endParaRPr lang="en-US" altLang="ja-JP" sz="2400" dirty="0" smtClean="0"/>
          </a:p>
          <a:p>
            <a:pPr marL="342900" indent="-342900">
              <a:lnSpc>
                <a:spcPct val="150000"/>
              </a:lnSpc>
              <a:spcAft>
                <a:spcPts val="2400"/>
              </a:spcAft>
              <a:buFont typeface="+mj-lt"/>
              <a:buAutoNum type="arabicParenR"/>
            </a:pPr>
            <a:r>
              <a:rPr lang="ja-JP" altLang="en-US" sz="2400" dirty="0" smtClean="0"/>
              <a:t>「</a:t>
            </a:r>
            <a:r>
              <a:rPr lang="ja-JP" altLang="en-US" sz="2400" dirty="0"/>
              <a:t>母乳を与えていて、黄疸が強くなる児とならない児</a:t>
            </a:r>
            <a:r>
              <a:rPr lang="ja-JP" altLang="en-US" sz="2400" dirty="0" smtClean="0"/>
              <a:t>」の遺伝子診断による予測。</a:t>
            </a:r>
            <a:endParaRPr lang="en-US" altLang="ja-JP" sz="2400" dirty="0" smtClean="0"/>
          </a:p>
          <a:p>
            <a:pPr marL="342900" indent="-342900">
              <a:lnSpc>
                <a:spcPct val="150000"/>
              </a:lnSpc>
              <a:spcAft>
                <a:spcPts val="2400"/>
              </a:spcAft>
              <a:buFont typeface="+mj-lt"/>
              <a:buAutoNum type="arabicParenR"/>
            </a:pPr>
            <a:r>
              <a:rPr lang="ja-JP" altLang="en-US" sz="2400" dirty="0"/>
              <a:t>フォローアップで核黄疸の臨床診断の精度を挙げる工夫</a:t>
            </a:r>
            <a:r>
              <a:rPr lang="ja-JP" altLang="en-US" sz="2400" dirty="0" smtClean="0"/>
              <a:t>。</a:t>
            </a:r>
            <a:endParaRPr lang="en-US" altLang="ja-JP" sz="2400" dirty="0"/>
          </a:p>
        </p:txBody>
      </p:sp>
    </p:spTree>
    <p:extLst>
      <p:ext uri="{BB962C8B-B14F-4D97-AF65-F5344CB8AC3E}">
        <p14:creationId xmlns:p14="http://schemas.microsoft.com/office/powerpoint/2010/main" val="258988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89466"/>
            <a:ext cx="8229600" cy="1168401"/>
          </a:xfrm>
          <a:solidFill>
            <a:srgbClr val="CCFFCC"/>
          </a:solidFill>
          <a:effectLst>
            <a:outerShdw blurRad="50800" dist="38100" dir="2700000" algn="tl" rotWithShape="0">
              <a:srgbClr val="000000">
                <a:alpha val="43000"/>
              </a:srgbClr>
            </a:outerShdw>
          </a:effectLst>
        </p:spPr>
        <p:txBody>
          <a:bodyPr anchor="ctr" anchorCtr="0">
            <a:normAutofit/>
          </a:bodyPr>
          <a:lstStyle/>
          <a:p>
            <a:pPr lvl="1" algn="ctr" defTabSz="457200" rtl="0">
              <a:spcBef>
                <a:spcPct val="0"/>
              </a:spcBef>
            </a:pPr>
            <a:r>
              <a:rPr lang="en-US" altLang="ja-JP" sz="3200" dirty="0" smtClean="0"/>
              <a:t>LED</a:t>
            </a:r>
            <a:r>
              <a:rPr lang="ja-JP" altLang="en-US" sz="3200" dirty="0" smtClean="0"/>
              <a:t>ランプの導入による新しい治療計画の策定</a:t>
            </a:r>
            <a:endParaRPr lang="ja-JP" altLang="en-US" sz="3200" b="1" dirty="0" smtClean="0">
              <a:latin typeface="+mj-lt"/>
            </a:endParaRPr>
          </a:p>
        </p:txBody>
      </p:sp>
      <p:sp>
        <p:nvSpPr>
          <p:cNvPr id="4" name="日付プレースホルダー 3"/>
          <p:cNvSpPr>
            <a:spLocks noGrp="1"/>
          </p:cNvSpPr>
          <p:nvPr>
            <p:ph type="dt" sz="half" idx="10"/>
          </p:nvPr>
        </p:nvSpPr>
        <p:spPr/>
        <p:txBody>
          <a:bodyPr/>
          <a:lstStyle/>
          <a:p>
            <a:r>
              <a:rPr kumimoji="1" lang="en-US" altLang="ja-JP" dirty="0" smtClean="0"/>
              <a:t>2015/03/07</a:t>
            </a:r>
            <a:endParaRPr kumimoji="1" lang="ja-JP" altLang="en-US" dirty="0"/>
          </a:p>
        </p:txBody>
      </p:sp>
      <p:sp>
        <p:nvSpPr>
          <p:cNvPr id="5" name="スライド番号プレースホルダー 4"/>
          <p:cNvSpPr>
            <a:spLocks noGrp="1"/>
          </p:cNvSpPr>
          <p:nvPr>
            <p:ph type="sldNum" sz="quarter" idx="12"/>
          </p:nvPr>
        </p:nvSpPr>
        <p:spPr/>
        <p:txBody>
          <a:bodyPr/>
          <a:lstStyle/>
          <a:p>
            <a:fld id="{03E6C199-2A21-3B4E-8413-B5F70C744C0F}" type="slidenum">
              <a:rPr kumimoji="1" lang="ja-JP" altLang="en-US" smtClean="0"/>
              <a:t>27</a:t>
            </a:fld>
            <a:endParaRPr kumimoji="1" lang="ja-JP" altLang="en-US"/>
          </a:p>
        </p:txBody>
      </p:sp>
      <p:sp>
        <p:nvSpPr>
          <p:cNvPr id="7" name="正方形/長方形 6"/>
          <p:cNvSpPr/>
          <p:nvPr/>
        </p:nvSpPr>
        <p:spPr>
          <a:xfrm>
            <a:off x="1270000" y="2300112"/>
            <a:ext cx="6671733" cy="2339102"/>
          </a:xfrm>
          <a:prstGeom prst="rect">
            <a:avLst/>
          </a:prstGeom>
        </p:spPr>
        <p:txBody>
          <a:bodyPr wrap="square">
            <a:spAutoFit/>
          </a:bodyPr>
          <a:lstStyle/>
          <a:p>
            <a:pPr marL="914400" lvl="1" indent="-457200">
              <a:lnSpc>
                <a:spcPct val="150000"/>
              </a:lnSpc>
              <a:spcAft>
                <a:spcPts val="2400"/>
              </a:spcAft>
              <a:buFont typeface="+mj-lt"/>
              <a:buAutoNum type="arabicParenR"/>
            </a:pPr>
            <a:r>
              <a:rPr lang="ja-JP" altLang="en-US" sz="2400" dirty="0"/>
              <a:t>ＬＥＤ治療器の</a:t>
            </a:r>
            <a:r>
              <a:rPr lang="ja-JP" altLang="en-US" sz="2400" dirty="0" smtClean="0"/>
              <a:t>特徴の理解</a:t>
            </a:r>
            <a:endParaRPr lang="en-US" altLang="ja-JP" sz="2400" dirty="0" smtClean="0"/>
          </a:p>
          <a:p>
            <a:pPr marL="914400" lvl="1" indent="-457200">
              <a:lnSpc>
                <a:spcPct val="150000"/>
              </a:lnSpc>
              <a:spcAft>
                <a:spcPts val="2400"/>
              </a:spcAft>
              <a:buFont typeface="+mj-lt"/>
              <a:buAutoNum type="arabicParenR"/>
            </a:pPr>
            <a:r>
              <a:rPr lang="ja-JP" altLang="en-US" sz="2400" dirty="0" smtClean="0"/>
              <a:t>新しい光線治療、交換輸血基準の策定</a:t>
            </a:r>
            <a:endParaRPr lang="en-US" altLang="ja-JP" sz="2400" dirty="0" smtClean="0"/>
          </a:p>
          <a:p>
            <a:pPr marL="914400" lvl="1" indent="-457200">
              <a:lnSpc>
                <a:spcPct val="150000"/>
              </a:lnSpc>
              <a:spcAft>
                <a:spcPts val="2400"/>
              </a:spcAft>
              <a:buFont typeface="+mj-lt"/>
              <a:buAutoNum type="arabicParenR"/>
            </a:pPr>
            <a:r>
              <a:rPr lang="ja-JP" altLang="en-US" sz="2400" dirty="0" smtClean="0"/>
              <a:t>ミノルタ経皮黄疸計の活用</a:t>
            </a:r>
            <a:endParaRPr lang="en-US" altLang="ja-JP" sz="2400" dirty="0" smtClean="0"/>
          </a:p>
        </p:txBody>
      </p:sp>
    </p:spTree>
    <p:extLst>
      <p:ext uri="{BB962C8B-B14F-4D97-AF65-F5344CB8AC3E}">
        <p14:creationId xmlns:p14="http://schemas.microsoft.com/office/powerpoint/2010/main" val="379599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a:xfrm>
            <a:off x="539750" y="260350"/>
            <a:ext cx="8208963" cy="865188"/>
          </a:xfrm>
        </p:spPr>
        <p:txBody>
          <a:bodyPr/>
          <a:lstStyle/>
          <a:p>
            <a:pPr eaLnBrk="1" hangingPunct="1">
              <a:defRPr/>
            </a:pPr>
            <a:r>
              <a:rPr lang="en-US" altLang="ja-JP" sz="3200" b="1" dirty="0" smtClean="0">
                <a:solidFill>
                  <a:srgbClr val="0066CC"/>
                </a:solidFill>
                <a:effectLst>
                  <a:outerShdw blurRad="38100" dist="38100" dir="2700000" algn="tl">
                    <a:srgbClr val="C0C0C0"/>
                  </a:outerShdw>
                </a:effectLst>
                <a:ea typeface="HG丸ｺﾞｼｯｸM-PRO" pitchFamily="50" charset="-128"/>
              </a:rPr>
              <a:t>LED</a:t>
            </a:r>
            <a:r>
              <a:rPr lang="ja-JP" altLang="en-US" sz="3200" b="1" dirty="0" smtClean="0">
                <a:solidFill>
                  <a:srgbClr val="0066CC"/>
                </a:solidFill>
                <a:effectLst>
                  <a:outerShdw blurRad="38100" dist="38100" dir="2700000" algn="tl">
                    <a:srgbClr val="C0C0C0"/>
                  </a:outerShdw>
                </a:effectLst>
                <a:ea typeface="HG丸ｺﾞｼｯｸM-PRO" pitchFamily="50" charset="-128"/>
              </a:rPr>
              <a:t>の開発による光線治療器の進歩</a:t>
            </a:r>
          </a:p>
        </p:txBody>
      </p:sp>
      <p:sp>
        <p:nvSpPr>
          <p:cNvPr id="43012" name="Line 4"/>
          <p:cNvSpPr>
            <a:spLocks noChangeShapeType="1"/>
          </p:cNvSpPr>
          <p:nvPr/>
        </p:nvSpPr>
        <p:spPr bwMode="auto">
          <a:xfrm>
            <a:off x="684213" y="1125538"/>
            <a:ext cx="7704137" cy="0"/>
          </a:xfrm>
          <a:prstGeom prst="line">
            <a:avLst/>
          </a:prstGeom>
          <a:noFill/>
          <a:ln w="57150">
            <a:solidFill>
              <a:srgbClr val="993300"/>
            </a:solidFill>
            <a:round/>
            <a:headEnd/>
            <a:tailEnd/>
          </a:ln>
        </p:spPr>
        <p:txBody>
          <a:bodyPr/>
          <a:lstStyle/>
          <a:p>
            <a:endParaRPr lang="ja-JP" altLang="en-US"/>
          </a:p>
        </p:txBody>
      </p:sp>
      <p:sp>
        <p:nvSpPr>
          <p:cNvPr id="43015" name="スライド番号プレースホルダ 7"/>
          <p:cNvSpPr>
            <a:spLocks noGrp="1"/>
          </p:cNvSpPr>
          <p:nvPr>
            <p:ph type="sldNum" sz="quarter" idx="11"/>
          </p:nvPr>
        </p:nvSpPr>
        <p:spPr>
          <a:noFill/>
        </p:spPr>
        <p:txBody>
          <a:bodyPr/>
          <a:lstStyle/>
          <a:p>
            <a:fld id="{A06910ED-D9A3-438E-B053-F7E7F7685F31}" type="slidenum">
              <a:rPr lang="ja-JP" altLang="en-US" smtClean="0"/>
              <a:pPr/>
              <a:t>28</a:t>
            </a:fld>
            <a:endParaRPr lang="en-US" altLang="ja-JP" smtClean="0"/>
          </a:p>
        </p:txBody>
      </p:sp>
      <p:pic>
        <p:nvPicPr>
          <p:cNvPr id="2" name="図 1"/>
          <p:cNvPicPr>
            <a:picLocks noChangeAspect="1"/>
          </p:cNvPicPr>
          <p:nvPr/>
        </p:nvPicPr>
        <p:blipFill>
          <a:blip r:embed="rId2"/>
          <a:stretch>
            <a:fillRect/>
          </a:stretch>
        </p:blipFill>
        <p:spPr>
          <a:xfrm>
            <a:off x="2092590" y="1405466"/>
            <a:ext cx="4501620" cy="3117789"/>
          </a:xfrm>
          <a:prstGeom prst="rect">
            <a:avLst/>
          </a:prstGeom>
        </p:spPr>
      </p:pic>
      <p:sp>
        <p:nvSpPr>
          <p:cNvPr id="3" name="正方形/長方形 2"/>
          <p:cNvSpPr/>
          <p:nvPr/>
        </p:nvSpPr>
        <p:spPr>
          <a:xfrm>
            <a:off x="1215710" y="4822795"/>
            <a:ext cx="6556690" cy="707886"/>
          </a:xfrm>
          <a:prstGeom prst="rect">
            <a:avLst/>
          </a:prstGeom>
        </p:spPr>
        <p:txBody>
          <a:bodyPr wrap="square">
            <a:spAutoFit/>
          </a:bodyPr>
          <a:lstStyle/>
          <a:p>
            <a:r>
              <a:rPr lang="ja-JP" altLang="en-US" sz="2000" dirty="0">
                <a:latin typeface="+mn-ea"/>
              </a:rPr>
              <a:t>赤崎氏と天野氏</a:t>
            </a:r>
            <a:r>
              <a:rPr lang="ja-JP" altLang="en-US" sz="2000" dirty="0" smtClean="0">
                <a:latin typeface="+mn-ea"/>
              </a:rPr>
              <a:t>が</a:t>
            </a:r>
            <a:r>
              <a:rPr lang="ja-JP" altLang="en-US" sz="2000" dirty="0">
                <a:latin typeface="+mn-ea"/>
              </a:rPr>
              <a:t>基盤技術を</a:t>
            </a:r>
            <a:r>
              <a:rPr lang="ja-JP" altLang="en-US" sz="2000" dirty="0" smtClean="0">
                <a:latin typeface="+mn-ea"/>
              </a:rPr>
              <a:t>開発</a:t>
            </a:r>
            <a:r>
              <a:rPr lang="ja-JP" altLang="en-US" sz="2000" dirty="0">
                <a:latin typeface="+mn-ea"/>
              </a:rPr>
              <a:t>し、中村氏</a:t>
            </a:r>
            <a:r>
              <a:rPr lang="ja-JP" altLang="en-US" sz="2000" dirty="0" smtClean="0">
                <a:latin typeface="+mn-ea"/>
              </a:rPr>
              <a:t>が実用化し、</a:t>
            </a:r>
            <a:r>
              <a:rPr lang="en-US" altLang="ja-JP" sz="2000" dirty="0" smtClean="0">
                <a:latin typeface="+mn-ea"/>
              </a:rPr>
              <a:t>2014</a:t>
            </a:r>
            <a:r>
              <a:rPr lang="ja-JP" altLang="en-US" sz="2000" dirty="0" smtClean="0">
                <a:latin typeface="+mn-ea"/>
              </a:rPr>
              <a:t>年度ノーベル物</a:t>
            </a:r>
            <a:r>
              <a:rPr lang="ja-JP" altLang="en-US" sz="2000" dirty="0">
                <a:latin typeface="+mn-ea"/>
              </a:rPr>
              <a:t>理学</a:t>
            </a:r>
            <a:r>
              <a:rPr lang="ja-JP" altLang="en-US" sz="2000" dirty="0" smtClean="0">
                <a:latin typeface="+mn-ea"/>
              </a:rPr>
              <a:t>賞を受賞</a:t>
            </a:r>
            <a:endParaRPr lang="ja-JP" altLang="en-US" sz="2000" dirty="0">
              <a:latin typeface="+mn-ea"/>
            </a:endParaRPr>
          </a:p>
        </p:txBody>
      </p:sp>
    </p:spTree>
    <p:extLst>
      <p:ext uri="{BB962C8B-B14F-4D97-AF65-F5344CB8AC3E}">
        <p14:creationId xmlns:p14="http://schemas.microsoft.com/office/powerpoint/2010/main" val="35840923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fontAlgn="ctr"/>
            <a:r>
              <a:rPr lang="en-US" altLang="ja-JP" sz="3600" spc="-300" dirty="0" smtClean="0">
                <a:solidFill>
                  <a:srgbClr val="000099"/>
                </a:solidFill>
              </a:rPr>
              <a:t>LED </a:t>
            </a:r>
            <a:r>
              <a:rPr lang="ja-JP" altLang="en-US" sz="3600" spc="-300" dirty="0" smtClean="0">
                <a:solidFill>
                  <a:srgbClr val="000099"/>
                </a:solidFill>
              </a:rPr>
              <a:t>による光線治療器</a:t>
            </a:r>
            <a:endParaRPr kumimoji="1" lang="ja-JP" altLang="en-US" sz="3600" dirty="0"/>
          </a:p>
        </p:txBody>
      </p:sp>
      <p:sp>
        <p:nvSpPr>
          <p:cNvPr id="4" name="日付プレースホルダー 3"/>
          <p:cNvSpPr>
            <a:spLocks noGrp="1"/>
          </p:cNvSpPr>
          <p:nvPr>
            <p:ph type="dt" sz="half" idx="10"/>
          </p:nvPr>
        </p:nvSpPr>
        <p:spPr/>
        <p:txBody>
          <a:bodyPr/>
          <a:lstStyle/>
          <a:p>
            <a:r>
              <a:rPr kumimoji="1" lang="en-US" altLang="ja-JP" smtClean="0"/>
              <a:t>2015/03/07</a:t>
            </a:r>
            <a:endParaRPr kumimoji="1" lang="ja-JP" altLang="en-US"/>
          </a:p>
        </p:txBody>
      </p:sp>
      <p:sp>
        <p:nvSpPr>
          <p:cNvPr id="5" name="スライド番号プレースホルダー 4"/>
          <p:cNvSpPr>
            <a:spLocks noGrp="1"/>
          </p:cNvSpPr>
          <p:nvPr>
            <p:ph type="sldNum" sz="quarter" idx="12"/>
          </p:nvPr>
        </p:nvSpPr>
        <p:spPr/>
        <p:txBody>
          <a:bodyPr/>
          <a:lstStyle/>
          <a:p>
            <a:fld id="{03E6C199-2A21-3B4E-8413-B5F70C744C0F}" type="slidenum">
              <a:rPr kumimoji="1" lang="ja-JP" altLang="en-US" smtClean="0"/>
              <a:t>29</a:t>
            </a:fld>
            <a:endParaRPr kumimoji="1" lang="ja-JP" altLang="en-US"/>
          </a:p>
        </p:txBody>
      </p:sp>
      <p:pic>
        <p:nvPicPr>
          <p:cNvPr id="6" name="Picture 2"/>
          <p:cNvPicPr>
            <a:picLocks noChangeAspect="1" noChangeArrowheads="1"/>
          </p:cNvPicPr>
          <p:nvPr/>
        </p:nvPicPr>
        <p:blipFill>
          <a:blip r:embed="rId2" cstate="print"/>
          <a:srcRect/>
          <a:stretch>
            <a:fillRect/>
          </a:stretch>
        </p:blipFill>
        <p:spPr bwMode="auto">
          <a:xfrm>
            <a:off x="702130" y="2027089"/>
            <a:ext cx="2667603" cy="2700392"/>
          </a:xfrm>
          <a:prstGeom prst="rect">
            <a:avLst/>
          </a:prstGeom>
          <a:noFill/>
          <a:ln w="9525">
            <a:noFill/>
            <a:miter lim="800000"/>
            <a:headEnd/>
            <a:tailEnd/>
          </a:ln>
        </p:spPr>
      </p:pic>
      <p:sp>
        <p:nvSpPr>
          <p:cNvPr id="7" name="Line 5"/>
          <p:cNvSpPr>
            <a:spLocks noChangeShapeType="1"/>
          </p:cNvSpPr>
          <p:nvPr/>
        </p:nvSpPr>
        <p:spPr bwMode="auto">
          <a:xfrm>
            <a:off x="755650" y="1557338"/>
            <a:ext cx="7851775" cy="1587"/>
          </a:xfrm>
          <a:prstGeom prst="line">
            <a:avLst/>
          </a:prstGeom>
          <a:noFill/>
          <a:ln w="57150">
            <a:solidFill>
              <a:srgbClr val="993300"/>
            </a:solidFill>
            <a:round/>
            <a:headEnd/>
            <a:tailEnd/>
          </a:ln>
        </p:spPr>
        <p:txBody>
          <a:bodyPr/>
          <a:lstStyle/>
          <a:p>
            <a:endParaRPr lang="ja-JP" altLang="en-US"/>
          </a:p>
        </p:txBody>
      </p:sp>
      <p:pic>
        <p:nvPicPr>
          <p:cNvPr id="10" name="図 10" descr="134_catch_1.jpg"/>
          <p:cNvPicPr>
            <a:picLocks noChangeAspect="1"/>
          </p:cNvPicPr>
          <p:nvPr/>
        </p:nvPicPr>
        <p:blipFill>
          <a:blip r:embed="rId3" cstate="print"/>
          <a:srcRect/>
          <a:stretch>
            <a:fillRect/>
          </a:stretch>
        </p:blipFill>
        <p:spPr bwMode="auto">
          <a:xfrm>
            <a:off x="3170597" y="4942864"/>
            <a:ext cx="1335088" cy="1281113"/>
          </a:xfrm>
          <a:prstGeom prst="rect">
            <a:avLst/>
          </a:prstGeom>
          <a:ln>
            <a:noFill/>
          </a:ln>
          <a:effectLst>
            <a:outerShdw blurRad="292100" dist="139700" dir="2700000" algn="tl" rotWithShape="0">
              <a:srgbClr val="333333">
                <a:alpha val="65000"/>
              </a:srgbClr>
            </a:outerShdw>
          </a:effectLst>
        </p:spPr>
      </p:pic>
      <p:pic>
        <p:nvPicPr>
          <p:cNvPr id="11" name="Picture 10" descr="ネオブルーミニ"/>
          <p:cNvPicPr>
            <a:picLocks noChangeAspect="1" noChangeArrowheads="1"/>
          </p:cNvPicPr>
          <p:nvPr/>
        </p:nvPicPr>
        <p:blipFill>
          <a:blip r:embed="rId4" cstate="print"/>
          <a:srcRect/>
          <a:stretch>
            <a:fillRect/>
          </a:stretch>
        </p:blipFill>
        <p:spPr bwMode="auto">
          <a:xfrm>
            <a:off x="702130" y="4806263"/>
            <a:ext cx="1512168" cy="1417714"/>
          </a:xfrm>
          <a:prstGeom prst="rect">
            <a:avLst/>
          </a:prstGeom>
          <a:ln>
            <a:noFill/>
          </a:ln>
          <a:effectLst>
            <a:outerShdw blurRad="292100" dist="139700" dir="2700000" algn="tl" rotWithShape="0">
              <a:srgbClr val="333333">
                <a:alpha val="65000"/>
              </a:srgbClr>
            </a:outerShdw>
          </a:effectLst>
        </p:spPr>
      </p:pic>
      <p:pic>
        <p:nvPicPr>
          <p:cNvPr id="13" name="Picture 6" descr="V505+ネオブルー3"/>
          <p:cNvPicPr>
            <a:picLocks noChangeAspect="1" noChangeArrowheads="1"/>
          </p:cNvPicPr>
          <p:nvPr/>
        </p:nvPicPr>
        <p:blipFill>
          <a:blip r:embed="rId5" cstate="print"/>
          <a:srcRect/>
          <a:stretch>
            <a:fillRect/>
          </a:stretch>
        </p:blipFill>
        <p:spPr bwMode="auto">
          <a:xfrm>
            <a:off x="3838141" y="2350994"/>
            <a:ext cx="3586162" cy="2376487"/>
          </a:xfrm>
          <a:prstGeom prst="rect">
            <a:avLst/>
          </a:prstGeom>
          <a:ln>
            <a:noFill/>
          </a:ln>
          <a:effectLst>
            <a:outerShdw blurRad="292100" dist="139700" dir="2700000" algn="tl" rotWithShape="0">
              <a:srgbClr val="333333">
                <a:alpha val="65000"/>
              </a:srgbClr>
            </a:outerShdw>
          </a:effectLst>
        </p:spPr>
      </p:pic>
      <p:pic>
        <p:nvPicPr>
          <p:cNvPr id="14" name="Picture 2"/>
          <p:cNvPicPr>
            <a:picLocks noChangeAspect="1" noChangeArrowheads="1"/>
          </p:cNvPicPr>
          <p:nvPr/>
        </p:nvPicPr>
        <p:blipFill>
          <a:blip r:embed="rId6" cstate="print"/>
          <a:srcRect/>
          <a:stretch>
            <a:fillRect/>
          </a:stretch>
        </p:blipFill>
        <p:spPr bwMode="auto">
          <a:xfrm>
            <a:off x="5563489" y="4942864"/>
            <a:ext cx="2571266" cy="1413486"/>
          </a:xfrm>
          <a:prstGeom prst="rect">
            <a:avLst/>
          </a:prstGeom>
          <a:ln>
            <a:noFill/>
          </a:ln>
          <a:effectLst>
            <a:outerShdw blurRad="292100" dist="139700" dir="2700000" algn="tl" rotWithShape="0">
              <a:srgbClr val="333333">
                <a:alpha val="65000"/>
              </a:srgbClr>
            </a:outerShdw>
          </a:effectLst>
        </p:spPr>
      </p:pic>
      <p:sp>
        <p:nvSpPr>
          <p:cNvPr id="17" name="正方形/長方形 16"/>
          <p:cNvSpPr/>
          <p:nvPr/>
        </p:nvSpPr>
        <p:spPr>
          <a:xfrm>
            <a:off x="1123713" y="1874581"/>
            <a:ext cx="1274708" cy="461665"/>
          </a:xfrm>
          <a:prstGeom prst="rect">
            <a:avLst/>
          </a:prstGeom>
        </p:spPr>
        <p:txBody>
          <a:bodyPr wrap="none">
            <a:spAutoFit/>
          </a:bodyPr>
          <a:lstStyle/>
          <a:p>
            <a:r>
              <a:rPr lang="ja-JP" altLang="en-US" b="1" dirty="0">
                <a:solidFill>
                  <a:schemeClr val="tx2"/>
                </a:solidFill>
              </a:rPr>
              <a:t>ネオブルー</a:t>
            </a:r>
            <a:r>
              <a:rPr lang="ja-JP" altLang="en-US" sz="2400" dirty="0">
                <a:solidFill>
                  <a:schemeClr val="tx2"/>
                </a:solidFill>
                <a:effectLst>
                  <a:outerShdw blurRad="38100" dist="38100" dir="2700000" algn="tl">
                    <a:srgbClr val="C0C0C0"/>
                  </a:outerShdw>
                </a:effectLst>
              </a:rPr>
              <a:t>　</a:t>
            </a:r>
            <a:endParaRPr lang="ja-JP" altLang="en-US" dirty="0"/>
          </a:p>
        </p:txBody>
      </p:sp>
      <p:sp>
        <p:nvSpPr>
          <p:cNvPr id="18" name="正方形/長方形 17"/>
          <p:cNvSpPr/>
          <p:nvPr/>
        </p:nvSpPr>
        <p:spPr>
          <a:xfrm>
            <a:off x="4874839" y="1874581"/>
            <a:ext cx="1377300" cy="369332"/>
          </a:xfrm>
          <a:prstGeom prst="rect">
            <a:avLst/>
          </a:prstGeom>
        </p:spPr>
        <p:txBody>
          <a:bodyPr wrap="none">
            <a:spAutoFit/>
          </a:bodyPr>
          <a:lstStyle/>
          <a:p>
            <a:r>
              <a:rPr lang="ja-JP" altLang="en-US" dirty="0">
                <a:solidFill>
                  <a:schemeClr val="tx2"/>
                </a:solidFill>
                <a:latin typeface="+mj-lt"/>
              </a:rPr>
              <a:t>ビリセラピー</a:t>
            </a:r>
            <a:endParaRPr lang="ja-JP" altLang="en-US" dirty="0">
              <a:latin typeface="+mj-lt"/>
            </a:endParaRPr>
          </a:p>
        </p:txBody>
      </p:sp>
    </p:spTree>
    <p:extLst>
      <p:ext uri="{BB962C8B-B14F-4D97-AF65-F5344CB8AC3E}">
        <p14:creationId xmlns:p14="http://schemas.microsoft.com/office/powerpoint/2010/main" val="1499595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4854012" y="2183092"/>
            <a:ext cx="2804582" cy="1168400"/>
          </a:xfrm>
          <a:prstGeom prst="rect">
            <a:avLst/>
          </a:prstGeom>
          <a:solidFill>
            <a:srgbClr val="FFFF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 name="正方形/長方形 15"/>
          <p:cNvSpPr/>
          <p:nvPr/>
        </p:nvSpPr>
        <p:spPr>
          <a:xfrm>
            <a:off x="1344082" y="2641587"/>
            <a:ext cx="2804582" cy="1168400"/>
          </a:xfrm>
          <a:prstGeom prst="rect">
            <a:avLst/>
          </a:prstGeom>
          <a:solidFill>
            <a:srgbClr val="FFFF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a:xfrm>
            <a:off x="1344082" y="808024"/>
            <a:ext cx="6413500" cy="1037695"/>
          </a:xfrm>
          <a:solidFill>
            <a:srgbClr val="CCFFCC"/>
          </a:solidFill>
          <a:effectLst>
            <a:outerShdw blurRad="50800" dist="38100" dir="2700000" algn="tl" rotWithShape="0">
              <a:srgbClr val="000000">
                <a:alpha val="43000"/>
              </a:srgbClr>
            </a:outerShdw>
          </a:effectLst>
        </p:spPr>
        <p:txBody>
          <a:bodyPr>
            <a:noAutofit/>
          </a:bodyPr>
          <a:lstStyle/>
          <a:p>
            <a:r>
              <a:rPr kumimoji="1" lang="ja-JP" altLang="en-US" sz="3600" b="1" i="1" dirty="0" smtClean="0"/>
              <a:t>新生児黄疸の原因</a:t>
            </a:r>
            <a:endParaRPr kumimoji="1" lang="ja-JP" altLang="en-US" sz="3600" b="1" i="1" dirty="0"/>
          </a:p>
        </p:txBody>
      </p:sp>
      <p:sp useBgFill="1">
        <p:nvSpPr>
          <p:cNvPr id="6" name="正方形/長方形 5"/>
          <p:cNvSpPr/>
          <p:nvPr/>
        </p:nvSpPr>
        <p:spPr>
          <a:xfrm>
            <a:off x="4957231" y="3606756"/>
            <a:ext cx="495300" cy="469900"/>
          </a:xfrm>
          <a:prstGeom prst="rect">
            <a:avLst/>
          </a:prstGeom>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2015/03/07</a:t>
            </a:r>
            <a:endParaRPr kumimoji="1" lang="ja-JP" altLang="en-US"/>
          </a:p>
        </p:txBody>
      </p:sp>
      <p:sp>
        <p:nvSpPr>
          <p:cNvPr id="7" name="スライド番号プレースホルダー 6"/>
          <p:cNvSpPr>
            <a:spLocks noGrp="1"/>
          </p:cNvSpPr>
          <p:nvPr>
            <p:ph type="sldNum" sz="quarter" idx="12"/>
          </p:nvPr>
        </p:nvSpPr>
        <p:spPr/>
        <p:txBody>
          <a:bodyPr/>
          <a:lstStyle/>
          <a:p>
            <a:fld id="{03E6C199-2A21-3B4E-8413-B5F70C744C0F}" type="slidenum">
              <a:rPr kumimoji="1" lang="ja-JP" altLang="en-US" smtClean="0"/>
              <a:t>3</a:t>
            </a:fld>
            <a:endParaRPr kumimoji="1" lang="ja-JP" altLang="en-US"/>
          </a:p>
        </p:txBody>
      </p:sp>
      <p:sp>
        <p:nvSpPr>
          <p:cNvPr id="10" name="テキスト ボックス 9"/>
          <p:cNvSpPr txBox="1"/>
          <p:nvPr/>
        </p:nvSpPr>
        <p:spPr>
          <a:xfrm>
            <a:off x="1676547" y="3929036"/>
            <a:ext cx="1816022" cy="954107"/>
          </a:xfrm>
          <a:prstGeom prst="rect">
            <a:avLst/>
          </a:prstGeom>
          <a:noFill/>
        </p:spPr>
        <p:txBody>
          <a:bodyPr wrap="none" rtlCol="0">
            <a:spAutoFit/>
          </a:bodyPr>
          <a:lstStyle/>
          <a:p>
            <a:pPr algn="ctr"/>
            <a:r>
              <a:rPr lang="ja-JP" altLang="en-US" sz="2800" b="1" i="1" dirty="0" smtClean="0">
                <a:solidFill>
                  <a:srgbClr val="FF0000"/>
                </a:solidFill>
              </a:rPr>
              <a:t>ビリルビン</a:t>
            </a:r>
            <a:endParaRPr lang="en-US" altLang="ja-JP" sz="2800" b="1" i="1" dirty="0" smtClean="0">
              <a:solidFill>
                <a:srgbClr val="FF0000"/>
              </a:solidFill>
            </a:endParaRPr>
          </a:p>
          <a:p>
            <a:pPr algn="ctr"/>
            <a:r>
              <a:rPr lang="ja-JP" altLang="en-US" sz="2800" b="1" i="1" dirty="0" smtClean="0">
                <a:solidFill>
                  <a:srgbClr val="FF0000"/>
                </a:solidFill>
              </a:rPr>
              <a:t>産生</a:t>
            </a:r>
            <a:r>
              <a:rPr kumimoji="1" lang="ja-JP" altLang="en-US" sz="2800" b="1" i="1" dirty="0" smtClean="0">
                <a:solidFill>
                  <a:srgbClr val="FF0000"/>
                </a:solidFill>
              </a:rPr>
              <a:t>能</a:t>
            </a:r>
            <a:endParaRPr kumimoji="1" lang="ja-JP" altLang="en-US" sz="2800" b="1" i="1" dirty="0">
              <a:solidFill>
                <a:srgbClr val="FF0000"/>
              </a:solidFill>
            </a:endParaRPr>
          </a:p>
        </p:txBody>
      </p:sp>
      <p:sp>
        <p:nvSpPr>
          <p:cNvPr id="15" name="テキスト ボックス 14"/>
          <p:cNvSpPr txBox="1"/>
          <p:nvPr/>
        </p:nvSpPr>
        <p:spPr>
          <a:xfrm>
            <a:off x="5408398" y="3375923"/>
            <a:ext cx="1816022" cy="954107"/>
          </a:xfrm>
          <a:prstGeom prst="rect">
            <a:avLst/>
          </a:prstGeom>
          <a:noFill/>
        </p:spPr>
        <p:txBody>
          <a:bodyPr wrap="none" rtlCol="0">
            <a:spAutoFit/>
          </a:bodyPr>
          <a:lstStyle/>
          <a:p>
            <a:pPr algn="ctr"/>
            <a:r>
              <a:rPr lang="ja-JP" altLang="en-US" sz="2800" b="1" i="1" dirty="0" smtClean="0">
                <a:solidFill>
                  <a:srgbClr val="FF0000"/>
                </a:solidFill>
              </a:rPr>
              <a:t>ビリルビン</a:t>
            </a:r>
            <a:endParaRPr lang="en-US" altLang="ja-JP" sz="2800" b="1" i="1" dirty="0" smtClean="0">
              <a:solidFill>
                <a:srgbClr val="FF0000"/>
              </a:solidFill>
            </a:endParaRPr>
          </a:p>
          <a:p>
            <a:pPr algn="ctr"/>
            <a:r>
              <a:rPr lang="ja-JP" altLang="en-US" sz="2800" b="1" i="1" dirty="0" smtClean="0">
                <a:solidFill>
                  <a:srgbClr val="FF0000"/>
                </a:solidFill>
              </a:rPr>
              <a:t>排泄</a:t>
            </a:r>
            <a:r>
              <a:rPr kumimoji="1" lang="ja-JP" altLang="en-US" sz="2800" b="1" i="1" dirty="0" smtClean="0">
                <a:solidFill>
                  <a:srgbClr val="FF0000"/>
                </a:solidFill>
              </a:rPr>
              <a:t>能</a:t>
            </a:r>
            <a:endParaRPr kumimoji="1" lang="ja-JP" altLang="en-US" sz="2800" b="1" i="1" dirty="0">
              <a:solidFill>
                <a:srgbClr val="FF0000"/>
              </a:solidFill>
            </a:endParaRPr>
          </a:p>
        </p:txBody>
      </p:sp>
      <p:sp>
        <p:nvSpPr>
          <p:cNvPr id="13" name="テキスト ボックス 12"/>
          <p:cNvSpPr txBox="1"/>
          <p:nvPr/>
        </p:nvSpPr>
        <p:spPr>
          <a:xfrm>
            <a:off x="1717957" y="2940222"/>
            <a:ext cx="2071100" cy="553998"/>
          </a:xfrm>
          <a:prstGeom prst="rect">
            <a:avLst/>
          </a:prstGeom>
          <a:solidFill>
            <a:srgbClr val="FFFF0C"/>
          </a:solidFill>
        </p:spPr>
        <p:txBody>
          <a:bodyPr wrap="none" rtlCol="0" anchor="ctr">
            <a:spAutoFit/>
          </a:bodyPr>
          <a:lstStyle/>
          <a:p>
            <a:pPr>
              <a:lnSpc>
                <a:spcPct val="130000"/>
              </a:lnSpc>
            </a:pPr>
            <a:r>
              <a:rPr kumimoji="1" lang="ja-JP" altLang="en-US" sz="2400" i="1" dirty="0" smtClean="0"/>
              <a:t>ヘムの分解</a:t>
            </a:r>
            <a:r>
              <a:rPr kumimoji="1" lang="en-US" altLang="ja-JP" sz="2400" i="1" dirty="0" smtClean="0"/>
              <a:t>↑</a:t>
            </a:r>
            <a:endParaRPr kumimoji="1" lang="ja-JP" altLang="en-US" sz="2400" i="1" dirty="0"/>
          </a:p>
        </p:txBody>
      </p:sp>
      <p:sp>
        <p:nvSpPr>
          <p:cNvPr id="19" name="テキスト ボックス 18"/>
          <p:cNvSpPr txBox="1"/>
          <p:nvPr/>
        </p:nvSpPr>
        <p:spPr>
          <a:xfrm>
            <a:off x="5014572" y="2183092"/>
            <a:ext cx="2491625" cy="1034129"/>
          </a:xfrm>
          <a:prstGeom prst="rect">
            <a:avLst/>
          </a:prstGeom>
          <a:solidFill>
            <a:srgbClr val="FFFF0C"/>
          </a:solidFill>
        </p:spPr>
        <p:txBody>
          <a:bodyPr wrap="none" rtlCol="0">
            <a:spAutoFit/>
          </a:bodyPr>
          <a:lstStyle/>
          <a:p>
            <a:pPr algn="ctr">
              <a:lnSpc>
                <a:spcPct val="130000"/>
              </a:lnSpc>
            </a:pPr>
            <a:r>
              <a:rPr kumimoji="1" lang="ja-JP" altLang="en-US" sz="2400" i="1" dirty="0" smtClean="0"/>
              <a:t>ビリルビン抱合</a:t>
            </a:r>
            <a:r>
              <a:rPr kumimoji="1" lang="en-US" altLang="ja-JP" sz="2400" i="1" dirty="0" smtClean="0"/>
              <a:t>↓</a:t>
            </a:r>
          </a:p>
          <a:p>
            <a:pPr algn="ctr">
              <a:lnSpc>
                <a:spcPct val="130000"/>
              </a:lnSpc>
            </a:pPr>
            <a:r>
              <a:rPr lang="ja-JP" altLang="en-US" sz="2400" i="1" dirty="0"/>
              <a:t>腸肝循環</a:t>
            </a:r>
            <a:r>
              <a:rPr lang="en-US" altLang="ja-JP" sz="2400" i="1" dirty="0" smtClean="0"/>
              <a:t>↑</a:t>
            </a:r>
            <a:endParaRPr lang="ja-JP" altLang="en-US" sz="2400" dirty="0"/>
          </a:p>
        </p:txBody>
      </p:sp>
      <p:sp>
        <p:nvSpPr>
          <p:cNvPr id="11" name="二等辺三角形 10"/>
          <p:cNvSpPr/>
          <p:nvPr/>
        </p:nvSpPr>
        <p:spPr>
          <a:xfrm>
            <a:off x="3789057" y="5152154"/>
            <a:ext cx="1274194" cy="986580"/>
          </a:xfrm>
          <a:prstGeom prst="triangle">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4" name="右大かっこ 13"/>
          <p:cNvSpPr/>
          <p:nvPr/>
        </p:nvSpPr>
        <p:spPr>
          <a:xfrm rot="5400000" flipV="1">
            <a:off x="2429604" y="3640283"/>
            <a:ext cx="251836" cy="2467070"/>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22" name="右大かっこ 21"/>
          <p:cNvSpPr/>
          <p:nvPr/>
        </p:nvSpPr>
        <p:spPr>
          <a:xfrm rot="5400000" flipV="1">
            <a:off x="6166606" y="3094279"/>
            <a:ext cx="260360" cy="2467070"/>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4" name="右大かっこ 23"/>
          <p:cNvSpPr/>
          <p:nvPr/>
        </p:nvSpPr>
        <p:spPr>
          <a:xfrm rot="4920000" flipV="1">
            <a:off x="4287569" y="3183163"/>
            <a:ext cx="251837" cy="3608209"/>
          </a:xfrm>
          <a:prstGeom prst="rightBracket">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18582591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a:xfrm>
            <a:off x="539750" y="260350"/>
            <a:ext cx="8208963" cy="865188"/>
          </a:xfrm>
        </p:spPr>
        <p:txBody>
          <a:bodyPr/>
          <a:lstStyle/>
          <a:p>
            <a:pPr eaLnBrk="1" hangingPunct="1">
              <a:defRPr/>
            </a:pPr>
            <a:r>
              <a:rPr lang="ja-JP" altLang="en-US" sz="3200" b="1" dirty="0" smtClean="0">
                <a:solidFill>
                  <a:srgbClr val="0066CC"/>
                </a:solidFill>
                <a:effectLst>
                  <a:outerShdw blurRad="38100" dist="38100" dir="2700000" algn="tl">
                    <a:srgbClr val="C0C0C0"/>
                  </a:outerShdw>
                </a:effectLst>
                <a:ea typeface="HG丸ｺﾞｼｯｸM-PRO" pitchFamily="50" charset="-128"/>
              </a:rPr>
              <a:t>ＬＥＤ治療器の特徴</a:t>
            </a:r>
          </a:p>
        </p:txBody>
      </p:sp>
      <p:sp>
        <p:nvSpPr>
          <p:cNvPr id="43011" name="Rectangle 3"/>
          <p:cNvSpPr>
            <a:spLocks noGrp="1" noChangeArrowheads="1"/>
          </p:cNvSpPr>
          <p:nvPr>
            <p:ph type="body" idx="4294967295"/>
          </p:nvPr>
        </p:nvSpPr>
        <p:spPr>
          <a:xfrm>
            <a:off x="684212" y="1565277"/>
            <a:ext cx="7704137" cy="3734856"/>
          </a:xfrm>
        </p:spPr>
        <p:txBody>
          <a:bodyPr>
            <a:noAutofit/>
          </a:bodyPr>
          <a:lstStyle/>
          <a:p>
            <a:pPr marL="533400" indent="-533400" eaLnBrk="1" hangingPunct="1">
              <a:lnSpc>
                <a:spcPct val="130000"/>
              </a:lnSpc>
              <a:spcAft>
                <a:spcPts val="1800"/>
              </a:spcAft>
              <a:buFont typeface="+mj-lt"/>
              <a:buAutoNum type="arabicPeriod"/>
            </a:pPr>
            <a:r>
              <a:rPr lang="ja-JP" altLang="en-US" sz="2400" dirty="0" smtClean="0">
                <a:solidFill>
                  <a:srgbClr val="000000"/>
                </a:solidFill>
                <a:latin typeface="HG丸ｺﾞｼｯｸM-PRO" pitchFamily="50" charset="-128"/>
                <a:ea typeface="HG丸ｺﾞｼｯｸM-PRO" pitchFamily="50" charset="-128"/>
              </a:rPr>
              <a:t>紫外線・赤外線をカットしている。</a:t>
            </a:r>
            <a:endParaRPr lang="en-US" altLang="ja-JP" sz="2400" dirty="0">
              <a:solidFill>
                <a:srgbClr val="000000"/>
              </a:solidFill>
              <a:latin typeface="HG丸ｺﾞｼｯｸM-PRO" pitchFamily="50" charset="-128"/>
              <a:ea typeface="HG丸ｺﾞｼｯｸM-PRO" pitchFamily="50" charset="-128"/>
            </a:endParaRPr>
          </a:p>
          <a:p>
            <a:pPr marL="533400" indent="-533400" eaLnBrk="1" hangingPunct="1">
              <a:lnSpc>
                <a:spcPct val="130000"/>
              </a:lnSpc>
              <a:spcAft>
                <a:spcPts val="1800"/>
              </a:spcAft>
              <a:buFont typeface="+mj-lt"/>
              <a:buAutoNum type="arabicPeriod"/>
            </a:pPr>
            <a:r>
              <a:rPr lang="en-US" altLang="ja-JP" sz="2400" dirty="0" smtClean="0">
                <a:solidFill>
                  <a:srgbClr val="000000"/>
                </a:solidFill>
                <a:latin typeface="HG丸ｺﾞｼｯｸM-PRO" pitchFamily="50" charset="-128"/>
                <a:ea typeface="HG丸ｺﾞｼｯｸM-PRO" pitchFamily="50" charset="-128"/>
              </a:rPr>
              <a:t>LED</a:t>
            </a:r>
            <a:r>
              <a:rPr lang="ja-JP" altLang="en-US" sz="2400" dirty="0" smtClean="0">
                <a:solidFill>
                  <a:srgbClr val="000000"/>
                </a:solidFill>
                <a:latin typeface="HG丸ｺﾞｼｯｸM-PRO" pitchFamily="50" charset="-128"/>
                <a:ea typeface="HG丸ｺﾞｼｯｸM-PRO" pitchFamily="50" charset="-128"/>
              </a:rPr>
              <a:t>ライトは消費電力が少ないため、あまり熱がでない。</a:t>
            </a:r>
            <a:endParaRPr lang="en-US" altLang="ja-JP" sz="2400" dirty="0" smtClean="0">
              <a:solidFill>
                <a:srgbClr val="000000"/>
              </a:solidFill>
              <a:latin typeface="HG丸ｺﾞｼｯｸM-PRO" pitchFamily="50" charset="-128"/>
              <a:ea typeface="HG丸ｺﾞｼｯｸM-PRO" pitchFamily="50" charset="-128"/>
            </a:endParaRPr>
          </a:p>
          <a:p>
            <a:pPr marL="533400" indent="-533400">
              <a:lnSpc>
                <a:spcPct val="130000"/>
              </a:lnSpc>
              <a:spcAft>
                <a:spcPts val="1800"/>
              </a:spcAft>
              <a:buFont typeface="+mj-lt"/>
              <a:buAutoNum type="arabicPeriod"/>
            </a:pPr>
            <a:r>
              <a:rPr lang="ja-JP" altLang="en-US" sz="2400" dirty="0">
                <a:solidFill>
                  <a:srgbClr val="000000"/>
                </a:solidFill>
                <a:latin typeface="HG丸ｺﾞｼｯｸM-PRO" pitchFamily="50" charset="-128"/>
                <a:ea typeface="HG丸ｺﾞｼｯｸM-PRO" pitchFamily="50" charset="-128"/>
              </a:rPr>
              <a:t>高い</a:t>
            </a:r>
            <a:r>
              <a:rPr lang="ja-JP" altLang="en-US" sz="2400" dirty="0" smtClean="0">
                <a:solidFill>
                  <a:srgbClr val="000000"/>
                </a:solidFill>
                <a:latin typeface="HG丸ｺﾞｼｯｸM-PRO" pitchFamily="50" charset="-128"/>
                <a:ea typeface="HG丸ｺﾞｼｯｸM-PRO" pitchFamily="50" charset="-128"/>
              </a:rPr>
              <a:t>放射</a:t>
            </a:r>
            <a:r>
              <a:rPr lang="ja-JP" altLang="en-US" sz="2400" dirty="0">
                <a:solidFill>
                  <a:srgbClr val="000000"/>
                </a:solidFill>
                <a:latin typeface="HG丸ｺﾞｼｯｸM-PRO" pitchFamily="50" charset="-128"/>
                <a:ea typeface="HG丸ｺﾞｼｯｸM-PRO" pitchFamily="50" charset="-128"/>
              </a:rPr>
              <a:t>照度</a:t>
            </a:r>
            <a:r>
              <a:rPr lang="ja-JP" altLang="en-US" sz="2400" dirty="0" smtClean="0">
                <a:solidFill>
                  <a:srgbClr val="000000"/>
                </a:solidFill>
                <a:latin typeface="HG丸ｺﾞｼｯｸM-PRO" pitchFamily="50" charset="-128"/>
                <a:ea typeface="HG丸ｺﾞｼｯｸM-PRO" pitchFamily="50" charset="-128"/>
              </a:rPr>
              <a:t>が得られる。</a:t>
            </a:r>
          </a:p>
          <a:p>
            <a:pPr marL="533400" indent="-533400" eaLnBrk="1" hangingPunct="1">
              <a:lnSpc>
                <a:spcPct val="130000"/>
              </a:lnSpc>
              <a:spcAft>
                <a:spcPts val="1800"/>
              </a:spcAft>
              <a:buFont typeface="+mj-lt"/>
              <a:buAutoNum type="arabicPeriod"/>
            </a:pPr>
            <a:r>
              <a:rPr lang="en-US" altLang="ja-JP" sz="2400" dirty="0" smtClean="0">
                <a:solidFill>
                  <a:srgbClr val="000000"/>
                </a:solidFill>
                <a:latin typeface="HG丸ｺﾞｼｯｸM-PRO" pitchFamily="50" charset="-128"/>
                <a:ea typeface="HG丸ｺﾞｼｯｸM-PRO" pitchFamily="50" charset="-128"/>
              </a:rPr>
              <a:t>LED</a:t>
            </a:r>
            <a:r>
              <a:rPr lang="ja-JP" altLang="en-US" sz="2400" dirty="0" smtClean="0">
                <a:solidFill>
                  <a:srgbClr val="000000"/>
                </a:solidFill>
                <a:latin typeface="HG丸ｺﾞｼｯｸM-PRO" pitchFamily="50" charset="-128"/>
                <a:ea typeface="HG丸ｺﾞｼｯｸM-PRO" pitchFamily="50" charset="-128"/>
              </a:rPr>
              <a:t>ライトは寿命が長く、長時間安定している。</a:t>
            </a:r>
          </a:p>
        </p:txBody>
      </p:sp>
      <p:sp>
        <p:nvSpPr>
          <p:cNvPr id="43012" name="Line 4"/>
          <p:cNvSpPr>
            <a:spLocks noChangeShapeType="1"/>
          </p:cNvSpPr>
          <p:nvPr/>
        </p:nvSpPr>
        <p:spPr bwMode="auto">
          <a:xfrm>
            <a:off x="684213" y="1125538"/>
            <a:ext cx="7704137" cy="0"/>
          </a:xfrm>
          <a:prstGeom prst="line">
            <a:avLst/>
          </a:prstGeom>
          <a:noFill/>
          <a:ln w="57150">
            <a:solidFill>
              <a:srgbClr val="993300"/>
            </a:solidFill>
            <a:round/>
            <a:headEnd/>
            <a:tailEnd/>
          </a:ln>
        </p:spPr>
        <p:txBody>
          <a:bodyPr/>
          <a:lstStyle/>
          <a:p>
            <a:endParaRPr lang="ja-JP" altLang="en-US"/>
          </a:p>
        </p:txBody>
      </p:sp>
      <p:sp>
        <p:nvSpPr>
          <p:cNvPr id="43015" name="スライド番号プレースホルダ 7"/>
          <p:cNvSpPr>
            <a:spLocks noGrp="1"/>
          </p:cNvSpPr>
          <p:nvPr>
            <p:ph type="sldNum" sz="quarter" idx="11"/>
          </p:nvPr>
        </p:nvSpPr>
        <p:spPr>
          <a:noFill/>
        </p:spPr>
        <p:txBody>
          <a:bodyPr/>
          <a:lstStyle/>
          <a:p>
            <a:fld id="{A06910ED-D9A3-438E-B053-F7E7F7685F31}" type="slidenum">
              <a:rPr lang="ja-JP" altLang="en-US" smtClean="0"/>
              <a:pPr/>
              <a:t>30</a:t>
            </a:fld>
            <a:endParaRPr lang="en-US" altLang="ja-JP" smtClean="0"/>
          </a:p>
        </p:txBody>
      </p:sp>
    </p:spTree>
    <p:extLst>
      <p:ext uri="{BB962C8B-B14F-4D97-AF65-F5344CB8AC3E}">
        <p14:creationId xmlns:p14="http://schemas.microsoft.com/office/powerpoint/2010/main" val="7380452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Blu"/>
          <p:cNvPicPr>
            <a:picLocks noChangeAspect="1" noChangeArrowheads="1"/>
          </p:cNvPicPr>
          <p:nvPr/>
        </p:nvPicPr>
        <p:blipFill>
          <a:blip r:embed="rId2" cstate="print"/>
          <a:srcRect/>
          <a:stretch>
            <a:fillRect/>
          </a:stretch>
        </p:blipFill>
        <p:spPr bwMode="auto">
          <a:xfrm>
            <a:off x="0" y="1523480"/>
            <a:ext cx="4643438" cy="4144556"/>
          </a:xfrm>
          <a:prstGeom prst="rect">
            <a:avLst/>
          </a:prstGeom>
          <a:noFill/>
          <a:ln w="9525">
            <a:noFill/>
            <a:miter lim="800000"/>
            <a:headEnd/>
            <a:tailEnd/>
          </a:ln>
        </p:spPr>
      </p:pic>
      <p:sp>
        <p:nvSpPr>
          <p:cNvPr id="25603" name="Text Box 3"/>
          <p:cNvSpPr txBox="1">
            <a:spLocks noChangeArrowheads="1"/>
          </p:cNvSpPr>
          <p:nvPr/>
        </p:nvSpPr>
        <p:spPr bwMode="auto">
          <a:xfrm>
            <a:off x="1029759" y="5707196"/>
            <a:ext cx="6522508" cy="898707"/>
          </a:xfrm>
          <a:prstGeom prst="rect">
            <a:avLst/>
          </a:prstGeom>
          <a:noFill/>
          <a:ln w="9525">
            <a:noFill/>
            <a:miter lim="800000"/>
            <a:headEnd/>
            <a:tailEnd/>
          </a:ln>
        </p:spPr>
        <p:txBody>
          <a:bodyPr wrap="square">
            <a:spAutoFit/>
          </a:bodyPr>
          <a:lstStyle/>
          <a:p>
            <a:pPr>
              <a:lnSpc>
                <a:spcPct val="110000"/>
              </a:lnSpc>
            </a:pPr>
            <a:r>
              <a:rPr kumimoji="0" lang="ja-JP" altLang="en-US" sz="2400" dirty="0" smtClean="0">
                <a:solidFill>
                  <a:srgbClr val="FF0000"/>
                </a:solidFill>
                <a:latin typeface="+mn-ea"/>
              </a:rPr>
              <a:t>ＬＥＤ（ネオブルー）は、４５８</a:t>
            </a:r>
            <a:r>
              <a:rPr kumimoji="0" lang="en-US" altLang="ja-JP" sz="2400" dirty="0">
                <a:solidFill>
                  <a:srgbClr val="FF0000"/>
                </a:solidFill>
                <a:latin typeface="+mn-ea"/>
              </a:rPr>
              <a:t>nm</a:t>
            </a:r>
            <a:r>
              <a:rPr kumimoji="0" lang="ja-JP" altLang="en-US" sz="2400" dirty="0">
                <a:solidFill>
                  <a:srgbClr val="FF0000"/>
                </a:solidFill>
                <a:latin typeface="+mn-ea"/>
              </a:rPr>
              <a:t>近くをピークと</a:t>
            </a:r>
            <a:r>
              <a:rPr kumimoji="0" lang="ja-JP" altLang="en-US" sz="2400" dirty="0" smtClean="0">
                <a:solidFill>
                  <a:srgbClr val="FF0000"/>
                </a:solidFill>
                <a:latin typeface="+mn-ea"/>
              </a:rPr>
              <a:t>する</a:t>
            </a:r>
            <a:r>
              <a:rPr kumimoji="0" lang="en-US" altLang="ja-JP" sz="2400" dirty="0">
                <a:solidFill>
                  <a:srgbClr val="FF0000"/>
                </a:solidFill>
                <a:latin typeface="+mn-ea"/>
              </a:rPr>
              <a:t>450</a:t>
            </a:r>
            <a:r>
              <a:rPr kumimoji="0" lang="ja-JP" altLang="en-US" sz="2400" dirty="0">
                <a:solidFill>
                  <a:srgbClr val="FF0000"/>
                </a:solidFill>
                <a:latin typeface="+mn-ea"/>
              </a:rPr>
              <a:t>～</a:t>
            </a:r>
            <a:r>
              <a:rPr kumimoji="0" lang="en-US" altLang="ja-JP" sz="2400" dirty="0" smtClean="0">
                <a:solidFill>
                  <a:srgbClr val="FF0000"/>
                </a:solidFill>
                <a:latin typeface="+mn-ea"/>
              </a:rPr>
              <a:t>470nm</a:t>
            </a:r>
            <a:r>
              <a:rPr kumimoji="0" lang="ja-JP" altLang="en-US" sz="2400" dirty="0" smtClean="0">
                <a:solidFill>
                  <a:srgbClr val="FF0000"/>
                </a:solidFill>
                <a:latin typeface="+mn-ea"/>
              </a:rPr>
              <a:t>の狭</a:t>
            </a:r>
            <a:r>
              <a:rPr kumimoji="0" lang="ja-JP" altLang="en-US" sz="2400" dirty="0">
                <a:solidFill>
                  <a:srgbClr val="FF0000"/>
                </a:solidFill>
                <a:latin typeface="+mn-ea"/>
              </a:rPr>
              <a:t>波長域を</a:t>
            </a:r>
            <a:r>
              <a:rPr kumimoji="0" lang="ja-JP" altLang="en-US" sz="2400" dirty="0" smtClean="0">
                <a:solidFill>
                  <a:srgbClr val="FF0000"/>
                </a:solidFill>
                <a:latin typeface="+mn-ea"/>
              </a:rPr>
              <a:t>持つ。</a:t>
            </a:r>
            <a:endParaRPr kumimoji="0" lang="en-US" altLang="ja-JP" sz="2000" dirty="0">
              <a:solidFill>
                <a:srgbClr val="FF0000"/>
              </a:solidFill>
              <a:latin typeface="HGS創英角ｺﾞｼｯｸUB" pitchFamily="50" charset="-128"/>
              <a:ea typeface="HGS創英角ｺﾞｼｯｸUB" pitchFamily="50" charset="-128"/>
            </a:endParaRPr>
          </a:p>
        </p:txBody>
      </p:sp>
      <p:sp>
        <p:nvSpPr>
          <p:cNvPr id="79876" name="Rectangle 4"/>
          <p:cNvSpPr>
            <a:spLocks noGrp="1" noChangeArrowheads="1"/>
          </p:cNvSpPr>
          <p:nvPr>
            <p:ph type="title"/>
          </p:nvPr>
        </p:nvSpPr>
        <p:spPr>
          <a:xfrm>
            <a:off x="671513" y="225425"/>
            <a:ext cx="7786687" cy="876300"/>
          </a:xfrm>
        </p:spPr>
        <p:txBody>
          <a:bodyPr anchor="ctr">
            <a:normAutofit/>
          </a:bodyPr>
          <a:lstStyle/>
          <a:p>
            <a:pPr eaLnBrk="1" hangingPunct="1">
              <a:defRPr/>
            </a:pPr>
            <a:r>
              <a:rPr lang="ja-JP" altLang="en-US" sz="3600" dirty="0" smtClean="0">
                <a:solidFill>
                  <a:srgbClr val="0066CC"/>
                </a:solidFill>
                <a:effectLst>
                  <a:outerShdw blurRad="38100" dist="38100" dir="2700000" algn="tl">
                    <a:srgbClr val="C0C0C0"/>
                  </a:outerShdw>
                </a:effectLst>
              </a:rPr>
              <a:t>光源別のスペクトル比較</a:t>
            </a:r>
            <a:endParaRPr lang="ja-JP" altLang="en-US" sz="3600" dirty="0" smtClean="0">
              <a:solidFill>
                <a:srgbClr val="000099"/>
              </a:solidFill>
              <a:latin typeface="HGPｺﾞｼｯｸE" pitchFamily="50" charset="-128"/>
              <a:ea typeface="HGPｺﾞｼｯｸE" pitchFamily="50" charset="-128"/>
            </a:endParaRPr>
          </a:p>
        </p:txBody>
      </p:sp>
      <p:sp>
        <p:nvSpPr>
          <p:cNvPr id="25605" name="Line 5"/>
          <p:cNvSpPr>
            <a:spLocks noChangeShapeType="1"/>
          </p:cNvSpPr>
          <p:nvPr/>
        </p:nvSpPr>
        <p:spPr bwMode="auto">
          <a:xfrm>
            <a:off x="827088" y="1196975"/>
            <a:ext cx="7704137" cy="0"/>
          </a:xfrm>
          <a:prstGeom prst="line">
            <a:avLst/>
          </a:prstGeom>
          <a:noFill/>
          <a:ln w="57150">
            <a:solidFill>
              <a:srgbClr val="993300"/>
            </a:solidFill>
            <a:round/>
            <a:headEnd/>
            <a:tailEnd/>
          </a:ln>
        </p:spPr>
        <p:txBody>
          <a:bodyPr/>
          <a:lstStyle/>
          <a:p>
            <a:endParaRPr lang="ja-JP" altLang="en-US"/>
          </a:p>
        </p:txBody>
      </p:sp>
      <p:pic>
        <p:nvPicPr>
          <p:cNvPr id="25606" name="Picture 6" descr="分光パワー"/>
          <p:cNvPicPr>
            <a:picLocks noChangeAspect="1" noChangeArrowheads="1"/>
          </p:cNvPicPr>
          <p:nvPr/>
        </p:nvPicPr>
        <p:blipFill>
          <a:blip r:embed="rId3" cstate="print"/>
          <a:srcRect/>
          <a:stretch>
            <a:fillRect/>
          </a:stretch>
        </p:blipFill>
        <p:spPr bwMode="auto">
          <a:xfrm>
            <a:off x="4643438" y="1785937"/>
            <a:ext cx="4176712" cy="3564995"/>
          </a:xfrm>
          <a:prstGeom prst="rect">
            <a:avLst/>
          </a:prstGeom>
          <a:noFill/>
          <a:ln w="9525">
            <a:noFill/>
            <a:miter lim="800000"/>
            <a:headEnd/>
            <a:tailEnd/>
          </a:ln>
        </p:spPr>
      </p:pic>
      <p:sp>
        <p:nvSpPr>
          <p:cNvPr id="79879" name="Text Box 7"/>
          <p:cNvSpPr txBox="1">
            <a:spLocks noChangeArrowheads="1"/>
          </p:cNvSpPr>
          <p:nvPr/>
        </p:nvSpPr>
        <p:spPr bwMode="auto">
          <a:xfrm>
            <a:off x="457200" y="1362612"/>
            <a:ext cx="4186238" cy="369332"/>
          </a:xfrm>
          <a:prstGeom prst="rect">
            <a:avLst/>
          </a:prstGeom>
          <a:solidFill>
            <a:srgbClr val="FFFFFF"/>
          </a:solidFill>
          <a:ln w="9525">
            <a:noFill/>
            <a:miter lim="800000"/>
            <a:headEnd/>
            <a:tailEnd/>
          </a:ln>
          <a:effectLst/>
        </p:spPr>
        <p:txBody>
          <a:bodyPr wrap="square">
            <a:spAutoFit/>
          </a:bodyPr>
          <a:lstStyle/>
          <a:p>
            <a:pPr algn="ctr">
              <a:defRPr/>
            </a:pPr>
            <a:r>
              <a:rPr kumimoji="0" lang="ja-JP" altLang="en-US" b="1" dirty="0" smtClean="0">
                <a:solidFill>
                  <a:srgbClr val="0066CC"/>
                </a:solidFill>
                <a:effectLst>
                  <a:outerShdw blurRad="38100" dist="38100" dir="2700000" algn="tl">
                    <a:srgbClr val="C0C0C0"/>
                  </a:outerShdw>
                </a:effectLst>
                <a:latin typeface="Times New Roman" pitchFamily="18" charset="0"/>
                <a:ea typeface="HG丸ｺﾞｼｯｸM-PRO" pitchFamily="50" charset="-128"/>
              </a:rPr>
              <a:t>ＬＥＤ（ネオブルー）</a:t>
            </a:r>
            <a:endParaRPr kumimoji="0" lang="ja-JP" altLang="en-US" b="1" dirty="0">
              <a:solidFill>
                <a:srgbClr val="0066CC"/>
              </a:solidFill>
              <a:effectLst>
                <a:outerShdw blurRad="38100" dist="38100" dir="2700000" algn="tl">
                  <a:srgbClr val="C0C0C0"/>
                </a:outerShdw>
              </a:effectLst>
              <a:latin typeface="Times New Roman" pitchFamily="18" charset="0"/>
              <a:ea typeface="HG丸ｺﾞｼｯｸM-PRO" pitchFamily="50" charset="-128"/>
            </a:endParaRPr>
          </a:p>
        </p:txBody>
      </p:sp>
      <p:sp>
        <p:nvSpPr>
          <p:cNvPr id="79880" name="Text Box 8"/>
          <p:cNvSpPr txBox="1">
            <a:spLocks noChangeArrowheads="1"/>
          </p:cNvSpPr>
          <p:nvPr/>
        </p:nvSpPr>
        <p:spPr bwMode="auto">
          <a:xfrm>
            <a:off x="5239809" y="1294880"/>
            <a:ext cx="2879725" cy="369332"/>
          </a:xfrm>
          <a:prstGeom prst="rect">
            <a:avLst/>
          </a:prstGeom>
          <a:noFill/>
          <a:ln w="9525">
            <a:noFill/>
            <a:miter lim="800000"/>
            <a:headEnd/>
            <a:tailEnd/>
          </a:ln>
          <a:effectLst/>
        </p:spPr>
        <p:txBody>
          <a:bodyPr>
            <a:spAutoFit/>
          </a:bodyPr>
          <a:lstStyle/>
          <a:p>
            <a:pPr algn="ctr">
              <a:defRPr/>
            </a:pPr>
            <a:r>
              <a:rPr kumimoji="0" lang="ja-JP" altLang="en-US" dirty="0">
                <a:solidFill>
                  <a:schemeClr val="tx2"/>
                </a:solidFill>
                <a:effectLst>
                  <a:outerShdw blurRad="38100" dist="38100" dir="2700000" algn="tl">
                    <a:srgbClr val="C0C0C0"/>
                  </a:outerShdw>
                </a:effectLst>
                <a:latin typeface="Times New Roman" pitchFamily="18" charset="0"/>
                <a:ea typeface="HG丸ｺﾞｼｯｸM-PRO" pitchFamily="50" charset="-128"/>
              </a:rPr>
              <a:t>蛍光管・ハロゲン</a:t>
            </a:r>
          </a:p>
        </p:txBody>
      </p:sp>
      <p:sp>
        <p:nvSpPr>
          <p:cNvPr id="3" name="テキスト ボックス 2"/>
          <p:cNvSpPr txBox="1"/>
          <p:nvPr/>
        </p:nvSpPr>
        <p:spPr>
          <a:xfrm>
            <a:off x="3041768" y="2506133"/>
            <a:ext cx="1601670" cy="369332"/>
          </a:xfrm>
          <a:prstGeom prst="rect">
            <a:avLst/>
          </a:prstGeom>
          <a:noFill/>
        </p:spPr>
        <p:txBody>
          <a:bodyPr wrap="none" rtlCol="0">
            <a:spAutoFit/>
          </a:bodyPr>
          <a:lstStyle/>
          <a:p>
            <a:r>
              <a:rPr kumimoji="1" lang="en-US" altLang="ja-JP" dirty="0" smtClean="0"/>
              <a:t>Peak @ 458nm</a:t>
            </a:r>
            <a:endParaRPr kumimoji="1" lang="ja-JP" altLang="en-US" dirty="0"/>
          </a:p>
        </p:txBody>
      </p:sp>
    </p:spTree>
    <p:extLst>
      <p:ext uri="{BB962C8B-B14F-4D97-AF65-F5344CB8AC3E}">
        <p14:creationId xmlns:p14="http://schemas.microsoft.com/office/powerpoint/2010/main" val="134749130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番号プレースホルダ 4"/>
          <p:cNvSpPr>
            <a:spLocks noGrp="1"/>
          </p:cNvSpPr>
          <p:nvPr>
            <p:ph type="sldNum" sz="quarter" idx="11"/>
          </p:nvPr>
        </p:nvSpPr>
        <p:spPr>
          <a:noFill/>
        </p:spPr>
        <p:txBody>
          <a:bodyPr/>
          <a:lstStyle/>
          <a:p>
            <a:fld id="{81947DB2-499F-44F9-A799-4F74638F3A80}" type="slidenum">
              <a:rPr lang="ja-JP" altLang="en-US" smtClean="0"/>
              <a:pPr/>
              <a:t>32</a:t>
            </a:fld>
            <a:endParaRPr lang="en-US" altLang="ja-JP" smtClean="0"/>
          </a:p>
        </p:txBody>
      </p:sp>
      <p:sp>
        <p:nvSpPr>
          <p:cNvPr id="21509" name="Line 9"/>
          <p:cNvSpPr>
            <a:spLocks noChangeShapeType="1"/>
          </p:cNvSpPr>
          <p:nvPr/>
        </p:nvSpPr>
        <p:spPr bwMode="auto">
          <a:xfrm>
            <a:off x="323850" y="1268413"/>
            <a:ext cx="8351838" cy="0"/>
          </a:xfrm>
          <a:prstGeom prst="line">
            <a:avLst/>
          </a:prstGeom>
          <a:noFill/>
          <a:ln w="57150">
            <a:solidFill>
              <a:srgbClr val="993300"/>
            </a:solidFill>
            <a:round/>
            <a:headEnd/>
            <a:tailEnd/>
          </a:ln>
        </p:spPr>
        <p:txBody>
          <a:bodyPr/>
          <a:lstStyle/>
          <a:p>
            <a:endParaRPr lang="ja-JP" altLang="en-US"/>
          </a:p>
        </p:txBody>
      </p:sp>
      <p:sp>
        <p:nvSpPr>
          <p:cNvPr id="167946" name="Rectangle 10"/>
          <p:cNvSpPr>
            <a:spLocks noGrp="1" noChangeArrowheads="1"/>
          </p:cNvSpPr>
          <p:nvPr>
            <p:ph type="title"/>
          </p:nvPr>
        </p:nvSpPr>
        <p:spPr>
          <a:xfrm>
            <a:off x="755650" y="404813"/>
            <a:ext cx="7772400" cy="762000"/>
          </a:xfrm>
        </p:spPr>
        <p:txBody>
          <a:bodyPr/>
          <a:lstStyle/>
          <a:p>
            <a:pPr eaLnBrk="1" hangingPunct="1">
              <a:defRPr/>
            </a:pPr>
            <a:r>
              <a:rPr lang="ja-JP" altLang="en-US" sz="4000" smtClean="0">
                <a:solidFill>
                  <a:srgbClr val="0066CC"/>
                </a:solidFill>
                <a:effectLst>
                  <a:outerShdw blurRad="38100" dist="38100" dir="2700000" algn="tl">
                    <a:srgbClr val="C0C0C0"/>
                  </a:outerShdw>
                </a:effectLst>
              </a:rPr>
              <a:t>光源の波長について考える！</a:t>
            </a:r>
          </a:p>
        </p:txBody>
      </p:sp>
      <p:sp>
        <p:nvSpPr>
          <p:cNvPr id="2" name="正方形/長方形 1"/>
          <p:cNvSpPr/>
          <p:nvPr/>
        </p:nvSpPr>
        <p:spPr>
          <a:xfrm>
            <a:off x="364067" y="4672755"/>
            <a:ext cx="8163983" cy="1169551"/>
          </a:xfrm>
          <a:prstGeom prst="rect">
            <a:avLst/>
          </a:prstGeom>
        </p:spPr>
        <p:txBody>
          <a:bodyPr wrap="square">
            <a:spAutoFit/>
          </a:bodyPr>
          <a:lstStyle/>
          <a:p>
            <a:pPr marL="342900" indent="-342900">
              <a:lnSpc>
                <a:spcPct val="150000"/>
              </a:lnSpc>
              <a:buFont typeface="Arial"/>
              <a:buChar char="•"/>
            </a:pPr>
            <a:r>
              <a:rPr lang="ja-JP" altLang="en-US" sz="2400" dirty="0"/>
              <a:t>黄疸の治療効果が</a:t>
            </a:r>
            <a:r>
              <a:rPr lang="ja-JP" altLang="en-US" sz="2400" dirty="0" smtClean="0"/>
              <a:t>あるのは</a:t>
            </a:r>
            <a:r>
              <a:rPr lang="en-US" altLang="ja-JP" sz="2400" dirty="0" smtClean="0"/>
              <a:t> 400nm </a:t>
            </a:r>
            <a:r>
              <a:rPr lang="ja-JP" altLang="en-US" sz="2400" dirty="0"/>
              <a:t>～</a:t>
            </a:r>
            <a:r>
              <a:rPr lang="en-US" altLang="ja-JP" sz="2400" dirty="0" smtClean="0"/>
              <a:t>520nm (</a:t>
            </a:r>
            <a:r>
              <a:rPr lang="ja-JP" altLang="en-US" sz="2400" dirty="0" smtClean="0"/>
              <a:t>青～緑色</a:t>
            </a:r>
            <a:r>
              <a:rPr lang="en-US" altLang="ja-JP" sz="2400" dirty="0" smtClean="0"/>
              <a:t>)</a:t>
            </a:r>
          </a:p>
          <a:p>
            <a:pPr marL="342900" indent="-342900">
              <a:lnSpc>
                <a:spcPct val="150000"/>
              </a:lnSpc>
              <a:buFont typeface="Arial"/>
              <a:buChar char="•"/>
            </a:pPr>
            <a:r>
              <a:rPr lang="en-US" altLang="ja-JP" sz="2400" dirty="0" smtClean="0"/>
              <a:t>DNA</a:t>
            </a:r>
            <a:r>
              <a:rPr lang="ja-JP" altLang="en-US" sz="2400" dirty="0"/>
              <a:t>等への悪影響</a:t>
            </a:r>
            <a:r>
              <a:rPr lang="ja-JP" altLang="en-US" sz="2400" dirty="0" smtClean="0"/>
              <a:t>は</a:t>
            </a:r>
            <a:r>
              <a:rPr lang="en-US" altLang="ja-JP" sz="2400" dirty="0" smtClean="0"/>
              <a:t> 400</a:t>
            </a:r>
            <a:r>
              <a:rPr lang="ja-JP" altLang="en-US" sz="2400" dirty="0"/>
              <a:t>～</a:t>
            </a:r>
            <a:r>
              <a:rPr lang="en-US" altLang="ja-JP" sz="2400" dirty="0" smtClean="0"/>
              <a:t>450nm</a:t>
            </a:r>
            <a:endParaRPr lang="ja-JP" altLang="en-US" sz="2400" dirty="0"/>
          </a:p>
        </p:txBody>
      </p:sp>
      <p:pic>
        <p:nvPicPr>
          <p:cNvPr id="7" name="図 6" descr="名称未設定っ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642" y="1625600"/>
            <a:ext cx="8217408" cy="2115312"/>
          </a:xfrm>
          <a:prstGeom prst="rect">
            <a:avLst/>
          </a:prstGeom>
        </p:spPr>
      </p:pic>
      <p:sp>
        <p:nvSpPr>
          <p:cNvPr id="8" name="テキスト ボックス 7"/>
          <p:cNvSpPr txBox="1"/>
          <p:nvPr/>
        </p:nvSpPr>
        <p:spPr>
          <a:xfrm>
            <a:off x="310642" y="3382588"/>
            <a:ext cx="1220106" cy="461665"/>
          </a:xfrm>
          <a:prstGeom prst="rect">
            <a:avLst/>
          </a:prstGeom>
          <a:solidFill>
            <a:schemeClr val="bg1"/>
          </a:solidFill>
        </p:spPr>
        <p:txBody>
          <a:bodyPr wrap="none" rtlCol="0">
            <a:spAutoFit/>
          </a:bodyPr>
          <a:lstStyle/>
          <a:p>
            <a:r>
              <a:rPr kumimoji="1" lang="en-US" altLang="ja-JP" sz="2400" b="1" dirty="0" smtClean="0"/>
              <a:t>Infrared</a:t>
            </a:r>
            <a:endParaRPr kumimoji="1" lang="ja-JP" altLang="en-US" sz="2400" b="1" dirty="0"/>
          </a:p>
        </p:txBody>
      </p:sp>
      <p:sp>
        <p:nvSpPr>
          <p:cNvPr id="9" name="テキスト ボックス 8"/>
          <p:cNvSpPr txBox="1"/>
          <p:nvPr/>
        </p:nvSpPr>
        <p:spPr>
          <a:xfrm>
            <a:off x="7444354" y="3392010"/>
            <a:ext cx="1659429" cy="461665"/>
          </a:xfrm>
          <a:prstGeom prst="rect">
            <a:avLst/>
          </a:prstGeom>
          <a:solidFill>
            <a:srgbClr val="FFFFFF"/>
          </a:solidFill>
        </p:spPr>
        <p:txBody>
          <a:bodyPr wrap="none" rtlCol="0">
            <a:spAutoFit/>
          </a:bodyPr>
          <a:lstStyle/>
          <a:p>
            <a:r>
              <a:rPr kumimoji="1" lang="en-US" altLang="ja-JP" sz="2400" b="1" dirty="0" smtClean="0"/>
              <a:t>Ultra Violet</a:t>
            </a:r>
            <a:endParaRPr kumimoji="1" lang="ja-JP" altLang="en-US" sz="2400" b="1" dirty="0"/>
          </a:p>
        </p:txBody>
      </p:sp>
      <p:sp>
        <p:nvSpPr>
          <p:cNvPr id="10" name="テキスト ボックス 9"/>
          <p:cNvSpPr txBox="1"/>
          <p:nvPr/>
        </p:nvSpPr>
        <p:spPr>
          <a:xfrm>
            <a:off x="1202267" y="3797932"/>
            <a:ext cx="1060206" cy="461665"/>
          </a:xfrm>
          <a:prstGeom prst="rect">
            <a:avLst/>
          </a:prstGeom>
          <a:noFill/>
        </p:spPr>
        <p:txBody>
          <a:bodyPr wrap="none" rtlCol="0" anchor="t">
            <a:spAutoFit/>
          </a:bodyPr>
          <a:lstStyle/>
          <a:p>
            <a:r>
              <a:rPr kumimoji="1" lang="en-US" altLang="ja-JP" sz="2400" b="1" dirty="0" smtClean="0"/>
              <a:t>700nm</a:t>
            </a:r>
            <a:endParaRPr kumimoji="1" lang="ja-JP" altLang="en-US" sz="2400" b="1" dirty="0"/>
          </a:p>
        </p:txBody>
      </p:sp>
      <p:sp>
        <p:nvSpPr>
          <p:cNvPr id="17" name="テキスト ボックス 16"/>
          <p:cNvSpPr txBox="1"/>
          <p:nvPr/>
        </p:nvSpPr>
        <p:spPr>
          <a:xfrm>
            <a:off x="4080933" y="3797932"/>
            <a:ext cx="1060206" cy="461665"/>
          </a:xfrm>
          <a:prstGeom prst="rect">
            <a:avLst/>
          </a:prstGeom>
          <a:noFill/>
        </p:spPr>
        <p:txBody>
          <a:bodyPr wrap="none" rtlCol="0" anchor="t">
            <a:spAutoFit/>
          </a:bodyPr>
          <a:lstStyle/>
          <a:p>
            <a:r>
              <a:rPr kumimoji="1" lang="en-US" altLang="ja-JP" sz="2400" b="1" dirty="0" smtClean="0"/>
              <a:t>500nm</a:t>
            </a:r>
            <a:endParaRPr kumimoji="1" lang="ja-JP" altLang="en-US" sz="2400" b="1" dirty="0"/>
          </a:p>
        </p:txBody>
      </p:sp>
      <p:sp>
        <p:nvSpPr>
          <p:cNvPr id="18" name="テキスト ボックス 17"/>
          <p:cNvSpPr txBox="1"/>
          <p:nvPr/>
        </p:nvSpPr>
        <p:spPr>
          <a:xfrm>
            <a:off x="6671733" y="3797932"/>
            <a:ext cx="1060206" cy="461665"/>
          </a:xfrm>
          <a:prstGeom prst="rect">
            <a:avLst/>
          </a:prstGeom>
          <a:noFill/>
        </p:spPr>
        <p:txBody>
          <a:bodyPr wrap="none" rtlCol="0" anchor="t">
            <a:spAutoFit/>
          </a:bodyPr>
          <a:lstStyle/>
          <a:p>
            <a:r>
              <a:rPr kumimoji="1" lang="en-US" altLang="ja-JP" sz="2400" b="1" dirty="0" smtClean="0"/>
              <a:t>400nm</a:t>
            </a:r>
            <a:endParaRPr kumimoji="1" lang="ja-JP" altLang="en-US" sz="2400" b="1" dirty="0"/>
          </a:p>
        </p:txBody>
      </p:sp>
      <p:sp>
        <p:nvSpPr>
          <p:cNvPr id="20" name="テキスト ボックス 19"/>
          <p:cNvSpPr txBox="1"/>
          <p:nvPr/>
        </p:nvSpPr>
        <p:spPr>
          <a:xfrm>
            <a:off x="2272812" y="3797932"/>
            <a:ext cx="1060206" cy="461665"/>
          </a:xfrm>
          <a:prstGeom prst="rect">
            <a:avLst/>
          </a:prstGeom>
          <a:noFill/>
        </p:spPr>
        <p:txBody>
          <a:bodyPr wrap="none" rtlCol="0" anchor="t">
            <a:spAutoFit/>
          </a:bodyPr>
          <a:lstStyle/>
          <a:p>
            <a:r>
              <a:rPr kumimoji="1" lang="en-US" altLang="ja-JP" sz="2400" b="1" dirty="0" smtClean="0"/>
              <a:t>600nm</a:t>
            </a:r>
            <a:endParaRPr kumimoji="1" lang="ja-JP" altLang="en-US" sz="2400" b="1" dirty="0"/>
          </a:p>
        </p:txBody>
      </p:sp>
    </p:spTree>
    <p:extLst>
      <p:ext uri="{BB962C8B-B14F-4D97-AF65-F5344CB8AC3E}">
        <p14:creationId xmlns:p14="http://schemas.microsoft.com/office/powerpoint/2010/main" val="30203579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60648"/>
            <a:ext cx="8579296" cy="1008112"/>
          </a:xfrm>
          <a:solidFill>
            <a:srgbClr val="CCFFCC"/>
          </a:solidFill>
          <a:ln>
            <a:noFill/>
          </a:ln>
          <a:effectLst>
            <a:outerShdw blurRad="50800" dist="38100" dir="2700000" algn="tl" rotWithShape="0">
              <a:srgbClr val="000000">
                <a:alpha val="43000"/>
              </a:srgbClr>
            </a:outerShdw>
          </a:effectLst>
        </p:spPr>
        <p:txBody>
          <a:bodyPr>
            <a:normAutofit/>
          </a:bodyPr>
          <a:lstStyle/>
          <a:p>
            <a:r>
              <a:rPr kumimoji="1" lang="ja-JP" altLang="en-US" sz="3200" dirty="0" smtClean="0">
                <a:latin typeface="+mj-ea"/>
              </a:rPr>
              <a:t>青色</a:t>
            </a:r>
            <a:r>
              <a:rPr kumimoji="1" lang="en-US" altLang="ja-JP" sz="3200" dirty="0" smtClean="0">
                <a:latin typeface="+mj-ea"/>
              </a:rPr>
              <a:t>LED</a:t>
            </a:r>
            <a:r>
              <a:rPr kumimoji="1" lang="ja-JP" altLang="en-US" sz="3200" dirty="0" smtClean="0">
                <a:latin typeface="+mj-ea"/>
              </a:rPr>
              <a:t>と青色蛍光管の比較した臨床研究</a:t>
            </a:r>
            <a:endParaRPr kumimoji="1" lang="ja-JP" altLang="en-US" sz="3200" dirty="0">
              <a:latin typeface="+mj-ea"/>
            </a:endParaRPr>
          </a:p>
        </p:txBody>
      </p:sp>
      <p:graphicFrame>
        <p:nvGraphicFramePr>
          <p:cNvPr id="4" name="コンテンツ プレースホルダー 3"/>
          <p:cNvGraphicFramePr>
            <a:graphicFrameLocks/>
          </p:cNvGraphicFramePr>
          <p:nvPr>
            <p:extLst>
              <p:ext uri="{D42A27DB-BD31-4B8C-83A1-F6EECF244321}">
                <p14:modId xmlns:p14="http://schemas.microsoft.com/office/powerpoint/2010/main" val="3134481868"/>
              </p:ext>
            </p:extLst>
          </p:nvPr>
        </p:nvGraphicFramePr>
        <p:xfrm>
          <a:off x="347510" y="1422399"/>
          <a:ext cx="8555314" cy="4849593"/>
        </p:xfrm>
        <a:graphic>
          <a:graphicData uri="http://schemas.openxmlformats.org/drawingml/2006/table">
            <a:tbl>
              <a:tblPr firstRow="1" bandRow="1">
                <a:tableStyleId>{5C22544A-7EE6-4342-B048-85BDC9FD1C3A}</a:tableStyleId>
              </a:tblPr>
              <a:tblGrid>
                <a:gridCol w="1735290"/>
                <a:gridCol w="711562"/>
                <a:gridCol w="1671928"/>
                <a:gridCol w="1456267"/>
                <a:gridCol w="2980267"/>
              </a:tblGrid>
              <a:tr h="692799">
                <a:tc>
                  <a:txBody>
                    <a:bodyPr/>
                    <a:lstStyle/>
                    <a:p>
                      <a:pPr algn="ctr"/>
                      <a:r>
                        <a:rPr kumimoji="1" lang="ja-JP" altLang="en-US" sz="1800" dirty="0" smtClean="0"/>
                        <a:t>報告者</a:t>
                      </a:r>
                      <a:endParaRPr kumimoji="1" lang="ja-JP" altLang="en-US" sz="1800" dirty="0"/>
                    </a:p>
                  </a:txBody>
                  <a:tcPr anchor="ctr"/>
                </a:tc>
                <a:tc>
                  <a:txBody>
                    <a:bodyPr/>
                    <a:lstStyle/>
                    <a:p>
                      <a:pPr algn="ctr"/>
                      <a:r>
                        <a:rPr kumimoji="1" lang="ja-JP" altLang="en-US" sz="1800" dirty="0" smtClean="0"/>
                        <a:t>報告年</a:t>
                      </a:r>
                      <a:endParaRPr kumimoji="1" lang="ja-JP" altLang="en-US" sz="1800" dirty="0"/>
                    </a:p>
                  </a:txBody>
                  <a:tcPr anchor="ctr"/>
                </a:tc>
                <a:tc>
                  <a:txBody>
                    <a:bodyPr/>
                    <a:lstStyle/>
                    <a:p>
                      <a:pPr algn="ctr"/>
                      <a:r>
                        <a:rPr kumimoji="1" lang="en-US" altLang="ja-JP" sz="1800" dirty="0" smtClean="0"/>
                        <a:t>Journal</a:t>
                      </a:r>
                      <a:endParaRPr kumimoji="1" lang="ja-JP" altLang="en-US" sz="1800" dirty="0"/>
                    </a:p>
                  </a:txBody>
                  <a:tcPr anchor="ctr"/>
                </a:tc>
                <a:tc>
                  <a:txBody>
                    <a:bodyPr/>
                    <a:lstStyle/>
                    <a:p>
                      <a:pPr algn="ctr"/>
                      <a:r>
                        <a:rPr kumimoji="1" lang="ja-JP" altLang="en-US" sz="1800" dirty="0" smtClean="0"/>
                        <a:t>対象</a:t>
                      </a:r>
                      <a:endParaRPr kumimoji="1" lang="ja-JP" altLang="en-US" sz="1800" dirty="0"/>
                    </a:p>
                  </a:txBody>
                  <a:tcPr anchor="ctr"/>
                </a:tc>
                <a:tc>
                  <a:txBody>
                    <a:bodyPr/>
                    <a:lstStyle/>
                    <a:p>
                      <a:pPr algn="ctr"/>
                      <a:r>
                        <a:rPr kumimoji="1" lang="en-US" altLang="ja-JP" sz="1800" dirty="0" smtClean="0"/>
                        <a:t>TB</a:t>
                      </a:r>
                      <a:r>
                        <a:rPr kumimoji="1" lang="ja-JP" altLang="en-US" sz="1800" dirty="0" smtClean="0"/>
                        <a:t>低下効果</a:t>
                      </a:r>
                      <a:endParaRPr kumimoji="1" lang="ja-JP" altLang="en-US" sz="1800" dirty="0"/>
                    </a:p>
                  </a:txBody>
                  <a:tcPr anchor="ctr"/>
                </a:tc>
              </a:tr>
              <a:tr h="692799">
                <a:tc>
                  <a:txBody>
                    <a:bodyPr/>
                    <a:lstStyle/>
                    <a:p>
                      <a:pPr algn="l"/>
                      <a:r>
                        <a:rPr kumimoji="1" lang="en-US" altLang="ja-JP" sz="1800" dirty="0" err="1" smtClean="0"/>
                        <a:t>Seidman</a:t>
                      </a:r>
                      <a:r>
                        <a:rPr kumimoji="1" lang="en-US" altLang="ja-JP" sz="1800" dirty="0" smtClean="0"/>
                        <a:t> et al</a:t>
                      </a:r>
                      <a:endParaRPr kumimoji="1" lang="ja-JP" altLang="en-US" sz="1800" dirty="0"/>
                    </a:p>
                  </a:txBody>
                  <a:tcPr anchor="ctr"/>
                </a:tc>
                <a:tc>
                  <a:txBody>
                    <a:bodyPr/>
                    <a:lstStyle/>
                    <a:p>
                      <a:pPr algn="ctr"/>
                      <a:r>
                        <a:rPr kumimoji="1" lang="en-US" altLang="ja-JP" sz="1800" dirty="0" smtClean="0"/>
                        <a:t>2003</a:t>
                      </a:r>
                    </a:p>
                  </a:txBody>
                  <a:tcPr anchor="ctr"/>
                </a:tc>
                <a:tc>
                  <a:txBody>
                    <a:bodyPr/>
                    <a:lstStyle/>
                    <a:p>
                      <a:pPr algn="ctr"/>
                      <a:r>
                        <a:rPr lang="en-US" altLang="ja-JP" sz="1800" dirty="0" smtClean="0"/>
                        <a:t>J </a:t>
                      </a:r>
                      <a:r>
                        <a:rPr lang="en-US" altLang="ja-JP" sz="1800" dirty="0" err="1" smtClean="0"/>
                        <a:t>Perinatol</a:t>
                      </a:r>
                      <a:endParaRPr kumimoji="1" lang="ja-JP" altLang="en-US" sz="1800" dirty="0"/>
                    </a:p>
                  </a:txBody>
                  <a:tcPr anchor="ctr"/>
                </a:tc>
                <a:tc>
                  <a:txBody>
                    <a:bodyPr/>
                    <a:lstStyle/>
                    <a:p>
                      <a:pPr algn="ctr"/>
                      <a:r>
                        <a:rPr kumimoji="1" lang="ja-JP" altLang="en-US" sz="1800" dirty="0" smtClean="0"/>
                        <a:t>正期産児</a:t>
                      </a:r>
                      <a:endParaRPr kumimoji="1" lang="en-US" altLang="ja-JP" sz="1800" dirty="0" smtClean="0"/>
                    </a:p>
                    <a:p>
                      <a:pPr algn="ctr"/>
                      <a:r>
                        <a:rPr kumimoji="1" lang="en-US" altLang="ja-JP" sz="1800" dirty="0" smtClean="0"/>
                        <a:t>39</a:t>
                      </a:r>
                      <a:r>
                        <a:rPr kumimoji="1" lang="ja-JP" altLang="en-US" sz="1800" dirty="0" smtClean="0"/>
                        <a:t>週</a:t>
                      </a:r>
                      <a:endParaRPr kumimoji="1" lang="ja-JP" altLang="en-US" sz="1800" dirty="0"/>
                    </a:p>
                  </a:txBody>
                  <a:tcPr anchor="ctr"/>
                </a:tc>
                <a:tc>
                  <a:txBody>
                    <a:bodyPr/>
                    <a:lstStyle/>
                    <a:p>
                      <a:pPr algn="l"/>
                      <a:r>
                        <a:rPr kumimoji="1" lang="ja-JP" altLang="en-US" sz="1800" dirty="0" smtClean="0"/>
                        <a:t>両群で効果に差がない</a:t>
                      </a:r>
                      <a:endParaRPr kumimoji="1" lang="ja-JP" altLang="en-US" sz="1800" dirty="0"/>
                    </a:p>
                  </a:txBody>
                  <a:tcPr anchor="ctr"/>
                </a:tc>
              </a:tr>
              <a:tr h="692799">
                <a:tc>
                  <a:txBody>
                    <a:bodyPr/>
                    <a:lstStyle/>
                    <a:p>
                      <a:pPr algn="l"/>
                      <a:r>
                        <a:rPr kumimoji="1" lang="en-US" altLang="ja-JP" sz="1800" dirty="0" err="1" smtClean="0"/>
                        <a:t>Maisels</a:t>
                      </a:r>
                      <a:r>
                        <a:rPr kumimoji="1" lang="ja-JP" altLang="en-US" sz="1800" dirty="0" smtClean="0"/>
                        <a:t> </a:t>
                      </a:r>
                      <a:r>
                        <a:rPr kumimoji="1" lang="en-US" altLang="ja-JP" sz="1800" dirty="0" smtClean="0"/>
                        <a:t>et al</a:t>
                      </a:r>
                      <a:endParaRPr kumimoji="1" lang="ja-JP" altLang="en-US" sz="1800" dirty="0"/>
                    </a:p>
                  </a:txBody>
                  <a:tcPr anchor="ctr"/>
                </a:tc>
                <a:tc>
                  <a:txBody>
                    <a:bodyPr/>
                    <a:lstStyle/>
                    <a:p>
                      <a:pPr algn="ctr"/>
                      <a:r>
                        <a:rPr kumimoji="1" lang="en-US" altLang="ja-JP" sz="1800" dirty="0" smtClean="0"/>
                        <a:t>2007 </a:t>
                      </a:r>
                      <a:endParaRPr kumimoji="1" lang="ja-JP" altLang="en-US" sz="1800" dirty="0"/>
                    </a:p>
                  </a:txBody>
                  <a:tcPr anchor="ctr"/>
                </a:tc>
                <a:tc>
                  <a:txBody>
                    <a:bodyPr/>
                    <a:lstStyle/>
                    <a:p>
                      <a:pPr algn="ctr"/>
                      <a:r>
                        <a:rPr lang="en-US" altLang="ja-JP" sz="1800" dirty="0" smtClean="0"/>
                        <a:t>J </a:t>
                      </a:r>
                      <a:r>
                        <a:rPr lang="en-US" altLang="ja-JP" sz="1800" dirty="0" err="1" smtClean="0"/>
                        <a:t>Perinatol</a:t>
                      </a:r>
                      <a:endParaRPr kumimoji="1" lang="ja-JP" altLang="en-US" sz="1800" dirty="0"/>
                    </a:p>
                  </a:txBody>
                  <a:tcPr anchor="ctr"/>
                </a:tc>
                <a:tc>
                  <a:txBody>
                    <a:bodyPr/>
                    <a:lstStyle/>
                    <a:p>
                      <a:pPr algn="ctr"/>
                      <a:r>
                        <a:rPr kumimoji="1" lang="en-US" altLang="ja-JP" sz="1800" dirty="0" smtClean="0"/>
                        <a:t>35</a:t>
                      </a:r>
                      <a:r>
                        <a:rPr kumimoji="1" lang="ja-JP" altLang="en-US" sz="1800" dirty="0" smtClean="0"/>
                        <a:t>週以上</a:t>
                      </a:r>
                      <a:endParaRPr kumimoji="1" lang="ja-JP" altLang="en-US" sz="1800" dirty="0"/>
                    </a:p>
                  </a:txBody>
                  <a:tcPr anchor="ctr"/>
                </a:tc>
                <a:tc>
                  <a:txBody>
                    <a:bodyPr/>
                    <a:lstStyle/>
                    <a:p>
                      <a:pPr algn="l"/>
                      <a:r>
                        <a:rPr kumimoji="1" lang="ja-JP" altLang="en-US" sz="1800" dirty="0" smtClean="0"/>
                        <a:t>青色</a:t>
                      </a:r>
                      <a:r>
                        <a:rPr kumimoji="1" lang="en-US" altLang="ja-JP" sz="1800" dirty="0" smtClean="0"/>
                        <a:t>LED</a:t>
                      </a:r>
                      <a:r>
                        <a:rPr kumimoji="1" lang="ja-JP" altLang="en-US" sz="1800" dirty="0" smtClean="0"/>
                        <a:t>の効果がやや高い</a:t>
                      </a:r>
                      <a:endParaRPr kumimoji="1" lang="ja-JP" altLang="en-US" sz="1800" dirty="0"/>
                    </a:p>
                  </a:txBody>
                  <a:tcPr anchor="ctr"/>
                </a:tc>
              </a:tr>
              <a:tr h="692799">
                <a:tc>
                  <a:txBody>
                    <a:bodyPr/>
                    <a:lstStyle/>
                    <a:p>
                      <a:pPr algn="l"/>
                      <a:r>
                        <a:rPr kumimoji="1" lang="ja-JP" altLang="en-US" sz="1800" dirty="0" smtClean="0"/>
                        <a:t>加藤ら</a:t>
                      </a:r>
                      <a:endParaRPr kumimoji="1" lang="ja-JP" altLang="en-US" sz="1800" dirty="0"/>
                    </a:p>
                  </a:txBody>
                  <a:tcPr anchor="ctr"/>
                </a:tc>
                <a:tc>
                  <a:txBody>
                    <a:bodyPr/>
                    <a:lstStyle/>
                    <a:p>
                      <a:pPr algn="ctr"/>
                      <a:r>
                        <a:rPr kumimoji="1" lang="en-US" altLang="ja-JP" sz="1800" dirty="0" smtClean="0"/>
                        <a:t>2010</a:t>
                      </a:r>
                      <a:endParaRPr kumimoji="1" lang="ja-JP" altLang="en-US" sz="1800" dirty="0"/>
                    </a:p>
                  </a:txBody>
                  <a:tcPr anchor="ctr"/>
                </a:tc>
                <a:tc>
                  <a:txBody>
                    <a:bodyPr/>
                    <a:lstStyle/>
                    <a:p>
                      <a:pPr algn="ctr"/>
                      <a:r>
                        <a:rPr kumimoji="1" lang="ja-JP" altLang="en-US" sz="1800" dirty="0" smtClean="0"/>
                        <a:t>日本未熟児新生児学会雑誌</a:t>
                      </a:r>
                      <a:endParaRPr kumimoji="1" lang="ja-JP" altLang="en-US" sz="1800" dirty="0"/>
                    </a:p>
                  </a:txBody>
                  <a:tcPr anchor="ctr"/>
                </a:tc>
                <a:tc>
                  <a:txBody>
                    <a:bodyPr/>
                    <a:lstStyle/>
                    <a:p>
                      <a:pPr algn="ctr"/>
                      <a:r>
                        <a:rPr kumimoji="1" lang="en-US" altLang="ja-JP" sz="1800" dirty="0" smtClean="0"/>
                        <a:t>1500g</a:t>
                      </a:r>
                      <a:r>
                        <a:rPr kumimoji="1" lang="ja-JP" altLang="en-US" sz="1800" dirty="0" smtClean="0"/>
                        <a:t>以上</a:t>
                      </a:r>
                      <a:endParaRPr kumimoji="1" lang="ja-JP" altLang="en-US" sz="1800" dirty="0"/>
                    </a:p>
                  </a:txBody>
                  <a:tcPr anchor="ctr"/>
                </a:tc>
                <a:tc>
                  <a:txBody>
                    <a:bodyPr/>
                    <a:lstStyle/>
                    <a:p>
                      <a:pPr algn="l"/>
                      <a:r>
                        <a:rPr kumimoji="1" lang="ja-JP" altLang="en-US" sz="1800" dirty="0" smtClean="0"/>
                        <a:t>青色</a:t>
                      </a:r>
                      <a:r>
                        <a:rPr kumimoji="1" lang="en-US" altLang="ja-JP" sz="1800" dirty="0" err="1" smtClean="0"/>
                        <a:t>LEDhigh</a:t>
                      </a:r>
                      <a:r>
                        <a:rPr kumimoji="1" lang="ja-JP" altLang="en-US" sz="1800" dirty="0" smtClean="0"/>
                        <a:t>の効果が高い</a:t>
                      </a:r>
                      <a:endParaRPr kumimoji="1" lang="ja-JP" altLang="en-US" sz="1800" dirty="0"/>
                    </a:p>
                  </a:txBody>
                  <a:tcPr anchor="ctr"/>
                </a:tc>
              </a:tr>
              <a:tr h="692799">
                <a:tc>
                  <a:txBody>
                    <a:bodyPr/>
                    <a:lstStyle/>
                    <a:p>
                      <a:pPr algn="l"/>
                      <a:r>
                        <a:rPr kumimoji="1" lang="ja-JP" altLang="en-US" sz="1800" dirty="0" smtClean="0"/>
                        <a:t>山田ら</a:t>
                      </a:r>
                      <a:endParaRPr kumimoji="1" lang="ja-JP" altLang="en-US" sz="1800" dirty="0"/>
                    </a:p>
                  </a:txBody>
                  <a:tcPr anchor="ctr"/>
                </a:tc>
                <a:tc>
                  <a:txBody>
                    <a:bodyPr/>
                    <a:lstStyle/>
                    <a:p>
                      <a:pPr algn="ctr"/>
                      <a:r>
                        <a:rPr kumimoji="1" lang="en-US" altLang="ja-JP" sz="1800" dirty="0" smtClean="0"/>
                        <a:t>2011</a:t>
                      </a:r>
                      <a:endParaRPr kumimoji="1" lang="ja-JP" altLang="en-US" sz="1800" dirty="0"/>
                    </a:p>
                  </a:txBody>
                  <a:tcPr anchor="ctr"/>
                </a:tc>
                <a:tc>
                  <a:txBody>
                    <a:bodyPr/>
                    <a:lstStyle/>
                    <a:p>
                      <a:pPr algn="ctr"/>
                      <a:r>
                        <a:rPr kumimoji="1" lang="ja-JP" altLang="en-US" sz="1800" dirty="0" smtClean="0"/>
                        <a:t>日本未熟児新生児学会雑誌</a:t>
                      </a:r>
                      <a:endParaRPr kumimoji="1" lang="ja-JP" altLang="en-US" sz="1800" dirty="0"/>
                    </a:p>
                  </a:txBody>
                  <a:tcPr anchor="ctr"/>
                </a:tc>
                <a:tc>
                  <a:txBody>
                    <a:bodyPr/>
                    <a:lstStyle/>
                    <a:p>
                      <a:pPr algn="ctr"/>
                      <a:r>
                        <a:rPr kumimoji="1" lang="en-US" altLang="ja-JP" sz="1800" dirty="0" smtClean="0"/>
                        <a:t>1500</a:t>
                      </a:r>
                      <a:r>
                        <a:rPr kumimoji="1" lang="ja-JP" altLang="en-US" sz="1800" dirty="0" smtClean="0"/>
                        <a:t>未満</a:t>
                      </a:r>
                      <a:endParaRPr kumimoji="1" lang="ja-JP" altLang="en-US" sz="1800" dirty="0"/>
                    </a:p>
                  </a:txBody>
                  <a:tcPr anchor="ctr"/>
                </a:tc>
                <a:tc>
                  <a:txBody>
                    <a:bodyPr/>
                    <a:lstStyle/>
                    <a:p>
                      <a:pPr algn="l"/>
                      <a:r>
                        <a:rPr kumimoji="1" lang="ja-JP" altLang="en-US" sz="1800" dirty="0" smtClean="0"/>
                        <a:t>青色</a:t>
                      </a:r>
                      <a:r>
                        <a:rPr kumimoji="1" lang="en-US" altLang="ja-JP" sz="1800" dirty="0" smtClean="0"/>
                        <a:t>LED</a:t>
                      </a:r>
                      <a:r>
                        <a:rPr kumimoji="1" lang="ja-JP" altLang="en-US" sz="1800" dirty="0" smtClean="0"/>
                        <a:t>の効果が高い</a:t>
                      </a:r>
                      <a:endParaRPr kumimoji="1" lang="ja-JP" altLang="en-US" sz="1800" dirty="0"/>
                    </a:p>
                  </a:txBody>
                  <a:tcPr anchor="ctr"/>
                </a:tc>
              </a:tr>
              <a:tr h="692799">
                <a:tc>
                  <a:txBody>
                    <a:bodyPr/>
                    <a:lstStyle/>
                    <a:p>
                      <a:pPr algn="l"/>
                      <a:r>
                        <a:rPr kumimoji="1" lang="en-US" altLang="ja-JP" sz="1800" dirty="0" err="1" smtClean="0"/>
                        <a:t>Morisawa</a:t>
                      </a:r>
                      <a:r>
                        <a:rPr kumimoji="1" lang="en-US" altLang="ja-JP" sz="1800" dirty="0" smtClean="0"/>
                        <a:t> et al</a:t>
                      </a:r>
                      <a:endParaRPr kumimoji="1" lang="ja-JP" altLang="en-US" sz="1800" dirty="0"/>
                    </a:p>
                  </a:txBody>
                  <a:tcPr anchor="ctr"/>
                </a:tc>
                <a:tc>
                  <a:txBody>
                    <a:bodyPr/>
                    <a:lstStyle/>
                    <a:p>
                      <a:pPr algn="ctr"/>
                      <a:r>
                        <a:rPr kumimoji="1" lang="en-US" altLang="ja-JP" sz="1800" dirty="0" smtClean="0"/>
                        <a:t>2014</a:t>
                      </a:r>
                      <a:endParaRPr kumimoji="1" lang="ja-JP" altLang="en-US" sz="18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800" dirty="0" smtClean="0"/>
                        <a:t>PAS</a:t>
                      </a:r>
                      <a:endParaRPr kumimoji="1" lang="ja-JP" altLang="en-US" sz="18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smtClean="0"/>
                        <a:t>正期産児</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800" dirty="0" smtClean="0"/>
                        <a:t>青色</a:t>
                      </a:r>
                      <a:r>
                        <a:rPr kumimoji="1" lang="en-US" altLang="ja-JP" sz="1800" dirty="0" err="1" smtClean="0"/>
                        <a:t>LEDhigh</a:t>
                      </a:r>
                      <a:r>
                        <a:rPr kumimoji="1" lang="ja-JP" altLang="en-US" sz="1800" dirty="0" smtClean="0"/>
                        <a:t>の効果が高い</a:t>
                      </a:r>
                    </a:p>
                  </a:txBody>
                  <a:tcPr anchor="ctr"/>
                </a:tc>
              </a:tr>
              <a:tr h="692799">
                <a:tc>
                  <a:txBody>
                    <a:bodyPr/>
                    <a:lstStyle/>
                    <a:p>
                      <a:pPr algn="l"/>
                      <a:r>
                        <a:rPr kumimoji="1" lang="ja-JP" altLang="en-US" sz="1800" dirty="0" smtClean="0"/>
                        <a:t>山名ら</a:t>
                      </a:r>
                      <a:endParaRPr kumimoji="1" lang="ja-JP" altLang="en-US" sz="1800" dirty="0"/>
                    </a:p>
                  </a:txBody>
                  <a:tcPr anchor="ctr"/>
                </a:tc>
                <a:tc>
                  <a:txBody>
                    <a:bodyPr/>
                    <a:lstStyle/>
                    <a:p>
                      <a:pPr algn="ctr"/>
                      <a:r>
                        <a:rPr kumimoji="1" lang="en-US" altLang="ja-JP" sz="1800" dirty="0" smtClean="0"/>
                        <a:t>2014</a:t>
                      </a:r>
                      <a:endParaRPr kumimoji="1" lang="ja-JP" altLang="en-US" sz="18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smtClean="0"/>
                        <a:t>日本未熟児新生児学会</a:t>
                      </a:r>
                      <a:endParaRPr kumimoji="1" lang="ja-JP" altLang="en-US" sz="1800" dirty="0"/>
                    </a:p>
                  </a:txBody>
                  <a:tcPr anchor="ctr"/>
                </a:tc>
                <a:tc>
                  <a:txBody>
                    <a:bodyPr/>
                    <a:lstStyle/>
                    <a:p>
                      <a:pPr algn="ctr"/>
                      <a:r>
                        <a:rPr kumimoji="1" lang="ja-JP" altLang="en-US" sz="1800" dirty="0" smtClean="0"/>
                        <a:t>正期産児</a:t>
                      </a:r>
                      <a:endParaRPr kumimoji="1" lang="ja-JP" altLang="en-US" sz="18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800" dirty="0" smtClean="0"/>
                        <a:t>青色</a:t>
                      </a:r>
                      <a:r>
                        <a:rPr kumimoji="1" lang="en-US" altLang="ja-JP" sz="1800" dirty="0" smtClean="0"/>
                        <a:t>LED</a:t>
                      </a:r>
                      <a:r>
                        <a:rPr kumimoji="1" lang="ja-JP" altLang="en-US" sz="1800" dirty="0" smtClean="0"/>
                        <a:t>の効果が高い</a:t>
                      </a:r>
                    </a:p>
                  </a:txBody>
                  <a:tcPr anchor="ctr"/>
                </a:tc>
              </a:tr>
            </a:tbl>
          </a:graphicData>
        </a:graphic>
      </p:graphicFrame>
    </p:spTree>
    <p:extLst>
      <p:ext uri="{BB962C8B-B14F-4D97-AF65-F5344CB8AC3E}">
        <p14:creationId xmlns:p14="http://schemas.microsoft.com/office/powerpoint/2010/main" val="3051720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タイトル 1"/>
          <p:cNvSpPr>
            <a:spLocks noGrp="1"/>
          </p:cNvSpPr>
          <p:nvPr>
            <p:ph type="title"/>
          </p:nvPr>
        </p:nvSpPr>
        <p:spPr>
          <a:xfrm>
            <a:off x="457200" y="220129"/>
            <a:ext cx="8229600" cy="1384829"/>
          </a:xfrm>
          <a:solidFill>
            <a:srgbClr val="CCFFCC"/>
          </a:solidFill>
          <a:effectLst>
            <a:outerShdw blurRad="50800" dist="38100" dir="2700000" algn="tl" rotWithShape="0">
              <a:srgbClr val="000000">
                <a:alpha val="43000"/>
              </a:srgbClr>
            </a:outerShdw>
          </a:effectLst>
        </p:spPr>
        <p:txBody>
          <a:bodyPr/>
          <a:lstStyle/>
          <a:p>
            <a:pPr>
              <a:lnSpc>
                <a:spcPct val="130000"/>
              </a:lnSpc>
            </a:pPr>
            <a:r>
              <a:rPr lang="en-US" altLang="ja-JP" sz="3200" b="1" dirty="0"/>
              <a:t>Neo-</a:t>
            </a:r>
            <a:r>
              <a:rPr lang="en-US" altLang="ja-JP" sz="3200" b="1" dirty="0" smtClean="0"/>
              <a:t>Blue</a:t>
            </a:r>
            <a:r>
              <a:rPr lang="en-US" altLang="ja-JP" sz="3200" b="1" dirty="0"/>
              <a:t> </a:t>
            </a:r>
            <a:r>
              <a:rPr lang="en-US" altLang="ja-JP" sz="3200" b="1" dirty="0" smtClean="0"/>
              <a:t>LED </a:t>
            </a:r>
            <a:r>
              <a:rPr lang="ja-JP" altLang="en-US" sz="3200" b="1" dirty="0" smtClean="0"/>
              <a:t>と</a:t>
            </a:r>
            <a:r>
              <a:rPr lang="ja-JP" altLang="ja-JP" sz="3200" b="1" dirty="0" smtClean="0">
                <a:effectLst/>
              </a:rPr>
              <a:t> </a:t>
            </a:r>
            <a:r>
              <a:rPr lang="en-US" altLang="ja-JP" sz="3200" b="1" dirty="0" smtClean="0"/>
              <a:t>Green fluorescence lamp</a:t>
            </a:r>
            <a:r>
              <a:rPr lang="ja-JP" altLang="en-US" sz="3200" b="1" dirty="0" smtClean="0"/>
              <a:t>の</a:t>
            </a:r>
            <a:r>
              <a:rPr lang="en-US" altLang="ja-JP" sz="3200" b="1" dirty="0" smtClean="0"/>
              <a:t/>
            </a:r>
            <a:br>
              <a:rPr lang="en-US" altLang="ja-JP" sz="3200" b="1" dirty="0" smtClean="0"/>
            </a:br>
            <a:r>
              <a:rPr lang="ja-JP" altLang="en-US" sz="3200" b="1" dirty="0" smtClean="0"/>
              <a:t>光効果の比較</a:t>
            </a:r>
            <a:endParaRPr lang="ja-JP" altLang="en-US" sz="3200" b="1" dirty="0">
              <a:ea typeface="ＭＳ Ｐゴシック" charset="0"/>
            </a:endParaRPr>
          </a:p>
        </p:txBody>
      </p:sp>
      <p:pic>
        <p:nvPicPr>
          <p:cNvPr id="16386" name="図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179638"/>
            <a:ext cx="8507412" cy="363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テキスト ボックス 2"/>
          <p:cNvSpPr txBox="1"/>
          <p:nvPr/>
        </p:nvSpPr>
        <p:spPr>
          <a:xfrm>
            <a:off x="762000" y="5811838"/>
            <a:ext cx="7515399" cy="784830"/>
          </a:xfrm>
          <a:prstGeom prst="rect">
            <a:avLst/>
          </a:prstGeom>
          <a:noFill/>
        </p:spPr>
        <p:txBody>
          <a:bodyPr wrap="none" rtlCol="0">
            <a:spAutoFit/>
          </a:bodyPr>
          <a:lstStyle/>
          <a:p>
            <a:pPr>
              <a:spcAft>
                <a:spcPts val="600"/>
              </a:spcAft>
            </a:pPr>
            <a:r>
              <a:rPr lang="en-US" altLang="ja-JP" sz="2000" i="1" dirty="0" smtClean="0">
                <a:solidFill>
                  <a:srgbClr val="FF0000"/>
                </a:solidFill>
              </a:rPr>
              <a:t>Neo-Blue LED high </a:t>
            </a:r>
            <a:r>
              <a:rPr lang="ja-JP" altLang="en-US" sz="2000" i="1" dirty="0" smtClean="0">
                <a:solidFill>
                  <a:srgbClr val="FF0000"/>
                </a:solidFill>
              </a:rPr>
              <a:t>は、</a:t>
            </a:r>
            <a:r>
              <a:rPr lang="ja-JP" altLang="ja-JP" sz="2000" i="1" dirty="0" smtClean="0">
                <a:solidFill>
                  <a:srgbClr val="FF0000"/>
                </a:solidFill>
                <a:effectLst/>
              </a:rPr>
              <a:t> </a:t>
            </a:r>
            <a:r>
              <a:rPr lang="en-US" altLang="ja-JP" sz="2000" i="1" dirty="0" smtClean="0">
                <a:solidFill>
                  <a:srgbClr val="FF0000"/>
                </a:solidFill>
              </a:rPr>
              <a:t>Green lamp</a:t>
            </a:r>
            <a:r>
              <a:rPr lang="ja-JP" altLang="en-US" sz="2000" i="1" dirty="0" smtClean="0">
                <a:solidFill>
                  <a:srgbClr val="FF0000"/>
                </a:solidFill>
              </a:rPr>
              <a:t>よりも</a:t>
            </a:r>
            <a:r>
              <a:rPr lang="en-US" altLang="ja-JP" sz="2000" i="1" dirty="0" smtClean="0">
                <a:solidFill>
                  <a:srgbClr val="FF0000"/>
                </a:solidFill>
              </a:rPr>
              <a:t>UB</a:t>
            </a:r>
            <a:r>
              <a:rPr lang="ja-JP" altLang="en-US" sz="2000" i="1" dirty="0" smtClean="0">
                <a:solidFill>
                  <a:srgbClr val="FF0000"/>
                </a:solidFill>
              </a:rPr>
              <a:t>低下効果が優れている。</a:t>
            </a:r>
            <a:endParaRPr lang="en-US" altLang="ja-JP" sz="2000" i="1" dirty="0" smtClean="0">
              <a:solidFill>
                <a:srgbClr val="FF0000"/>
              </a:solidFill>
            </a:endParaRPr>
          </a:p>
          <a:p>
            <a:pPr>
              <a:spcAft>
                <a:spcPts val="600"/>
              </a:spcAft>
            </a:pPr>
            <a:r>
              <a:rPr lang="en-US" altLang="ja-JP" sz="2000" i="1" dirty="0" smtClean="0">
                <a:solidFill>
                  <a:srgbClr val="FF0000"/>
                </a:solidFill>
              </a:rPr>
              <a:t>Neo-Blue LED low </a:t>
            </a:r>
            <a:r>
              <a:rPr lang="ja-JP" altLang="en-US" sz="2000" i="1" dirty="0" smtClean="0">
                <a:solidFill>
                  <a:srgbClr val="FF0000"/>
                </a:solidFill>
              </a:rPr>
              <a:t>でも、</a:t>
            </a:r>
            <a:r>
              <a:rPr lang="ja-JP" altLang="ja-JP" sz="2000" i="1" dirty="0" smtClean="0">
                <a:solidFill>
                  <a:srgbClr val="FF0000"/>
                </a:solidFill>
                <a:effectLst/>
              </a:rPr>
              <a:t> </a:t>
            </a:r>
            <a:r>
              <a:rPr lang="en-US" altLang="ja-JP" sz="2000" i="1" dirty="0" smtClean="0">
                <a:solidFill>
                  <a:srgbClr val="FF0000"/>
                </a:solidFill>
              </a:rPr>
              <a:t>Green lamp</a:t>
            </a:r>
            <a:r>
              <a:rPr lang="ja-JP" altLang="en-US" sz="2000" i="1" dirty="0" smtClean="0">
                <a:solidFill>
                  <a:srgbClr val="FF0000"/>
                </a:solidFill>
              </a:rPr>
              <a:t>に劣らない。</a:t>
            </a:r>
            <a:endParaRPr kumimoji="1" lang="ja-JP" altLang="en-US" sz="2000" i="1" dirty="0">
              <a:solidFill>
                <a:srgbClr val="FF0000"/>
              </a:solidFill>
            </a:endParaRPr>
          </a:p>
        </p:txBody>
      </p:sp>
      <p:sp>
        <p:nvSpPr>
          <p:cNvPr id="2" name="テキスト ボックス 1"/>
          <p:cNvSpPr txBox="1"/>
          <p:nvPr/>
        </p:nvSpPr>
        <p:spPr>
          <a:xfrm>
            <a:off x="4715079" y="1659466"/>
            <a:ext cx="4181015" cy="461665"/>
          </a:xfrm>
          <a:prstGeom prst="rect">
            <a:avLst/>
          </a:prstGeom>
          <a:noFill/>
        </p:spPr>
        <p:txBody>
          <a:bodyPr wrap="none" rtlCol="0">
            <a:spAutoFit/>
          </a:bodyPr>
          <a:lstStyle/>
          <a:p>
            <a:r>
              <a:rPr lang="en-US" altLang="ja-JP" sz="2400" b="1" i="1" dirty="0" err="1" smtClean="0"/>
              <a:t>Morisawa</a:t>
            </a:r>
            <a:r>
              <a:rPr lang="en-US" altLang="ja-JP" sz="2400" b="1" i="1" dirty="0" smtClean="0"/>
              <a:t> T et al., @PAS, 2014 </a:t>
            </a:r>
            <a:endParaRPr kumimoji="1" lang="ja-JP" altLang="en-US" sz="2400" b="1" i="1" dirty="0"/>
          </a:p>
        </p:txBody>
      </p:sp>
      <p:sp>
        <p:nvSpPr>
          <p:cNvPr id="4" name="日付プレースホルダー 3"/>
          <p:cNvSpPr>
            <a:spLocks noGrp="1"/>
          </p:cNvSpPr>
          <p:nvPr>
            <p:ph type="dt" sz="half" idx="10"/>
          </p:nvPr>
        </p:nvSpPr>
        <p:spPr/>
        <p:txBody>
          <a:bodyPr/>
          <a:lstStyle/>
          <a:p>
            <a:r>
              <a:rPr kumimoji="1" lang="en-US" altLang="ja-JP" smtClean="0"/>
              <a:t>2015/03/07</a:t>
            </a:r>
            <a:endParaRPr kumimoji="1" lang="ja-JP" altLang="en-US"/>
          </a:p>
        </p:txBody>
      </p:sp>
      <p:sp>
        <p:nvSpPr>
          <p:cNvPr id="5" name="スライド番号プレースホルダー 4"/>
          <p:cNvSpPr>
            <a:spLocks noGrp="1"/>
          </p:cNvSpPr>
          <p:nvPr>
            <p:ph type="sldNum" sz="quarter" idx="12"/>
          </p:nvPr>
        </p:nvSpPr>
        <p:spPr/>
        <p:txBody>
          <a:bodyPr/>
          <a:lstStyle/>
          <a:p>
            <a:fld id="{03E6C199-2A21-3B4E-8413-B5F70C744C0F}" type="slidenum">
              <a:rPr kumimoji="1" lang="ja-JP" altLang="en-US" smtClean="0"/>
              <a:t>34</a:t>
            </a:fld>
            <a:endParaRPr kumimoji="1" lang="ja-JP" altLang="en-US"/>
          </a:p>
        </p:txBody>
      </p:sp>
    </p:spTree>
    <p:extLst>
      <p:ext uri="{BB962C8B-B14F-4D97-AF65-F5344CB8AC3E}">
        <p14:creationId xmlns:p14="http://schemas.microsoft.com/office/powerpoint/2010/main" val="13327286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406" y="1477905"/>
            <a:ext cx="5455723" cy="35159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左大かっこ 4"/>
          <p:cNvSpPr/>
          <p:nvPr/>
        </p:nvSpPr>
        <p:spPr>
          <a:xfrm rot="16200000">
            <a:off x="4370834" y="4523977"/>
            <a:ext cx="540061" cy="2022512"/>
          </a:xfrm>
          <a:prstGeom prst="leftBracket">
            <a:avLst>
              <a:gd name="adj"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p:cNvSpPr txBox="1"/>
          <p:nvPr/>
        </p:nvSpPr>
        <p:spPr>
          <a:xfrm>
            <a:off x="4283968" y="5805264"/>
            <a:ext cx="1368152" cy="461665"/>
          </a:xfrm>
          <a:prstGeom prst="rect">
            <a:avLst/>
          </a:prstGeom>
          <a:noFill/>
        </p:spPr>
        <p:txBody>
          <a:bodyPr wrap="square" rtlCol="0">
            <a:spAutoFit/>
          </a:bodyPr>
          <a:lstStyle/>
          <a:p>
            <a:r>
              <a:rPr kumimoji="1" lang="en-US" altLang="ja-JP" sz="2400" dirty="0" smtClean="0">
                <a:solidFill>
                  <a:srgbClr val="FF0000"/>
                </a:solidFill>
              </a:rPr>
              <a:t>P&lt;0.05</a:t>
            </a:r>
            <a:endParaRPr kumimoji="1" lang="ja-JP" altLang="en-US" sz="2400" baseline="30000" dirty="0"/>
          </a:p>
        </p:txBody>
      </p:sp>
      <p:sp>
        <p:nvSpPr>
          <p:cNvPr id="2" name="タイトル 1"/>
          <p:cNvSpPr>
            <a:spLocks noGrp="1"/>
          </p:cNvSpPr>
          <p:nvPr>
            <p:ph type="title"/>
          </p:nvPr>
        </p:nvSpPr>
        <p:spPr>
          <a:xfrm>
            <a:off x="457200" y="274638"/>
            <a:ext cx="8229600" cy="944562"/>
          </a:xfrm>
          <a:solidFill>
            <a:srgbClr val="CCFFCC"/>
          </a:solidFill>
          <a:effectLst>
            <a:outerShdw blurRad="50800" dist="38100" dir="2700000" algn="tl" rotWithShape="0">
              <a:srgbClr val="000000">
                <a:alpha val="43000"/>
              </a:srgbClr>
            </a:outerShdw>
          </a:effectLst>
        </p:spPr>
        <p:txBody>
          <a:bodyPr>
            <a:normAutofit fontScale="90000"/>
          </a:bodyPr>
          <a:lstStyle/>
          <a:p>
            <a:r>
              <a:rPr kumimoji="1" lang="ja-JP" altLang="en-US" sz="3600" dirty="0" smtClean="0"/>
              <a:t>ビリセラピーでの</a:t>
            </a:r>
            <a:r>
              <a:rPr kumimoji="1" lang="en-US" altLang="ja-JP" sz="3600" dirty="0" smtClean="0"/>
              <a:t>TB</a:t>
            </a:r>
            <a:r>
              <a:rPr kumimoji="1" lang="ja-JP" altLang="en-US" sz="3600" dirty="0" smtClean="0"/>
              <a:t>値の</a:t>
            </a:r>
            <a:r>
              <a:rPr kumimoji="1" lang="en-US" altLang="ja-JP" sz="3600" dirty="0" smtClean="0"/>
              <a:t>24</a:t>
            </a:r>
            <a:r>
              <a:rPr kumimoji="1" lang="ja-JP" altLang="en-US" sz="3600" dirty="0" smtClean="0"/>
              <a:t>時間低下率（</a:t>
            </a:r>
            <a:r>
              <a:rPr kumimoji="1" lang="en-US" altLang="ja-JP" sz="3600" dirty="0" smtClean="0"/>
              <a:t>%</a:t>
            </a:r>
            <a:r>
              <a:rPr kumimoji="1" lang="ja-JP" altLang="en-US" sz="3600" dirty="0" smtClean="0"/>
              <a:t>）</a:t>
            </a:r>
            <a:endParaRPr kumimoji="1" lang="ja-JP" altLang="en-US" sz="3100" dirty="0"/>
          </a:p>
        </p:txBody>
      </p:sp>
      <p:sp>
        <p:nvSpPr>
          <p:cNvPr id="3" name="テキスト ボックス 2"/>
          <p:cNvSpPr txBox="1"/>
          <p:nvPr/>
        </p:nvSpPr>
        <p:spPr>
          <a:xfrm>
            <a:off x="3119266" y="4690019"/>
            <a:ext cx="1020686" cy="461665"/>
          </a:xfrm>
          <a:prstGeom prst="rect">
            <a:avLst/>
          </a:prstGeom>
          <a:noFill/>
        </p:spPr>
        <p:txBody>
          <a:bodyPr wrap="square" rtlCol="0">
            <a:spAutoFit/>
          </a:bodyPr>
          <a:lstStyle/>
          <a:p>
            <a:r>
              <a:rPr kumimoji="1" lang="en-US" altLang="ja-JP" sz="2400" dirty="0" smtClean="0"/>
              <a:t>32.0%</a:t>
            </a:r>
            <a:endParaRPr kumimoji="1" lang="ja-JP" altLang="en-US" sz="2400" dirty="0"/>
          </a:p>
        </p:txBody>
      </p:sp>
      <p:sp>
        <p:nvSpPr>
          <p:cNvPr id="11" name="テキスト ボックス 10"/>
          <p:cNvSpPr txBox="1"/>
          <p:nvPr/>
        </p:nvSpPr>
        <p:spPr>
          <a:xfrm>
            <a:off x="5359267" y="4661628"/>
            <a:ext cx="954106" cy="461665"/>
          </a:xfrm>
          <a:prstGeom prst="rect">
            <a:avLst/>
          </a:prstGeom>
          <a:noFill/>
        </p:spPr>
        <p:txBody>
          <a:bodyPr wrap="square" rtlCol="0">
            <a:spAutoFit/>
          </a:bodyPr>
          <a:lstStyle/>
          <a:p>
            <a:r>
              <a:rPr lang="en-US" altLang="ja-JP" sz="2400" dirty="0"/>
              <a:t>26.1</a:t>
            </a:r>
            <a:r>
              <a:rPr kumimoji="1" lang="en-US" altLang="ja-JP" sz="2400" dirty="0" smtClean="0"/>
              <a:t>%</a:t>
            </a:r>
            <a:endParaRPr kumimoji="1" lang="ja-JP" altLang="en-US" sz="2400" dirty="0"/>
          </a:p>
        </p:txBody>
      </p:sp>
      <p:sp>
        <p:nvSpPr>
          <p:cNvPr id="12" name="テキスト ボックス 11"/>
          <p:cNvSpPr txBox="1"/>
          <p:nvPr/>
        </p:nvSpPr>
        <p:spPr>
          <a:xfrm>
            <a:off x="6660232" y="3516817"/>
            <a:ext cx="1584176" cy="369332"/>
          </a:xfrm>
          <a:prstGeom prst="rect">
            <a:avLst/>
          </a:prstGeom>
          <a:noFill/>
        </p:spPr>
        <p:txBody>
          <a:bodyPr wrap="square" rtlCol="0">
            <a:spAutoFit/>
          </a:bodyPr>
          <a:lstStyle/>
          <a:p>
            <a:r>
              <a:rPr kumimoji="1" lang="en-US" altLang="ja-JP" dirty="0" smtClean="0"/>
              <a:t>※</a:t>
            </a:r>
            <a:r>
              <a:rPr kumimoji="1" lang="ja-JP" altLang="en-US" dirty="0" smtClean="0"/>
              <a:t>値は中央値</a:t>
            </a:r>
            <a:endParaRPr kumimoji="1" lang="ja-JP" altLang="en-US" dirty="0"/>
          </a:p>
        </p:txBody>
      </p:sp>
      <p:sp>
        <p:nvSpPr>
          <p:cNvPr id="13" name="テキスト ボックス 12"/>
          <p:cNvSpPr txBox="1"/>
          <p:nvPr/>
        </p:nvSpPr>
        <p:spPr>
          <a:xfrm>
            <a:off x="1691680" y="1602358"/>
            <a:ext cx="828092" cy="369332"/>
          </a:xfrm>
          <a:prstGeom prst="rect">
            <a:avLst/>
          </a:prstGeom>
          <a:noFill/>
        </p:spPr>
        <p:txBody>
          <a:bodyPr wrap="square" rtlCol="0">
            <a:spAutoFit/>
          </a:bodyPr>
          <a:lstStyle/>
          <a:p>
            <a:r>
              <a:rPr kumimoji="1" lang="ja-JP" altLang="en-US" dirty="0" smtClean="0"/>
              <a:t>（</a:t>
            </a:r>
            <a:r>
              <a:rPr kumimoji="1" lang="en-US" altLang="ja-JP" dirty="0" smtClean="0"/>
              <a:t>%</a:t>
            </a:r>
            <a:r>
              <a:rPr kumimoji="1" lang="ja-JP" altLang="en-US" dirty="0" smtClean="0"/>
              <a:t>）</a:t>
            </a:r>
            <a:endParaRPr kumimoji="1" lang="ja-JP" altLang="en-US" dirty="0"/>
          </a:p>
        </p:txBody>
      </p:sp>
      <p:sp>
        <p:nvSpPr>
          <p:cNvPr id="9" name="正方形/長方形 8"/>
          <p:cNvSpPr/>
          <p:nvPr/>
        </p:nvSpPr>
        <p:spPr>
          <a:xfrm>
            <a:off x="2915816" y="1971690"/>
            <a:ext cx="3456384" cy="5212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915816" y="1906588"/>
            <a:ext cx="1727200" cy="523220"/>
          </a:xfrm>
          <a:prstGeom prst="rect">
            <a:avLst/>
          </a:prstGeom>
          <a:noFill/>
        </p:spPr>
        <p:txBody>
          <a:bodyPr wrap="square" rtlCol="0">
            <a:spAutoFit/>
          </a:bodyPr>
          <a:lstStyle/>
          <a:p>
            <a:r>
              <a:rPr kumimoji="1" lang="en-US" altLang="ja-JP" sz="2800" b="1" dirty="0" smtClean="0"/>
              <a:t>Low LED</a:t>
            </a:r>
            <a:endParaRPr kumimoji="1" lang="ja-JP" altLang="en-US" sz="2800" b="1" dirty="0"/>
          </a:p>
        </p:txBody>
      </p:sp>
      <p:sp>
        <p:nvSpPr>
          <p:cNvPr id="16" name="テキスト ボックス 15"/>
          <p:cNvSpPr txBox="1"/>
          <p:nvPr/>
        </p:nvSpPr>
        <p:spPr>
          <a:xfrm>
            <a:off x="5119985" y="1940453"/>
            <a:ext cx="1426979" cy="461665"/>
          </a:xfrm>
          <a:prstGeom prst="rect">
            <a:avLst/>
          </a:prstGeom>
          <a:noFill/>
        </p:spPr>
        <p:txBody>
          <a:bodyPr wrap="square" rtlCol="0">
            <a:spAutoFit/>
          </a:bodyPr>
          <a:lstStyle/>
          <a:p>
            <a:r>
              <a:rPr kumimoji="1" lang="ja-JP" altLang="en-US" sz="2400" b="1" dirty="0" smtClean="0"/>
              <a:t>蛍光管</a:t>
            </a:r>
            <a:endParaRPr kumimoji="1" lang="ja-JP" altLang="en-US" sz="2400" b="1" dirty="0"/>
          </a:p>
        </p:txBody>
      </p:sp>
      <p:sp>
        <p:nvSpPr>
          <p:cNvPr id="8" name="正方形/長方形 7"/>
          <p:cNvSpPr/>
          <p:nvPr/>
        </p:nvSpPr>
        <p:spPr>
          <a:xfrm>
            <a:off x="2520411" y="1421939"/>
            <a:ext cx="4100552" cy="523220"/>
          </a:xfrm>
          <a:prstGeom prst="rect">
            <a:avLst/>
          </a:prstGeom>
          <a:solidFill>
            <a:schemeClr val="bg1"/>
          </a:solidFill>
        </p:spPr>
        <p:txBody>
          <a:bodyPr wrap="none" anchor="t">
            <a:spAutoFit/>
          </a:bodyPr>
          <a:lstStyle/>
          <a:p>
            <a:pPr>
              <a:lnSpc>
                <a:spcPct val="120000"/>
              </a:lnSpc>
            </a:pPr>
            <a:r>
              <a:rPr lang="ja-JP" altLang="en-US" sz="2400" dirty="0"/>
              <a:t>対象：</a:t>
            </a:r>
            <a:r>
              <a:rPr lang="en-US" altLang="ja-JP" sz="2400" dirty="0"/>
              <a:t>GA36</a:t>
            </a:r>
            <a:r>
              <a:rPr lang="ja-JP" altLang="en-US" sz="2400" dirty="0"/>
              <a:t>週以上の正期産児</a:t>
            </a:r>
          </a:p>
        </p:txBody>
      </p:sp>
      <p:sp>
        <p:nvSpPr>
          <p:cNvPr id="10" name="テキスト ボックス 9"/>
          <p:cNvSpPr txBox="1"/>
          <p:nvPr/>
        </p:nvSpPr>
        <p:spPr>
          <a:xfrm>
            <a:off x="3894667" y="6283863"/>
            <a:ext cx="3947415" cy="369332"/>
          </a:xfrm>
          <a:prstGeom prst="rect">
            <a:avLst/>
          </a:prstGeom>
          <a:noFill/>
        </p:spPr>
        <p:txBody>
          <a:bodyPr wrap="none" rtlCol="0">
            <a:spAutoFit/>
          </a:bodyPr>
          <a:lstStyle/>
          <a:p>
            <a:r>
              <a:rPr kumimoji="1" lang="ja-JP" altLang="en-US" dirty="0" smtClean="0"/>
              <a:t>山名ら：</a:t>
            </a:r>
            <a:r>
              <a:rPr kumimoji="1" lang="en-US" altLang="ja-JP" dirty="0" smtClean="0"/>
              <a:t> </a:t>
            </a:r>
            <a:r>
              <a:rPr kumimoji="1" lang="ja-JP" altLang="en-US" dirty="0" smtClean="0"/>
              <a:t>日本未熟児新生児学会、</a:t>
            </a:r>
            <a:r>
              <a:rPr kumimoji="1" lang="en-US" altLang="ja-JP" dirty="0" smtClean="0"/>
              <a:t>2014</a:t>
            </a:r>
            <a:endParaRPr kumimoji="1" lang="ja-JP" altLang="en-US" dirty="0"/>
          </a:p>
        </p:txBody>
      </p:sp>
    </p:spTree>
    <p:extLst>
      <p:ext uri="{BB962C8B-B14F-4D97-AF65-F5344CB8AC3E}">
        <p14:creationId xmlns:p14="http://schemas.microsoft.com/office/powerpoint/2010/main" val="18987689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323850" y="404813"/>
            <a:ext cx="8496300" cy="1089025"/>
          </a:xfrm>
        </p:spPr>
        <p:txBody>
          <a:bodyPr>
            <a:normAutofit fontScale="90000"/>
          </a:bodyPr>
          <a:lstStyle/>
          <a:p>
            <a:pPr>
              <a:lnSpc>
                <a:spcPct val="120000"/>
              </a:lnSpc>
              <a:defRPr/>
            </a:pPr>
            <a:r>
              <a:rPr lang="ja-JP" altLang="en-US" sz="3600" b="1" dirty="0" smtClean="0">
                <a:solidFill>
                  <a:srgbClr val="0066CC"/>
                </a:solidFill>
                <a:latin typeface="+mj-ea"/>
              </a:rPr>
              <a:t>米国</a:t>
            </a:r>
            <a:r>
              <a:rPr lang="ja-JP" altLang="en-US" sz="3600" b="1" dirty="0">
                <a:solidFill>
                  <a:srgbClr val="0066CC"/>
                </a:solidFill>
                <a:latin typeface="+mj-ea"/>
              </a:rPr>
              <a:t>小児科学会に</a:t>
            </a:r>
            <a:r>
              <a:rPr lang="ja-JP" altLang="en-US" sz="3600" b="1" dirty="0" smtClean="0">
                <a:solidFill>
                  <a:srgbClr val="0066CC"/>
                </a:solidFill>
                <a:latin typeface="+mj-ea"/>
              </a:rPr>
              <a:t>よる光線</a:t>
            </a:r>
            <a:r>
              <a:rPr lang="ja-JP" altLang="en-US" sz="3600" b="1" dirty="0">
                <a:solidFill>
                  <a:srgbClr val="0066CC"/>
                </a:solidFill>
                <a:latin typeface="+mj-ea"/>
              </a:rPr>
              <a:t>治療の</a:t>
            </a:r>
            <a:r>
              <a:rPr lang="ja-JP" altLang="en-US" sz="3600" b="1" dirty="0" smtClean="0">
                <a:solidFill>
                  <a:srgbClr val="0066CC"/>
                </a:solidFill>
                <a:latin typeface="+mj-ea"/>
              </a:rPr>
              <a:t>ガイドライン</a:t>
            </a:r>
            <a:r>
              <a:rPr lang="en-US" altLang="ja-JP" sz="3600" b="1" dirty="0" smtClean="0">
                <a:solidFill>
                  <a:srgbClr val="0066CC"/>
                </a:solidFill>
                <a:latin typeface="+mj-ea"/>
              </a:rPr>
              <a:t/>
            </a:r>
            <a:br>
              <a:rPr lang="en-US" altLang="ja-JP" sz="3600" b="1" dirty="0" smtClean="0">
                <a:solidFill>
                  <a:srgbClr val="0066CC"/>
                </a:solidFill>
                <a:latin typeface="+mj-ea"/>
              </a:rPr>
            </a:br>
            <a:r>
              <a:rPr lang="ja-JP" altLang="en-US" sz="3600" b="1" dirty="0" smtClean="0">
                <a:solidFill>
                  <a:srgbClr val="0066CC"/>
                </a:solidFill>
                <a:latin typeface="+mj-ea"/>
              </a:rPr>
              <a:t>２００４</a:t>
            </a:r>
            <a:endParaRPr lang="ja-JP" altLang="en-US" sz="3600" b="1" dirty="0">
              <a:solidFill>
                <a:srgbClr val="0066CC"/>
              </a:solidFill>
              <a:latin typeface="+mj-ea"/>
            </a:endParaRPr>
          </a:p>
        </p:txBody>
      </p:sp>
      <p:sp>
        <p:nvSpPr>
          <p:cNvPr id="113667" name="Rectangle 3"/>
          <p:cNvSpPr>
            <a:spLocks noGrp="1" noChangeArrowheads="1"/>
          </p:cNvSpPr>
          <p:nvPr>
            <p:ph type="body" idx="1"/>
          </p:nvPr>
        </p:nvSpPr>
        <p:spPr>
          <a:xfrm>
            <a:off x="323850" y="2029884"/>
            <a:ext cx="8077201" cy="4052887"/>
          </a:xfrm>
        </p:spPr>
        <p:txBody>
          <a:bodyPr>
            <a:normAutofit/>
          </a:bodyPr>
          <a:lstStyle/>
          <a:p>
            <a:pPr marL="457200" indent="-457200">
              <a:lnSpc>
                <a:spcPct val="130000"/>
              </a:lnSpc>
              <a:spcAft>
                <a:spcPts val="1800"/>
              </a:spcAft>
              <a:buClr>
                <a:schemeClr val="tx1"/>
              </a:buClr>
              <a:buFont typeface="+mj-lt"/>
              <a:buAutoNum type="arabicPeriod"/>
              <a:defRPr/>
            </a:pPr>
            <a:r>
              <a:rPr lang="ja-JP" altLang="en-US" sz="2400" dirty="0" smtClean="0">
                <a:solidFill>
                  <a:srgbClr val="000000"/>
                </a:solidFill>
                <a:latin typeface="+mn-ea"/>
                <a:cs typeface="Arial" charset="0"/>
              </a:rPr>
              <a:t>光線療法には、青色、緑色のライトを推奨する。</a:t>
            </a:r>
          </a:p>
          <a:p>
            <a:pPr marL="457200" indent="-457200" eaLnBrk="1" hangingPunct="1">
              <a:lnSpc>
                <a:spcPct val="130000"/>
              </a:lnSpc>
              <a:spcAft>
                <a:spcPts val="1800"/>
              </a:spcAft>
              <a:buClr>
                <a:schemeClr val="tx1"/>
              </a:buClr>
              <a:buFont typeface="+mj-lt"/>
              <a:buAutoNum type="arabicPeriod"/>
              <a:defRPr/>
            </a:pPr>
            <a:r>
              <a:rPr lang="ja-JP" altLang="en-US" sz="2400" dirty="0" smtClean="0">
                <a:solidFill>
                  <a:srgbClr val="000000"/>
                </a:solidFill>
                <a:latin typeface="+mn-ea"/>
              </a:rPr>
              <a:t>乳児を治療している全ての医療施設とサービス機関は、集中的光線療法に必要な設備を持たなければならない。</a:t>
            </a:r>
          </a:p>
          <a:p>
            <a:pPr marL="457200" indent="-457200" eaLnBrk="1" hangingPunct="1">
              <a:lnSpc>
                <a:spcPct val="130000"/>
              </a:lnSpc>
              <a:spcAft>
                <a:spcPts val="1800"/>
              </a:spcAft>
              <a:buClr>
                <a:schemeClr val="tx1"/>
              </a:buClr>
              <a:buFont typeface="+mj-lt"/>
              <a:buAutoNum type="arabicPeriod"/>
              <a:defRPr/>
            </a:pPr>
            <a:r>
              <a:rPr lang="ja-JP" altLang="en-US" sz="2400" dirty="0" smtClean="0">
                <a:solidFill>
                  <a:srgbClr val="000000"/>
                </a:solidFill>
                <a:latin typeface="+mn-ea"/>
              </a:rPr>
              <a:t>集中的光線療法とは、</a:t>
            </a:r>
            <a:r>
              <a:rPr lang="en-US" altLang="ja-JP" sz="2400" dirty="0" smtClean="0">
                <a:solidFill>
                  <a:srgbClr val="000000"/>
                </a:solidFill>
                <a:latin typeface="+mn-ea"/>
              </a:rPr>
              <a:t>430</a:t>
            </a:r>
            <a:r>
              <a:rPr lang="ja-JP" altLang="en-US" sz="2400" dirty="0" smtClean="0">
                <a:solidFill>
                  <a:srgbClr val="000000"/>
                </a:solidFill>
                <a:latin typeface="+mn-ea"/>
              </a:rPr>
              <a:t>～</a:t>
            </a:r>
            <a:r>
              <a:rPr lang="en-US" altLang="ja-JP" sz="2400" dirty="0" smtClean="0">
                <a:solidFill>
                  <a:srgbClr val="000000"/>
                </a:solidFill>
                <a:latin typeface="+mn-ea"/>
              </a:rPr>
              <a:t>490nm</a:t>
            </a:r>
            <a:r>
              <a:rPr lang="ja-JP" altLang="en-US" sz="2400" dirty="0" smtClean="0">
                <a:solidFill>
                  <a:srgbClr val="000000"/>
                </a:solidFill>
                <a:latin typeface="+mn-ea"/>
              </a:rPr>
              <a:t>帯域の高レベル放射照度（通常は、</a:t>
            </a:r>
            <a:r>
              <a:rPr lang="en-US" altLang="ja-JP" sz="2400" dirty="0" smtClean="0">
                <a:solidFill>
                  <a:srgbClr val="FF0000"/>
                </a:solidFill>
                <a:effectLst>
                  <a:outerShdw blurRad="38100" dist="38100" dir="2700000" algn="tl">
                    <a:srgbClr val="C0C0C0"/>
                  </a:outerShdw>
                </a:effectLst>
                <a:latin typeface="+mn-ea"/>
              </a:rPr>
              <a:t>30μW/cm</a:t>
            </a:r>
            <a:r>
              <a:rPr lang="en-US" altLang="ja-JP" sz="2400" baseline="30000" dirty="0" smtClean="0">
                <a:solidFill>
                  <a:srgbClr val="FF0000"/>
                </a:solidFill>
                <a:effectLst>
                  <a:outerShdw blurRad="38100" dist="38100" dir="2700000" algn="tl">
                    <a:srgbClr val="C0C0C0"/>
                  </a:outerShdw>
                </a:effectLst>
                <a:latin typeface="+mn-ea"/>
              </a:rPr>
              <a:t>2</a:t>
            </a:r>
            <a:r>
              <a:rPr lang="en-US" altLang="ja-JP" sz="2400" dirty="0" smtClean="0">
                <a:solidFill>
                  <a:srgbClr val="FF0000"/>
                </a:solidFill>
                <a:effectLst>
                  <a:outerShdw blurRad="38100" dist="38100" dir="2700000" algn="tl">
                    <a:srgbClr val="C0C0C0"/>
                  </a:outerShdw>
                </a:effectLst>
                <a:latin typeface="+mn-ea"/>
              </a:rPr>
              <a:t>/nm</a:t>
            </a:r>
            <a:r>
              <a:rPr lang="ja-JP" altLang="en-US" sz="2400" dirty="0" smtClean="0">
                <a:solidFill>
                  <a:srgbClr val="FF0000"/>
                </a:solidFill>
                <a:effectLst>
                  <a:outerShdw blurRad="38100" dist="38100" dir="2700000" algn="tl">
                    <a:srgbClr val="C0C0C0"/>
                  </a:outerShdw>
                </a:effectLst>
                <a:latin typeface="+mn-ea"/>
              </a:rPr>
              <a:t>以上</a:t>
            </a:r>
            <a:r>
              <a:rPr lang="ja-JP" altLang="en-US" sz="2400" dirty="0" smtClean="0">
                <a:solidFill>
                  <a:srgbClr val="000000"/>
                </a:solidFill>
                <a:effectLst>
                  <a:outerShdw blurRad="38100" dist="38100" dir="2700000" algn="tl">
                    <a:srgbClr val="C0C0C0"/>
                  </a:outerShdw>
                </a:effectLst>
                <a:latin typeface="+mn-ea"/>
              </a:rPr>
              <a:t>（</a:t>
            </a:r>
            <a:r>
              <a:rPr lang="en-US" altLang="ja-JP" sz="2400" dirty="0" err="1" smtClean="0">
                <a:solidFill>
                  <a:srgbClr val="000000"/>
                </a:solidFill>
                <a:effectLst>
                  <a:outerShdw blurRad="38100" dist="38100" dir="2700000" algn="tl">
                    <a:srgbClr val="C0C0C0"/>
                  </a:outerShdw>
                </a:effectLst>
                <a:latin typeface="+mn-ea"/>
              </a:rPr>
              <a:t>Omeda</a:t>
            </a:r>
            <a:r>
              <a:rPr lang="ja-JP" altLang="en-US" sz="2400" dirty="0" smtClean="0">
                <a:solidFill>
                  <a:srgbClr val="000000"/>
                </a:solidFill>
                <a:latin typeface="+mn-ea"/>
              </a:rPr>
              <a:t>照度計にて測定）にて多くの体表面に照射すること。</a:t>
            </a:r>
            <a:endParaRPr lang="ja-JP" altLang="en-US" sz="2400" i="1" dirty="0" smtClean="0">
              <a:latin typeface="+mn-ea"/>
            </a:endParaRPr>
          </a:p>
        </p:txBody>
      </p:sp>
      <p:sp>
        <p:nvSpPr>
          <p:cNvPr id="25604" name="Line 4"/>
          <p:cNvSpPr>
            <a:spLocks noChangeShapeType="1"/>
          </p:cNvSpPr>
          <p:nvPr/>
        </p:nvSpPr>
        <p:spPr bwMode="auto">
          <a:xfrm>
            <a:off x="250825" y="1730905"/>
            <a:ext cx="8569325" cy="0"/>
          </a:xfrm>
          <a:prstGeom prst="line">
            <a:avLst/>
          </a:prstGeom>
          <a:noFill/>
          <a:ln w="57150">
            <a:solidFill>
              <a:srgbClr val="993300"/>
            </a:solidFill>
            <a:round/>
            <a:headEnd/>
            <a:tailEnd/>
          </a:ln>
        </p:spPr>
        <p:txBody>
          <a:bodyPr/>
          <a:lstStyle/>
          <a:p>
            <a:endParaRPr lang="ja-JP" altLang="en-US"/>
          </a:p>
        </p:txBody>
      </p:sp>
    </p:spTree>
    <p:extLst>
      <p:ext uri="{BB962C8B-B14F-4D97-AF65-F5344CB8AC3E}">
        <p14:creationId xmlns:p14="http://schemas.microsoft.com/office/powerpoint/2010/main" val="30464373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番号プレースホルダ 4"/>
          <p:cNvSpPr>
            <a:spLocks noGrp="1"/>
          </p:cNvSpPr>
          <p:nvPr>
            <p:ph type="sldNum" sz="quarter" idx="11"/>
          </p:nvPr>
        </p:nvSpPr>
        <p:spPr>
          <a:noFill/>
        </p:spPr>
        <p:txBody>
          <a:bodyPr/>
          <a:lstStyle/>
          <a:p>
            <a:fld id="{3F084463-6EFC-4456-B5B9-C20316AA6313}" type="slidenum">
              <a:rPr lang="ja-JP" altLang="en-US" smtClean="0"/>
              <a:pPr/>
              <a:t>37</a:t>
            </a:fld>
            <a:endParaRPr lang="en-US" altLang="ja-JP" smtClean="0"/>
          </a:p>
        </p:txBody>
      </p:sp>
      <p:sp>
        <p:nvSpPr>
          <p:cNvPr id="199682" name="Rectangle 2"/>
          <p:cNvSpPr>
            <a:spLocks noGrp="1" noChangeArrowheads="1"/>
          </p:cNvSpPr>
          <p:nvPr>
            <p:ph type="title"/>
          </p:nvPr>
        </p:nvSpPr>
        <p:spPr>
          <a:xfrm>
            <a:off x="503015" y="203200"/>
            <a:ext cx="8425308" cy="677333"/>
          </a:xfrm>
        </p:spPr>
        <p:txBody>
          <a:bodyPr>
            <a:noAutofit/>
          </a:bodyPr>
          <a:lstStyle/>
          <a:p>
            <a:pPr eaLnBrk="1" hangingPunct="1">
              <a:defRPr/>
            </a:pPr>
            <a:r>
              <a:rPr lang="ja-JP" altLang="en-US" sz="3200" b="1" dirty="0" smtClean="0">
                <a:solidFill>
                  <a:srgbClr val="0066CC"/>
                </a:solidFill>
                <a:latin typeface="+mj-ea"/>
              </a:rPr>
              <a:t>フォトセラピーアナライザー</a:t>
            </a:r>
            <a:r>
              <a:rPr lang="en-US" altLang="ja-JP" sz="3200" b="1" dirty="0" smtClean="0">
                <a:solidFill>
                  <a:srgbClr val="0066CC"/>
                </a:solidFill>
                <a:latin typeface="+mj-ea"/>
              </a:rPr>
              <a:t>Ⅱ</a:t>
            </a:r>
            <a:r>
              <a:rPr lang="ja-JP" altLang="en-US" sz="3200" b="1" dirty="0" smtClean="0">
                <a:solidFill>
                  <a:srgbClr val="0066CC"/>
                </a:solidFill>
                <a:latin typeface="+mj-ea"/>
              </a:rPr>
              <a:t>の２つの機能</a:t>
            </a:r>
          </a:p>
        </p:txBody>
      </p:sp>
      <p:sp>
        <p:nvSpPr>
          <p:cNvPr id="28676" name="Rectangle 3"/>
          <p:cNvSpPr>
            <a:spLocks noGrp="1" noChangeArrowheads="1"/>
          </p:cNvSpPr>
          <p:nvPr>
            <p:ph type="body" idx="1"/>
          </p:nvPr>
        </p:nvSpPr>
        <p:spPr>
          <a:xfrm>
            <a:off x="250826" y="1048280"/>
            <a:ext cx="6268508" cy="3122245"/>
          </a:xfrm>
        </p:spPr>
        <p:txBody>
          <a:bodyPr>
            <a:normAutofit/>
          </a:bodyPr>
          <a:lstStyle/>
          <a:p>
            <a:pPr marL="457200" indent="-457200" eaLnBrk="1" hangingPunct="1">
              <a:lnSpc>
                <a:spcPct val="120000"/>
              </a:lnSpc>
              <a:buFont typeface="+mj-lt"/>
              <a:buAutoNum type="arabicPeriod"/>
            </a:pPr>
            <a:r>
              <a:rPr lang="ja-JP" altLang="en-US" sz="2400" b="1" dirty="0" smtClean="0">
                <a:latin typeface="+mn-ea"/>
              </a:rPr>
              <a:t>分光放射照度の計測　</a:t>
            </a:r>
            <a:r>
              <a:rPr lang="en-US" altLang="ja-JP" sz="2400" b="1" dirty="0" smtClean="0">
                <a:latin typeface="+mn-ea"/>
              </a:rPr>
              <a:t>(</a:t>
            </a:r>
            <a:r>
              <a:rPr lang="ja-JP" altLang="en-US" sz="2400" b="1" dirty="0" smtClean="0">
                <a:latin typeface="+mn-ea"/>
              </a:rPr>
              <a:t>単位：</a:t>
            </a:r>
            <a:r>
              <a:rPr lang="en-US" altLang="ja-JP" sz="2400" b="1" dirty="0" err="1" smtClean="0">
                <a:latin typeface="+mn-ea"/>
              </a:rPr>
              <a:t>μW</a:t>
            </a:r>
            <a:r>
              <a:rPr lang="en-US" altLang="ja-JP" sz="2400" b="1" dirty="0" smtClean="0">
                <a:latin typeface="+mn-ea"/>
              </a:rPr>
              <a:t>/cm2/nm)</a:t>
            </a:r>
          </a:p>
          <a:p>
            <a:pPr lvl="1">
              <a:lnSpc>
                <a:spcPct val="120000"/>
              </a:lnSpc>
              <a:buFont typeface="Wingdings" charset="2"/>
              <a:buChar char="ü"/>
            </a:pPr>
            <a:r>
              <a:rPr lang="ja-JP" altLang="en-US" sz="1800" dirty="0" smtClean="0">
                <a:latin typeface="+mn-ea"/>
              </a:rPr>
              <a:t>光線照射中の波長帯を一括にシンプル計測</a:t>
            </a:r>
            <a:endParaRPr lang="en-US" altLang="ja-JP" sz="1800" dirty="0">
              <a:latin typeface="+mn-ea"/>
            </a:endParaRPr>
          </a:p>
          <a:p>
            <a:pPr lvl="1">
              <a:lnSpc>
                <a:spcPct val="120000"/>
              </a:lnSpc>
              <a:buFont typeface="Wingdings" charset="2"/>
              <a:buChar char="ü"/>
            </a:pPr>
            <a:r>
              <a:rPr lang="ja-JP" altLang="en-US" sz="1800" dirty="0" smtClean="0">
                <a:latin typeface="+mn-ea"/>
              </a:rPr>
              <a:t>光線治療器の整備</a:t>
            </a:r>
            <a:endParaRPr lang="en-US" altLang="ja-JP" sz="2400" b="1" dirty="0" smtClean="0">
              <a:latin typeface="+mn-ea"/>
            </a:endParaRPr>
          </a:p>
          <a:p>
            <a:pPr marL="457200" indent="-457200">
              <a:lnSpc>
                <a:spcPct val="120000"/>
              </a:lnSpc>
              <a:buFont typeface="+mj-lt"/>
              <a:buAutoNum type="arabicPeriod"/>
            </a:pPr>
            <a:r>
              <a:rPr lang="ja-JP" altLang="en-US" sz="2400" b="1" dirty="0">
                <a:latin typeface="+mn-ea"/>
              </a:rPr>
              <a:t>ルクス照度の計測 　</a:t>
            </a:r>
            <a:r>
              <a:rPr lang="en-US" altLang="ja-JP" sz="2400" b="1" dirty="0">
                <a:latin typeface="+mn-ea"/>
              </a:rPr>
              <a:t>(</a:t>
            </a:r>
            <a:r>
              <a:rPr lang="ja-JP" altLang="en-US" sz="2400" b="1" dirty="0">
                <a:latin typeface="+mn-ea"/>
              </a:rPr>
              <a:t>単位：</a:t>
            </a:r>
            <a:r>
              <a:rPr lang="en-US" altLang="ja-JP" sz="2400" b="1" dirty="0">
                <a:latin typeface="+mn-ea"/>
              </a:rPr>
              <a:t>Lux, Lx</a:t>
            </a:r>
            <a:r>
              <a:rPr lang="en-US" altLang="ja-JP" sz="2400" b="1" dirty="0" smtClean="0">
                <a:latin typeface="+mn-ea"/>
              </a:rPr>
              <a:t>)</a:t>
            </a:r>
          </a:p>
          <a:p>
            <a:pPr lvl="1">
              <a:lnSpc>
                <a:spcPct val="120000"/>
              </a:lnSpc>
              <a:buFont typeface="Wingdings" charset="2"/>
              <a:buChar char="ü"/>
            </a:pPr>
            <a:r>
              <a:rPr lang="ja-JP" altLang="en-US" sz="2000" dirty="0">
                <a:latin typeface="+mn-ea"/>
              </a:rPr>
              <a:t>ＮＩＣＵ内や保育器内、児の周囲の明るさを</a:t>
            </a:r>
            <a:r>
              <a:rPr lang="ja-JP" altLang="en-US" sz="2000" dirty="0" smtClean="0">
                <a:latin typeface="+mn-ea"/>
              </a:rPr>
              <a:t>測定</a:t>
            </a:r>
            <a:endParaRPr lang="ja-JP" altLang="en-US" sz="2000" dirty="0">
              <a:latin typeface="+mn-ea"/>
            </a:endParaRPr>
          </a:p>
          <a:p>
            <a:pPr lvl="1">
              <a:lnSpc>
                <a:spcPct val="120000"/>
              </a:lnSpc>
              <a:buFont typeface="Wingdings" charset="2"/>
              <a:buChar char="ü"/>
            </a:pPr>
            <a:r>
              <a:rPr lang="ja-JP" altLang="en-US" sz="2000" dirty="0" smtClean="0">
                <a:latin typeface="+mn-ea"/>
              </a:rPr>
              <a:t>デベロップメンタルケア</a:t>
            </a:r>
            <a:r>
              <a:rPr lang="ja-JP" altLang="en-US" sz="2000" dirty="0">
                <a:latin typeface="+mn-ea"/>
              </a:rPr>
              <a:t>時の環境照度を調整</a:t>
            </a:r>
          </a:p>
          <a:p>
            <a:pPr lvl="1">
              <a:lnSpc>
                <a:spcPct val="120000"/>
              </a:lnSpc>
              <a:buFont typeface="Wingdings" charset="2"/>
              <a:buChar char="ü"/>
            </a:pPr>
            <a:r>
              <a:rPr lang="ja-JP" altLang="en-US" sz="2000" dirty="0" smtClean="0">
                <a:latin typeface="+mn-ea"/>
              </a:rPr>
              <a:t>院内</a:t>
            </a:r>
            <a:r>
              <a:rPr lang="ja-JP" altLang="en-US" sz="2000" dirty="0">
                <a:latin typeface="+mn-ea"/>
              </a:rPr>
              <a:t>の照明環境の整備</a:t>
            </a:r>
          </a:p>
          <a:p>
            <a:pPr marL="0" indent="0">
              <a:lnSpc>
                <a:spcPct val="90000"/>
              </a:lnSpc>
              <a:buNone/>
            </a:pPr>
            <a:endParaRPr lang="ja-JP" altLang="en-US" sz="2400" b="1" dirty="0">
              <a:latin typeface="+mn-ea"/>
            </a:endParaRPr>
          </a:p>
        </p:txBody>
      </p:sp>
      <p:sp>
        <p:nvSpPr>
          <p:cNvPr id="28677" name="Line 4"/>
          <p:cNvSpPr>
            <a:spLocks noChangeShapeType="1"/>
          </p:cNvSpPr>
          <p:nvPr/>
        </p:nvSpPr>
        <p:spPr bwMode="auto">
          <a:xfrm>
            <a:off x="611188" y="909108"/>
            <a:ext cx="8208962" cy="0"/>
          </a:xfrm>
          <a:prstGeom prst="line">
            <a:avLst/>
          </a:prstGeom>
          <a:noFill/>
          <a:ln w="57150">
            <a:solidFill>
              <a:srgbClr val="993300"/>
            </a:solidFill>
            <a:round/>
            <a:headEnd/>
            <a:tailEnd/>
          </a:ln>
        </p:spPr>
        <p:txBody>
          <a:bodyPr/>
          <a:lstStyle/>
          <a:p>
            <a:endParaRPr lang="ja-JP" altLang="en-US"/>
          </a:p>
        </p:txBody>
      </p:sp>
      <p:pic>
        <p:nvPicPr>
          <p:cNvPr id="2" name="図 1"/>
          <p:cNvPicPr>
            <a:picLocks noChangeAspect="1"/>
          </p:cNvPicPr>
          <p:nvPr/>
        </p:nvPicPr>
        <p:blipFill>
          <a:blip r:embed="rId3"/>
          <a:stretch>
            <a:fillRect/>
          </a:stretch>
        </p:blipFill>
        <p:spPr>
          <a:xfrm>
            <a:off x="6519334" y="1048280"/>
            <a:ext cx="2300816" cy="2482896"/>
          </a:xfrm>
          <a:prstGeom prst="rect">
            <a:avLst/>
          </a:prstGeom>
        </p:spPr>
      </p:pic>
      <p:pic>
        <p:nvPicPr>
          <p:cNvPr id="7" name="コンテンツ プレースホルダー 4"/>
          <p:cNvPicPr>
            <a:picLocks noChangeAspect="1"/>
          </p:cNvPicPr>
          <p:nvPr/>
        </p:nvPicPr>
        <p:blipFill>
          <a:blip r:embed="rId4"/>
          <a:stretch>
            <a:fillRect/>
          </a:stretch>
        </p:blipFill>
        <p:spPr>
          <a:xfrm>
            <a:off x="3917624" y="3691466"/>
            <a:ext cx="4532109" cy="2761721"/>
          </a:xfrm>
          <a:prstGeom prst="rect">
            <a:avLst/>
          </a:prstGeom>
        </p:spPr>
      </p:pic>
    </p:spTree>
    <p:extLst>
      <p:ext uri="{BB962C8B-B14F-4D97-AF65-F5344CB8AC3E}">
        <p14:creationId xmlns:p14="http://schemas.microsoft.com/office/powerpoint/2010/main" val="24827333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Grp="1" noChangeArrowheads="1"/>
          </p:cNvSpPr>
          <p:nvPr>
            <p:ph type="title"/>
          </p:nvPr>
        </p:nvSpPr>
        <p:spPr>
          <a:xfrm>
            <a:off x="671513" y="225425"/>
            <a:ext cx="7786687" cy="876300"/>
          </a:xfrm>
        </p:spPr>
        <p:txBody>
          <a:bodyPr anchor="ctr">
            <a:normAutofit fontScale="90000"/>
          </a:bodyPr>
          <a:lstStyle/>
          <a:p>
            <a:pPr>
              <a:defRPr/>
            </a:pPr>
            <a:r>
              <a:rPr lang="ja-JP" altLang="en-US" sz="3600" dirty="0">
                <a:latin typeface="+mn-ea"/>
              </a:rPr>
              <a:t>アトムフォトセラピーアナライザ</a:t>
            </a:r>
            <a:r>
              <a:rPr lang="en-US" altLang="ja-JP" sz="3600" dirty="0">
                <a:latin typeface="+mn-ea"/>
              </a:rPr>
              <a:t>Ⅱ</a:t>
            </a:r>
            <a:r>
              <a:rPr lang="ja-JP" altLang="en-US" sz="3600" dirty="0">
                <a:latin typeface="+mn-ea"/>
              </a:rPr>
              <a:t>に</a:t>
            </a:r>
            <a:r>
              <a:rPr lang="ja-JP" altLang="en-US" sz="3600" dirty="0" smtClean="0">
                <a:latin typeface="+mn-ea"/>
              </a:rPr>
              <a:t>よる</a:t>
            </a:r>
            <a:r>
              <a:rPr lang="en-US" altLang="ja-JP" sz="3600" dirty="0" smtClean="0">
                <a:latin typeface="+mn-ea"/>
              </a:rPr>
              <a:t/>
            </a:r>
            <a:br>
              <a:rPr lang="en-US" altLang="ja-JP" sz="3600" dirty="0" smtClean="0">
                <a:latin typeface="+mn-ea"/>
              </a:rPr>
            </a:br>
            <a:r>
              <a:rPr lang="ja-JP" altLang="en-US" sz="3600" dirty="0" smtClean="0">
                <a:latin typeface="+mj-ea"/>
              </a:rPr>
              <a:t>保育器内の照射強度測定</a:t>
            </a:r>
            <a:endParaRPr lang="ja-JP" altLang="en-US" sz="3600" dirty="0" smtClean="0">
              <a:solidFill>
                <a:srgbClr val="000099"/>
              </a:solidFill>
              <a:latin typeface="HGPｺﾞｼｯｸE" pitchFamily="50" charset="-128"/>
              <a:ea typeface="HGPｺﾞｼｯｸE" pitchFamily="50" charset="-128"/>
            </a:endParaRPr>
          </a:p>
        </p:txBody>
      </p:sp>
      <p:sp>
        <p:nvSpPr>
          <p:cNvPr id="25605" name="Line 5"/>
          <p:cNvSpPr>
            <a:spLocks noChangeShapeType="1"/>
          </p:cNvSpPr>
          <p:nvPr/>
        </p:nvSpPr>
        <p:spPr bwMode="auto">
          <a:xfrm>
            <a:off x="827088" y="1569501"/>
            <a:ext cx="7704137" cy="0"/>
          </a:xfrm>
          <a:prstGeom prst="line">
            <a:avLst/>
          </a:prstGeom>
          <a:noFill/>
          <a:ln w="57150">
            <a:solidFill>
              <a:srgbClr val="993300"/>
            </a:solidFill>
            <a:round/>
            <a:headEnd/>
            <a:tailEnd/>
          </a:ln>
        </p:spPr>
        <p:txBody>
          <a:bodyPr/>
          <a:lstStyle/>
          <a:p>
            <a:endParaRPr lang="ja-JP" altLang="en-US"/>
          </a:p>
        </p:txBody>
      </p:sp>
      <p:pic>
        <p:nvPicPr>
          <p:cNvPr id="2" name="図 1" descr="スライド17あ.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513" y="1945215"/>
            <a:ext cx="3166533" cy="4308312"/>
          </a:xfrm>
          <a:prstGeom prst="rect">
            <a:avLst/>
          </a:prstGeom>
        </p:spPr>
      </p:pic>
      <p:pic>
        <p:nvPicPr>
          <p:cNvPr id="4" name="図 3" descr="スライド17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3621" y="1945215"/>
            <a:ext cx="4267335" cy="4438651"/>
          </a:xfrm>
          <a:prstGeom prst="rect">
            <a:avLst/>
          </a:prstGeom>
        </p:spPr>
      </p:pic>
      <p:sp>
        <p:nvSpPr>
          <p:cNvPr id="5" name="正方形/長方形 4"/>
          <p:cNvSpPr/>
          <p:nvPr/>
        </p:nvSpPr>
        <p:spPr>
          <a:xfrm>
            <a:off x="655010" y="6060700"/>
            <a:ext cx="7591954" cy="646331"/>
          </a:xfrm>
          <a:prstGeom prst="rect">
            <a:avLst/>
          </a:prstGeom>
        </p:spPr>
        <p:txBody>
          <a:bodyPr wrap="square">
            <a:spAutoFit/>
          </a:bodyPr>
          <a:lstStyle/>
          <a:p>
            <a:r>
              <a:rPr lang="ja-JP" altLang="en-US" dirty="0">
                <a:solidFill>
                  <a:srgbClr val="FF0000"/>
                </a:solidFill>
              </a:rPr>
              <a:t>最大値は、蛍光管</a:t>
            </a:r>
            <a:r>
              <a:rPr lang="en-US" altLang="ja-JP" dirty="0">
                <a:solidFill>
                  <a:srgbClr val="FF0000"/>
                </a:solidFill>
              </a:rPr>
              <a:t>17µW/cm2/nm</a:t>
            </a:r>
            <a:r>
              <a:rPr lang="ja-JP" altLang="en-US" dirty="0">
                <a:solidFill>
                  <a:srgbClr val="FF0000"/>
                </a:solidFill>
              </a:rPr>
              <a:t>、</a:t>
            </a:r>
            <a:r>
              <a:rPr lang="en-US" altLang="ja-JP" dirty="0">
                <a:solidFill>
                  <a:srgbClr val="FF0000"/>
                </a:solidFill>
              </a:rPr>
              <a:t>LED 44µW/cm2/nm</a:t>
            </a:r>
            <a:r>
              <a:rPr lang="ja-JP" altLang="en-US" dirty="0">
                <a:solidFill>
                  <a:srgbClr val="FF0000"/>
                </a:solidFill>
              </a:rPr>
              <a:t>と、</a:t>
            </a:r>
            <a:r>
              <a:rPr lang="en-US" altLang="ja-JP" dirty="0">
                <a:solidFill>
                  <a:srgbClr val="FF0000"/>
                </a:solidFill>
              </a:rPr>
              <a:t>LED</a:t>
            </a:r>
            <a:r>
              <a:rPr lang="ja-JP" altLang="en-US" dirty="0">
                <a:solidFill>
                  <a:srgbClr val="FF0000"/>
                </a:solidFill>
              </a:rPr>
              <a:t>の方が</a:t>
            </a:r>
            <a:r>
              <a:rPr lang="en-US" altLang="ja-JP" dirty="0">
                <a:solidFill>
                  <a:srgbClr val="FF0000"/>
                </a:solidFill>
              </a:rPr>
              <a:t>2.6</a:t>
            </a:r>
            <a:r>
              <a:rPr lang="ja-JP" altLang="en-US" dirty="0">
                <a:solidFill>
                  <a:srgbClr val="FF0000"/>
                </a:solidFill>
              </a:rPr>
              <a:t>倍強かったが、</a:t>
            </a:r>
            <a:r>
              <a:rPr lang="en-US" altLang="ja-JP" dirty="0">
                <a:solidFill>
                  <a:srgbClr val="FF0000"/>
                </a:solidFill>
              </a:rPr>
              <a:t>10µW/cm2/nm</a:t>
            </a:r>
            <a:r>
              <a:rPr lang="ja-JP" altLang="en-US" dirty="0">
                <a:solidFill>
                  <a:srgbClr val="FF0000"/>
                </a:solidFill>
              </a:rPr>
              <a:t>以上となる面積は、</a:t>
            </a:r>
            <a:r>
              <a:rPr lang="en-US" altLang="ja-JP" dirty="0">
                <a:solidFill>
                  <a:srgbClr val="FF0000"/>
                </a:solidFill>
              </a:rPr>
              <a:t>LED</a:t>
            </a:r>
            <a:r>
              <a:rPr lang="ja-JP" altLang="en-US" dirty="0">
                <a:solidFill>
                  <a:srgbClr val="FF0000"/>
                </a:solidFill>
              </a:rPr>
              <a:t>の方が小さかった。</a:t>
            </a:r>
          </a:p>
        </p:txBody>
      </p:sp>
      <p:sp>
        <p:nvSpPr>
          <p:cNvPr id="7" name="正方形/長方形 6"/>
          <p:cNvSpPr/>
          <p:nvPr/>
        </p:nvSpPr>
        <p:spPr>
          <a:xfrm>
            <a:off x="1779685" y="1787550"/>
            <a:ext cx="877163" cy="369332"/>
          </a:xfrm>
          <a:prstGeom prst="rect">
            <a:avLst/>
          </a:prstGeom>
        </p:spPr>
        <p:txBody>
          <a:bodyPr wrap="none">
            <a:spAutoFit/>
          </a:bodyPr>
          <a:lstStyle/>
          <a:p>
            <a:r>
              <a:rPr lang="ja-JP" altLang="en-US" dirty="0"/>
              <a:t>蛍光管</a:t>
            </a:r>
          </a:p>
        </p:txBody>
      </p:sp>
      <p:sp>
        <p:nvSpPr>
          <p:cNvPr id="15" name="テキスト ボックス 14"/>
          <p:cNvSpPr txBox="1"/>
          <p:nvPr/>
        </p:nvSpPr>
        <p:spPr>
          <a:xfrm>
            <a:off x="4450987" y="1760549"/>
            <a:ext cx="2044671" cy="369332"/>
          </a:xfrm>
          <a:prstGeom prst="rect">
            <a:avLst/>
          </a:prstGeom>
          <a:noFill/>
        </p:spPr>
        <p:txBody>
          <a:bodyPr wrap="square" rtlCol="0">
            <a:spAutoFit/>
          </a:bodyPr>
          <a:lstStyle/>
          <a:p>
            <a:r>
              <a:rPr kumimoji="1" lang="en-US" altLang="ja-JP" dirty="0" smtClean="0">
                <a:latin typeface="+mn-ea"/>
              </a:rPr>
              <a:t>LED</a:t>
            </a:r>
            <a:r>
              <a:rPr kumimoji="1" lang="ja-JP" altLang="en-US" dirty="0" smtClean="0">
                <a:latin typeface="+mn-ea"/>
              </a:rPr>
              <a:t>（ビリセラピー）</a:t>
            </a:r>
            <a:endParaRPr kumimoji="1" lang="ja-JP" altLang="en-US" dirty="0">
              <a:latin typeface="+mn-ea"/>
            </a:endParaRPr>
          </a:p>
        </p:txBody>
      </p:sp>
      <p:sp>
        <p:nvSpPr>
          <p:cNvPr id="8" name="正方形/長方形 7"/>
          <p:cNvSpPr/>
          <p:nvPr/>
        </p:nvSpPr>
        <p:spPr>
          <a:xfrm>
            <a:off x="6960433" y="1972216"/>
            <a:ext cx="1928733" cy="369332"/>
          </a:xfrm>
          <a:prstGeom prst="rect">
            <a:avLst/>
          </a:prstGeom>
        </p:spPr>
        <p:txBody>
          <a:bodyPr wrap="none">
            <a:spAutoFit/>
          </a:bodyPr>
          <a:lstStyle/>
          <a:p>
            <a:r>
              <a:rPr lang="ja-JP" altLang="en-US" dirty="0">
                <a:latin typeface="+mn-ea"/>
              </a:rPr>
              <a:t>単位：</a:t>
            </a:r>
            <a:r>
              <a:rPr lang="en-US" altLang="ja-JP" dirty="0">
                <a:latin typeface="+mn-ea"/>
              </a:rPr>
              <a:t>µW/cm</a:t>
            </a:r>
            <a:r>
              <a:rPr lang="en-US" altLang="ja-JP" baseline="30000" dirty="0">
                <a:latin typeface="+mn-ea"/>
              </a:rPr>
              <a:t>2</a:t>
            </a:r>
            <a:r>
              <a:rPr lang="en-US" altLang="ja-JP" dirty="0">
                <a:latin typeface="+mn-ea"/>
              </a:rPr>
              <a:t>/nm</a:t>
            </a:r>
            <a:endParaRPr lang="ja-JP" altLang="en-US" dirty="0">
              <a:latin typeface="+mn-ea"/>
            </a:endParaRPr>
          </a:p>
        </p:txBody>
      </p:sp>
      <p:sp>
        <p:nvSpPr>
          <p:cNvPr id="9" name="正方形/長方形 8"/>
          <p:cNvSpPr/>
          <p:nvPr/>
        </p:nvSpPr>
        <p:spPr>
          <a:xfrm>
            <a:off x="3318098" y="1130893"/>
            <a:ext cx="5213127" cy="461665"/>
          </a:xfrm>
          <a:prstGeom prst="rect">
            <a:avLst/>
          </a:prstGeom>
        </p:spPr>
        <p:txBody>
          <a:bodyPr wrap="square">
            <a:spAutoFit/>
          </a:bodyPr>
          <a:lstStyle/>
          <a:p>
            <a:r>
              <a:rPr lang="ja-JP" altLang="en-US" sz="2400" dirty="0">
                <a:latin typeface="+mj-ea"/>
              </a:rPr>
              <a:t>保育器内</a:t>
            </a:r>
            <a:r>
              <a:rPr lang="en-US" altLang="ja-JP" sz="2400" dirty="0">
                <a:latin typeface="+mj-ea"/>
              </a:rPr>
              <a:t>40×</a:t>
            </a:r>
            <a:r>
              <a:rPr lang="en-US" altLang="ja-JP" sz="2400" dirty="0" smtClean="0">
                <a:latin typeface="+mj-ea"/>
              </a:rPr>
              <a:t>60cm</a:t>
            </a:r>
            <a:r>
              <a:rPr lang="ja-JP" altLang="en-US" sz="2400" dirty="0" smtClean="0">
                <a:latin typeface="+mj-ea"/>
              </a:rPr>
              <a:t>、</a:t>
            </a:r>
            <a:r>
              <a:rPr lang="en-US" altLang="ja-JP" sz="2400" dirty="0" smtClean="0">
                <a:latin typeface="+mj-ea"/>
              </a:rPr>
              <a:t>1</a:t>
            </a:r>
            <a:r>
              <a:rPr lang="ja-JP" altLang="en-US" sz="2400" dirty="0" smtClean="0">
                <a:latin typeface="+mj-ea"/>
              </a:rPr>
              <a:t>マス</a:t>
            </a:r>
            <a:r>
              <a:rPr lang="en-US" altLang="ja-JP" sz="2400" dirty="0" smtClean="0">
                <a:latin typeface="+mj-ea"/>
              </a:rPr>
              <a:t> 5</a:t>
            </a:r>
            <a:r>
              <a:rPr lang="en-US" altLang="ja-JP" sz="2400" dirty="0">
                <a:latin typeface="+mj-ea"/>
              </a:rPr>
              <a:t>×</a:t>
            </a:r>
            <a:r>
              <a:rPr lang="en-US" altLang="ja-JP" sz="2400" dirty="0" smtClean="0">
                <a:latin typeface="+mj-ea"/>
              </a:rPr>
              <a:t>5cm</a:t>
            </a:r>
            <a:endParaRPr lang="ja-JP" altLang="en-US" sz="2400" dirty="0"/>
          </a:p>
        </p:txBody>
      </p:sp>
    </p:spTree>
    <p:extLst>
      <p:ext uri="{BB962C8B-B14F-4D97-AF65-F5344CB8AC3E}">
        <p14:creationId xmlns:p14="http://schemas.microsoft.com/office/powerpoint/2010/main" val="131182152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円/楕円 5"/>
          <p:cNvSpPr/>
          <p:nvPr/>
        </p:nvSpPr>
        <p:spPr>
          <a:xfrm>
            <a:off x="2473082" y="2133600"/>
            <a:ext cx="4197837" cy="4064000"/>
          </a:xfrm>
          <a:prstGeom prst="ellipse">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9876" name="Rectangle 4"/>
          <p:cNvSpPr>
            <a:spLocks noGrp="1" noChangeArrowheads="1"/>
          </p:cNvSpPr>
          <p:nvPr>
            <p:ph type="title"/>
          </p:nvPr>
        </p:nvSpPr>
        <p:spPr>
          <a:xfrm>
            <a:off x="671513" y="428625"/>
            <a:ext cx="7786687" cy="876300"/>
          </a:xfrm>
        </p:spPr>
        <p:txBody>
          <a:bodyPr anchor="ctr">
            <a:normAutofit/>
          </a:bodyPr>
          <a:lstStyle/>
          <a:p>
            <a:pPr>
              <a:defRPr/>
            </a:pPr>
            <a:r>
              <a:rPr lang="ja-JP" altLang="en-US" sz="3600" b="1" dirty="0" smtClean="0">
                <a:solidFill>
                  <a:schemeClr val="accent1">
                    <a:lumMod val="75000"/>
                  </a:schemeClr>
                </a:solidFill>
                <a:latin typeface="+mj-ea"/>
              </a:rPr>
              <a:t>光線治療の効果を左右する５つの因子</a:t>
            </a:r>
          </a:p>
        </p:txBody>
      </p:sp>
      <p:sp>
        <p:nvSpPr>
          <p:cNvPr id="25605" name="Line 5"/>
          <p:cNvSpPr>
            <a:spLocks noChangeShapeType="1"/>
          </p:cNvSpPr>
          <p:nvPr/>
        </p:nvSpPr>
        <p:spPr bwMode="auto">
          <a:xfrm>
            <a:off x="827088" y="1569501"/>
            <a:ext cx="7704137" cy="0"/>
          </a:xfrm>
          <a:prstGeom prst="line">
            <a:avLst/>
          </a:prstGeom>
          <a:noFill/>
          <a:ln w="57150">
            <a:solidFill>
              <a:srgbClr val="993300"/>
            </a:solidFill>
            <a:round/>
            <a:headEnd/>
            <a:tailEnd/>
          </a:ln>
        </p:spPr>
        <p:txBody>
          <a:bodyPr/>
          <a:lstStyle/>
          <a:p>
            <a:endParaRPr lang="ja-JP" altLang="en-US"/>
          </a:p>
        </p:txBody>
      </p:sp>
      <p:sp>
        <p:nvSpPr>
          <p:cNvPr id="11" name="Oval 5"/>
          <p:cNvSpPr>
            <a:spLocks noChangeArrowheads="1"/>
          </p:cNvSpPr>
          <p:nvPr/>
        </p:nvSpPr>
        <p:spPr bwMode="auto">
          <a:xfrm>
            <a:off x="3560358" y="1764399"/>
            <a:ext cx="2023285" cy="1943307"/>
          </a:xfrm>
          <a:prstGeom prst="ellipse">
            <a:avLst/>
          </a:prstGeom>
          <a:solidFill>
            <a:srgbClr val="00FF00"/>
          </a:solidFill>
          <a:ln w="9525">
            <a:noFill/>
            <a:round/>
            <a:headEnd/>
            <a:tailEnd/>
          </a:ln>
          <a:effectLst>
            <a:outerShdw blurRad="50800" dist="38100" dir="2700000" algn="tl" rotWithShape="0">
              <a:srgbClr val="000000">
                <a:alpha val="43000"/>
              </a:srgbClr>
            </a:outerShdw>
          </a:effectLst>
        </p:spPr>
        <p:txBody>
          <a:bodyPr wrap="none" anchor="ctr"/>
          <a:lstStyle/>
          <a:p>
            <a:pPr algn="ctr"/>
            <a:r>
              <a:rPr lang="ja-JP" altLang="en-US" sz="2400" b="1" dirty="0" smtClean="0"/>
              <a:t>児</a:t>
            </a:r>
            <a:r>
              <a:rPr lang="ja-JP" altLang="en-US" sz="2400" b="1" dirty="0"/>
              <a:t>までの距離</a:t>
            </a:r>
          </a:p>
        </p:txBody>
      </p:sp>
      <p:grpSp>
        <p:nvGrpSpPr>
          <p:cNvPr id="3" name="図形グループ 2"/>
          <p:cNvGrpSpPr/>
          <p:nvPr/>
        </p:nvGrpSpPr>
        <p:grpSpPr>
          <a:xfrm>
            <a:off x="2473082" y="4605999"/>
            <a:ext cx="4197837" cy="1943307"/>
            <a:chOff x="2472762" y="4487465"/>
            <a:chExt cx="4197837" cy="1943307"/>
          </a:xfrm>
          <a:effectLst>
            <a:outerShdw blurRad="50800" dist="38100" dir="2700000" algn="tl" rotWithShape="0">
              <a:srgbClr val="000000">
                <a:alpha val="43000"/>
              </a:srgbClr>
            </a:outerShdw>
          </a:effectLst>
        </p:grpSpPr>
        <p:sp>
          <p:nvSpPr>
            <p:cNvPr id="12" name="Oval 8"/>
            <p:cNvSpPr>
              <a:spLocks noChangeArrowheads="1"/>
            </p:cNvSpPr>
            <p:nvPr/>
          </p:nvSpPr>
          <p:spPr bwMode="auto">
            <a:xfrm>
              <a:off x="2472762" y="4487465"/>
              <a:ext cx="2023285" cy="1943307"/>
            </a:xfrm>
            <a:prstGeom prst="ellipse">
              <a:avLst/>
            </a:prstGeom>
            <a:solidFill>
              <a:srgbClr val="FFCC00"/>
            </a:solidFill>
            <a:ln w="9525">
              <a:noFill/>
              <a:round/>
              <a:headEnd/>
              <a:tailEnd/>
            </a:ln>
          </p:spPr>
          <p:txBody>
            <a:bodyPr wrap="none" anchor="ctr"/>
            <a:lstStyle/>
            <a:p>
              <a:pPr algn="ctr"/>
              <a:r>
                <a:rPr lang="ja-JP" altLang="en-US" sz="2400" b="1" dirty="0" smtClean="0"/>
                <a:t>照射面積</a:t>
              </a:r>
              <a:endParaRPr lang="ja-JP" altLang="en-US" sz="2400" b="1" dirty="0"/>
            </a:p>
          </p:txBody>
        </p:sp>
        <p:sp>
          <p:nvSpPr>
            <p:cNvPr id="13" name="Oval 9"/>
            <p:cNvSpPr>
              <a:spLocks noChangeArrowheads="1"/>
            </p:cNvSpPr>
            <p:nvPr/>
          </p:nvSpPr>
          <p:spPr bwMode="auto">
            <a:xfrm>
              <a:off x="4647314" y="4487465"/>
              <a:ext cx="2023285" cy="1943307"/>
            </a:xfrm>
            <a:prstGeom prst="ellipse">
              <a:avLst/>
            </a:prstGeom>
            <a:solidFill>
              <a:srgbClr val="FF99CC"/>
            </a:solidFill>
            <a:ln w="9525">
              <a:noFill/>
              <a:round/>
              <a:headEnd/>
              <a:tailEnd/>
            </a:ln>
          </p:spPr>
          <p:txBody>
            <a:bodyPr wrap="none" anchor="ctr"/>
            <a:lstStyle/>
            <a:p>
              <a:pPr algn="ctr"/>
              <a:r>
                <a:rPr lang="ja-JP" altLang="en-US" sz="2400" b="1" dirty="0"/>
                <a:t>光源の種類</a:t>
              </a:r>
            </a:p>
          </p:txBody>
        </p:sp>
      </p:grpSp>
      <p:sp>
        <p:nvSpPr>
          <p:cNvPr id="14" name="Oval 10"/>
          <p:cNvSpPr>
            <a:spLocks noChangeArrowheads="1"/>
          </p:cNvSpPr>
          <p:nvPr/>
        </p:nvSpPr>
        <p:spPr bwMode="auto">
          <a:xfrm>
            <a:off x="1537073" y="2662692"/>
            <a:ext cx="2023285" cy="1943307"/>
          </a:xfrm>
          <a:prstGeom prst="ellipse">
            <a:avLst/>
          </a:prstGeom>
          <a:solidFill>
            <a:srgbClr val="FFFF00"/>
          </a:solidFill>
          <a:ln w="9525">
            <a:noFill/>
            <a:round/>
            <a:headEnd/>
            <a:tailEnd/>
          </a:ln>
          <a:effectLst>
            <a:outerShdw blurRad="50800" dist="38100" dir="2700000" algn="tl" rotWithShape="0">
              <a:srgbClr val="000000">
                <a:alpha val="43000"/>
              </a:srgbClr>
            </a:outerShdw>
          </a:effectLst>
        </p:spPr>
        <p:txBody>
          <a:bodyPr wrap="none" anchor="ctr"/>
          <a:lstStyle/>
          <a:p>
            <a:pPr algn="ctr"/>
            <a:r>
              <a:rPr lang="ja-JP" altLang="en-US" sz="2400" b="1" dirty="0" smtClean="0"/>
              <a:t>児</a:t>
            </a:r>
            <a:r>
              <a:rPr lang="ja-JP" altLang="en-US" sz="2400" b="1" dirty="0"/>
              <a:t>までの角度</a:t>
            </a:r>
          </a:p>
        </p:txBody>
      </p:sp>
      <p:sp>
        <p:nvSpPr>
          <p:cNvPr id="16" name="Oval 10"/>
          <p:cNvSpPr>
            <a:spLocks noChangeArrowheads="1"/>
          </p:cNvSpPr>
          <p:nvPr/>
        </p:nvSpPr>
        <p:spPr bwMode="auto">
          <a:xfrm>
            <a:off x="5583643" y="2662692"/>
            <a:ext cx="2023285" cy="1943307"/>
          </a:xfrm>
          <a:prstGeom prst="ellipse">
            <a:avLst/>
          </a:prstGeom>
          <a:solidFill>
            <a:srgbClr val="FF0000"/>
          </a:solidFill>
          <a:ln w="9525">
            <a:noFill/>
            <a:round/>
            <a:headEnd/>
            <a:tailEnd/>
          </a:ln>
          <a:effectLst>
            <a:outerShdw blurRad="50800" dist="38100" dir="2700000" algn="tl" rotWithShape="0">
              <a:srgbClr val="000000">
                <a:alpha val="43000"/>
              </a:srgbClr>
            </a:outerShdw>
          </a:effectLst>
        </p:spPr>
        <p:txBody>
          <a:bodyPr wrap="none" anchor="ctr"/>
          <a:lstStyle/>
          <a:p>
            <a:pPr algn="ctr"/>
            <a:r>
              <a:rPr lang="ja-JP" altLang="en-US" sz="2400" b="1" dirty="0" smtClean="0"/>
              <a:t>照射時間</a:t>
            </a:r>
            <a:endParaRPr lang="ja-JP" altLang="en-US" sz="2400" b="1" dirty="0"/>
          </a:p>
        </p:txBody>
      </p:sp>
    </p:spTree>
    <p:extLst>
      <p:ext uri="{BB962C8B-B14F-4D97-AF65-F5344CB8AC3E}">
        <p14:creationId xmlns:p14="http://schemas.microsoft.com/office/powerpoint/2010/main" val="404118852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77838"/>
            <a:ext cx="8229600" cy="1164695"/>
          </a:xfrm>
          <a:solidFill>
            <a:srgbClr val="CCFFCC"/>
          </a:solidFill>
          <a:effectLst>
            <a:outerShdw blurRad="50800" dist="38100" dir="2700000" algn="tl" rotWithShape="0">
              <a:srgbClr val="000000">
                <a:alpha val="43000"/>
              </a:srgbClr>
            </a:outerShdw>
          </a:effectLst>
        </p:spPr>
        <p:txBody>
          <a:bodyPr>
            <a:normAutofit/>
          </a:bodyPr>
          <a:lstStyle/>
          <a:p>
            <a:r>
              <a:rPr kumimoji="1" lang="ja-JP" altLang="en-US" sz="3600" b="1" dirty="0" smtClean="0"/>
              <a:t>新生児黄疸には、２つの側面がある</a:t>
            </a:r>
            <a:endParaRPr kumimoji="1" lang="ja-JP" altLang="en-US" sz="3600" b="1" dirty="0"/>
          </a:p>
        </p:txBody>
      </p:sp>
      <p:sp>
        <p:nvSpPr>
          <p:cNvPr id="3" name="コンテンツ プレースホルダー 2"/>
          <p:cNvSpPr>
            <a:spLocks noGrp="1"/>
          </p:cNvSpPr>
          <p:nvPr>
            <p:ph idx="1"/>
          </p:nvPr>
        </p:nvSpPr>
        <p:spPr>
          <a:xfrm>
            <a:off x="457200" y="2820457"/>
            <a:ext cx="8229600" cy="3038477"/>
          </a:xfrm>
          <a:noFill/>
        </p:spPr>
        <p:txBody>
          <a:bodyPr>
            <a:noAutofit/>
          </a:bodyPr>
          <a:lstStyle/>
          <a:p>
            <a:pPr marL="514350" indent="-514350">
              <a:lnSpc>
                <a:spcPct val="150000"/>
              </a:lnSpc>
              <a:spcAft>
                <a:spcPts val="600"/>
              </a:spcAft>
              <a:buFont typeface="+mj-lt"/>
              <a:buAutoNum type="arabicPeriod"/>
            </a:pPr>
            <a:r>
              <a:rPr kumimoji="1" lang="ja-JP" altLang="en-US" sz="2000" dirty="0" smtClean="0"/>
              <a:t>黄疸は、新生児が示す重大なサイン</a:t>
            </a:r>
            <a:r>
              <a:rPr lang="ja-JP" altLang="ja-JP" sz="2000" dirty="0"/>
              <a:t>　</a:t>
            </a:r>
            <a:r>
              <a:rPr lang="ja-JP" altLang="en-US" sz="2000" dirty="0" smtClean="0"/>
              <a:t>　　高ビ血症の原因追及を！！</a:t>
            </a:r>
            <a:endParaRPr lang="en-US" altLang="ja-JP" sz="2000" dirty="0" smtClean="0"/>
          </a:p>
          <a:p>
            <a:pPr marL="857250" lvl="1" indent="311150">
              <a:lnSpc>
                <a:spcPct val="150000"/>
              </a:lnSpc>
              <a:spcAft>
                <a:spcPts val="600"/>
              </a:spcAft>
              <a:buFont typeface="Wingdings" charset="2"/>
              <a:buChar char="ü"/>
              <a:tabLst>
                <a:tab pos="1608138" algn="l"/>
              </a:tabLst>
            </a:pPr>
            <a:r>
              <a:rPr lang="ja-JP" altLang="en-US" sz="2000" dirty="0" smtClean="0"/>
              <a:t>溶血性疾患、敗血症、</a:t>
            </a:r>
            <a:r>
              <a:rPr lang="en-US" altLang="ja-JP" sz="2000" dirty="0" smtClean="0"/>
              <a:t>TORCH</a:t>
            </a:r>
            <a:r>
              <a:rPr lang="ja-JP" altLang="en-US" sz="2000" dirty="0" smtClean="0"/>
              <a:t>、</a:t>
            </a:r>
            <a:endParaRPr lang="en-US" altLang="ja-JP" sz="2000" dirty="0" smtClean="0"/>
          </a:p>
          <a:p>
            <a:pPr marL="857250" lvl="1" indent="311150">
              <a:lnSpc>
                <a:spcPct val="150000"/>
              </a:lnSpc>
              <a:spcAft>
                <a:spcPts val="600"/>
              </a:spcAft>
              <a:buFont typeface="Wingdings" charset="2"/>
              <a:buChar char="ü"/>
              <a:tabLst>
                <a:tab pos="1608138" algn="l"/>
              </a:tabLst>
            </a:pPr>
            <a:r>
              <a:rPr lang="ja-JP" altLang="en-US" sz="2000" dirty="0" smtClean="0"/>
              <a:t>ガラクトース</a:t>
            </a:r>
            <a:r>
              <a:rPr lang="ja-JP" altLang="en-US" sz="2000" dirty="0"/>
              <a:t>血症</a:t>
            </a:r>
            <a:r>
              <a:rPr lang="ja-JP" altLang="en-US" sz="2000" dirty="0" smtClean="0"/>
              <a:t>、甲状腺機能低下症、副腎出血など</a:t>
            </a:r>
            <a:endParaRPr kumimoji="1" lang="en-US" altLang="ja-JP" sz="2000" dirty="0" smtClean="0"/>
          </a:p>
          <a:p>
            <a:pPr marL="514350" indent="-514350">
              <a:lnSpc>
                <a:spcPct val="150000"/>
              </a:lnSpc>
              <a:spcAft>
                <a:spcPts val="600"/>
              </a:spcAft>
              <a:buFont typeface="+mj-lt"/>
              <a:buAutoNum type="arabicPeriod"/>
            </a:pPr>
            <a:r>
              <a:rPr lang="ja-JP" altLang="en-US" sz="2000" dirty="0"/>
              <a:t>核黄疸（脳障害）</a:t>
            </a:r>
            <a:r>
              <a:rPr lang="ja-JP" altLang="en-US" sz="2000" dirty="0" smtClean="0"/>
              <a:t>の予防</a:t>
            </a:r>
            <a:endParaRPr lang="en-US" altLang="ja-JP" sz="2000" dirty="0" smtClean="0"/>
          </a:p>
          <a:p>
            <a:pPr marL="896938" lvl="1" indent="0">
              <a:lnSpc>
                <a:spcPct val="150000"/>
              </a:lnSpc>
              <a:spcAft>
                <a:spcPts val="600"/>
              </a:spcAft>
              <a:buNone/>
            </a:pPr>
            <a:r>
              <a:rPr lang="en-US" altLang="ja-JP" sz="2000" dirty="0" smtClean="0"/>
              <a:t>		</a:t>
            </a:r>
            <a:r>
              <a:rPr lang="ja-JP" altLang="en-US" sz="2000" dirty="0" smtClean="0"/>
              <a:t>注意深い観察で、その大半は予防できる</a:t>
            </a:r>
            <a:endParaRPr lang="en-US" altLang="ja-JP" sz="2000" dirty="0" smtClean="0"/>
          </a:p>
          <a:p>
            <a:pPr marL="0" lvl="1" indent="0">
              <a:lnSpc>
                <a:spcPct val="150000"/>
              </a:lnSpc>
              <a:buNone/>
            </a:pPr>
            <a:endParaRPr lang="en-US" altLang="ja-JP" sz="2000" i="1" dirty="0" smtClean="0"/>
          </a:p>
          <a:p>
            <a:pPr marL="0" lvl="1" indent="0">
              <a:lnSpc>
                <a:spcPct val="150000"/>
              </a:lnSpc>
              <a:buNone/>
            </a:pPr>
            <a:r>
              <a:rPr lang="ja-JP" altLang="en-US" sz="2000" i="1" dirty="0"/>
              <a:t>　</a:t>
            </a:r>
            <a:endParaRPr lang="en-US" altLang="ja-JP" sz="2000" dirty="0" smtClean="0"/>
          </a:p>
          <a:p>
            <a:pPr marL="0" indent="0">
              <a:lnSpc>
                <a:spcPct val="150000"/>
              </a:lnSpc>
              <a:buNone/>
            </a:pPr>
            <a:endParaRPr lang="en-US" altLang="ja-JP" sz="2000" dirty="0"/>
          </a:p>
        </p:txBody>
      </p:sp>
      <p:sp>
        <p:nvSpPr>
          <p:cNvPr id="4" name="日付プレースホルダー 3"/>
          <p:cNvSpPr>
            <a:spLocks noGrp="1"/>
          </p:cNvSpPr>
          <p:nvPr>
            <p:ph type="dt" sz="half" idx="10"/>
          </p:nvPr>
        </p:nvSpPr>
        <p:spPr/>
        <p:txBody>
          <a:bodyPr/>
          <a:lstStyle/>
          <a:p>
            <a:r>
              <a:rPr kumimoji="1" lang="en-US" altLang="ja-JP" smtClean="0"/>
              <a:t>2015/03/07</a:t>
            </a:r>
            <a:endParaRPr kumimoji="1" lang="ja-JP" altLang="en-US"/>
          </a:p>
        </p:txBody>
      </p:sp>
      <p:sp>
        <p:nvSpPr>
          <p:cNvPr id="5" name="スライド番号プレースホルダー 4"/>
          <p:cNvSpPr>
            <a:spLocks noGrp="1"/>
          </p:cNvSpPr>
          <p:nvPr>
            <p:ph type="sldNum" sz="quarter" idx="12"/>
          </p:nvPr>
        </p:nvSpPr>
        <p:spPr/>
        <p:txBody>
          <a:bodyPr/>
          <a:lstStyle/>
          <a:p>
            <a:fld id="{03E6C199-2A21-3B4E-8413-B5F70C744C0F}" type="slidenum">
              <a:rPr kumimoji="1" lang="ja-JP" altLang="en-US" smtClean="0"/>
              <a:t>4</a:t>
            </a:fld>
            <a:endParaRPr kumimoji="1" lang="ja-JP" altLang="en-US"/>
          </a:p>
        </p:txBody>
      </p:sp>
      <p:sp>
        <p:nvSpPr>
          <p:cNvPr id="6" name="正方形/長方形 5"/>
          <p:cNvSpPr/>
          <p:nvPr/>
        </p:nvSpPr>
        <p:spPr>
          <a:xfrm>
            <a:off x="1461626" y="1983857"/>
            <a:ext cx="5794374" cy="461665"/>
          </a:xfrm>
          <a:prstGeom prst="rect">
            <a:avLst/>
          </a:prstGeom>
        </p:spPr>
        <p:txBody>
          <a:bodyPr wrap="none">
            <a:spAutoFit/>
          </a:bodyPr>
          <a:lstStyle/>
          <a:p>
            <a:r>
              <a:rPr lang="ja-JP" altLang="en-US" sz="2400" dirty="0">
                <a:solidFill>
                  <a:srgbClr val="FF0000"/>
                </a:solidFill>
              </a:rPr>
              <a:t>　　光を当てて、解決する問題ではない！！</a:t>
            </a:r>
          </a:p>
        </p:txBody>
      </p:sp>
    </p:spTree>
    <p:extLst>
      <p:ext uri="{BB962C8B-B14F-4D97-AF65-F5344CB8AC3E}">
        <p14:creationId xmlns:p14="http://schemas.microsoft.com/office/powerpoint/2010/main" val="242794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7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89466"/>
            <a:ext cx="8229600" cy="1168401"/>
          </a:xfrm>
          <a:solidFill>
            <a:srgbClr val="CCFFCC"/>
          </a:solidFill>
          <a:effectLst>
            <a:outerShdw blurRad="50800" dist="38100" dir="2700000" algn="tl" rotWithShape="0">
              <a:srgbClr val="000000">
                <a:alpha val="43000"/>
              </a:srgbClr>
            </a:outerShdw>
          </a:effectLst>
        </p:spPr>
        <p:txBody>
          <a:bodyPr anchor="ctr" anchorCtr="0">
            <a:normAutofit/>
          </a:bodyPr>
          <a:lstStyle/>
          <a:p>
            <a:pPr lvl="1" algn="ctr" defTabSz="457200" rtl="0">
              <a:spcBef>
                <a:spcPct val="0"/>
              </a:spcBef>
            </a:pPr>
            <a:r>
              <a:rPr lang="en-US" altLang="ja-JP" sz="3200" dirty="0" smtClean="0"/>
              <a:t>LED</a:t>
            </a:r>
            <a:r>
              <a:rPr lang="ja-JP" altLang="en-US" sz="3200" dirty="0" smtClean="0"/>
              <a:t>ランプの導入による新しい治療計画の策定</a:t>
            </a:r>
            <a:endParaRPr lang="ja-JP" altLang="en-US" sz="3200" b="1" dirty="0" smtClean="0">
              <a:latin typeface="+mj-lt"/>
            </a:endParaRPr>
          </a:p>
        </p:txBody>
      </p:sp>
      <p:sp>
        <p:nvSpPr>
          <p:cNvPr id="4" name="日付プレースホルダー 3"/>
          <p:cNvSpPr>
            <a:spLocks noGrp="1"/>
          </p:cNvSpPr>
          <p:nvPr>
            <p:ph type="dt" sz="half" idx="10"/>
          </p:nvPr>
        </p:nvSpPr>
        <p:spPr/>
        <p:txBody>
          <a:bodyPr/>
          <a:lstStyle/>
          <a:p>
            <a:r>
              <a:rPr kumimoji="1" lang="en-US" altLang="ja-JP" dirty="0" smtClean="0"/>
              <a:t>2015/03/07</a:t>
            </a:r>
            <a:endParaRPr kumimoji="1" lang="ja-JP" altLang="en-US" dirty="0"/>
          </a:p>
        </p:txBody>
      </p:sp>
      <p:sp>
        <p:nvSpPr>
          <p:cNvPr id="5" name="スライド番号プレースホルダー 4"/>
          <p:cNvSpPr>
            <a:spLocks noGrp="1"/>
          </p:cNvSpPr>
          <p:nvPr>
            <p:ph type="sldNum" sz="quarter" idx="12"/>
          </p:nvPr>
        </p:nvSpPr>
        <p:spPr/>
        <p:txBody>
          <a:bodyPr/>
          <a:lstStyle/>
          <a:p>
            <a:fld id="{03E6C199-2A21-3B4E-8413-B5F70C744C0F}" type="slidenum">
              <a:rPr kumimoji="1" lang="ja-JP" altLang="en-US" smtClean="0"/>
              <a:t>40</a:t>
            </a:fld>
            <a:endParaRPr kumimoji="1" lang="ja-JP" altLang="en-US"/>
          </a:p>
        </p:txBody>
      </p:sp>
      <p:sp>
        <p:nvSpPr>
          <p:cNvPr id="7" name="正方形/長方形 6"/>
          <p:cNvSpPr/>
          <p:nvPr/>
        </p:nvSpPr>
        <p:spPr>
          <a:xfrm>
            <a:off x="1270000" y="2300112"/>
            <a:ext cx="6671733" cy="2339102"/>
          </a:xfrm>
          <a:prstGeom prst="rect">
            <a:avLst/>
          </a:prstGeom>
        </p:spPr>
        <p:txBody>
          <a:bodyPr wrap="square">
            <a:spAutoFit/>
          </a:bodyPr>
          <a:lstStyle/>
          <a:p>
            <a:pPr marL="914400" lvl="1" indent="-457200">
              <a:lnSpc>
                <a:spcPct val="150000"/>
              </a:lnSpc>
              <a:spcAft>
                <a:spcPts val="2400"/>
              </a:spcAft>
              <a:buFont typeface="+mj-lt"/>
              <a:buAutoNum type="arabicParenR"/>
            </a:pPr>
            <a:r>
              <a:rPr lang="ja-JP" altLang="en-US" sz="2400" dirty="0">
                <a:solidFill>
                  <a:schemeClr val="accent5">
                    <a:lumMod val="75000"/>
                  </a:schemeClr>
                </a:solidFill>
              </a:rPr>
              <a:t>ＬＥＤ治療器の</a:t>
            </a:r>
            <a:r>
              <a:rPr lang="ja-JP" altLang="en-US" sz="2400" dirty="0" smtClean="0">
                <a:solidFill>
                  <a:schemeClr val="accent5">
                    <a:lumMod val="75000"/>
                  </a:schemeClr>
                </a:solidFill>
              </a:rPr>
              <a:t>特徴の理解</a:t>
            </a:r>
            <a:endParaRPr lang="en-US" altLang="ja-JP" sz="2400" dirty="0" smtClean="0">
              <a:solidFill>
                <a:schemeClr val="accent5">
                  <a:lumMod val="75000"/>
                </a:schemeClr>
              </a:solidFill>
            </a:endParaRPr>
          </a:p>
          <a:p>
            <a:pPr marL="914400" lvl="1" indent="-457200">
              <a:lnSpc>
                <a:spcPct val="150000"/>
              </a:lnSpc>
              <a:spcAft>
                <a:spcPts val="2400"/>
              </a:spcAft>
              <a:buFont typeface="+mj-lt"/>
              <a:buAutoNum type="arabicParenR"/>
            </a:pPr>
            <a:r>
              <a:rPr lang="ja-JP" altLang="en-US" sz="2400" dirty="0" smtClean="0"/>
              <a:t>新しい光線治療、交換輸血基準の策定</a:t>
            </a:r>
            <a:endParaRPr lang="en-US" altLang="ja-JP" sz="2400" dirty="0" smtClean="0"/>
          </a:p>
          <a:p>
            <a:pPr marL="914400" lvl="1" indent="-457200">
              <a:lnSpc>
                <a:spcPct val="150000"/>
              </a:lnSpc>
              <a:spcAft>
                <a:spcPts val="2400"/>
              </a:spcAft>
              <a:buFont typeface="+mj-lt"/>
              <a:buAutoNum type="arabicParenR"/>
            </a:pPr>
            <a:r>
              <a:rPr lang="ja-JP" altLang="en-US" sz="2400" dirty="0" smtClean="0">
                <a:solidFill>
                  <a:srgbClr val="31859C"/>
                </a:solidFill>
              </a:rPr>
              <a:t>ミノルタ経皮黄疸計の活用</a:t>
            </a:r>
            <a:endParaRPr lang="en-US" altLang="ja-JP" sz="2400" dirty="0" smtClean="0">
              <a:solidFill>
                <a:srgbClr val="31859C"/>
              </a:solidFill>
            </a:endParaRPr>
          </a:p>
        </p:txBody>
      </p:sp>
    </p:spTree>
    <p:extLst>
      <p:ext uri="{BB962C8B-B14F-4D97-AF65-F5344CB8AC3E}">
        <p14:creationId xmlns:p14="http://schemas.microsoft.com/office/powerpoint/2010/main" val="9512687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1067" y="274639"/>
            <a:ext cx="8229600" cy="995362"/>
          </a:xfrm>
          <a:solidFill>
            <a:srgbClr val="CCFFCC"/>
          </a:solidFill>
          <a:effectLst>
            <a:outerShdw blurRad="50800" dist="38100" dir="2700000" algn="tl" rotWithShape="0">
              <a:srgbClr val="000000">
                <a:alpha val="43000"/>
              </a:srgbClr>
            </a:outerShdw>
          </a:effectLst>
        </p:spPr>
        <p:txBody>
          <a:bodyPr anchor="t">
            <a:noAutofit/>
          </a:bodyPr>
          <a:lstStyle/>
          <a:p>
            <a:pPr lvl="1" algn="ctr" defTabSz="457200" rtl="0">
              <a:lnSpc>
                <a:spcPct val="150000"/>
              </a:lnSpc>
              <a:spcBef>
                <a:spcPct val="0"/>
              </a:spcBef>
            </a:pPr>
            <a:r>
              <a:rPr lang="ja-JP" altLang="en-US" sz="3200" dirty="0" smtClean="0"/>
              <a:t>新しい光線治療、交換輸血基準の考え方</a:t>
            </a:r>
          </a:p>
        </p:txBody>
      </p:sp>
      <p:sp>
        <p:nvSpPr>
          <p:cNvPr id="4" name="日付プレースホルダー 3"/>
          <p:cNvSpPr>
            <a:spLocks noGrp="1"/>
          </p:cNvSpPr>
          <p:nvPr>
            <p:ph type="dt" sz="half" idx="10"/>
          </p:nvPr>
        </p:nvSpPr>
        <p:spPr/>
        <p:txBody>
          <a:bodyPr/>
          <a:lstStyle/>
          <a:p>
            <a:r>
              <a:rPr kumimoji="1" lang="en-US" altLang="ja-JP" dirty="0" smtClean="0"/>
              <a:t>2015/03/07</a:t>
            </a:r>
            <a:endParaRPr kumimoji="1" lang="ja-JP" altLang="en-US" dirty="0"/>
          </a:p>
        </p:txBody>
      </p:sp>
      <p:sp>
        <p:nvSpPr>
          <p:cNvPr id="5" name="スライド番号プレースホルダー 4"/>
          <p:cNvSpPr>
            <a:spLocks noGrp="1"/>
          </p:cNvSpPr>
          <p:nvPr>
            <p:ph type="sldNum" sz="quarter" idx="12"/>
          </p:nvPr>
        </p:nvSpPr>
        <p:spPr/>
        <p:txBody>
          <a:bodyPr/>
          <a:lstStyle/>
          <a:p>
            <a:fld id="{03E6C199-2A21-3B4E-8413-B5F70C744C0F}" type="slidenum">
              <a:rPr kumimoji="1" lang="ja-JP" altLang="en-US" smtClean="0"/>
              <a:t>41</a:t>
            </a:fld>
            <a:endParaRPr kumimoji="1" lang="ja-JP" altLang="en-US"/>
          </a:p>
        </p:txBody>
      </p:sp>
      <p:sp>
        <p:nvSpPr>
          <p:cNvPr id="7" name="正方形/長方形 6"/>
          <p:cNvSpPr/>
          <p:nvPr/>
        </p:nvSpPr>
        <p:spPr>
          <a:xfrm>
            <a:off x="846666" y="1978377"/>
            <a:ext cx="7281333" cy="3570208"/>
          </a:xfrm>
          <a:prstGeom prst="rect">
            <a:avLst/>
          </a:prstGeom>
        </p:spPr>
        <p:txBody>
          <a:bodyPr wrap="square">
            <a:spAutoFit/>
          </a:bodyPr>
          <a:lstStyle/>
          <a:p>
            <a:pPr marL="342900" indent="-342900">
              <a:lnSpc>
                <a:spcPct val="130000"/>
              </a:lnSpc>
              <a:spcAft>
                <a:spcPts val="2400"/>
              </a:spcAft>
              <a:buFont typeface="+mj-lt"/>
              <a:buAutoNum type="arabicParenR"/>
            </a:pPr>
            <a:r>
              <a:rPr lang="en-US" altLang="ja-JP" sz="2400" dirty="0" smtClean="0"/>
              <a:t>LED</a:t>
            </a:r>
            <a:r>
              <a:rPr lang="ja-JP" altLang="en-US" sz="2400" dirty="0"/>
              <a:t>ランプの導入により</a:t>
            </a:r>
            <a:r>
              <a:rPr lang="ja-JP" altLang="en-US" sz="2400" dirty="0" smtClean="0"/>
              <a:t>、光線</a:t>
            </a:r>
            <a:r>
              <a:rPr lang="ja-JP" altLang="en-US" sz="2400" dirty="0"/>
              <a:t>療法</a:t>
            </a:r>
            <a:r>
              <a:rPr lang="en-US" altLang="ja-JP" sz="2400" dirty="0"/>
              <a:t>→</a:t>
            </a:r>
            <a:r>
              <a:rPr lang="ja-JP" altLang="en-US" sz="2400" dirty="0"/>
              <a:t>交換輸血から、光線療法</a:t>
            </a:r>
            <a:r>
              <a:rPr lang="en-US" altLang="ja-JP" sz="2400" dirty="0"/>
              <a:t>→</a:t>
            </a:r>
            <a:r>
              <a:rPr lang="ja-JP" altLang="en-US" sz="2400" dirty="0">
                <a:solidFill>
                  <a:srgbClr val="FF0000"/>
                </a:solidFill>
              </a:rPr>
              <a:t>強力光線療法</a:t>
            </a:r>
            <a:r>
              <a:rPr lang="en-US" altLang="ja-JP" sz="2400" dirty="0"/>
              <a:t>→</a:t>
            </a:r>
            <a:r>
              <a:rPr lang="ja-JP" altLang="en-US" sz="2400" dirty="0"/>
              <a:t>交換輸血（アルブミン療法）と</a:t>
            </a:r>
            <a:r>
              <a:rPr lang="ja-JP" altLang="en-US" sz="2400" dirty="0" smtClean="0"/>
              <a:t>する３段階基準。</a:t>
            </a:r>
            <a:endParaRPr lang="en-US" altLang="ja-JP" sz="2400" dirty="0" smtClean="0"/>
          </a:p>
          <a:p>
            <a:pPr marL="342900" indent="-342900">
              <a:lnSpc>
                <a:spcPct val="130000"/>
              </a:lnSpc>
              <a:spcAft>
                <a:spcPts val="2400"/>
              </a:spcAft>
              <a:buFont typeface="+mj-lt"/>
              <a:buAutoNum type="arabicParenR"/>
            </a:pPr>
            <a:r>
              <a:rPr lang="ja-JP" altLang="en-US" sz="2400" dirty="0" smtClean="0"/>
              <a:t>早産児については出生体重別より</a:t>
            </a:r>
            <a:r>
              <a:rPr lang="ja-JP" altLang="en-US" sz="2400" dirty="0" smtClean="0">
                <a:solidFill>
                  <a:srgbClr val="000000"/>
                </a:solidFill>
              </a:rPr>
              <a:t>も</a:t>
            </a:r>
            <a:r>
              <a:rPr lang="ja-JP" altLang="en-US" sz="2400" dirty="0" smtClean="0">
                <a:solidFill>
                  <a:srgbClr val="FF0000"/>
                </a:solidFill>
              </a:rPr>
              <a:t>在胎週数、受胎後週数</a:t>
            </a:r>
            <a:r>
              <a:rPr lang="ja-JP" altLang="en-US" sz="2400" dirty="0" smtClean="0"/>
              <a:t>での基準。</a:t>
            </a:r>
            <a:endParaRPr lang="en-US" altLang="ja-JP" sz="2400" dirty="0" smtClean="0"/>
          </a:p>
          <a:p>
            <a:pPr marL="342900" indent="-342900">
              <a:lnSpc>
                <a:spcPct val="130000"/>
              </a:lnSpc>
              <a:spcAft>
                <a:spcPts val="2400"/>
              </a:spcAft>
              <a:buFont typeface="+mj-lt"/>
              <a:buAutoNum type="arabicParenR"/>
            </a:pPr>
            <a:r>
              <a:rPr lang="ja-JP" altLang="en-US" sz="2400" dirty="0" smtClean="0"/>
              <a:t>すでに、</a:t>
            </a:r>
            <a:r>
              <a:rPr lang="ja-JP" altLang="en-US" sz="2400" dirty="0" smtClean="0">
                <a:solidFill>
                  <a:srgbClr val="FF0000"/>
                </a:solidFill>
              </a:rPr>
              <a:t>緩和した交換輸血基準</a:t>
            </a:r>
            <a:r>
              <a:rPr lang="ja-JP" altLang="en-US" sz="2400" dirty="0" smtClean="0"/>
              <a:t>が用いられている。</a:t>
            </a:r>
            <a:endParaRPr lang="ja-JP" altLang="en-US" sz="2400" dirty="0"/>
          </a:p>
        </p:txBody>
      </p:sp>
    </p:spTree>
    <p:extLst>
      <p:ext uri="{BB962C8B-B14F-4D97-AF65-F5344CB8AC3E}">
        <p14:creationId xmlns:p14="http://schemas.microsoft.com/office/powerpoint/2010/main" val="1672570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0701" y="291571"/>
            <a:ext cx="8229600" cy="792162"/>
          </a:xfrm>
          <a:solidFill>
            <a:srgbClr val="CCFFCC"/>
          </a:solidFill>
          <a:effectLst>
            <a:outerShdw blurRad="50800" dist="38100" dir="2700000" algn="tl" rotWithShape="0">
              <a:srgbClr val="000000">
                <a:alpha val="43000"/>
              </a:srgbClr>
            </a:outerShdw>
          </a:effectLst>
        </p:spPr>
        <p:txBody>
          <a:bodyPr>
            <a:normAutofit/>
          </a:bodyPr>
          <a:lstStyle/>
          <a:p>
            <a:pPr>
              <a:lnSpc>
                <a:spcPct val="120000"/>
              </a:lnSpc>
              <a:spcAft>
                <a:spcPts val="1800"/>
              </a:spcAft>
            </a:pPr>
            <a:r>
              <a:rPr lang="ja-JP" altLang="en-US" sz="2800" b="1" dirty="0" smtClean="0">
                <a:solidFill>
                  <a:srgbClr val="000000"/>
                </a:solidFill>
                <a:latin typeface="+mj-ea"/>
                <a:cs typeface="ＭＳ Ｐゴシック"/>
              </a:rPr>
              <a:t>従来基準で</a:t>
            </a:r>
            <a:r>
              <a:rPr lang="en-US" altLang="ja-JP" sz="2800" b="1" dirty="0" smtClean="0">
                <a:solidFill>
                  <a:srgbClr val="000000"/>
                </a:solidFill>
                <a:latin typeface="+mj-ea"/>
                <a:cs typeface="ＭＳ Ｐゴシック"/>
              </a:rPr>
              <a:t>ET</a:t>
            </a:r>
            <a:r>
              <a:rPr lang="ja-JP" altLang="en-US" sz="2800" b="1" dirty="0" smtClean="0">
                <a:solidFill>
                  <a:srgbClr val="000000"/>
                </a:solidFill>
                <a:latin typeface="+mj-ea"/>
                <a:cs typeface="ＭＳ Ｐゴシック"/>
              </a:rPr>
              <a:t>適応例で実際に行われていた治療？</a:t>
            </a:r>
            <a:endParaRPr kumimoji="1" lang="ja-JP" altLang="en-US" sz="2800" b="1" dirty="0">
              <a:latin typeface="+mj-ea"/>
            </a:endParaRPr>
          </a:p>
        </p:txBody>
      </p:sp>
      <p:graphicFrame>
        <p:nvGraphicFramePr>
          <p:cNvPr id="16" name="表 15"/>
          <p:cNvGraphicFramePr>
            <a:graphicFrameLocks noGrp="1"/>
          </p:cNvGraphicFramePr>
          <p:nvPr>
            <p:extLst>
              <p:ext uri="{D42A27DB-BD31-4B8C-83A1-F6EECF244321}">
                <p14:modId xmlns:p14="http://schemas.microsoft.com/office/powerpoint/2010/main" val="1944046885"/>
              </p:ext>
            </p:extLst>
          </p:nvPr>
        </p:nvGraphicFramePr>
        <p:xfrm>
          <a:off x="457200" y="1778737"/>
          <a:ext cx="7840134" cy="3889248"/>
        </p:xfrm>
        <a:graphic>
          <a:graphicData uri="http://schemas.openxmlformats.org/drawingml/2006/table">
            <a:tbl>
              <a:tblPr firstRow="1" bandRow="1">
                <a:tableStyleId>{2D5ABB26-0587-4C30-8999-92F81FD0307C}</a:tableStyleId>
              </a:tblPr>
              <a:tblGrid>
                <a:gridCol w="1877826"/>
                <a:gridCol w="1490577"/>
                <a:gridCol w="1490577"/>
                <a:gridCol w="1490577"/>
                <a:gridCol w="1490577"/>
              </a:tblGrid>
              <a:tr h="886907">
                <a:tc>
                  <a:txBody>
                    <a:bodyPr/>
                    <a:lstStyle/>
                    <a:p>
                      <a:pPr algn="ctr">
                        <a:spcAft>
                          <a:spcPts val="600"/>
                        </a:spcAft>
                      </a:pPr>
                      <a:r>
                        <a:rPr kumimoji="1" lang="ja-JP" altLang="en-US" sz="2400" b="1" dirty="0" smtClean="0">
                          <a:solidFill>
                            <a:schemeClr val="bg1"/>
                          </a:solidFill>
                          <a:latin typeface="+mj-ea"/>
                          <a:ea typeface="+mj-ea"/>
                        </a:rPr>
                        <a:t>治療法</a:t>
                      </a:r>
                      <a:endParaRPr kumimoji="1" lang="ja-JP" altLang="en-US" sz="2400" b="1" dirty="0">
                        <a:solidFill>
                          <a:schemeClr val="bg1"/>
                        </a:solidFill>
                        <a:latin typeface="+mj-ea"/>
                        <a:ea typeface="+mj-ea"/>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gridSpan="2">
                  <a:txBody>
                    <a:bodyPr/>
                    <a:lstStyle/>
                    <a:p>
                      <a:pPr algn="ctr">
                        <a:spcAft>
                          <a:spcPts val="600"/>
                        </a:spcAft>
                      </a:pPr>
                      <a:r>
                        <a:rPr kumimoji="1" lang="en-US" altLang="ja-JP" sz="2400" b="1" dirty="0" smtClean="0">
                          <a:solidFill>
                            <a:schemeClr val="bg1"/>
                          </a:solidFill>
                          <a:latin typeface="+mj-ea"/>
                          <a:ea typeface="+mj-ea"/>
                        </a:rPr>
                        <a:t>GA 〜29w</a:t>
                      </a:r>
                    </a:p>
                    <a:p>
                      <a:pPr algn="ctr">
                        <a:spcAft>
                          <a:spcPts val="600"/>
                        </a:spcAft>
                      </a:pPr>
                      <a:r>
                        <a:rPr kumimoji="1" lang="en-US" altLang="ja-JP" sz="2400" b="1" dirty="0" smtClean="0">
                          <a:solidFill>
                            <a:schemeClr val="bg1"/>
                          </a:solidFill>
                          <a:latin typeface="+mj-ea"/>
                          <a:ea typeface="+mj-ea"/>
                        </a:rPr>
                        <a:t>N=46</a:t>
                      </a:r>
                      <a:endParaRPr kumimoji="1" lang="ja-JP" altLang="en-US" sz="2400" b="1" dirty="0">
                        <a:solidFill>
                          <a:schemeClr val="bg1"/>
                        </a:solidFill>
                        <a:latin typeface="+mj-ea"/>
                        <a:ea typeface="+mj-ea"/>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pPr algn="ctr" fontAlgn="b"/>
                      <a:endParaRPr lang="en-US" altLang="ja-JP" sz="1800" b="0" i="0" u="none" strike="noStrike" dirty="0">
                        <a:solidFill>
                          <a:schemeClr val="bg1"/>
                        </a:solidFill>
                        <a:effectLst/>
                        <a:latin typeface="ＭＳ Ｐゴシック"/>
                      </a:endParaRPr>
                    </a:p>
                  </a:txBody>
                  <a:tcPr marL="0" marR="0" marT="0" marB="0" anchor="ctr"/>
                </a:tc>
                <a:tc gridSpan="2">
                  <a:txBody>
                    <a:bodyPr/>
                    <a:lstStyle/>
                    <a:p>
                      <a:pPr algn="ctr">
                        <a:spcAft>
                          <a:spcPts val="600"/>
                        </a:spcAft>
                      </a:pPr>
                      <a:r>
                        <a:rPr kumimoji="1" lang="en-US" altLang="ja-JP" sz="2400" b="1" dirty="0" smtClean="0">
                          <a:solidFill>
                            <a:schemeClr val="bg1"/>
                          </a:solidFill>
                          <a:latin typeface="+mj-ea"/>
                          <a:ea typeface="+mj-ea"/>
                        </a:rPr>
                        <a:t>GA 30-34w</a:t>
                      </a:r>
                    </a:p>
                    <a:p>
                      <a:pPr algn="ctr">
                        <a:spcAft>
                          <a:spcPts val="600"/>
                        </a:spcAft>
                      </a:pPr>
                      <a:r>
                        <a:rPr kumimoji="1" lang="en-US" altLang="ja-JP" sz="2400" b="1" dirty="0" smtClean="0">
                          <a:solidFill>
                            <a:schemeClr val="bg1"/>
                          </a:solidFill>
                          <a:latin typeface="+mj-ea"/>
                          <a:ea typeface="+mj-ea"/>
                        </a:rPr>
                        <a:t>N=135</a:t>
                      </a:r>
                      <a:endParaRPr kumimoji="1" lang="ja-JP" altLang="en-US" sz="2400" b="1" dirty="0">
                        <a:solidFill>
                          <a:schemeClr val="bg1"/>
                        </a:solidFill>
                        <a:latin typeface="+mj-ea"/>
                        <a:ea typeface="+mj-ea"/>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pPr algn="ctr">
                        <a:spcAft>
                          <a:spcPts val="600"/>
                        </a:spcAft>
                      </a:pPr>
                      <a:endParaRPr kumimoji="1" lang="ja-JP" altLang="en-US" dirty="0"/>
                    </a:p>
                  </a:txBody>
                  <a:tcPr anchor="ctr"/>
                </a:tc>
              </a:tr>
              <a:tr h="747522">
                <a:tc>
                  <a:txBody>
                    <a:bodyPr/>
                    <a:lstStyle/>
                    <a:p>
                      <a:pPr algn="ctr" fontAlgn="b">
                        <a:spcAft>
                          <a:spcPts val="600"/>
                        </a:spcAft>
                      </a:pPr>
                      <a:r>
                        <a:rPr lang="en-US" altLang="ja-JP" sz="2400" b="1" u="none" strike="noStrike" dirty="0" smtClean="0">
                          <a:effectLst/>
                          <a:latin typeface="+mj-ea"/>
                          <a:ea typeface="+mj-ea"/>
                        </a:rPr>
                        <a:t>ET</a:t>
                      </a:r>
                      <a:r>
                        <a:rPr lang="ja-JP" altLang="en-US" sz="2400" b="1" u="none" strike="noStrike" dirty="0" smtClean="0">
                          <a:effectLst/>
                          <a:latin typeface="+mj-ea"/>
                          <a:ea typeface="+mj-ea"/>
                        </a:rPr>
                        <a:t>適応例数</a:t>
                      </a:r>
                      <a:endParaRPr lang="en-US" altLang="ja-JP" sz="2400" b="1" i="0" u="none" strike="noStrike" dirty="0">
                        <a:solidFill>
                          <a:srgbClr val="000000"/>
                        </a:solidFill>
                        <a:effectLst/>
                        <a:latin typeface="+mj-ea"/>
                        <a:ea typeface="+mj-ea"/>
                      </a:endParaRPr>
                    </a:p>
                  </a:txBody>
                  <a:tcPr marL="12700" marR="12700" marT="1270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spcAft>
                          <a:spcPts val="600"/>
                        </a:spcAft>
                      </a:pPr>
                      <a:r>
                        <a:rPr lang="en-US" altLang="ja-JP" sz="2400" b="1" u="none" strike="noStrike" dirty="0" smtClean="0">
                          <a:effectLst/>
                          <a:latin typeface="+mj-ea"/>
                          <a:ea typeface="+mj-ea"/>
                        </a:rPr>
                        <a:t>7</a:t>
                      </a:r>
                      <a:endParaRPr lang="en-US" altLang="ja-JP" sz="2400" b="1" i="0" u="none" strike="noStrike" dirty="0">
                        <a:solidFill>
                          <a:srgbClr val="000000"/>
                        </a:solidFill>
                        <a:effectLst/>
                        <a:latin typeface="+mj-ea"/>
                        <a:ea typeface="+mj-ea"/>
                      </a:endParaRPr>
                    </a:p>
                  </a:txBody>
                  <a:tcPr marL="12700" marR="12700" marT="1270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endParaRPr lang="en-US" altLang="ja-JP" sz="2400" b="1" i="0" u="none" strike="noStrike" dirty="0">
                        <a:solidFill>
                          <a:srgbClr val="000000"/>
                        </a:solidFill>
                        <a:effectLst/>
                        <a:latin typeface="+mj-ea"/>
                        <a:ea typeface="+mj-ea"/>
                      </a:endParaRPr>
                    </a:p>
                  </a:txBody>
                  <a:tcPr marL="0" marR="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spcAft>
                          <a:spcPts val="600"/>
                        </a:spcAft>
                      </a:pPr>
                      <a:r>
                        <a:rPr kumimoji="1" lang="en-US" altLang="ja-JP" sz="2400" b="1" dirty="0" smtClean="0">
                          <a:latin typeface="+mj-ea"/>
                          <a:ea typeface="+mj-ea"/>
                        </a:rPr>
                        <a:t>10</a:t>
                      </a:r>
                      <a:endParaRPr kumimoji="1" lang="ja-JP" altLang="en-US" sz="2400" b="1" dirty="0">
                        <a:latin typeface="+mj-ea"/>
                        <a:ea typeface="+mj-ea"/>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spcAft>
                          <a:spcPts val="600"/>
                        </a:spcAft>
                      </a:pPr>
                      <a:endParaRPr kumimoji="1" lang="ja-JP" altLang="en-US" sz="2400" b="1" dirty="0">
                        <a:latin typeface="+mj-ea"/>
                        <a:ea typeface="+mj-ea"/>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47522">
                <a:tc>
                  <a:txBody>
                    <a:bodyPr/>
                    <a:lstStyle/>
                    <a:p>
                      <a:pPr algn="ctr" fontAlgn="b">
                        <a:spcAft>
                          <a:spcPts val="600"/>
                        </a:spcAft>
                      </a:pPr>
                      <a:r>
                        <a:rPr lang="en-US" altLang="ja-JP" sz="2400" b="1" u="none" strike="noStrike" dirty="0" smtClean="0">
                          <a:effectLst/>
                          <a:latin typeface="+mj-ea"/>
                          <a:ea typeface="+mj-ea"/>
                        </a:rPr>
                        <a:t>ET</a:t>
                      </a:r>
                      <a:r>
                        <a:rPr lang="ja-JP" altLang="en-US" sz="2400" b="1" u="none" strike="noStrike" dirty="0" smtClean="0">
                          <a:effectLst/>
                          <a:latin typeface="+mj-ea"/>
                          <a:ea typeface="+mj-ea"/>
                        </a:rPr>
                        <a:t>実施例数</a:t>
                      </a:r>
                      <a:endParaRPr lang="en-US" altLang="ja-JP" sz="2400" b="1" i="0" u="none" strike="noStrike" dirty="0">
                        <a:solidFill>
                          <a:srgbClr val="000000"/>
                        </a:solidFill>
                        <a:effectLst/>
                        <a:latin typeface="+mj-ea"/>
                        <a:ea typeface="+mj-ea"/>
                      </a:endParaRPr>
                    </a:p>
                  </a:txBody>
                  <a:tcPr marL="12700" marR="12700" marT="1270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spcAft>
                          <a:spcPts val="600"/>
                        </a:spcAft>
                      </a:pPr>
                      <a:r>
                        <a:rPr lang="en-US" altLang="ja-JP" sz="2400" b="1" u="none" strike="noStrike" dirty="0" smtClean="0">
                          <a:effectLst/>
                          <a:latin typeface="+mj-ea"/>
                          <a:ea typeface="+mj-ea"/>
                        </a:rPr>
                        <a:t>2</a:t>
                      </a:r>
                      <a:endParaRPr lang="en-US" altLang="ja-JP" sz="2400" b="1" i="0" u="none" strike="noStrike" dirty="0">
                        <a:solidFill>
                          <a:srgbClr val="000000"/>
                        </a:solidFill>
                        <a:effectLst/>
                        <a:latin typeface="+mj-ea"/>
                        <a:ea typeface="+mj-ea"/>
                      </a:endParaRPr>
                    </a:p>
                  </a:txBody>
                  <a:tcPr marL="12700" marR="12700" marT="1270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altLang="ja-JP" sz="2400" b="1" u="none" strike="noStrike" dirty="0" smtClean="0">
                          <a:effectLst/>
                          <a:latin typeface="+mj-ea"/>
                          <a:ea typeface="+mj-ea"/>
                        </a:rPr>
                        <a:t>29%</a:t>
                      </a:r>
                      <a:endParaRPr lang="en-US" altLang="ja-JP" sz="2400" b="1" i="0" u="none" strike="noStrike" dirty="0">
                        <a:solidFill>
                          <a:srgbClr val="000000"/>
                        </a:solidFill>
                        <a:effectLst/>
                        <a:latin typeface="+mj-ea"/>
                        <a:ea typeface="+mj-ea"/>
                      </a:endParaRPr>
                    </a:p>
                  </a:txBody>
                  <a:tcPr marL="0" marR="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spcAft>
                          <a:spcPts val="600"/>
                        </a:spcAft>
                      </a:pPr>
                      <a:r>
                        <a:rPr kumimoji="1" lang="en-US" altLang="ja-JP" sz="2400" b="1" dirty="0" smtClean="0">
                          <a:latin typeface="+mj-ea"/>
                          <a:ea typeface="+mj-ea"/>
                        </a:rPr>
                        <a:t>0</a:t>
                      </a: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altLang="ja-JP" sz="2400" b="1" u="none" strike="noStrike" dirty="0" smtClean="0">
                          <a:effectLst/>
                          <a:latin typeface="+mj-ea"/>
                          <a:ea typeface="+mj-ea"/>
                        </a:rPr>
                        <a:t>0%</a:t>
                      </a:r>
                      <a:endParaRPr lang="en-US" altLang="ja-JP" sz="2400" b="1" i="0" u="none" strike="noStrike" dirty="0">
                        <a:solidFill>
                          <a:srgbClr val="000000"/>
                        </a:solidFill>
                        <a:effectLst/>
                        <a:latin typeface="+mj-ea"/>
                        <a:ea typeface="+mj-ea"/>
                      </a:endParaRPr>
                    </a:p>
                  </a:txBody>
                  <a:tcPr marL="0" marR="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47522">
                <a:tc>
                  <a:txBody>
                    <a:bodyPr/>
                    <a:lstStyle/>
                    <a:p>
                      <a:pPr algn="ctr" fontAlgn="b">
                        <a:spcAft>
                          <a:spcPts val="600"/>
                        </a:spcAft>
                      </a:pPr>
                      <a:r>
                        <a:rPr lang="en-US" altLang="ja-JP" sz="2400" b="1" u="none" strike="noStrike" dirty="0" smtClean="0">
                          <a:effectLst/>
                          <a:latin typeface="+mj-ea"/>
                          <a:ea typeface="+mj-ea"/>
                        </a:rPr>
                        <a:t>PT + Albumin</a:t>
                      </a:r>
                      <a:endParaRPr lang="en-US" altLang="ja-JP" sz="2400" b="1" i="0" u="none" strike="noStrike" dirty="0">
                        <a:solidFill>
                          <a:srgbClr val="000000"/>
                        </a:solidFill>
                        <a:effectLst/>
                        <a:latin typeface="+mj-ea"/>
                        <a:ea typeface="+mj-ea"/>
                      </a:endParaRPr>
                    </a:p>
                  </a:txBody>
                  <a:tcPr marL="12700" marR="12700" marT="1270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spcAft>
                          <a:spcPts val="600"/>
                        </a:spcAft>
                      </a:pPr>
                      <a:r>
                        <a:rPr lang="en-US" altLang="ja-JP" sz="2400" b="1" u="none" strike="noStrike" dirty="0" smtClean="0">
                          <a:effectLst/>
                          <a:latin typeface="+mj-ea"/>
                          <a:ea typeface="+mj-ea"/>
                        </a:rPr>
                        <a:t>0</a:t>
                      </a:r>
                      <a:endParaRPr lang="en-US" altLang="ja-JP" sz="2400" b="1" i="0" u="none" strike="noStrike" dirty="0">
                        <a:solidFill>
                          <a:srgbClr val="000000"/>
                        </a:solidFill>
                        <a:effectLst/>
                        <a:latin typeface="+mj-ea"/>
                        <a:ea typeface="+mj-ea"/>
                      </a:endParaRPr>
                    </a:p>
                  </a:txBody>
                  <a:tcPr marL="12700" marR="12700" marT="1270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endParaRPr lang="en-US" altLang="ja-JP" sz="2400" b="1" i="0" u="none" strike="noStrike" dirty="0">
                        <a:solidFill>
                          <a:srgbClr val="000000"/>
                        </a:solidFill>
                        <a:effectLst/>
                        <a:latin typeface="+mj-ea"/>
                        <a:ea typeface="+mj-ea"/>
                      </a:endParaRPr>
                    </a:p>
                  </a:txBody>
                  <a:tcPr marL="0" marR="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spcAft>
                          <a:spcPts val="600"/>
                        </a:spcAft>
                      </a:pPr>
                      <a:r>
                        <a:rPr kumimoji="1" lang="en-US" altLang="ja-JP" sz="2400" b="1" dirty="0" smtClean="0">
                          <a:latin typeface="+mj-ea"/>
                          <a:ea typeface="+mj-ea"/>
                        </a:rPr>
                        <a:t>5</a:t>
                      </a:r>
                      <a:endParaRPr kumimoji="1" lang="ja-JP" altLang="en-US" sz="2400" b="1" dirty="0">
                        <a:latin typeface="+mj-ea"/>
                        <a:ea typeface="+mj-ea"/>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altLang="ja-JP" sz="2400" b="1" u="none" strike="noStrike" dirty="0" smtClean="0">
                          <a:effectLst/>
                          <a:latin typeface="+mj-ea"/>
                          <a:ea typeface="+mj-ea"/>
                        </a:rPr>
                        <a:t>50%</a:t>
                      </a:r>
                      <a:endParaRPr lang="en-US" altLang="ja-JP" sz="2400" b="1" i="0" u="none" strike="noStrike" dirty="0">
                        <a:solidFill>
                          <a:srgbClr val="000000"/>
                        </a:solidFill>
                        <a:effectLst/>
                        <a:latin typeface="+mj-ea"/>
                        <a:ea typeface="+mj-ea"/>
                      </a:endParaRPr>
                    </a:p>
                  </a:txBody>
                  <a:tcPr marL="0" marR="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47522">
                <a:tc>
                  <a:txBody>
                    <a:bodyPr/>
                    <a:lstStyle/>
                    <a:p>
                      <a:pPr algn="ctr" fontAlgn="b">
                        <a:spcAft>
                          <a:spcPts val="600"/>
                        </a:spcAft>
                      </a:pPr>
                      <a:r>
                        <a:rPr lang="en-US" altLang="ja-JP" sz="2400" b="1" u="none" strike="noStrike" dirty="0" smtClean="0">
                          <a:effectLst/>
                          <a:latin typeface="+mj-ea"/>
                          <a:ea typeface="+mj-ea"/>
                        </a:rPr>
                        <a:t> PT </a:t>
                      </a:r>
                      <a:r>
                        <a:rPr lang="ja-JP" altLang="en-US" sz="2400" b="1" u="none" strike="noStrike" dirty="0" smtClean="0">
                          <a:effectLst/>
                          <a:latin typeface="+mj-ea"/>
                          <a:ea typeface="+mj-ea"/>
                        </a:rPr>
                        <a:t>のみ</a:t>
                      </a:r>
                      <a:endParaRPr lang="en-US" altLang="ja-JP" sz="2400" b="1" i="0" u="none" strike="noStrike" dirty="0">
                        <a:solidFill>
                          <a:srgbClr val="000000"/>
                        </a:solidFill>
                        <a:effectLst/>
                        <a:latin typeface="+mj-ea"/>
                        <a:ea typeface="+mj-ea"/>
                      </a:endParaRPr>
                    </a:p>
                  </a:txBody>
                  <a:tcPr marL="12700" marR="12700" marT="1270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b">
                        <a:spcAft>
                          <a:spcPts val="600"/>
                        </a:spcAft>
                      </a:pPr>
                      <a:r>
                        <a:rPr lang="en-US" altLang="ja-JP" sz="2400" b="1" u="none" strike="noStrike" dirty="0" smtClean="0">
                          <a:effectLst/>
                          <a:latin typeface="+mj-ea"/>
                          <a:ea typeface="+mj-ea"/>
                        </a:rPr>
                        <a:t>5</a:t>
                      </a:r>
                      <a:endParaRPr lang="en-US" altLang="ja-JP" sz="2400" b="1" i="0" u="none" strike="noStrike" dirty="0">
                        <a:solidFill>
                          <a:srgbClr val="000000"/>
                        </a:solidFill>
                        <a:effectLst/>
                        <a:latin typeface="+mj-ea"/>
                        <a:ea typeface="+mj-ea"/>
                      </a:endParaRPr>
                    </a:p>
                  </a:txBody>
                  <a:tcPr marL="12700" marR="12700" marT="1270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altLang="ja-JP" sz="2400" b="1" u="none" strike="noStrike" dirty="0" smtClean="0">
                          <a:effectLst/>
                          <a:latin typeface="+mj-ea"/>
                          <a:ea typeface="+mj-ea"/>
                        </a:rPr>
                        <a:t>71%</a:t>
                      </a:r>
                      <a:endParaRPr lang="en-US" altLang="ja-JP" sz="2400" b="1" i="0" u="none" strike="noStrike" dirty="0">
                        <a:solidFill>
                          <a:srgbClr val="000000"/>
                        </a:solidFill>
                        <a:effectLst/>
                        <a:latin typeface="+mj-ea"/>
                        <a:ea typeface="+mj-ea"/>
                      </a:endParaRPr>
                    </a:p>
                  </a:txBody>
                  <a:tcPr marL="0" marR="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spcAft>
                          <a:spcPts val="600"/>
                        </a:spcAft>
                      </a:pPr>
                      <a:r>
                        <a:rPr kumimoji="1" lang="en-US" altLang="ja-JP" sz="2400" b="1" dirty="0" smtClean="0">
                          <a:latin typeface="+mj-ea"/>
                          <a:ea typeface="+mj-ea"/>
                        </a:rPr>
                        <a:t>5</a:t>
                      </a:r>
                      <a:endParaRPr kumimoji="1" lang="ja-JP" altLang="en-US" sz="2400" b="1" dirty="0">
                        <a:latin typeface="+mj-ea"/>
                        <a:ea typeface="+mj-ea"/>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altLang="ja-JP" sz="2400" b="1" u="none" strike="noStrike" dirty="0" smtClean="0">
                          <a:effectLst/>
                          <a:latin typeface="+mj-ea"/>
                          <a:ea typeface="+mj-ea"/>
                        </a:rPr>
                        <a:t>50%</a:t>
                      </a:r>
                      <a:endParaRPr lang="en-US" altLang="ja-JP" sz="2400" b="1" i="0" u="none" strike="noStrike" dirty="0">
                        <a:solidFill>
                          <a:srgbClr val="000000"/>
                        </a:solidFill>
                        <a:effectLst/>
                        <a:latin typeface="+mj-ea"/>
                        <a:ea typeface="+mj-ea"/>
                      </a:endParaRPr>
                    </a:p>
                  </a:txBody>
                  <a:tcPr marL="0" marR="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 name="テキスト ボックス 2"/>
          <p:cNvSpPr txBox="1"/>
          <p:nvPr/>
        </p:nvSpPr>
        <p:spPr>
          <a:xfrm>
            <a:off x="4487334" y="1236133"/>
            <a:ext cx="3676006" cy="369332"/>
          </a:xfrm>
          <a:prstGeom prst="rect">
            <a:avLst/>
          </a:prstGeom>
          <a:noFill/>
        </p:spPr>
        <p:txBody>
          <a:bodyPr wrap="none" rtlCol="0">
            <a:spAutoFit/>
          </a:bodyPr>
          <a:lstStyle/>
          <a:p>
            <a:r>
              <a:rPr kumimoji="1" lang="ja-JP" altLang="en-US" dirty="0" smtClean="0"/>
              <a:t>神戸大母子センターで、</a:t>
            </a:r>
            <a:r>
              <a:rPr kumimoji="1" lang="en-US" altLang="ja-JP" dirty="0" smtClean="0"/>
              <a:t>2012〜2014</a:t>
            </a:r>
            <a:endParaRPr kumimoji="1" lang="ja-JP" altLang="en-US" dirty="0"/>
          </a:p>
        </p:txBody>
      </p:sp>
    </p:spTree>
    <p:extLst>
      <p:ext uri="{BB962C8B-B14F-4D97-AF65-F5344CB8AC3E}">
        <p14:creationId xmlns:p14="http://schemas.microsoft.com/office/powerpoint/2010/main" val="30336282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09095"/>
          </a:xfrm>
        </p:spPr>
        <p:txBody>
          <a:bodyPr>
            <a:normAutofit/>
          </a:bodyPr>
          <a:lstStyle/>
          <a:p>
            <a:r>
              <a:rPr lang="ja-JP" altLang="en-US" sz="2800" dirty="0" smtClean="0"/>
              <a:t>光線開始</a:t>
            </a:r>
            <a:r>
              <a:rPr lang="en-US" altLang="ja-JP" sz="2800" dirty="0" smtClean="0"/>
              <a:t>TB</a:t>
            </a:r>
            <a:r>
              <a:rPr lang="ja-JP" altLang="en-US" sz="2800" dirty="0" smtClean="0"/>
              <a:t>値の神戸大基準と村田の基準</a:t>
            </a:r>
            <a:endParaRPr kumimoji="1" lang="ja-JP" altLang="en-US" sz="2800"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913656855"/>
              </p:ext>
            </p:extLst>
          </p:nvPr>
        </p:nvGraphicFramePr>
        <p:xfrm>
          <a:off x="135467" y="1988362"/>
          <a:ext cx="4114799" cy="41347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グラフ 8"/>
          <p:cNvGraphicFramePr/>
          <p:nvPr>
            <p:extLst>
              <p:ext uri="{D42A27DB-BD31-4B8C-83A1-F6EECF244321}">
                <p14:modId xmlns:p14="http://schemas.microsoft.com/office/powerpoint/2010/main" val="4152561789"/>
              </p:ext>
            </p:extLst>
          </p:nvPr>
        </p:nvGraphicFramePr>
        <p:xfrm>
          <a:off x="4260997" y="2001242"/>
          <a:ext cx="4425803" cy="4192518"/>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p:cNvSpPr txBox="1"/>
          <p:nvPr/>
        </p:nvSpPr>
        <p:spPr>
          <a:xfrm>
            <a:off x="1475030" y="1526697"/>
            <a:ext cx="1723549" cy="461665"/>
          </a:xfrm>
          <a:prstGeom prst="rect">
            <a:avLst/>
          </a:prstGeom>
          <a:solidFill>
            <a:srgbClr val="FFFFFF"/>
          </a:solidFill>
        </p:spPr>
        <p:txBody>
          <a:bodyPr wrap="none" rtlCol="0">
            <a:spAutoFit/>
          </a:bodyPr>
          <a:lstStyle/>
          <a:p>
            <a:r>
              <a:rPr kumimoji="1" lang="ja-JP" altLang="en-US" sz="2400" dirty="0" smtClean="0"/>
              <a:t>神戸大基準</a:t>
            </a:r>
            <a:endParaRPr kumimoji="1" lang="ja-JP" altLang="en-US" sz="2400" dirty="0"/>
          </a:p>
        </p:txBody>
      </p:sp>
      <p:sp>
        <p:nvSpPr>
          <p:cNvPr id="11" name="正方形/長方形 10"/>
          <p:cNvSpPr/>
          <p:nvPr/>
        </p:nvSpPr>
        <p:spPr>
          <a:xfrm>
            <a:off x="5646721" y="1526697"/>
            <a:ext cx="1723549" cy="461665"/>
          </a:xfrm>
          <a:prstGeom prst="rect">
            <a:avLst/>
          </a:prstGeom>
          <a:solidFill>
            <a:srgbClr val="FFFFFF"/>
          </a:solidFill>
        </p:spPr>
        <p:txBody>
          <a:bodyPr wrap="none">
            <a:spAutoFit/>
          </a:bodyPr>
          <a:lstStyle/>
          <a:p>
            <a:r>
              <a:rPr lang="ja-JP" altLang="en-US" sz="2400" dirty="0" smtClean="0"/>
              <a:t>村田</a:t>
            </a:r>
            <a:r>
              <a:rPr lang="ja-JP" altLang="en-US" sz="2400" dirty="0"/>
              <a:t>の</a:t>
            </a:r>
            <a:r>
              <a:rPr lang="ja-JP" altLang="en-US" sz="2400" dirty="0" smtClean="0"/>
              <a:t>基準</a:t>
            </a:r>
            <a:endParaRPr lang="ja-JP" altLang="en-US" sz="2400" dirty="0"/>
          </a:p>
        </p:txBody>
      </p:sp>
      <p:sp>
        <p:nvSpPr>
          <p:cNvPr id="7" name="テキスト ボックス 6"/>
          <p:cNvSpPr txBox="1"/>
          <p:nvPr/>
        </p:nvSpPr>
        <p:spPr>
          <a:xfrm>
            <a:off x="351369" y="1679614"/>
            <a:ext cx="787395" cy="369332"/>
          </a:xfrm>
          <a:prstGeom prst="rect">
            <a:avLst/>
          </a:prstGeom>
          <a:noFill/>
        </p:spPr>
        <p:txBody>
          <a:bodyPr wrap="none" rtlCol="0">
            <a:spAutoFit/>
          </a:bodyPr>
          <a:lstStyle/>
          <a:p>
            <a:r>
              <a:rPr lang="en-US" altLang="ja-JP" dirty="0"/>
              <a:t>m</a:t>
            </a:r>
            <a:r>
              <a:rPr kumimoji="1" lang="en-US" altLang="ja-JP" dirty="0" smtClean="0"/>
              <a:t>g/</a:t>
            </a:r>
            <a:r>
              <a:rPr kumimoji="1" lang="en-US" altLang="ja-JP" dirty="0" err="1" smtClean="0"/>
              <a:t>dL</a:t>
            </a:r>
            <a:endParaRPr kumimoji="1" lang="ja-JP" altLang="en-US" dirty="0"/>
          </a:p>
        </p:txBody>
      </p:sp>
      <p:sp>
        <p:nvSpPr>
          <p:cNvPr id="12" name="テキスト ボックス 11"/>
          <p:cNvSpPr txBox="1"/>
          <p:nvPr/>
        </p:nvSpPr>
        <p:spPr>
          <a:xfrm>
            <a:off x="4500035" y="1652066"/>
            <a:ext cx="787395" cy="369332"/>
          </a:xfrm>
          <a:prstGeom prst="rect">
            <a:avLst/>
          </a:prstGeom>
          <a:noFill/>
        </p:spPr>
        <p:txBody>
          <a:bodyPr wrap="none" rtlCol="0">
            <a:spAutoFit/>
          </a:bodyPr>
          <a:lstStyle/>
          <a:p>
            <a:r>
              <a:rPr lang="en-US" altLang="ja-JP" dirty="0"/>
              <a:t>m</a:t>
            </a:r>
            <a:r>
              <a:rPr kumimoji="1" lang="en-US" altLang="ja-JP" dirty="0" smtClean="0"/>
              <a:t>g/</a:t>
            </a:r>
            <a:r>
              <a:rPr kumimoji="1" lang="en-US" altLang="ja-JP" dirty="0" err="1" smtClean="0"/>
              <a:t>dL</a:t>
            </a:r>
            <a:endParaRPr kumimoji="1" lang="ja-JP" altLang="en-US" dirty="0"/>
          </a:p>
        </p:txBody>
      </p:sp>
      <p:sp>
        <p:nvSpPr>
          <p:cNvPr id="8" name="テキスト ボックス 7"/>
          <p:cNvSpPr txBox="1"/>
          <p:nvPr/>
        </p:nvSpPr>
        <p:spPr>
          <a:xfrm>
            <a:off x="2997201" y="6061814"/>
            <a:ext cx="646331" cy="369332"/>
          </a:xfrm>
          <a:prstGeom prst="rect">
            <a:avLst/>
          </a:prstGeom>
          <a:noFill/>
        </p:spPr>
        <p:txBody>
          <a:bodyPr wrap="none" rtlCol="0">
            <a:spAutoFit/>
          </a:bodyPr>
          <a:lstStyle/>
          <a:p>
            <a:r>
              <a:rPr kumimoji="1" lang="ja-JP" altLang="en-US" dirty="0" smtClean="0"/>
              <a:t>日齢</a:t>
            </a:r>
            <a:endParaRPr kumimoji="1" lang="ja-JP" altLang="en-US" dirty="0"/>
          </a:p>
        </p:txBody>
      </p:sp>
      <p:sp>
        <p:nvSpPr>
          <p:cNvPr id="13" name="テキスト ボックス 12"/>
          <p:cNvSpPr txBox="1"/>
          <p:nvPr/>
        </p:nvSpPr>
        <p:spPr>
          <a:xfrm>
            <a:off x="7231938" y="6061814"/>
            <a:ext cx="646331" cy="369332"/>
          </a:xfrm>
          <a:prstGeom prst="rect">
            <a:avLst/>
          </a:prstGeom>
          <a:noFill/>
        </p:spPr>
        <p:txBody>
          <a:bodyPr wrap="none" rtlCol="0">
            <a:spAutoFit/>
          </a:bodyPr>
          <a:lstStyle/>
          <a:p>
            <a:r>
              <a:rPr kumimoji="1" lang="ja-JP" altLang="en-US" dirty="0" smtClean="0"/>
              <a:t>日齢</a:t>
            </a:r>
            <a:endParaRPr kumimoji="1" lang="ja-JP" altLang="en-US" dirty="0"/>
          </a:p>
        </p:txBody>
      </p:sp>
      <p:sp>
        <p:nvSpPr>
          <p:cNvPr id="14" name="正方形/長方形 13"/>
          <p:cNvSpPr/>
          <p:nvPr/>
        </p:nvSpPr>
        <p:spPr>
          <a:xfrm>
            <a:off x="3710225" y="946727"/>
            <a:ext cx="1723549" cy="461665"/>
          </a:xfrm>
          <a:prstGeom prst="rect">
            <a:avLst/>
          </a:prstGeom>
        </p:spPr>
        <p:txBody>
          <a:bodyPr wrap="none">
            <a:spAutoFit/>
          </a:bodyPr>
          <a:lstStyle/>
          <a:p>
            <a:r>
              <a:rPr lang="ja-JP" altLang="en-US" sz="2400" dirty="0" smtClean="0"/>
              <a:t>出生体重別</a:t>
            </a:r>
            <a:endParaRPr lang="ja-JP" altLang="en-US" sz="2400" dirty="0"/>
          </a:p>
        </p:txBody>
      </p:sp>
    </p:spTree>
    <p:extLst>
      <p:ext uri="{BB962C8B-B14F-4D97-AF65-F5344CB8AC3E}">
        <p14:creationId xmlns:p14="http://schemas.microsoft.com/office/powerpoint/2010/main" val="15020051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3668"/>
          </a:xfrm>
          <a:solidFill>
            <a:srgbClr val="CCFFCC"/>
          </a:solidFill>
          <a:effectLst>
            <a:outerShdw blurRad="50800" dist="38100" dir="2700000" algn="tl" rotWithShape="0">
              <a:srgbClr val="000000">
                <a:alpha val="43000"/>
              </a:srgbClr>
            </a:outerShdw>
          </a:effectLst>
        </p:spPr>
        <p:txBody>
          <a:bodyPr>
            <a:normAutofit/>
          </a:bodyPr>
          <a:lstStyle/>
          <a:p>
            <a:r>
              <a:rPr lang="ja-JP" altLang="en-US" sz="3200" dirty="0" smtClean="0"/>
              <a:t>TB値による黄疸治療基準</a:t>
            </a:r>
            <a:r>
              <a:rPr lang="en-US" altLang="ja-JP" sz="3200" dirty="0" smtClean="0"/>
              <a:t>(</a:t>
            </a:r>
            <a:r>
              <a:rPr lang="ja-JP" altLang="en-US" sz="3200" dirty="0" smtClean="0"/>
              <a:t>在胎期間別</a:t>
            </a:r>
            <a:r>
              <a:rPr lang="en-US" altLang="ja-JP" sz="3200" dirty="0" smtClean="0"/>
              <a:t>)</a:t>
            </a:r>
            <a:endParaRPr kumimoji="1" lang="ja-JP" altLang="en-US" sz="3200" dirty="0"/>
          </a:p>
        </p:txBody>
      </p:sp>
      <p:graphicFrame>
        <p:nvGraphicFramePr>
          <p:cNvPr id="8" name="グラフ 7"/>
          <p:cNvGraphicFramePr/>
          <p:nvPr>
            <p:extLst>
              <p:ext uri="{D42A27DB-BD31-4B8C-83A1-F6EECF244321}">
                <p14:modId xmlns:p14="http://schemas.microsoft.com/office/powerpoint/2010/main" val="2233315167"/>
              </p:ext>
            </p:extLst>
          </p:nvPr>
        </p:nvGraphicFramePr>
        <p:xfrm>
          <a:off x="857309" y="1561767"/>
          <a:ext cx="3136303" cy="4332944"/>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1557867" y="5912398"/>
            <a:ext cx="5439710" cy="461665"/>
          </a:xfrm>
          <a:prstGeom prst="rect">
            <a:avLst/>
          </a:prstGeom>
          <a:noFill/>
        </p:spPr>
        <p:txBody>
          <a:bodyPr wrap="none" rtlCol="0">
            <a:spAutoFit/>
          </a:bodyPr>
          <a:lstStyle/>
          <a:p>
            <a:r>
              <a:rPr kumimoji="1" lang="ja-JP" altLang="en-US" sz="2400" dirty="0" smtClean="0">
                <a:solidFill>
                  <a:srgbClr val="FF0000"/>
                </a:solidFill>
              </a:rPr>
              <a:t>生後１週以後は、受胎後週齢で判定する</a:t>
            </a:r>
            <a:endParaRPr kumimoji="1" lang="en-US" altLang="ja-JP" sz="2400" dirty="0" smtClean="0">
              <a:solidFill>
                <a:srgbClr val="FF0000"/>
              </a:solidFill>
            </a:endParaRPr>
          </a:p>
        </p:txBody>
      </p:sp>
      <p:sp>
        <p:nvSpPr>
          <p:cNvPr id="7" name="テキスト ボックス 6"/>
          <p:cNvSpPr txBox="1"/>
          <p:nvPr/>
        </p:nvSpPr>
        <p:spPr>
          <a:xfrm>
            <a:off x="7467598" y="5368111"/>
            <a:ext cx="697627" cy="400110"/>
          </a:xfrm>
          <a:prstGeom prst="rect">
            <a:avLst/>
          </a:prstGeom>
          <a:noFill/>
        </p:spPr>
        <p:txBody>
          <a:bodyPr wrap="none" rtlCol="0">
            <a:spAutoFit/>
          </a:bodyPr>
          <a:lstStyle/>
          <a:p>
            <a:r>
              <a:rPr kumimoji="1" lang="ja-JP" altLang="en-US" sz="2000" dirty="0" smtClean="0"/>
              <a:t>日齢</a:t>
            </a:r>
            <a:endParaRPr kumimoji="1" lang="ja-JP" altLang="en-US" sz="2000" dirty="0"/>
          </a:p>
        </p:txBody>
      </p:sp>
      <p:sp>
        <p:nvSpPr>
          <p:cNvPr id="9" name="テキスト ボックス 8"/>
          <p:cNvSpPr txBox="1"/>
          <p:nvPr/>
        </p:nvSpPr>
        <p:spPr>
          <a:xfrm>
            <a:off x="457199" y="1254009"/>
            <a:ext cx="800219" cy="369332"/>
          </a:xfrm>
          <a:prstGeom prst="rect">
            <a:avLst/>
          </a:prstGeom>
          <a:noFill/>
        </p:spPr>
        <p:txBody>
          <a:bodyPr wrap="none" rtlCol="0">
            <a:spAutoFit/>
          </a:bodyPr>
          <a:lstStyle/>
          <a:p>
            <a:r>
              <a:rPr kumimoji="1" lang="en-US" altLang="ja-JP" dirty="0" smtClean="0"/>
              <a:t>mg/</a:t>
            </a:r>
            <a:r>
              <a:rPr kumimoji="1" lang="en-US" altLang="ja-JP" dirty="0" err="1" smtClean="0"/>
              <a:t>dL</a:t>
            </a:r>
            <a:endParaRPr kumimoji="1" lang="ja-JP" altLang="en-US" dirty="0"/>
          </a:p>
        </p:txBody>
      </p:sp>
      <p:graphicFrame>
        <p:nvGraphicFramePr>
          <p:cNvPr id="10" name="グラフ 9"/>
          <p:cNvGraphicFramePr/>
          <p:nvPr>
            <p:extLst>
              <p:ext uri="{D42A27DB-BD31-4B8C-83A1-F6EECF244321}">
                <p14:modId xmlns:p14="http://schemas.microsoft.com/office/powerpoint/2010/main" val="3577565836"/>
              </p:ext>
            </p:extLst>
          </p:nvPr>
        </p:nvGraphicFramePr>
        <p:xfrm>
          <a:off x="3993612" y="1561767"/>
          <a:ext cx="5315479" cy="4332944"/>
        </p:xfrm>
        <a:graphic>
          <a:graphicData uri="http://schemas.openxmlformats.org/drawingml/2006/chart">
            <c:chart xmlns:c="http://schemas.openxmlformats.org/drawingml/2006/chart" xmlns:r="http://schemas.openxmlformats.org/officeDocument/2006/relationships" r:id="rId3"/>
          </a:graphicData>
        </a:graphic>
      </p:graphicFrame>
      <p:sp>
        <p:nvSpPr>
          <p:cNvPr id="4" name="正方形/長方形 3"/>
          <p:cNvSpPr/>
          <p:nvPr/>
        </p:nvSpPr>
        <p:spPr>
          <a:xfrm>
            <a:off x="1964267" y="1248508"/>
            <a:ext cx="1415772" cy="461665"/>
          </a:xfrm>
          <a:prstGeom prst="rect">
            <a:avLst/>
          </a:prstGeom>
        </p:spPr>
        <p:txBody>
          <a:bodyPr wrap="none">
            <a:spAutoFit/>
          </a:bodyPr>
          <a:lstStyle/>
          <a:p>
            <a:r>
              <a:rPr lang="ja-JP" altLang="en-US" sz="2400" dirty="0"/>
              <a:t>光線開始</a:t>
            </a:r>
          </a:p>
        </p:txBody>
      </p:sp>
      <p:sp>
        <p:nvSpPr>
          <p:cNvPr id="11" name="正方形/長方形 10"/>
          <p:cNvSpPr/>
          <p:nvPr/>
        </p:nvSpPr>
        <p:spPr>
          <a:xfrm>
            <a:off x="5130794" y="1248508"/>
            <a:ext cx="1415772" cy="461665"/>
          </a:xfrm>
          <a:prstGeom prst="rect">
            <a:avLst/>
          </a:prstGeom>
        </p:spPr>
        <p:txBody>
          <a:bodyPr wrap="none">
            <a:spAutoFit/>
          </a:bodyPr>
          <a:lstStyle/>
          <a:p>
            <a:r>
              <a:rPr lang="ja-JP" altLang="en-US" sz="2400" dirty="0" smtClean="0"/>
              <a:t>交換輸血</a:t>
            </a:r>
            <a:endParaRPr lang="ja-JP" altLang="en-US" sz="2400" dirty="0"/>
          </a:p>
        </p:txBody>
      </p:sp>
    </p:spTree>
    <p:extLst>
      <p:ext uri="{BB962C8B-B14F-4D97-AF65-F5344CB8AC3E}">
        <p14:creationId xmlns:p14="http://schemas.microsoft.com/office/powerpoint/2010/main" val="6028299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41362"/>
          </a:xfrm>
          <a:solidFill>
            <a:srgbClr val="CCFFCC"/>
          </a:solidFill>
          <a:effectLst>
            <a:outerShdw blurRad="50800" dist="38100" dir="2700000" algn="tl" rotWithShape="0">
              <a:srgbClr val="000000">
                <a:alpha val="43000"/>
              </a:srgbClr>
            </a:outerShdw>
          </a:effectLst>
        </p:spPr>
        <p:txBody>
          <a:bodyPr>
            <a:noAutofit/>
          </a:bodyPr>
          <a:lstStyle/>
          <a:p>
            <a:pPr>
              <a:lnSpc>
                <a:spcPct val="130000"/>
              </a:lnSpc>
            </a:pPr>
            <a:r>
              <a:rPr lang="ja-JP" altLang="en-US" sz="2800" dirty="0" smtClean="0"/>
              <a:t>光線</a:t>
            </a:r>
            <a:r>
              <a:rPr lang="ja-JP" altLang="en-US" sz="2800" dirty="0"/>
              <a:t>療法・交換輸血</a:t>
            </a:r>
            <a:r>
              <a:rPr lang="ja-JP" altLang="en-US" sz="2800" dirty="0" smtClean="0"/>
              <a:t>の</a:t>
            </a:r>
            <a:r>
              <a:rPr lang="en-US" altLang="ja-JP" sz="2800" dirty="0" smtClean="0"/>
              <a:t>TB</a:t>
            </a:r>
            <a:r>
              <a:rPr lang="ja-JP" altLang="en-US" sz="2800" dirty="0" smtClean="0"/>
              <a:t>値の</a:t>
            </a:r>
            <a:r>
              <a:rPr lang="ja-JP" altLang="en-US" sz="2800" dirty="0"/>
              <a:t>従来基準と新基準</a:t>
            </a:r>
            <a:endParaRPr kumimoji="1" lang="ja-JP" altLang="en-US" sz="2800" dirty="0"/>
          </a:p>
        </p:txBody>
      </p:sp>
      <p:graphicFrame>
        <p:nvGraphicFramePr>
          <p:cNvPr id="10" name="グラフ 9"/>
          <p:cNvGraphicFramePr/>
          <p:nvPr>
            <p:extLst>
              <p:ext uri="{D42A27DB-BD31-4B8C-83A1-F6EECF244321}">
                <p14:modId xmlns:p14="http://schemas.microsoft.com/office/powerpoint/2010/main" val="3805504503"/>
              </p:ext>
            </p:extLst>
          </p:nvPr>
        </p:nvGraphicFramePr>
        <p:xfrm>
          <a:off x="1388533" y="1488369"/>
          <a:ext cx="7027334" cy="4450266"/>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1049867" y="1153067"/>
            <a:ext cx="787395" cy="369332"/>
          </a:xfrm>
          <a:prstGeom prst="rect">
            <a:avLst/>
          </a:prstGeom>
          <a:noFill/>
        </p:spPr>
        <p:txBody>
          <a:bodyPr wrap="none" rtlCol="0">
            <a:spAutoFit/>
          </a:bodyPr>
          <a:lstStyle/>
          <a:p>
            <a:r>
              <a:rPr kumimoji="1" lang="en-US" altLang="ja-JP" dirty="0" smtClean="0"/>
              <a:t>mg/</a:t>
            </a:r>
            <a:r>
              <a:rPr kumimoji="1" lang="en-US" altLang="ja-JP" dirty="0" err="1" smtClean="0"/>
              <a:t>dL</a:t>
            </a:r>
            <a:endParaRPr kumimoji="1" lang="ja-JP" altLang="en-US" dirty="0"/>
          </a:p>
        </p:txBody>
      </p:sp>
      <p:sp>
        <p:nvSpPr>
          <p:cNvPr id="4" name="テキスト ボックス 3"/>
          <p:cNvSpPr txBox="1"/>
          <p:nvPr/>
        </p:nvSpPr>
        <p:spPr>
          <a:xfrm>
            <a:off x="4402667" y="5938635"/>
            <a:ext cx="2919790" cy="400110"/>
          </a:xfrm>
          <a:prstGeom prst="rect">
            <a:avLst/>
          </a:prstGeom>
          <a:noFill/>
        </p:spPr>
        <p:txBody>
          <a:bodyPr wrap="none" rtlCol="0">
            <a:spAutoFit/>
          </a:bodyPr>
          <a:lstStyle/>
          <a:p>
            <a:r>
              <a:rPr kumimoji="1" lang="ja-JP" altLang="en-US" sz="2000" dirty="0" smtClean="0"/>
              <a:t>在胎週数　（受胎後週数）</a:t>
            </a:r>
            <a:endParaRPr kumimoji="1" lang="ja-JP" altLang="en-US" sz="2000" dirty="0"/>
          </a:p>
        </p:txBody>
      </p:sp>
      <p:sp>
        <p:nvSpPr>
          <p:cNvPr id="5" name="テキスト ボックス 4"/>
          <p:cNvSpPr txBox="1"/>
          <p:nvPr/>
        </p:nvSpPr>
        <p:spPr>
          <a:xfrm>
            <a:off x="2439470" y="1791730"/>
            <a:ext cx="2673328" cy="461665"/>
          </a:xfrm>
          <a:prstGeom prst="rect">
            <a:avLst/>
          </a:prstGeom>
          <a:noFill/>
        </p:spPr>
        <p:txBody>
          <a:bodyPr wrap="none" rtlCol="0">
            <a:spAutoFit/>
          </a:bodyPr>
          <a:lstStyle/>
          <a:p>
            <a:r>
              <a:rPr kumimoji="1" lang="ja-JP" altLang="en-US" sz="2400" dirty="0" smtClean="0"/>
              <a:t>対象：日齢５以後で</a:t>
            </a:r>
            <a:endParaRPr kumimoji="1" lang="ja-JP" altLang="en-US" sz="2400" dirty="0"/>
          </a:p>
        </p:txBody>
      </p:sp>
      <p:sp>
        <p:nvSpPr>
          <p:cNvPr id="6" name="テキスト ボックス 5"/>
          <p:cNvSpPr txBox="1"/>
          <p:nvPr/>
        </p:nvSpPr>
        <p:spPr>
          <a:xfrm>
            <a:off x="2201333" y="1026704"/>
            <a:ext cx="4804470" cy="461665"/>
          </a:xfrm>
          <a:prstGeom prst="rect">
            <a:avLst/>
          </a:prstGeom>
          <a:noFill/>
        </p:spPr>
        <p:txBody>
          <a:bodyPr wrap="none" rtlCol="0">
            <a:spAutoFit/>
          </a:bodyPr>
          <a:lstStyle/>
          <a:p>
            <a:r>
              <a:rPr kumimoji="1" lang="ja-JP" altLang="en-US" sz="2400" dirty="0" smtClean="0">
                <a:solidFill>
                  <a:srgbClr val="FF0000"/>
                </a:solidFill>
              </a:rPr>
              <a:t>強化光線治療（</a:t>
            </a:r>
            <a:r>
              <a:rPr kumimoji="1" lang="en-US" altLang="ja-JP" sz="2400" dirty="0" smtClean="0">
                <a:solidFill>
                  <a:srgbClr val="FF0000"/>
                </a:solidFill>
              </a:rPr>
              <a:t>PT high) </a:t>
            </a:r>
            <a:r>
              <a:rPr kumimoji="1" lang="ja-JP" altLang="en-US" sz="2400" dirty="0" smtClean="0">
                <a:solidFill>
                  <a:srgbClr val="FF0000"/>
                </a:solidFill>
              </a:rPr>
              <a:t>基準の追加</a:t>
            </a:r>
            <a:endParaRPr kumimoji="1" lang="ja-JP" altLang="en-US" sz="2400" dirty="0">
              <a:solidFill>
                <a:srgbClr val="FF0000"/>
              </a:solidFill>
            </a:endParaRPr>
          </a:p>
        </p:txBody>
      </p:sp>
    </p:spTree>
    <p:extLst>
      <p:ext uri="{BB962C8B-B14F-4D97-AF65-F5344CB8AC3E}">
        <p14:creationId xmlns:p14="http://schemas.microsoft.com/office/powerpoint/2010/main" val="29489641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41362"/>
          </a:xfrm>
          <a:solidFill>
            <a:srgbClr val="CCFFCC"/>
          </a:solidFill>
          <a:effectLst>
            <a:outerShdw blurRad="50800" dist="38100" dir="2700000" algn="tl" rotWithShape="0">
              <a:srgbClr val="000000">
                <a:alpha val="43000"/>
              </a:srgbClr>
            </a:outerShdw>
          </a:effectLst>
        </p:spPr>
        <p:txBody>
          <a:bodyPr>
            <a:noAutofit/>
          </a:bodyPr>
          <a:lstStyle/>
          <a:p>
            <a:pPr>
              <a:lnSpc>
                <a:spcPct val="130000"/>
              </a:lnSpc>
            </a:pPr>
            <a:r>
              <a:rPr lang="ja-JP" altLang="en-US" sz="2800" dirty="0" smtClean="0"/>
              <a:t>光線</a:t>
            </a:r>
            <a:r>
              <a:rPr lang="ja-JP" altLang="en-US" sz="2800" dirty="0"/>
              <a:t>療法・交換輸血の</a:t>
            </a:r>
            <a:r>
              <a:rPr lang="ja-JP" altLang="en-US" sz="2800" dirty="0" smtClean="0"/>
              <a:t>UB値</a:t>
            </a:r>
            <a:r>
              <a:rPr lang="ja-JP" altLang="en-US" sz="2800" baseline="30000" dirty="0" smtClean="0"/>
              <a:t>＊</a:t>
            </a:r>
            <a:r>
              <a:rPr lang="ja-JP" altLang="en-US" sz="2800" dirty="0" smtClean="0"/>
              <a:t>の</a:t>
            </a:r>
            <a:r>
              <a:rPr lang="ja-JP" altLang="en-US" sz="2800" dirty="0"/>
              <a:t>従来基準と新基準</a:t>
            </a:r>
            <a:endParaRPr kumimoji="1" lang="ja-JP" altLang="en-US" sz="2800" dirty="0"/>
          </a:p>
        </p:txBody>
      </p:sp>
      <p:graphicFrame>
        <p:nvGraphicFramePr>
          <p:cNvPr id="10" name="グラフ 9"/>
          <p:cNvGraphicFramePr/>
          <p:nvPr>
            <p:extLst>
              <p:ext uri="{D42A27DB-BD31-4B8C-83A1-F6EECF244321}">
                <p14:modId xmlns:p14="http://schemas.microsoft.com/office/powerpoint/2010/main" val="247439294"/>
              </p:ext>
            </p:extLst>
          </p:nvPr>
        </p:nvGraphicFramePr>
        <p:xfrm>
          <a:off x="1388533" y="1488369"/>
          <a:ext cx="7027334" cy="4450266"/>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1049867" y="1153067"/>
            <a:ext cx="736099" cy="369332"/>
          </a:xfrm>
          <a:prstGeom prst="rect">
            <a:avLst/>
          </a:prstGeom>
          <a:noFill/>
        </p:spPr>
        <p:txBody>
          <a:bodyPr wrap="none" rtlCol="0">
            <a:spAutoFit/>
          </a:bodyPr>
          <a:lstStyle/>
          <a:p>
            <a:r>
              <a:rPr kumimoji="1" lang="en-US" altLang="ja-JP" dirty="0" smtClean="0"/>
              <a:t>μg/</a:t>
            </a:r>
            <a:r>
              <a:rPr kumimoji="1" lang="en-US" altLang="ja-JP" dirty="0" err="1" smtClean="0"/>
              <a:t>dL</a:t>
            </a:r>
            <a:endParaRPr kumimoji="1" lang="ja-JP" altLang="en-US" dirty="0"/>
          </a:p>
        </p:txBody>
      </p:sp>
      <p:sp>
        <p:nvSpPr>
          <p:cNvPr id="4" name="テキスト ボックス 3"/>
          <p:cNvSpPr txBox="1"/>
          <p:nvPr/>
        </p:nvSpPr>
        <p:spPr>
          <a:xfrm>
            <a:off x="4402667" y="5938635"/>
            <a:ext cx="2919790" cy="400110"/>
          </a:xfrm>
          <a:prstGeom prst="rect">
            <a:avLst/>
          </a:prstGeom>
          <a:noFill/>
        </p:spPr>
        <p:txBody>
          <a:bodyPr wrap="none" rtlCol="0">
            <a:spAutoFit/>
          </a:bodyPr>
          <a:lstStyle/>
          <a:p>
            <a:r>
              <a:rPr kumimoji="1" lang="ja-JP" altLang="en-US" sz="2000" dirty="0" smtClean="0"/>
              <a:t>在胎週数　（受胎後週数）</a:t>
            </a:r>
            <a:endParaRPr kumimoji="1" lang="ja-JP" altLang="en-US" sz="2000" dirty="0"/>
          </a:p>
        </p:txBody>
      </p:sp>
      <p:sp>
        <p:nvSpPr>
          <p:cNvPr id="5" name="テキスト ボックス 4"/>
          <p:cNvSpPr txBox="1"/>
          <p:nvPr/>
        </p:nvSpPr>
        <p:spPr>
          <a:xfrm>
            <a:off x="2523067" y="1614732"/>
            <a:ext cx="2369960" cy="461665"/>
          </a:xfrm>
          <a:prstGeom prst="rect">
            <a:avLst/>
          </a:prstGeom>
          <a:noFill/>
        </p:spPr>
        <p:txBody>
          <a:bodyPr wrap="none" rtlCol="0">
            <a:spAutoFit/>
          </a:bodyPr>
          <a:lstStyle/>
          <a:p>
            <a:r>
              <a:rPr kumimoji="1" lang="ja-JP" altLang="en-US" sz="2400" baseline="30000" dirty="0" smtClean="0"/>
              <a:t>＊</a:t>
            </a:r>
            <a:r>
              <a:rPr kumimoji="1" lang="ja-JP" altLang="en-US" sz="2400" dirty="0" smtClean="0"/>
              <a:t>日齢に関係なく</a:t>
            </a:r>
            <a:endParaRPr kumimoji="1" lang="ja-JP" altLang="en-US" sz="2400" dirty="0"/>
          </a:p>
        </p:txBody>
      </p:sp>
    </p:spTree>
    <p:extLst>
      <p:ext uri="{BB962C8B-B14F-4D97-AF65-F5344CB8AC3E}">
        <p14:creationId xmlns:p14="http://schemas.microsoft.com/office/powerpoint/2010/main" val="2324070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89466"/>
            <a:ext cx="8229600" cy="1168401"/>
          </a:xfrm>
          <a:solidFill>
            <a:srgbClr val="CCFFCC"/>
          </a:solidFill>
          <a:effectLst>
            <a:outerShdw blurRad="50800" dist="38100" dir="2700000" algn="tl" rotWithShape="0">
              <a:srgbClr val="000000">
                <a:alpha val="43000"/>
              </a:srgbClr>
            </a:outerShdw>
          </a:effectLst>
        </p:spPr>
        <p:txBody>
          <a:bodyPr anchor="ctr" anchorCtr="0">
            <a:normAutofit/>
          </a:bodyPr>
          <a:lstStyle/>
          <a:p>
            <a:pPr lvl="1" algn="ctr" defTabSz="457200" rtl="0">
              <a:spcBef>
                <a:spcPct val="0"/>
              </a:spcBef>
            </a:pPr>
            <a:r>
              <a:rPr lang="en-US" altLang="ja-JP" sz="3200" dirty="0" smtClean="0"/>
              <a:t>LED</a:t>
            </a:r>
            <a:r>
              <a:rPr lang="ja-JP" altLang="en-US" sz="3200" dirty="0" smtClean="0"/>
              <a:t>ランプの導入による新しい治療計画の策定</a:t>
            </a:r>
            <a:endParaRPr lang="ja-JP" altLang="en-US" sz="3200" b="1" dirty="0" smtClean="0">
              <a:latin typeface="+mj-lt"/>
            </a:endParaRPr>
          </a:p>
        </p:txBody>
      </p:sp>
      <p:sp>
        <p:nvSpPr>
          <p:cNvPr id="4" name="日付プレースホルダー 3"/>
          <p:cNvSpPr>
            <a:spLocks noGrp="1"/>
          </p:cNvSpPr>
          <p:nvPr>
            <p:ph type="dt" sz="half" idx="10"/>
          </p:nvPr>
        </p:nvSpPr>
        <p:spPr/>
        <p:txBody>
          <a:bodyPr/>
          <a:lstStyle/>
          <a:p>
            <a:r>
              <a:rPr kumimoji="1" lang="en-US" altLang="ja-JP" dirty="0" smtClean="0"/>
              <a:t>2015/03/07</a:t>
            </a:r>
            <a:endParaRPr kumimoji="1" lang="ja-JP" altLang="en-US" dirty="0"/>
          </a:p>
        </p:txBody>
      </p:sp>
      <p:sp>
        <p:nvSpPr>
          <p:cNvPr id="5" name="スライド番号プレースホルダー 4"/>
          <p:cNvSpPr>
            <a:spLocks noGrp="1"/>
          </p:cNvSpPr>
          <p:nvPr>
            <p:ph type="sldNum" sz="quarter" idx="12"/>
          </p:nvPr>
        </p:nvSpPr>
        <p:spPr/>
        <p:txBody>
          <a:bodyPr/>
          <a:lstStyle/>
          <a:p>
            <a:fld id="{03E6C199-2A21-3B4E-8413-B5F70C744C0F}" type="slidenum">
              <a:rPr kumimoji="1" lang="ja-JP" altLang="en-US" smtClean="0"/>
              <a:t>47</a:t>
            </a:fld>
            <a:endParaRPr kumimoji="1" lang="ja-JP" altLang="en-US"/>
          </a:p>
        </p:txBody>
      </p:sp>
      <p:sp>
        <p:nvSpPr>
          <p:cNvPr id="7" name="正方形/長方形 6"/>
          <p:cNvSpPr/>
          <p:nvPr/>
        </p:nvSpPr>
        <p:spPr>
          <a:xfrm>
            <a:off x="1270000" y="2300112"/>
            <a:ext cx="6671733" cy="2339102"/>
          </a:xfrm>
          <a:prstGeom prst="rect">
            <a:avLst/>
          </a:prstGeom>
        </p:spPr>
        <p:txBody>
          <a:bodyPr wrap="square">
            <a:spAutoFit/>
          </a:bodyPr>
          <a:lstStyle/>
          <a:p>
            <a:pPr marL="914400" lvl="1" indent="-457200">
              <a:lnSpc>
                <a:spcPct val="150000"/>
              </a:lnSpc>
              <a:spcAft>
                <a:spcPts val="2400"/>
              </a:spcAft>
              <a:buFont typeface="+mj-lt"/>
              <a:buAutoNum type="arabicParenR"/>
            </a:pPr>
            <a:r>
              <a:rPr lang="ja-JP" altLang="en-US" sz="2400" dirty="0">
                <a:solidFill>
                  <a:schemeClr val="accent5">
                    <a:lumMod val="75000"/>
                  </a:schemeClr>
                </a:solidFill>
              </a:rPr>
              <a:t>ＬＥＤ治療器の</a:t>
            </a:r>
            <a:r>
              <a:rPr lang="ja-JP" altLang="en-US" sz="2400" dirty="0" smtClean="0">
                <a:solidFill>
                  <a:schemeClr val="accent5">
                    <a:lumMod val="75000"/>
                  </a:schemeClr>
                </a:solidFill>
              </a:rPr>
              <a:t>特徴の理解</a:t>
            </a:r>
            <a:endParaRPr lang="en-US" altLang="ja-JP" sz="2400" dirty="0" smtClean="0">
              <a:solidFill>
                <a:schemeClr val="accent5">
                  <a:lumMod val="75000"/>
                </a:schemeClr>
              </a:solidFill>
            </a:endParaRPr>
          </a:p>
          <a:p>
            <a:pPr marL="914400" lvl="1" indent="-457200">
              <a:lnSpc>
                <a:spcPct val="150000"/>
              </a:lnSpc>
              <a:spcAft>
                <a:spcPts val="2400"/>
              </a:spcAft>
              <a:buFont typeface="+mj-lt"/>
              <a:buAutoNum type="arabicParenR"/>
            </a:pPr>
            <a:r>
              <a:rPr lang="ja-JP" altLang="en-US" sz="2400" dirty="0" smtClean="0">
                <a:solidFill>
                  <a:schemeClr val="accent5">
                    <a:lumMod val="75000"/>
                  </a:schemeClr>
                </a:solidFill>
              </a:rPr>
              <a:t>新しい光線治療、交換輸血基準の策定</a:t>
            </a:r>
            <a:endParaRPr lang="en-US" altLang="ja-JP" sz="2400" dirty="0" smtClean="0">
              <a:solidFill>
                <a:schemeClr val="accent5">
                  <a:lumMod val="75000"/>
                </a:schemeClr>
              </a:solidFill>
            </a:endParaRPr>
          </a:p>
          <a:p>
            <a:pPr marL="914400" lvl="1" indent="-457200">
              <a:lnSpc>
                <a:spcPct val="150000"/>
              </a:lnSpc>
              <a:spcAft>
                <a:spcPts val="2400"/>
              </a:spcAft>
              <a:buFont typeface="+mj-lt"/>
              <a:buAutoNum type="arabicParenR"/>
            </a:pPr>
            <a:r>
              <a:rPr lang="ja-JP" altLang="en-US" sz="2400" dirty="0" smtClean="0"/>
              <a:t>ミノルタ経皮黄疸計の早産児への活用</a:t>
            </a:r>
            <a:endParaRPr lang="en-US" altLang="ja-JP" sz="2400" dirty="0" smtClean="0"/>
          </a:p>
        </p:txBody>
      </p:sp>
    </p:spTree>
    <p:extLst>
      <p:ext uri="{BB962C8B-B14F-4D97-AF65-F5344CB8AC3E}">
        <p14:creationId xmlns:p14="http://schemas.microsoft.com/office/powerpoint/2010/main" val="36208161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2"/>
          <p:cNvSpPr>
            <a:spLocks noGrp="1"/>
          </p:cNvSpPr>
          <p:nvPr>
            <p:ph idx="1"/>
          </p:nvPr>
        </p:nvSpPr>
        <p:spPr>
          <a:xfrm>
            <a:off x="1331144" y="1539529"/>
            <a:ext cx="6271923" cy="1457672"/>
          </a:xfrm>
        </p:spPr>
        <p:txBody>
          <a:bodyPr>
            <a:normAutofit/>
          </a:bodyPr>
          <a:lstStyle/>
          <a:p>
            <a:pPr marL="0" indent="0">
              <a:lnSpc>
                <a:spcPct val="140000"/>
              </a:lnSpc>
              <a:buNone/>
            </a:pPr>
            <a:r>
              <a:rPr lang="ja-JP" altLang="en-US" sz="2000" dirty="0">
                <a:latin typeface="+mn-ea"/>
              </a:rPr>
              <a:t>照射された光</a:t>
            </a:r>
            <a:r>
              <a:rPr lang="ja-JP" altLang="en-US" sz="2000" dirty="0" smtClean="0">
                <a:latin typeface="+mn-ea"/>
              </a:rPr>
              <a:t>は、後方</a:t>
            </a:r>
            <a:r>
              <a:rPr lang="ja-JP" altLang="en-US" sz="2000" dirty="0">
                <a:latin typeface="+mn-ea"/>
              </a:rPr>
              <a:t>散乱光として受光ファイバーに戻ってくる。戻ってきた青色と緑色の光の光学濃度差</a:t>
            </a:r>
            <a:r>
              <a:rPr lang="ja-JP" altLang="en-US" sz="2000" dirty="0" smtClean="0">
                <a:latin typeface="+mn-ea"/>
              </a:rPr>
              <a:t>は、血清</a:t>
            </a:r>
            <a:r>
              <a:rPr lang="ja-JP" altLang="en-US" sz="2000" dirty="0">
                <a:latin typeface="+mn-ea"/>
              </a:rPr>
              <a:t>ビリルビン値と直線的な比例関係を示す。</a:t>
            </a:r>
            <a:endParaRPr lang="en-US" altLang="ja-JP" sz="2000" dirty="0">
              <a:latin typeface="+mn-ea"/>
            </a:endParaRPr>
          </a:p>
        </p:txBody>
      </p:sp>
      <p:pic>
        <p:nvPicPr>
          <p:cNvPr id="5122" name="Picture 2" descr="C:\Users\nicu\Documents\Kurokawa\ミノルタ関連\JM-105\JM-105(図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9265" y="2996952"/>
            <a:ext cx="5809907" cy="3024336"/>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C:\Users\nicu\Documents\Kurokawa\ミノルタ関連\jm105_ma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583" y="3140968"/>
            <a:ext cx="3049751" cy="259228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テキスト ボックス 8"/>
          <p:cNvSpPr txBox="1"/>
          <p:nvPr/>
        </p:nvSpPr>
        <p:spPr>
          <a:xfrm>
            <a:off x="3131840" y="6021288"/>
            <a:ext cx="5847948" cy="369332"/>
          </a:xfrm>
          <a:prstGeom prst="rect">
            <a:avLst/>
          </a:prstGeom>
          <a:noFill/>
        </p:spPr>
        <p:txBody>
          <a:bodyPr wrap="none" rtlCol="0">
            <a:spAutoFit/>
          </a:bodyPr>
          <a:lstStyle/>
          <a:p>
            <a:r>
              <a:rPr lang="en-US" altLang="ja-JP" dirty="0" smtClean="0"/>
              <a:t>S Yasuda, S </a:t>
            </a:r>
            <a:r>
              <a:rPr lang="en-US" altLang="ja-JP" dirty="0" err="1" smtClean="0"/>
              <a:t>Itoh</a:t>
            </a:r>
            <a:r>
              <a:rPr lang="en-US" altLang="ja-JP" dirty="0" smtClean="0"/>
              <a:t>, K </a:t>
            </a:r>
            <a:r>
              <a:rPr lang="en-US" altLang="ja-JP" dirty="0" err="1" smtClean="0"/>
              <a:t>Isobe</a:t>
            </a:r>
            <a:r>
              <a:rPr lang="en-US" altLang="ja-JP" dirty="0" smtClean="0"/>
              <a:t>, et al: J.Perinat.Med.31(2003) 81-88</a:t>
            </a:r>
            <a:endParaRPr kumimoji="1" lang="ja-JP" altLang="en-US" dirty="0"/>
          </a:p>
        </p:txBody>
      </p:sp>
      <p:sp>
        <p:nvSpPr>
          <p:cNvPr id="8" name="タイトル 1"/>
          <p:cNvSpPr txBox="1">
            <a:spLocks/>
          </p:cNvSpPr>
          <p:nvPr/>
        </p:nvSpPr>
        <p:spPr>
          <a:xfrm>
            <a:off x="1165650" y="578107"/>
            <a:ext cx="6437417" cy="792088"/>
          </a:xfrm>
          <a:prstGeom prst="rect">
            <a:avLst/>
          </a:prstGeom>
          <a:solidFill>
            <a:srgbClr val="CCFFCC"/>
          </a:solidFill>
          <a:ln>
            <a:noFill/>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smtClean="0">
                <a:ln>
                  <a:noFill/>
                </a:ln>
                <a:solidFill>
                  <a:schemeClr val="dk1"/>
                </a:solidFill>
                <a:effectLst/>
                <a:uLnTx/>
                <a:uFillTx/>
                <a:latin typeface="+mn-lt"/>
                <a:ea typeface="+mn-ea"/>
                <a:cs typeface="+mn-cs"/>
              </a:rPr>
              <a:t>ミノルタ黄疸計の原理</a:t>
            </a:r>
            <a:endParaRPr kumimoji="1" lang="ja-JP" altLang="en-US" sz="3200" b="0" i="0" u="none" strike="noStrike" kern="1200" cap="none" spc="0" normalizeH="0" baseline="0" noProof="0" dirty="0">
              <a:ln>
                <a:noFill/>
              </a:ln>
              <a:solidFill>
                <a:schemeClr val="dk1"/>
              </a:solidFill>
              <a:effectLst/>
              <a:uLnTx/>
              <a:uFillTx/>
              <a:latin typeface="+mn-lt"/>
              <a:ea typeface="+mn-ea"/>
              <a:cs typeface="+mn-cs"/>
            </a:endParaRPr>
          </a:p>
        </p:txBody>
      </p:sp>
    </p:spTree>
    <p:extLst>
      <p:ext uri="{BB962C8B-B14F-4D97-AF65-F5344CB8AC3E}">
        <p14:creationId xmlns:p14="http://schemas.microsoft.com/office/powerpoint/2010/main" val="36329998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kumimoji="1" lang="en-US" altLang="ja-JP" smtClean="0"/>
              <a:t>2015/03/07</a:t>
            </a:r>
            <a:endParaRPr kumimoji="1" lang="ja-JP" altLang="en-US"/>
          </a:p>
        </p:txBody>
      </p:sp>
      <p:sp>
        <p:nvSpPr>
          <p:cNvPr id="5" name="スライド番号プレースホルダー 4"/>
          <p:cNvSpPr>
            <a:spLocks noGrp="1"/>
          </p:cNvSpPr>
          <p:nvPr>
            <p:ph type="sldNum" sz="quarter" idx="12"/>
          </p:nvPr>
        </p:nvSpPr>
        <p:spPr/>
        <p:txBody>
          <a:bodyPr/>
          <a:lstStyle/>
          <a:p>
            <a:fld id="{03E6C199-2A21-3B4E-8413-B5F70C744C0F}" type="slidenum">
              <a:rPr kumimoji="1" lang="ja-JP" altLang="en-US" smtClean="0"/>
              <a:t>49</a:t>
            </a:fld>
            <a:endParaRPr kumimoji="1" lang="ja-JP" altLang="en-US"/>
          </a:p>
        </p:txBody>
      </p:sp>
      <p:pic>
        <p:nvPicPr>
          <p:cNvPr id="9" name="図 8" descr="ノモグラム下敷き　裏.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6" y="585882"/>
            <a:ext cx="7789333" cy="5510883"/>
          </a:xfrm>
          <a:prstGeom prst="rect">
            <a:avLst/>
          </a:prstGeom>
        </p:spPr>
      </p:pic>
    </p:spTree>
    <p:extLst>
      <p:ext uri="{BB962C8B-B14F-4D97-AF65-F5344CB8AC3E}">
        <p14:creationId xmlns:p14="http://schemas.microsoft.com/office/powerpoint/2010/main" val="759054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174011"/>
            <a:ext cx="8229600" cy="1129856"/>
          </a:xfrm>
          <a:solidFill>
            <a:srgbClr val="CCFFCC"/>
          </a:solidFill>
          <a:effectLst>
            <a:outerShdw blurRad="50800" dist="38100" dir="2700000" algn="tl" rotWithShape="0">
              <a:srgbClr val="000000">
                <a:alpha val="43000"/>
              </a:srgbClr>
            </a:outerShdw>
          </a:effectLst>
        </p:spPr>
        <p:txBody>
          <a:bodyPr>
            <a:normAutofit/>
          </a:bodyPr>
          <a:lstStyle/>
          <a:p>
            <a:pPr algn="ctr"/>
            <a:r>
              <a:rPr lang="ja-JP" altLang="en-US" sz="3600" b="1" i="1" dirty="0" smtClean="0"/>
              <a:t>核黄疸</a:t>
            </a:r>
            <a:r>
              <a:rPr lang="en-US" altLang="ja-JP" sz="3600" b="1" i="1" dirty="0" smtClean="0"/>
              <a:t> (kernicterus) </a:t>
            </a:r>
            <a:r>
              <a:rPr lang="ja-JP" altLang="en-US" sz="3600" b="1" i="1" dirty="0" smtClean="0"/>
              <a:t>の歴史 </a:t>
            </a:r>
            <a:endParaRPr lang="ja-JP" altLang="en-US" sz="3600" b="1" i="1" dirty="0"/>
          </a:p>
        </p:txBody>
      </p:sp>
      <p:sp>
        <p:nvSpPr>
          <p:cNvPr id="5" name="正方形/長方形 4"/>
          <p:cNvSpPr/>
          <p:nvPr/>
        </p:nvSpPr>
        <p:spPr>
          <a:xfrm>
            <a:off x="919317" y="1668977"/>
            <a:ext cx="5751029" cy="646331"/>
          </a:xfrm>
          <a:prstGeom prst="rect">
            <a:avLst/>
          </a:prstGeom>
        </p:spPr>
        <p:txBody>
          <a:bodyPr wrap="square">
            <a:spAutoFit/>
          </a:bodyPr>
          <a:lstStyle/>
          <a:p>
            <a:endParaRPr lang="ja-JP" altLang="en-US" sz="3600" b="1" dirty="0">
              <a:effectLst>
                <a:outerShdw blurRad="38100" dist="38100" dir="2700000" algn="tl">
                  <a:srgbClr val="FFFFFF"/>
                </a:outerShdw>
              </a:effectLst>
            </a:endParaRPr>
          </a:p>
        </p:txBody>
      </p:sp>
      <p:sp>
        <p:nvSpPr>
          <p:cNvPr id="2" name="日付プレースホルダー 1"/>
          <p:cNvSpPr>
            <a:spLocks noGrp="1"/>
          </p:cNvSpPr>
          <p:nvPr>
            <p:ph type="dt" sz="half" idx="10"/>
          </p:nvPr>
        </p:nvSpPr>
        <p:spPr/>
        <p:txBody>
          <a:bodyPr/>
          <a:lstStyle/>
          <a:p>
            <a:r>
              <a:rPr kumimoji="1" lang="en-US" altLang="ja-JP" smtClean="0"/>
              <a:t>2015/03/07</a:t>
            </a:r>
            <a:endParaRPr kumimoji="1" lang="ja-JP" altLang="en-US"/>
          </a:p>
        </p:txBody>
      </p:sp>
      <p:sp>
        <p:nvSpPr>
          <p:cNvPr id="3" name="テキスト ボックス 2"/>
          <p:cNvSpPr txBox="1"/>
          <p:nvPr/>
        </p:nvSpPr>
        <p:spPr>
          <a:xfrm>
            <a:off x="919317" y="4423942"/>
            <a:ext cx="7420474" cy="1913344"/>
          </a:xfrm>
          <a:prstGeom prst="rect">
            <a:avLst/>
          </a:prstGeom>
          <a:noFill/>
        </p:spPr>
        <p:txBody>
          <a:bodyPr wrap="square" rtlCol="0">
            <a:spAutoFit/>
          </a:bodyPr>
          <a:lstStyle/>
          <a:p>
            <a:pPr marL="1076325" indent="-1076325">
              <a:lnSpc>
                <a:spcPct val="150000"/>
              </a:lnSpc>
            </a:pPr>
            <a:r>
              <a:rPr lang="en-US" altLang="ja-JP" sz="2000" i="1" dirty="0" smtClean="0">
                <a:latin typeface="+mn-ea"/>
              </a:rPr>
              <a:t>1847</a:t>
            </a:r>
            <a:r>
              <a:rPr lang="ja-JP" altLang="en-US" sz="2000" i="1" dirty="0" smtClean="0">
                <a:latin typeface="+mn-ea"/>
              </a:rPr>
              <a:t>年　</a:t>
            </a:r>
            <a:r>
              <a:rPr lang="en-US" altLang="ja-JP" sz="2000" i="1" dirty="0" err="1" smtClean="0">
                <a:latin typeface="+mn-ea"/>
              </a:rPr>
              <a:t>Hervieux</a:t>
            </a:r>
            <a:r>
              <a:rPr lang="ja-JP" altLang="en-US" sz="2000" i="1" dirty="0" smtClean="0">
                <a:latin typeface="+mn-ea"/>
              </a:rPr>
              <a:t>（仏）が黄疸新生児剖検脳の基底核黄染を記載。</a:t>
            </a:r>
            <a:endParaRPr lang="en-US" altLang="ja-JP" sz="2000" i="1" dirty="0" smtClean="0">
              <a:latin typeface="+mn-ea"/>
            </a:endParaRPr>
          </a:p>
          <a:p>
            <a:pPr marL="1076325" indent="-1076325">
              <a:lnSpc>
                <a:spcPct val="150000"/>
              </a:lnSpc>
            </a:pPr>
            <a:r>
              <a:rPr lang="en-US" altLang="ja-JP" sz="2000" i="1" dirty="0" smtClean="0">
                <a:latin typeface="+mn-ea"/>
              </a:rPr>
              <a:t>1904</a:t>
            </a:r>
            <a:r>
              <a:rPr lang="ja-JP" altLang="en-US" sz="2000" i="1" dirty="0" smtClean="0">
                <a:latin typeface="+mn-ea"/>
              </a:rPr>
              <a:t>年　</a:t>
            </a:r>
            <a:r>
              <a:rPr lang="en-US" altLang="ja-JP" sz="2000" i="1" dirty="0" err="1" smtClean="0">
                <a:latin typeface="+mn-ea"/>
              </a:rPr>
              <a:t>Schmorl</a:t>
            </a:r>
            <a:r>
              <a:rPr lang="ja-JP" altLang="en-US" sz="2000" i="1" dirty="0" smtClean="0">
                <a:latin typeface="+mn-ea"/>
              </a:rPr>
              <a:t>（独）が視床下核、歯状核、オリーブ下核、淡蒼球などの神経核の黄染に、はじめて核黄疸（</a:t>
            </a:r>
            <a:r>
              <a:rPr lang="en-US" altLang="ja-JP" sz="2000" i="1" dirty="0" smtClean="0">
                <a:latin typeface="+mn-ea"/>
              </a:rPr>
              <a:t>Kernicterus</a:t>
            </a:r>
            <a:r>
              <a:rPr lang="ja-JP" altLang="en-US" sz="2000" i="1" dirty="0" smtClean="0">
                <a:latin typeface="+mn-ea"/>
              </a:rPr>
              <a:t>）という術語を用いた。</a:t>
            </a:r>
            <a:endParaRPr lang="en-US" altLang="ja-JP" sz="2000" i="1" dirty="0">
              <a:latin typeface="+mn-ea"/>
            </a:endParaRPr>
          </a:p>
        </p:txBody>
      </p:sp>
      <p:pic>
        <p:nvPicPr>
          <p:cNvPr id="6" name="Picture 5"/>
          <p:cNvPicPr>
            <a:picLocks noChangeAspect="1" noChangeArrowheads="1"/>
          </p:cNvPicPr>
          <p:nvPr/>
        </p:nvPicPr>
        <p:blipFill>
          <a:blip r:embed="rId2"/>
          <a:srcRect/>
          <a:stretch>
            <a:fillRect/>
          </a:stretch>
        </p:blipFill>
        <p:spPr>
          <a:xfrm>
            <a:off x="2299342" y="1532825"/>
            <a:ext cx="4371004" cy="2866761"/>
          </a:xfrm>
          <a:prstGeom prst="rect">
            <a:avLst/>
          </a:prstGeom>
          <a:noFill/>
          <a:ln/>
        </p:spPr>
      </p:pic>
      <p:sp>
        <p:nvSpPr>
          <p:cNvPr id="7" name="スライド番号プレースホルダー 6"/>
          <p:cNvSpPr>
            <a:spLocks noGrp="1"/>
          </p:cNvSpPr>
          <p:nvPr>
            <p:ph type="sldNum" sz="quarter" idx="12"/>
          </p:nvPr>
        </p:nvSpPr>
        <p:spPr/>
        <p:txBody>
          <a:bodyPr/>
          <a:lstStyle/>
          <a:p>
            <a:fld id="{03E6C199-2A21-3B4E-8413-B5F70C744C0F}" type="slidenum">
              <a:rPr kumimoji="1" lang="ja-JP" altLang="en-US" smtClean="0"/>
              <a:t>5</a:t>
            </a:fld>
            <a:endParaRPr kumimoji="1" lang="ja-JP" altLang="en-US"/>
          </a:p>
        </p:txBody>
      </p:sp>
    </p:spTree>
    <p:extLst>
      <p:ext uri="{BB962C8B-B14F-4D97-AF65-F5344CB8AC3E}">
        <p14:creationId xmlns:p14="http://schemas.microsoft.com/office/powerpoint/2010/main" val="8885934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p:cNvGraphicFramePr/>
          <p:nvPr>
            <p:extLst>
              <p:ext uri="{D42A27DB-BD31-4B8C-83A1-F6EECF244321}">
                <p14:modId xmlns:p14="http://schemas.microsoft.com/office/powerpoint/2010/main" val="2272197518"/>
              </p:ext>
            </p:extLst>
          </p:nvPr>
        </p:nvGraphicFramePr>
        <p:xfrm>
          <a:off x="287867" y="2162130"/>
          <a:ext cx="3996267" cy="3536752"/>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p:nvPr>
        </p:nvSpPr>
        <p:spPr>
          <a:xfrm>
            <a:off x="457200" y="379016"/>
            <a:ext cx="8229600" cy="898455"/>
          </a:xfrm>
          <a:solidFill>
            <a:srgbClr val="CCFFCC"/>
          </a:solidFill>
          <a:ln>
            <a:noFill/>
          </a:ln>
        </p:spPr>
        <p:style>
          <a:lnRef idx="1">
            <a:schemeClr val="accent1"/>
          </a:lnRef>
          <a:fillRef idx="2">
            <a:schemeClr val="accent1"/>
          </a:fillRef>
          <a:effectRef idx="1">
            <a:schemeClr val="accent1"/>
          </a:effectRef>
          <a:fontRef idx="minor">
            <a:schemeClr val="dk1"/>
          </a:fontRef>
        </p:style>
        <p:txBody>
          <a:bodyPr>
            <a:normAutofit/>
          </a:bodyPr>
          <a:lstStyle/>
          <a:p>
            <a:r>
              <a:rPr lang="en-US" altLang="ja-JP" sz="3200" b="1" dirty="0" smtClean="0">
                <a:solidFill>
                  <a:schemeClr val="tx1"/>
                </a:solidFill>
                <a:latin typeface="+mj-ea"/>
                <a:ea typeface="+mj-ea"/>
              </a:rPr>
              <a:t>ELBWI</a:t>
            </a:r>
            <a:r>
              <a:rPr lang="ja-JP" altLang="en-US" sz="3200" b="1" dirty="0" smtClean="0">
                <a:solidFill>
                  <a:schemeClr val="tx1"/>
                </a:solidFill>
                <a:latin typeface="+mj-ea"/>
                <a:ea typeface="+mj-ea"/>
              </a:rPr>
              <a:t>における</a:t>
            </a:r>
            <a:r>
              <a:rPr lang="en-US" altLang="ja-JP" sz="3200" dirty="0" err="1" smtClean="0">
                <a:solidFill>
                  <a:schemeClr val="tx1"/>
                </a:solidFill>
                <a:latin typeface="+mj-ea"/>
                <a:ea typeface="+mj-ea"/>
              </a:rPr>
              <a:t>TcB</a:t>
            </a:r>
            <a:r>
              <a:rPr lang="ja-JP" altLang="en-US" sz="3200" dirty="0" smtClean="0">
                <a:solidFill>
                  <a:schemeClr val="tx1"/>
                </a:solidFill>
                <a:latin typeface="+mj-ea"/>
                <a:ea typeface="+mj-ea"/>
              </a:rPr>
              <a:t>と</a:t>
            </a:r>
            <a:r>
              <a:rPr lang="en-US" altLang="ja-JP" sz="3200" dirty="0" smtClean="0">
                <a:solidFill>
                  <a:schemeClr val="tx1"/>
                </a:solidFill>
                <a:latin typeface="+mj-ea"/>
                <a:ea typeface="+mj-ea"/>
              </a:rPr>
              <a:t>TSB</a:t>
            </a:r>
            <a:r>
              <a:rPr lang="ja-JP" altLang="en-US" sz="3200" dirty="0" smtClean="0">
                <a:solidFill>
                  <a:schemeClr val="tx1"/>
                </a:solidFill>
                <a:latin typeface="+mj-ea"/>
                <a:ea typeface="+mj-ea"/>
              </a:rPr>
              <a:t>の関係</a:t>
            </a:r>
            <a:endParaRPr kumimoji="1" lang="ja-JP" altLang="en-US" sz="3200" dirty="0">
              <a:solidFill>
                <a:schemeClr val="tx1"/>
              </a:solidFill>
              <a:latin typeface="+mj-ea"/>
              <a:ea typeface="+mj-ea"/>
            </a:endParaRPr>
          </a:p>
        </p:txBody>
      </p:sp>
      <p:sp>
        <p:nvSpPr>
          <p:cNvPr id="5" name="テキスト ボックス 4"/>
          <p:cNvSpPr txBox="1"/>
          <p:nvPr/>
        </p:nvSpPr>
        <p:spPr>
          <a:xfrm>
            <a:off x="1573147" y="1645488"/>
            <a:ext cx="1525653"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2400" dirty="0" smtClean="0">
                <a:solidFill>
                  <a:srgbClr val="000000"/>
                </a:solidFill>
                <a:latin typeface="+mn-ea"/>
              </a:rPr>
              <a:t>額部</a:t>
            </a:r>
            <a:r>
              <a:rPr lang="en-US" altLang="ja-JP" sz="2400" dirty="0" smtClean="0">
                <a:solidFill>
                  <a:srgbClr val="000000"/>
                </a:solidFill>
                <a:latin typeface="+mn-ea"/>
              </a:rPr>
              <a:t> n=45</a:t>
            </a:r>
            <a:endParaRPr lang="ja-JP" altLang="en-US" sz="2400" dirty="0">
              <a:solidFill>
                <a:srgbClr val="000000"/>
              </a:solidFill>
              <a:latin typeface="+mn-ea"/>
            </a:endParaRPr>
          </a:p>
        </p:txBody>
      </p:sp>
      <p:sp>
        <p:nvSpPr>
          <p:cNvPr id="6" name="テキスト ボックス 8"/>
          <p:cNvSpPr txBox="1"/>
          <p:nvPr/>
        </p:nvSpPr>
        <p:spPr>
          <a:xfrm>
            <a:off x="1378496" y="2206250"/>
            <a:ext cx="2736304" cy="83099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2400" dirty="0" smtClean="0">
                <a:solidFill>
                  <a:srgbClr val="000000"/>
                </a:solidFill>
              </a:rPr>
              <a:t>y</a:t>
            </a:r>
            <a:r>
              <a:rPr kumimoji="1" lang="en-US" altLang="ja-JP" sz="2400" dirty="0" smtClean="0">
                <a:solidFill>
                  <a:srgbClr val="000000"/>
                </a:solidFill>
              </a:rPr>
              <a:t>=1.33 x - 2.27</a:t>
            </a:r>
          </a:p>
          <a:p>
            <a:r>
              <a:rPr lang="en-US" altLang="ja-JP" sz="2400" dirty="0" smtClean="0">
                <a:solidFill>
                  <a:srgbClr val="FF0000"/>
                </a:solidFill>
              </a:rPr>
              <a:t>r</a:t>
            </a:r>
            <a:r>
              <a:rPr lang="en-US" altLang="ja-JP" sz="2400" baseline="30000" dirty="0" smtClean="0">
                <a:solidFill>
                  <a:srgbClr val="FF0000"/>
                </a:solidFill>
              </a:rPr>
              <a:t>2</a:t>
            </a:r>
            <a:r>
              <a:rPr lang="en-US" altLang="ja-JP" sz="2400" dirty="0" smtClean="0">
                <a:solidFill>
                  <a:srgbClr val="FF0000"/>
                </a:solidFill>
              </a:rPr>
              <a:t>=0.61</a:t>
            </a:r>
            <a:r>
              <a:rPr lang="en-US" altLang="ja-JP" sz="2400" dirty="0" smtClean="0">
                <a:solidFill>
                  <a:srgbClr val="000000"/>
                </a:solidFill>
              </a:rPr>
              <a:t>, p&lt;0.001</a:t>
            </a:r>
          </a:p>
        </p:txBody>
      </p:sp>
      <p:sp>
        <p:nvSpPr>
          <p:cNvPr id="11" name="テキスト ボックス 10"/>
          <p:cNvSpPr txBox="1"/>
          <p:nvPr/>
        </p:nvSpPr>
        <p:spPr>
          <a:xfrm>
            <a:off x="132822" y="1839991"/>
            <a:ext cx="1728192" cy="369332"/>
          </a:xfrm>
          <a:prstGeom prst="rect">
            <a:avLst/>
          </a:prstGeom>
          <a:noFill/>
        </p:spPr>
        <p:txBody>
          <a:bodyPr wrap="square" rtlCol="0">
            <a:spAutoFit/>
          </a:bodyPr>
          <a:lstStyle/>
          <a:p>
            <a:r>
              <a:rPr lang="en-US" altLang="ja-JP" dirty="0" err="1" smtClean="0">
                <a:solidFill>
                  <a:prstClr val="black"/>
                </a:solidFill>
              </a:rPr>
              <a:t>TcB</a:t>
            </a:r>
            <a:r>
              <a:rPr lang="en-US" altLang="ja-JP" dirty="0" smtClean="0">
                <a:solidFill>
                  <a:prstClr val="black"/>
                </a:solidFill>
              </a:rPr>
              <a:t>, mg/</a:t>
            </a:r>
            <a:r>
              <a:rPr lang="en-US" altLang="ja-JP" dirty="0" err="1" smtClean="0">
                <a:solidFill>
                  <a:prstClr val="black"/>
                </a:solidFill>
              </a:rPr>
              <a:t>dL</a:t>
            </a:r>
            <a:endParaRPr lang="ja-JP" altLang="en-US" dirty="0">
              <a:solidFill>
                <a:prstClr val="black"/>
              </a:solidFill>
            </a:endParaRPr>
          </a:p>
        </p:txBody>
      </p:sp>
      <p:sp>
        <p:nvSpPr>
          <p:cNvPr id="13" name="テキスト ボックス 12"/>
          <p:cNvSpPr txBox="1"/>
          <p:nvPr/>
        </p:nvSpPr>
        <p:spPr>
          <a:xfrm>
            <a:off x="1984630" y="5682704"/>
            <a:ext cx="1639102" cy="369332"/>
          </a:xfrm>
          <a:prstGeom prst="rect">
            <a:avLst/>
          </a:prstGeom>
          <a:noFill/>
        </p:spPr>
        <p:txBody>
          <a:bodyPr wrap="square" rtlCol="0">
            <a:spAutoFit/>
          </a:bodyPr>
          <a:lstStyle/>
          <a:p>
            <a:r>
              <a:rPr lang="en-US" altLang="ja-JP" dirty="0" smtClean="0">
                <a:solidFill>
                  <a:prstClr val="black"/>
                </a:solidFill>
              </a:rPr>
              <a:t>TSB, mg/</a:t>
            </a:r>
            <a:r>
              <a:rPr lang="en-US" altLang="ja-JP" dirty="0" err="1" smtClean="0">
                <a:solidFill>
                  <a:prstClr val="black"/>
                </a:solidFill>
              </a:rPr>
              <a:t>dL</a:t>
            </a:r>
            <a:endParaRPr lang="ja-JP" altLang="en-US" dirty="0">
              <a:solidFill>
                <a:prstClr val="black"/>
              </a:solidFill>
            </a:endParaRPr>
          </a:p>
        </p:txBody>
      </p:sp>
      <p:graphicFrame>
        <p:nvGraphicFramePr>
          <p:cNvPr id="14" name="グラフ 13"/>
          <p:cNvGraphicFramePr/>
          <p:nvPr>
            <p:extLst>
              <p:ext uri="{D42A27DB-BD31-4B8C-83A1-F6EECF244321}">
                <p14:modId xmlns:p14="http://schemas.microsoft.com/office/powerpoint/2010/main" val="55729544"/>
              </p:ext>
            </p:extLst>
          </p:nvPr>
        </p:nvGraphicFramePr>
        <p:xfrm>
          <a:off x="4114800" y="2172384"/>
          <a:ext cx="4351867" cy="3615745"/>
        </p:xfrm>
        <a:graphic>
          <a:graphicData uri="http://schemas.openxmlformats.org/drawingml/2006/chart">
            <c:chart xmlns:c="http://schemas.openxmlformats.org/drawingml/2006/chart" xmlns:r="http://schemas.openxmlformats.org/officeDocument/2006/relationships" r:id="rId4"/>
          </a:graphicData>
        </a:graphic>
      </p:graphicFrame>
      <p:sp>
        <p:nvSpPr>
          <p:cNvPr id="16" name="テキスト ボックス 8"/>
          <p:cNvSpPr txBox="1"/>
          <p:nvPr/>
        </p:nvSpPr>
        <p:spPr>
          <a:xfrm>
            <a:off x="5308040" y="2237435"/>
            <a:ext cx="2736304" cy="83099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2400" dirty="0" smtClean="0">
                <a:solidFill>
                  <a:srgbClr val="000000"/>
                </a:solidFill>
              </a:rPr>
              <a:t>y</a:t>
            </a:r>
            <a:r>
              <a:rPr kumimoji="1" lang="en-US" altLang="ja-JP" sz="2400" dirty="0" smtClean="0">
                <a:solidFill>
                  <a:srgbClr val="000000"/>
                </a:solidFill>
              </a:rPr>
              <a:t>=1.06 x - 1.18</a:t>
            </a:r>
          </a:p>
          <a:p>
            <a:r>
              <a:rPr lang="en-US" altLang="ja-JP" sz="2400" dirty="0" smtClean="0">
                <a:solidFill>
                  <a:srgbClr val="FF0000"/>
                </a:solidFill>
              </a:rPr>
              <a:t>r</a:t>
            </a:r>
            <a:r>
              <a:rPr lang="en-US" altLang="ja-JP" sz="2400" baseline="30000" dirty="0" smtClean="0">
                <a:solidFill>
                  <a:srgbClr val="FF0000"/>
                </a:solidFill>
              </a:rPr>
              <a:t>2</a:t>
            </a:r>
            <a:r>
              <a:rPr lang="en-US" altLang="ja-JP" sz="2400" dirty="0" smtClean="0">
                <a:solidFill>
                  <a:srgbClr val="FF0000"/>
                </a:solidFill>
              </a:rPr>
              <a:t>=0.70</a:t>
            </a:r>
            <a:r>
              <a:rPr lang="en-US" altLang="ja-JP" sz="2400" dirty="0" smtClean="0">
                <a:solidFill>
                  <a:srgbClr val="000000"/>
                </a:solidFill>
              </a:rPr>
              <a:t>, p&lt;0.001</a:t>
            </a:r>
          </a:p>
        </p:txBody>
      </p:sp>
      <p:sp>
        <p:nvSpPr>
          <p:cNvPr id="3" name="正方形/長方形 2"/>
          <p:cNvSpPr/>
          <p:nvPr/>
        </p:nvSpPr>
        <p:spPr>
          <a:xfrm>
            <a:off x="5434167" y="1645488"/>
            <a:ext cx="1603324" cy="461665"/>
          </a:xfrm>
          <a:prstGeom prst="rect">
            <a:avLst/>
          </a:prstGeom>
        </p:spPr>
        <p:txBody>
          <a:bodyPr wrap="none">
            <a:spAutoFit/>
          </a:bodyPr>
          <a:lstStyle/>
          <a:p>
            <a:r>
              <a:rPr lang="ja-JP" altLang="en-US" sz="2400" dirty="0" smtClean="0">
                <a:solidFill>
                  <a:srgbClr val="000000"/>
                </a:solidFill>
                <a:latin typeface="+mn-ea"/>
              </a:rPr>
              <a:t>胸部</a:t>
            </a:r>
            <a:r>
              <a:rPr lang="en-US" altLang="ja-JP" sz="2400" dirty="0" smtClean="0">
                <a:solidFill>
                  <a:srgbClr val="000000"/>
                </a:solidFill>
                <a:latin typeface="+mn-ea"/>
              </a:rPr>
              <a:t>  n=69</a:t>
            </a:r>
            <a:endParaRPr lang="ja-JP" altLang="en-US" sz="2400" dirty="0">
              <a:solidFill>
                <a:srgbClr val="000000"/>
              </a:solidFill>
              <a:latin typeface="+mn-ea"/>
            </a:endParaRPr>
          </a:p>
        </p:txBody>
      </p:sp>
      <p:sp>
        <p:nvSpPr>
          <p:cNvPr id="17" name="テキスト ボックス 16"/>
          <p:cNvSpPr txBox="1"/>
          <p:nvPr/>
        </p:nvSpPr>
        <p:spPr>
          <a:xfrm>
            <a:off x="5862363" y="5682704"/>
            <a:ext cx="1639102" cy="369332"/>
          </a:xfrm>
          <a:prstGeom prst="rect">
            <a:avLst/>
          </a:prstGeom>
          <a:noFill/>
        </p:spPr>
        <p:txBody>
          <a:bodyPr wrap="square" rtlCol="0">
            <a:spAutoFit/>
          </a:bodyPr>
          <a:lstStyle/>
          <a:p>
            <a:r>
              <a:rPr lang="en-US" altLang="ja-JP" dirty="0" smtClean="0">
                <a:solidFill>
                  <a:prstClr val="black"/>
                </a:solidFill>
              </a:rPr>
              <a:t>TSB, mg/</a:t>
            </a:r>
            <a:r>
              <a:rPr lang="en-US" altLang="ja-JP" dirty="0" err="1" smtClean="0">
                <a:solidFill>
                  <a:prstClr val="black"/>
                </a:solidFill>
              </a:rPr>
              <a:t>dL</a:t>
            </a:r>
            <a:endParaRPr lang="ja-JP" altLang="en-US" dirty="0">
              <a:solidFill>
                <a:prstClr val="black"/>
              </a:solidFill>
            </a:endParaRPr>
          </a:p>
        </p:txBody>
      </p:sp>
    </p:spTree>
    <p:extLst>
      <p:ext uri="{BB962C8B-B14F-4D97-AF65-F5344CB8AC3E}">
        <p14:creationId xmlns:p14="http://schemas.microsoft.com/office/powerpoint/2010/main" val="35978354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CCFFCC"/>
          </a:solidFill>
        </p:spPr>
        <p:txBody>
          <a:bodyPr>
            <a:normAutofit fontScale="90000"/>
          </a:bodyPr>
          <a:lstStyle/>
          <a:p>
            <a:r>
              <a:rPr kumimoji="1" lang="ja-JP" altLang="en-US" dirty="0" smtClean="0">
                <a:latin typeface="+mj-ea"/>
              </a:rPr>
              <a:t>早産児の日齢</a:t>
            </a:r>
            <a:r>
              <a:rPr kumimoji="1" lang="en-US" altLang="ja-JP" dirty="0" smtClean="0">
                <a:latin typeface="+mj-ea"/>
              </a:rPr>
              <a:t>7</a:t>
            </a:r>
            <a:r>
              <a:rPr kumimoji="1" lang="ja-JP" altLang="en-US" dirty="0" smtClean="0">
                <a:latin typeface="+mj-ea"/>
              </a:rPr>
              <a:t>以降</a:t>
            </a:r>
            <a:r>
              <a:rPr kumimoji="1" lang="ja-JP" altLang="en-US" sz="3600" b="1" dirty="0" smtClean="0">
                <a:latin typeface="+mj-ea"/>
              </a:rPr>
              <a:t>ミノルタコール</a:t>
            </a:r>
            <a:r>
              <a:rPr kumimoji="1" lang="ja-JP" altLang="en-US" dirty="0" smtClean="0">
                <a:latin typeface="+mj-ea"/>
              </a:rPr>
              <a:t>基準</a:t>
            </a:r>
            <a:endParaRPr kumimoji="1" lang="ja-JP" altLang="en-US" dirty="0">
              <a:latin typeface="+mj-ea"/>
            </a:endParaRPr>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1860819957"/>
              </p:ext>
            </p:extLst>
          </p:nvPr>
        </p:nvGraphicFramePr>
        <p:xfrm>
          <a:off x="776454" y="1624691"/>
          <a:ext cx="7097547" cy="3868291"/>
        </p:xfrm>
        <a:graphic>
          <a:graphicData uri="http://schemas.openxmlformats.org/drawingml/2006/table">
            <a:tbl>
              <a:tblPr>
                <a:tableStyleId>{2D5ABB26-0587-4C30-8999-92F81FD0307C}</a:tableStyleId>
              </a:tblPr>
              <a:tblGrid>
                <a:gridCol w="2813413"/>
                <a:gridCol w="2218266"/>
                <a:gridCol w="2065868"/>
              </a:tblGrid>
              <a:tr h="579936">
                <a:tc>
                  <a:txBody>
                    <a:bodyPr/>
                    <a:lstStyle/>
                    <a:p>
                      <a:pPr algn="ctr" fontAlgn="ctr"/>
                      <a:r>
                        <a:rPr lang="ja-JP" altLang="en-US" sz="2400" u="none" strike="noStrike" dirty="0">
                          <a:effectLst/>
                          <a:latin typeface="+mn-ea"/>
                          <a:ea typeface="+mn-ea"/>
                        </a:rPr>
                        <a:t>修正週数</a:t>
                      </a:r>
                      <a:endParaRPr lang="ja-JP" altLang="en-US" sz="2400" b="0" i="0" u="none" strike="noStrike" dirty="0">
                        <a:solidFill>
                          <a:srgbClr val="000000"/>
                        </a:solidFill>
                        <a:effectLst/>
                        <a:latin typeface="+mn-ea"/>
                        <a:ea typeface="+mn-ea"/>
                        <a:cs typeface="メイリオ" panose="020B0604030504040204" pitchFamily="50" charset="-128"/>
                      </a:endParaRPr>
                    </a:p>
                  </a:txBody>
                  <a:tcPr marL="6170" marR="6170" marT="617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fontAlgn="ctr"/>
                      <a:r>
                        <a:rPr lang="en-US" sz="2400" b="0" i="0" u="none" strike="noStrike" dirty="0" smtClean="0">
                          <a:solidFill>
                            <a:srgbClr val="000000"/>
                          </a:solidFill>
                          <a:effectLst/>
                          <a:latin typeface="+mn-ea"/>
                          <a:ea typeface="+mn-ea"/>
                          <a:cs typeface="メイリオ" panose="020B0604030504040204" pitchFamily="50" charset="-128"/>
                        </a:rPr>
                        <a:t>TSB mg/</a:t>
                      </a:r>
                      <a:r>
                        <a:rPr lang="en-US" sz="2400" b="0" i="0" u="none" strike="noStrike" dirty="0" err="1" smtClean="0">
                          <a:solidFill>
                            <a:srgbClr val="000000"/>
                          </a:solidFill>
                          <a:effectLst/>
                          <a:latin typeface="+mn-ea"/>
                          <a:ea typeface="+mn-ea"/>
                          <a:cs typeface="メイリオ" panose="020B0604030504040204" pitchFamily="50" charset="-128"/>
                        </a:rPr>
                        <a:t>dL</a:t>
                      </a:r>
                      <a:endParaRPr lang="en-US" sz="2400" b="0" i="0" u="none" strike="noStrike" dirty="0">
                        <a:solidFill>
                          <a:srgbClr val="000000"/>
                        </a:solidFill>
                        <a:effectLst/>
                        <a:latin typeface="+mn-ea"/>
                        <a:ea typeface="+mn-ea"/>
                        <a:cs typeface="メイリオ" panose="020B0604030504040204" pitchFamily="50" charset="-128"/>
                      </a:endParaRPr>
                    </a:p>
                  </a:txBody>
                  <a:tcPr marL="6170" marR="6170" marT="617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fontAlgn="ctr"/>
                      <a:r>
                        <a:rPr lang="ja-JP" altLang="en-US" sz="2400" u="none" strike="noStrike" dirty="0" smtClean="0">
                          <a:effectLst/>
                          <a:latin typeface="+mn-ea"/>
                          <a:ea typeface="+mn-ea"/>
                        </a:rPr>
                        <a:t>ミノルタ</a:t>
                      </a:r>
                      <a:endParaRPr lang="en-US" sz="2400" b="0" i="0" u="none" strike="noStrike" dirty="0">
                        <a:solidFill>
                          <a:srgbClr val="000000"/>
                        </a:solidFill>
                        <a:effectLst/>
                        <a:latin typeface="+mn-ea"/>
                        <a:ea typeface="+mn-ea"/>
                        <a:cs typeface="メイリオ" panose="020B0604030504040204" pitchFamily="50" charset="-128"/>
                      </a:endParaRPr>
                    </a:p>
                  </a:txBody>
                  <a:tcPr marL="6170" marR="6170" marT="617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r>
              <a:tr h="65767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2400" u="none" strike="noStrike" dirty="0" smtClean="0">
                          <a:effectLst/>
                          <a:latin typeface="+mn-ea"/>
                          <a:ea typeface="+mn-ea"/>
                        </a:rPr>
                        <a:t>～</a:t>
                      </a:r>
                      <a:r>
                        <a:rPr lang="en-US" altLang="ja-JP" sz="2400" u="none" strike="noStrike" dirty="0" smtClean="0">
                          <a:effectLst/>
                          <a:latin typeface="+mn-ea"/>
                          <a:ea typeface="+mn-ea"/>
                        </a:rPr>
                        <a:t>25</a:t>
                      </a:r>
                      <a:r>
                        <a:rPr lang="ja-JP" altLang="en-US" sz="2400" u="none" strike="noStrike" dirty="0" smtClean="0">
                          <a:effectLst/>
                          <a:latin typeface="+mn-ea"/>
                          <a:ea typeface="+mn-ea"/>
                        </a:rPr>
                        <a:t>週</a:t>
                      </a:r>
                      <a:r>
                        <a:rPr lang="en-US" altLang="ja-JP" sz="2400" u="none" strike="noStrike" dirty="0" smtClean="0">
                          <a:effectLst/>
                          <a:latin typeface="+mn-ea"/>
                          <a:ea typeface="+mn-ea"/>
                        </a:rPr>
                        <a:t>6</a:t>
                      </a:r>
                      <a:r>
                        <a:rPr lang="ja-JP" altLang="en-US" sz="2400" u="none" strike="noStrike" dirty="0" smtClean="0">
                          <a:effectLst/>
                          <a:latin typeface="+mn-ea"/>
                          <a:ea typeface="+mn-ea"/>
                        </a:rPr>
                        <a:t>日</a:t>
                      </a:r>
                      <a:r>
                        <a:rPr lang="ja-JP" altLang="en-US" sz="2400" u="none" strike="noStrike" dirty="0">
                          <a:effectLst/>
                          <a:latin typeface="+mn-ea"/>
                          <a:ea typeface="+mn-ea"/>
                        </a:rPr>
                        <a:t>　</a:t>
                      </a:r>
                      <a:endParaRPr lang="ja-JP" altLang="en-US" sz="2400" b="0" i="0" u="none" strike="noStrike" dirty="0">
                        <a:solidFill>
                          <a:srgbClr val="000000"/>
                        </a:solidFill>
                        <a:effectLst/>
                        <a:latin typeface="+mn-ea"/>
                        <a:ea typeface="+mn-ea"/>
                        <a:cs typeface="メイリオ" panose="020B0604030504040204" pitchFamily="50" charset="-128"/>
                      </a:endParaRPr>
                    </a:p>
                  </a:txBody>
                  <a:tcPr marL="6170" marR="6170" marT="617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altLang="ja-JP" sz="2400" b="0" i="0" u="none" strike="noStrike" dirty="0" smtClean="0">
                          <a:solidFill>
                            <a:srgbClr val="000000"/>
                          </a:solidFill>
                          <a:effectLst/>
                          <a:latin typeface="+mn-ea"/>
                          <a:ea typeface="+mn-ea"/>
                        </a:rPr>
                        <a:t>8</a:t>
                      </a:r>
                      <a:endParaRPr lang="en-US" altLang="ja-JP" sz="2400" b="0" i="0" u="none" strike="noStrike" dirty="0">
                        <a:solidFill>
                          <a:srgbClr val="000000"/>
                        </a:solidFill>
                        <a:effectLst/>
                        <a:latin typeface="+mn-ea"/>
                        <a:ea typeface="+mn-ea"/>
                      </a:endParaRPr>
                    </a:p>
                  </a:txBody>
                  <a:tcPr marL="9525" marR="9525" marT="9525"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altLang="ja-JP" sz="2400" u="none" strike="noStrike" dirty="0">
                          <a:effectLst/>
                          <a:latin typeface="+mn-ea"/>
                          <a:ea typeface="+mn-ea"/>
                        </a:rPr>
                        <a:t>6</a:t>
                      </a:r>
                      <a:endParaRPr lang="en-US" altLang="ja-JP" sz="2400" b="0" i="0" u="none" strike="noStrike" dirty="0">
                        <a:solidFill>
                          <a:srgbClr val="000000"/>
                        </a:solidFill>
                        <a:effectLst/>
                        <a:latin typeface="+mn-ea"/>
                        <a:ea typeface="+mn-ea"/>
                      </a:endParaRPr>
                    </a:p>
                  </a:txBody>
                  <a:tcPr marL="9525" marR="9525" marT="9525"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5767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2400" u="none" strike="noStrike" dirty="0">
                          <a:effectLst/>
                          <a:latin typeface="+mn-ea"/>
                          <a:ea typeface="+mn-ea"/>
                        </a:rPr>
                        <a:t>26</a:t>
                      </a:r>
                      <a:r>
                        <a:rPr lang="ja-JP" altLang="en-US" sz="2400" u="none" strike="noStrike" dirty="0">
                          <a:effectLst/>
                          <a:latin typeface="+mn-ea"/>
                          <a:ea typeface="+mn-ea"/>
                        </a:rPr>
                        <a:t>週</a:t>
                      </a:r>
                      <a:r>
                        <a:rPr lang="en-US" altLang="ja-JP" sz="2400" u="none" strike="noStrike" dirty="0">
                          <a:effectLst/>
                          <a:latin typeface="+mn-ea"/>
                          <a:ea typeface="+mn-ea"/>
                        </a:rPr>
                        <a:t>0</a:t>
                      </a:r>
                      <a:r>
                        <a:rPr lang="ja-JP" altLang="en-US" sz="2400" u="none" strike="noStrike" dirty="0" smtClean="0">
                          <a:effectLst/>
                          <a:latin typeface="+mn-ea"/>
                          <a:ea typeface="+mn-ea"/>
                        </a:rPr>
                        <a:t>日～</a:t>
                      </a:r>
                      <a:r>
                        <a:rPr lang="en-US" altLang="ja-JP" sz="2400" u="none" strike="noStrike" dirty="0" smtClean="0">
                          <a:effectLst/>
                          <a:latin typeface="+mn-ea"/>
                          <a:ea typeface="+mn-ea"/>
                        </a:rPr>
                        <a:t>27</a:t>
                      </a:r>
                      <a:r>
                        <a:rPr lang="ja-JP" altLang="en-US" sz="2400" u="none" strike="noStrike" dirty="0" smtClean="0">
                          <a:effectLst/>
                          <a:latin typeface="+mn-ea"/>
                          <a:ea typeface="+mn-ea"/>
                        </a:rPr>
                        <a:t>週</a:t>
                      </a:r>
                      <a:r>
                        <a:rPr lang="en-US" altLang="ja-JP" sz="2400" u="none" strike="noStrike" dirty="0" smtClean="0">
                          <a:effectLst/>
                          <a:latin typeface="+mn-ea"/>
                          <a:ea typeface="+mn-ea"/>
                        </a:rPr>
                        <a:t>6</a:t>
                      </a:r>
                      <a:r>
                        <a:rPr lang="ja-JP" altLang="en-US" sz="2400" u="none" strike="noStrike" dirty="0" smtClean="0">
                          <a:effectLst/>
                          <a:latin typeface="+mn-ea"/>
                          <a:ea typeface="+mn-ea"/>
                        </a:rPr>
                        <a:t>日</a:t>
                      </a:r>
                      <a:endParaRPr lang="ja-JP" altLang="en-US" sz="2400" b="0" i="0" u="none" strike="noStrike" dirty="0" smtClean="0">
                        <a:solidFill>
                          <a:srgbClr val="000000"/>
                        </a:solidFill>
                        <a:effectLst/>
                        <a:latin typeface="+mn-ea"/>
                        <a:ea typeface="+mn-ea"/>
                        <a:cs typeface="メイリオ" panose="020B0604030504040204" pitchFamily="50" charset="-128"/>
                      </a:endParaRPr>
                    </a:p>
                  </a:txBody>
                  <a:tcPr marL="6170" marR="6170" marT="617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altLang="ja-JP" sz="2400" b="0" i="0" u="none" strike="noStrike" dirty="0" smtClean="0">
                          <a:solidFill>
                            <a:srgbClr val="000000"/>
                          </a:solidFill>
                          <a:effectLst/>
                          <a:latin typeface="+mn-ea"/>
                          <a:ea typeface="+mn-ea"/>
                        </a:rPr>
                        <a:t>10</a:t>
                      </a:r>
                      <a:endParaRPr lang="en-US" altLang="ja-JP" sz="2400" b="0" i="0" u="none" strike="noStrike" dirty="0">
                        <a:solidFill>
                          <a:srgbClr val="000000"/>
                        </a:solidFill>
                        <a:effectLst/>
                        <a:latin typeface="+mn-ea"/>
                        <a:ea typeface="+mn-ea"/>
                      </a:endParaRPr>
                    </a:p>
                  </a:txBody>
                  <a:tcPr marL="9525" marR="9525" marT="9525"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altLang="ja-JP" sz="2400" u="none" strike="noStrike" dirty="0">
                          <a:effectLst/>
                          <a:latin typeface="+mn-ea"/>
                          <a:ea typeface="+mn-ea"/>
                        </a:rPr>
                        <a:t>8</a:t>
                      </a:r>
                      <a:endParaRPr lang="en-US" altLang="ja-JP" sz="2400" b="0" i="0" u="none" strike="noStrike" dirty="0">
                        <a:solidFill>
                          <a:srgbClr val="000000"/>
                        </a:solidFill>
                        <a:effectLst/>
                        <a:latin typeface="+mn-ea"/>
                        <a:ea typeface="+mn-ea"/>
                      </a:endParaRPr>
                    </a:p>
                  </a:txBody>
                  <a:tcPr marL="9525" marR="9525" marT="9525"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5767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2400" u="none" strike="noStrike" dirty="0">
                          <a:effectLst/>
                          <a:latin typeface="+mn-ea"/>
                          <a:ea typeface="+mn-ea"/>
                        </a:rPr>
                        <a:t>28</a:t>
                      </a:r>
                      <a:r>
                        <a:rPr lang="ja-JP" altLang="en-US" sz="2400" u="none" strike="noStrike" dirty="0">
                          <a:effectLst/>
                          <a:latin typeface="+mn-ea"/>
                          <a:ea typeface="+mn-ea"/>
                        </a:rPr>
                        <a:t>週</a:t>
                      </a:r>
                      <a:r>
                        <a:rPr lang="en-US" altLang="ja-JP" sz="2400" u="none" strike="noStrike" dirty="0">
                          <a:effectLst/>
                          <a:latin typeface="+mn-ea"/>
                          <a:ea typeface="+mn-ea"/>
                        </a:rPr>
                        <a:t>0</a:t>
                      </a:r>
                      <a:r>
                        <a:rPr lang="ja-JP" altLang="en-US" sz="2400" u="none" strike="noStrike" dirty="0" smtClean="0">
                          <a:effectLst/>
                          <a:latin typeface="+mn-ea"/>
                          <a:ea typeface="+mn-ea"/>
                        </a:rPr>
                        <a:t>日～</a:t>
                      </a:r>
                      <a:r>
                        <a:rPr lang="en-US" altLang="ja-JP" sz="2400" u="none" strike="noStrike" dirty="0" smtClean="0">
                          <a:effectLst/>
                          <a:latin typeface="+mn-ea"/>
                          <a:ea typeface="+mn-ea"/>
                        </a:rPr>
                        <a:t>29</a:t>
                      </a:r>
                      <a:r>
                        <a:rPr lang="ja-JP" altLang="en-US" sz="2400" u="none" strike="noStrike" dirty="0" smtClean="0">
                          <a:effectLst/>
                          <a:latin typeface="+mn-ea"/>
                          <a:ea typeface="+mn-ea"/>
                        </a:rPr>
                        <a:t>週</a:t>
                      </a:r>
                      <a:r>
                        <a:rPr lang="en-US" altLang="ja-JP" sz="2400" u="none" strike="noStrike" dirty="0" smtClean="0">
                          <a:effectLst/>
                          <a:latin typeface="+mn-ea"/>
                          <a:ea typeface="+mn-ea"/>
                        </a:rPr>
                        <a:t>6</a:t>
                      </a:r>
                      <a:r>
                        <a:rPr lang="ja-JP" altLang="en-US" sz="2400" u="none" strike="noStrike" dirty="0" smtClean="0">
                          <a:effectLst/>
                          <a:latin typeface="+mn-ea"/>
                          <a:ea typeface="+mn-ea"/>
                        </a:rPr>
                        <a:t>日</a:t>
                      </a:r>
                      <a:endParaRPr lang="ja-JP" altLang="en-US" sz="2400" b="0" i="0" u="none" strike="noStrike" dirty="0" smtClean="0">
                        <a:solidFill>
                          <a:srgbClr val="000000"/>
                        </a:solidFill>
                        <a:effectLst/>
                        <a:latin typeface="+mn-ea"/>
                        <a:ea typeface="+mn-ea"/>
                        <a:cs typeface="メイリオ" panose="020B0604030504040204" pitchFamily="50" charset="-128"/>
                      </a:endParaRPr>
                    </a:p>
                  </a:txBody>
                  <a:tcPr marL="6170" marR="6170" marT="617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altLang="ja-JP" sz="2400" b="0" i="0" u="none" strike="noStrike" dirty="0" smtClean="0">
                          <a:solidFill>
                            <a:srgbClr val="000000"/>
                          </a:solidFill>
                          <a:effectLst/>
                          <a:latin typeface="+mn-ea"/>
                          <a:ea typeface="+mn-ea"/>
                        </a:rPr>
                        <a:t>12</a:t>
                      </a:r>
                      <a:endParaRPr lang="en-US" altLang="ja-JP" sz="2400" b="0" i="0" u="none" strike="noStrike" dirty="0">
                        <a:solidFill>
                          <a:srgbClr val="000000"/>
                        </a:solidFill>
                        <a:effectLst/>
                        <a:latin typeface="+mn-ea"/>
                        <a:ea typeface="+mn-ea"/>
                      </a:endParaRPr>
                    </a:p>
                  </a:txBody>
                  <a:tcPr marL="9525" marR="9525" marT="9525"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altLang="ja-JP" sz="2400" u="none" strike="noStrike" dirty="0" smtClean="0">
                          <a:effectLst/>
                          <a:latin typeface="+mn-ea"/>
                          <a:ea typeface="+mn-ea"/>
                        </a:rPr>
                        <a:t>10</a:t>
                      </a:r>
                      <a:endParaRPr lang="en-US" altLang="ja-JP" sz="2400" b="0" i="0" u="none" strike="noStrike" dirty="0">
                        <a:solidFill>
                          <a:srgbClr val="000000"/>
                        </a:solidFill>
                        <a:effectLst/>
                        <a:latin typeface="+mn-ea"/>
                        <a:ea typeface="+mn-ea"/>
                      </a:endParaRPr>
                    </a:p>
                  </a:txBody>
                  <a:tcPr marL="9525" marR="9525" marT="9525"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5767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2400" u="none" strike="noStrike" dirty="0">
                          <a:effectLst/>
                          <a:latin typeface="+mn-ea"/>
                          <a:ea typeface="+mn-ea"/>
                        </a:rPr>
                        <a:t>30</a:t>
                      </a:r>
                      <a:r>
                        <a:rPr lang="ja-JP" altLang="en-US" sz="2400" u="none" strike="noStrike" dirty="0">
                          <a:effectLst/>
                          <a:latin typeface="+mn-ea"/>
                          <a:ea typeface="+mn-ea"/>
                        </a:rPr>
                        <a:t>週</a:t>
                      </a:r>
                      <a:r>
                        <a:rPr lang="en-US" altLang="ja-JP" sz="2400" u="none" strike="noStrike" dirty="0">
                          <a:effectLst/>
                          <a:latin typeface="+mn-ea"/>
                          <a:ea typeface="+mn-ea"/>
                        </a:rPr>
                        <a:t>0</a:t>
                      </a:r>
                      <a:r>
                        <a:rPr lang="ja-JP" altLang="en-US" sz="2400" u="none" strike="noStrike" dirty="0" smtClean="0">
                          <a:effectLst/>
                          <a:latin typeface="+mn-ea"/>
                          <a:ea typeface="+mn-ea"/>
                        </a:rPr>
                        <a:t>日～</a:t>
                      </a:r>
                      <a:r>
                        <a:rPr lang="en-US" altLang="ja-JP" sz="2400" u="none" strike="noStrike" dirty="0" smtClean="0">
                          <a:effectLst/>
                          <a:latin typeface="+mn-ea"/>
                          <a:ea typeface="+mn-ea"/>
                        </a:rPr>
                        <a:t>31</a:t>
                      </a:r>
                      <a:r>
                        <a:rPr lang="ja-JP" altLang="en-US" sz="2400" u="none" strike="noStrike" dirty="0" smtClean="0">
                          <a:effectLst/>
                          <a:latin typeface="+mn-ea"/>
                          <a:ea typeface="+mn-ea"/>
                        </a:rPr>
                        <a:t>週</a:t>
                      </a:r>
                      <a:r>
                        <a:rPr lang="en-US" altLang="ja-JP" sz="2400" u="none" strike="noStrike" dirty="0" smtClean="0">
                          <a:effectLst/>
                          <a:latin typeface="+mn-ea"/>
                          <a:ea typeface="+mn-ea"/>
                        </a:rPr>
                        <a:t>6</a:t>
                      </a:r>
                      <a:r>
                        <a:rPr lang="ja-JP" altLang="en-US" sz="2400" u="none" strike="noStrike" dirty="0" smtClean="0">
                          <a:effectLst/>
                          <a:latin typeface="+mn-ea"/>
                          <a:ea typeface="+mn-ea"/>
                        </a:rPr>
                        <a:t>日</a:t>
                      </a:r>
                      <a:endParaRPr lang="ja-JP" altLang="en-US" sz="2400" b="0" i="0" u="none" strike="noStrike" dirty="0" smtClean="0">
                        <a:solidFill>
                          <a:srgbClr val="000000"/>
                        </a:solidFill>
                        <a:effectLst/>
                        <a:latin typeface="+mn-ea"/>
                        <a:ea typeface="+mn-ea"/>
                        <a:cs typeface="メイリオ" panose="020B0604030504040204" pitchFamily="50" charset="-128"/>
                      </a:endParaRPr>
                    </a:p>
                  </a:txBody>
                  <a:tcPr marL="6170" marR="6170" marT="617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altLang="ja-JP" sz="2400" b="0" i="0" u="none" strike="noStrike" dirty="0" smtClean="0">
                          <a:solidFill>
                            <a:srgbClr val="000000"/>
                          </a:solidFill>
                          <a:effectLst/>
                          <a:latin typeface="+mn-ea"/>
                          <a:ea typeface="+mn-ea"/>
                        </a:rPr>
                        <a:t>14</a:t>
                      </a:r>
                      <a:endParaRPr lang="en-US" altLang="ja-JP" sz="2400" b="0" i="0" u="none" strike="noStrike" dirty="0">
                        <a:solidFill>
                          <a:srgbClr val="000000"/>
                        </a:solidFill>
                        <a:effectLst/>
                        <a:latin typeface="+mn-ea"/>
                        <a:ea typeface="+mn-ea"/>
                      </a:endParaRPr>
                    </a:p>
                  </a:txBody>
                  <a:tcPr marL="9525" marR="9525" marT="9525"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altLang="ja-JP" sz="2400" b="0" i="0" u="none" strike="noStrike" dirty="0" smtClean="0">
                          <a:solidFill>
                            <a:srgbClr val="000000"/>
                          </a:solidFill>
                          <a:effectLst/>
                          <a:latin typeface="+mn-ea"/>
                          <a:ea typeface="+mn-ea"/>
                        </a:rPr>
                        <a:t>12</a:t>
                      </a:r>
                      <a:endParaRPr lang="en-US" altLang="ja-JP" sz="2400" b="0" i="0" u="none" strike="noStrike" dirty="0">
                        <a:solidFill>
                          <a:srgbClr val="000000"/>
                        </a:solidFill>
                        <a:effectLst/>
                        <a:latin typeface="+mn-ea"/>
                        <a:ea typeface="+mn-ea"/>
                      </a:endParaRPr>
                    </a:p>
                  </a:txBody>
                  <a:tcPr marL="9525" marR="9525" marT="9525"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5767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2400" u="none" strike="noStrike" dirty="0">
                          <a:effectLst/>
                          <a:latin typeface="+mn-ea"/>
                          <a:ea typeface="+mn-ea"/>
                        </a:rPr>
                        <a:t>32</a:t>
                      </a:r>
                      <a:r>
                        <a:rPr lang="ja-JP" altLang="en-US" sz="2400" u="none" strike="noStrike" dirty="0">
                          <a:effectLst/>
                          <a:latin typeface="+mn-ea"/>
                          <a:ea typeface="+mn-ea"/>
                        </a:rPr>
                        <a:t>週</a:t>
                      </a:r>
                      <a:r>
                        <a:rPr lang="en-US" altLang="ja-JP" sz="2400" u="none" strike="noStrike" dirty="0">
                          <a:effectLst/>
                          <a:latin typeface="+mn-ea"/>
                          <a:ea typeface="+mn-ea"/>
                        </a:rPr>
                        <a:t>0</a:t>
                      </a:r>
                      <a:r>
                        <a:rPr lang="ja-JP" altLang="en-US" sz="2400" u="none" strike="noStrike" dirty="0" smtClean="0">
                          <a:effectLst/>
                          <a:latin typeface="+mn-ea"/>
                          <a:ea typeface="+mn-ea"/>
                        </a:rPr>
                        <a:t>日～</a:t>
                      </a:r>
                      <a:r>
                        <a:rPr lang="en-US" altLang="ja-JP" sz="2400" u="none" strike="noStrike" dirty="0" smtClean="0">
                          <a:effectLst/>
                          <a:latin typeface="+mn-ea"/>
                          <a:ea typeface="+mn-ea"/>
                        </a:rPr>
                        <a:t>34</a:t>
                      </a:r>
                      <a:r>
                        <a:rPr lang="ja-JP" altLang="en-US" sz="2400" u="none" strike="noStrike" dirty="0" smtClean="0">
                          <a:effectLst/>
                          <a:latin typeface="+mn-ea"/>
                          <a:ea typeface="+mn-ea"/>
                        </a:rPr>
                        <a:t>週</a:t>
                      </a:r>
                      <a:r>
                        <a:rPr lang="en-US" altLang="ja-JP" sz="2400" u="none" strike="noStrike" dirty="0" smtClean="0">
                          <a:effectLst/>
                          <a:latin typeface="+mn-ea"/>
                          <a:ea typeface="+mn-ea"/>
                        </a:rPr>
                        <a:t>6</a:t>
                      </a:r>
                      <a:r>
                        <a:rPr lang="ja-JP" altLang="en-US" sz="2400" u="none" strike="noStrike" dirty="0" smtClean="0">
                          <a:effectLst/>
                          <a:latin typeface="+mn-ea"/>
                          <a:ea typeface="+mn-ea"/>
                        </a:rPr>
                        <a:t>日</a:t>
                      </a:r>
                      <a:endParaRPr lang="ja-JP" altLang="en-US" sz="2400" b="0" i="0" u="none" strike="noStrike" dirty="0" smtClean="0">
                        <a:solidFill>
                          <a:srgbClr val="000000"/>
                        </a:solidFill>
                        <a:effectLst/>
                        <a:latin typeface="+mn-ea"/>
                        <a:ea typeface="+mn-ea"/>
                        <a:cs typeface="メイリオ" panose="020B0604030504040204" pitchFamily="50" charset="-128"/>
                      </a:endParaRPr>
                    </a:p>
                  </a:txBody>
                  <a:tcPr marL="6170" marR="6170" marT="617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altLang="ja-JP" sz="2400" b="0" i="0" u="none" strike="noStrike" dirty="0" smtClean="0">
                          <a:solidFill>
                            <a:srgbClr val="000000"/>
                          </a:solidFill>
                          <a:effectLst/>
                          <a:latin typeface="+mn-ea"/>
                          <a:ea typeface="+mn-ea"/>
                        </a:rPr>
                        <a:t>16</a:t>
                      </a:r>
                      <a:endParaRPr lang="en-US" altLang="ja-JP" sz="2400" b="0" i="0" u="none" strike="noStrike" dirty="0">
                        <a:solidFill>
                          <a:srgbClr val="000000"/>
                        </a:solidFill>
                        <a:effectLst/>
                        <a:latin typeface="+mn-ea"/>
                        <a:ea typeface="+mn-ea"/>
                      </a:endParaRPr>
                    </a:p>
                  </a:txBody>
                  <a:tcPr marL="9525" marR="9525" marT="9525"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altLang="ja-JP" sz="2400" u="none" strike="noStrike" dirty="0" smtClean="0">
                          <a:effectLst/>
                          <a:latin typeface="+mn-ea"/>
                          <a:ea typeface="+mn-ea"/>
                        </a:rPr>
                        <a:t>14</a:t>
                      </a:r>
                      <a:endParaRPr lang="en-US" altLang="ja-JP" sz="2400" b="0" i="0" u="none" strike="noStrike" dirty="0">
                        <a:solidFill>
                          <a:srgbClr val="000000"/>
                        </a:solidFill>
                        <a:effectLst/>
                        <a:latin typeface="+mn-ea"/>
                        <a:ea typeface="+mn-ea"/>
                      </a:endParaRPr>
                    </a:p>
                  </a:txBody>
                  <a:tcPr marL="9525" marR="9525" marT="9525"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 name="テキスト ボックス 2"/>
          <p:cNvSpPr txBox="1"/>
          <p:nvPr/>
        </p:nvSpPr>
        <p:spPr>
          <a:xfrm>
            <a:off x="1339527" y="5608135"/>
            <a:ext cx="6534474" cy="369332"/>
          </a:xfrm>
          <a:prstGeom prst="rect">
            <a:avLst/>
          </a:prstGeom>
          <a:noFill/>
        </p:spPr>
        <p:txBody>
          <a:bodyPr wrap="none" rtlCol="0">
            <a:spAutoFit/>
          </a:bodyPr>
          <a:lstStyle/>
          <a:p>
            <a:r>
              <a:rPr lang="en-US" altLang="en-US" dirty="0" smtClean="0"/>
              <a:t>ミノルタ</a:t>
            </a:r>
            <a:r>
              <a:rPr lang="ja-JP" altLang="en-US" dirty="0" smtClean="0"/>
              <a:t>・</a:t>
            </a:r>
            <a:r>
              <a:rPr lang="en-US" altLang="en-US" dirty="0" smtClean="0"/>
              <a:t>コール値は</a:t>
            </a:r>
            <a:r>
              <a:rPr lang="ja-JP" altLang="en-US" dirty="0" smtClean="0"/>
              <a:t>、</a:t>
            </a:r>
            <a:r>
              <a:rPr lang="en-US" altLang="en-US" dirty="0" err="1" smtClean="0">
                <a:solidFill>
                  <a:srgbClr val="FF0000"/>
                </a:solidFill>
              </a:rPr>
              <a:t>光線療法開始基準TSB値</a:t>
            </a:r>
            <a:r>
              <a:rPr lang="en-US" altLang="ja-JP" dirty="0" smtClean="0">
                <a:solidFill>
                  <a:srgbClr val="FF0000"/>
                </a:solidFill>
              </a:rPr>
              <a:t>−</a:t>
            </a:r>
            <a:r>
              <a:rPr lang="ja-JP" altLang="en-US" dirty="0" smtClean="0">
                <a:solidFill>
                  <a:srgbClr val="FF0000"/>
                </a:solidFill>
              </a:rPr>
              <a:t>２</a:t>
            </a:r>
            <a:r>
              <a:rPr lang="ja-JP" altLang="en-US" dirty="0" smtClean="0"/>
              <a:t>、を目安とする。</a:t>
            </a:r>
            <a:endParaRPr kumimoji="1" lang="ja-JP" altLang="en-US" dirty="0"/>
          </a:p>
        </p:txBody>
      </p:sp>
    </p:spTree>
    <p:extLst>
      <p:ext uri="{BB962C8B-B14F-4D97-AF65-F5344CB8AC3E}">
        <p14:creationId xmlns:p14="http://schemas.microsoft.com/office/powerpoint/2010/main" val="42102152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1067" y="1764770"/>
            <a:ext cx="8229600" cy="2790297"/>
          </a:xfrm>
          <a:solidFill>
            <a:srgbClr val="CCFFCC"/>
          </a:solidFill>
          <a:effectLst>
            <a:outerShdw blurRad="50800" dist="38100" dir="2700000" algn="tl" rotWithShape="0">
              <a:srgbClr val="000000">
                <a:alpha val="43000"/>
              </a:srgbClr>
            </a:outerShdw>
          </a:effectLst>
        </p:spPr>
        <p:txBody>
          <a:bodyPr anchor="ctr" anchorCtr="0">
            <a:normAutofit/>
          </a:bodyPr>
          <a:lstStyle/>
          <a:p>
            <a:pPr lvl="1" algn="ctr" defTabSz="457200" rtl="0">
              <a:lnSpc>
                <a:spcPct val="130000"/>
              </a:lnSpc>
              <a:spcBef>
                <a:spcPct val="0"/>
              </a:spcBef>
              <a:spcAft>
                <a:spcPts val="600"/>
              </a:spcAft>
            </a:pPr>
            <a:r>
              <a:rPr lang="ja-JP" altLang="en-US" sz="3200" b="1" dirty="0" smtClean="0">
                <a:latin typeface="+mj-lt"/>
              </a:rPr>
              <a:t>「母乳を与えていて、黄疸が強くなる児とならない児」の遺伝子診断による予測。</a:t>
            </a:r>
          </a:p>
        </p:txBody>
      </p:sp>
      <p:sp>
        <p:nvSpPr>
          <p:cNvPr id="4" name="日付プレースホルダー 3"/>
          <p:cNvSpPr>
            <a:spLocks noGrp="1"/>
          </p:cNvSpPr>
          <p:nvPr>
            <p:ph type="dt" sz="half" idx="10"/>
          </p:nvPr>
        </p:nvSpPr>
        <p:spPr/>
        <p:txBody>
          <a:bodyPr/>
          <a:lstStyle/>
          <a:p>
            <a:r>
              <a:rPr kumimoji="1" lang="en-US" altLang="ja-JP" dirty="0" smtClean="0"/>
              <a:t>2015/03/07</a:t>
            </a:r>
            <a:endParaRPr kumimoji="1" lang="ja-JP" altLang="en-US" dirty="0"/>
          </a:p>
        </p:txBody>
      </p:sp>
      <p:sp>
        <p:nvSpPr>
          <p:cNvPr id="5" name="スライド番号プレースホルダー 4"/>
          <p:cNvSpPr>
            <a:spLocks noGrp="1"/>
          </p:cNvSpPr>
          <p:nvPr>
            <p:ph type="sldNum" sz="quarter" idx="12"/>
          </p:nvPr>
        </p:nvSpPr>
        <p:spPr/>
        <p:txBody>
          <a:bodyPr/>
          <a:lstStyle/>
          <a:p>
            <a:fld id="{03E6C199-2A21-3B4E-8413-B5F70C744C0F}" type="slidenum">
              <a:rPr kumimoji="1" lang="ja-JP" altLang="en-US" smtClean="0"/>
              <a:t>52</a:t>
            </a:fld>
            <a:endParaRPr kumimoji="1" lang="ja-JP" altLang="en-US"/>
          </a:p>
        </p:txBody>
      </p:sp>
    </p:spTree>
    <p:extLst>
      <p:ext uri="{BB962C8B-B14F-4D97-AF65-F5344CB8AC3E}">
        <p14:creationId xmlns:p14="http://schemas.microsoft.com/office/powerpoint/2010/main" val="37721563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1067" y="907474"/>
            <a:ext cx="8229600" cy="1022926"/>
          </a:xfrm>
          <a:solidFill>
            <a:srgbClr val="CCFFCC"/>
          </a:solidFill>
          <a:effectLst>
            <a:outerShdw blurRad="50800" dist="38100" dir="2700000" algn="tl" rotWithShape="0">
              <a:srgbClr val="000000">
                <a:alpha val="43000"/>
              </a:srgbClr>
            </a:outerShdw>
          </a:effectLst>
        </p:spPr>
        <p:txBody>
          <a:bodyPr anchor="ctr" anchorCtr="0">
            <a:normAutofit/>
          </a:bodyPr>
          <a:lstStyle/>
          <a:p>
            <a:pPr lvl="1" algn="ctr" defTabSz="457200" rtl="0">
              <a:lnSpc>
                <a:spcPct val="150000"/>
              </a:lnSpc>
              <a:spcBef>
                <a:spcPct val="0"/>
              </a:spcBef>
            </a:pPr>
            <a:r>
              <a:rPr lang="ja-JP" altLang="en-US" sz="3200" b="1" i="1" dirty="0"/>
              <a:t>日本人の新生児黄疸は、なぜ強い</a:t>
            </a:r>
            <a:r>
              <a:rPr lang="ja-JP" altLang="en-US" sz="3200" b="1" i="1" dirty="0" smtClean="0"/>
              <a:t>？</a:t>
            </a:r>
            <a:endParaRPr lang="ja-JP" altLang="en-US" sz="3200" b="1" dirty="0" smtClean="0">
              <a:latin typeface="+mj-lt"/>
            </a:endParaRPr>
          </a:p>
        </p:txBody>
      </p:sp>
      <p:sp>
        <p:nvSpPr>
          <p:cNvPr id="4" name="日付プレースホルダー 3"/>
          <p:cNvSpPr>
            <a:spLocks noGrp="1"/>
          </p:cNvSpPr>
          <p:nvPr>
            <p:ph type="dt" sz="half" idx="10"/>
          </p:nvPr>
        </p:nvSpPr>
        <p:spPr/>
        <p:txBody>
          <a:bodyPr/>
          <a:lstStyle/>
          <a:p>
            <a:r>
              <a:rPr kumimoji="1" lang="en-US" altLang="ja-JP" dirty="0" smtClean="0"/>
              <a:t>2015/03/07</a:t>
            </a:r>
            <a:endParaRPr kumimoji="1" lang="ja-JP" altLang="en-US" dirty="0"/>
          </a:p>
        </p:txBody>
      </p:sp>
      <p:sp>
        <p:nvSpPr>
          <p:cNvPr id="5" name="スライド番号プレースホルダー 4"/>
          <p:cNvSpPr>
            <a:spLocks noGrp="1"/>
          </p:cNvSpPr>
          <p:nvPr>
            <p:ph type="sldNum" sz="quarter" idx="12"/>
          </p:nvPr>
        </p:nvSpPr>
        <p:spPr/>
        <p:txBody>
          <a:bodyPr/>
          <a:lstStyle/>
          <a:p>
            <a:fld id="{03E6C199-2A21-3B4E-8413-B5F70C744C0F}" type="slidenum">
              <a:rPr kumimoji="1" lang="ja-JP" altLang="en-US" smtClean="0"/>
              <a:t>53</a:t>
            </a:fld>
            <a:endParaRPr kumimoji="1" lang="ja-JP" altLang="en-US"/>
          </a:p>
        </p:txBody>
      </p:sp>
      <p:sp>
        <p:nvSpPr>
          <p:cNvPr id="7" name="正方形/長方形 6"/>
          <p:cNvSpPr/>
          <p:nvPr/>
        </p:nvSpPr>
        <p:spPr>
          <a:xfrm>
            <a:off x="914400" y="2486378"/>
            <a:ext cx="6908800" cy="2277547"/>
          </a:xfrm>
          <a:prstGeom prst="rect">
            <a:avLst/>
          </a:prstGeom>
        </p:spPr>
        <p:txBody>
          <a:bodyPr wrap="square">
            <a:spAutoFit/>
          </a:bodyPr>
          <a:lstStyle/>
          <a:p>
            <a:pPr>
              <a:lnSpc>
                <a:spcPct val="150000"/>
              </a:lnSpc>
            </a:pPr>
            <a:r>
              <a:rPr lang="en-US" altLang="ja-JP" sz="2400" dirty="0">
                <a:latin typeface="+mn-ea"/>
              </a:rPr>
              <a:t>UDP-</a:t>
            </a:r>
            <a:r>
              <a:rPr lang="ja-JP" altLang="en-US" sz="2400" dirty="0">
                <a:latin typeface="+mn-ea"/>
              </a:rPr>
              <a:t>グルクロン酸転移</a:t>
            </a:r>
            <a:r>
              <a:rPr lang="ja-JP" altLang="en-US" sz="2400" dirty="0" smtClean="0">
                <a:latin typeface="+mn-ea"/>
              </a:rPr>
              <a:t>酵素</a:t>
            </a:r>
            <a:r>
              <a:rPr lang="en-US" altLang="ja-JP" sz="2400" dirty="0" smtClean="0">
                <a:latin typeface="+mn-ea"/>
              </a:rPr>
              <a:t> (UGT1A1) </a:t>
            </a:r>
            <a:r>
              <a:rPr lang="ja-JP" altLang="en-US" sz="2400" dirty="0" smtClean="0">
                <a:latin typeface="+mn-ea"/>
              </a:rPr>
              <a:t>の</a:t>
            </a:r>
            <a:endParaRPr lang="en-US" altLang="ja-JP" sz="2400" dirty="0" smtClean="0">
              <a:latin typeface="+mn-ea"/>
            </a:endParaRPr>
          </a:p>
          <a:p>
            <a:pPr>
              <a:lnSpc>
                <a:spcPct val="150000"/>
              </a:lnSpc>
            </a:pPr>
            <a:r>
              <a:rPr lang="en-US" altLang="ja-JP" sz="2400" dirty="0" smtClean="0">
                <a:latin typeface="+mn-ea"/>
              </a:rPr>
              <a:t>G71R</a:t>
            </a:r>
            <a:r>
              <a:rPr lang="ja-JP" altLang="en-US" sz="2400" dirty="0" smtClean="0">
                <a:latin typeface="+mn-ea"/>
              </a:rPr>
              <a:t>の遺伝子変異が、</a:t>
            </a:r>
            <a:r>
              <a:rPr lang="ja-JP" altLang="en-US" sz="2400" dirty="0">
                <a:latin typeface="+mn-ea"/>
              </a:rPr>
              <a:t>日本人で新生児高ビ</a:t>
            </a:r>
            <a:r>
              <a:rPr lang="ja-JP" altLang="en-US" sz="2400" dirty="0" smtClean="0">
                <a:latin typeface="+mn-ea"/>
              </a:rPr>
              <a:t>血症の多いこと</a:t>
            </a:r>
            <a:r>
              <a:rPr lang="ja-JP" altLang="en-US" sz="2400" dirty="0">
                <a:latin typeface="+mn-ea"/>
              </a:rPr>
              <a:t>と関連して</a:t>
            </a:r>
            <a:r>
              <a:rPr lang="ja-JP" altLang="en-US" sz="2400" dirty="0" smtClean="0">
                <a:latin typeface="+mn-ea"/>
              </a:rPr>
              <a:t>いると、</a:t>
            </a:r>
            <a:endParaRPr lang="en-US" altLang="ja-JP" sz="2400" dirty="0" smtClean="0">
              <a:latin typeface="+mn-ea"/>
            </a:endParaRPr>
          </a:p>
          <a:p>
            <a:pPr>
              <a:lnSpc>
                <a:spcPct val="150000"/>
              </a:lnSpc>
            </a:pPr>
            <a:r>
              <a:rPr lang="ja-JP" altLang="en-US" sz="2400" dirty="0" smtClean="0">
                <a:latin typeface="+mn-ea"/>
              </a:rPr>
              <a:t>滋賀大・丸尾らが、</a:t>
            </a:r>
            <a:r>
              <a:rPr lang="en-US" altLang="ja-JP" sz="2400" dirty="0" smtClean="0">
                <a:latin typeface="+mn-ea"/>
              </a:rPr>
              <a:t>Pediatrics</a:t>
            </a:r>
            <a:r>
              <a:rPr lang="en-US" altLang="ja-JP" sz="2400" dirty="0">
                <a:latin typeface="+mn-ea"/>
              </a:rPr>
              <a:t>, </a:t>
            </a:r>
            <a:r>
              <a:rPr lang="en-US" altLang="ja-JP" sz="2400" dirty="0" smtClean="0">
                <a:latin typeface="+mn-ea"/>
              </a:rPr>
              <a:t>1999</a:t>
            </a:r>
            <a:r>
              <a:rPr lang="ja-JP" altLang="en-US" sz="2400" dirty="0" smtClean="0">
                <a:latin typeface="+mn-ea"/>
              </a:rPr>
              <a:t>に最初に報告。</a:t>
            </a:r>
            <a:endParaRPr lang="en-US" altLang="ja-JP" sz="2400" dirty="0">
              <a:latin typeface="+mn-ea"/>
            </a:endParaRPr>
          </a:p>
        </p:txBody>
      </p:sp>
    </p:spTree>
    <p:extLst>
      <p:ext uri="{BB962C8B-B14F-4D97-AF65-F5344CB8AC3E}">
        <p14:creationId xmlns:p14="http://schemas.microsoft.com/office/powerpoint/2010/main" val="12563337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73038"/>
            <a:ext cx="8229600" cy="842962"/>
          </a:xfrm>
          <a:solidFill>
            <a:srgbClr val="CCFFCC"/>
          </a:solidFill>
          <a:effectLst>
            <a:outerShdw blurRad="50800" dist="38100" dir="2700000" algn="tl" rotWithShape="0">
              <a:srgbClr val="000000">
                <a:alpha val="43000"/>
              </a:srgbClr>
            </a:outerShdw>
          </a:effectLst>
        </p:spPr>
        <p:txBody>
          <a:bodyPr>
            <a:normAutofit/>
          </a:bodyPr>
          <a:lstStyle/>
          <a:p>
            <a:r>
              <a:rPr lang="ja-JP" altLang="en-US" sz="3200" b="1" i="1" dirty="0" smtClean="0"/>
              <a:t>神戸大学西尾・森岡グループの研究から</a:t>
            </a:r>
            <a:endParaRPr kumimoji="1" lang="ja-JP" altLang="en-US" sz="3200" dirty="0"/>
          </a:p>
        </p:txBody>
      </p:sp>
      <p:sp>
        <p:nvSpPr>
          <p:cNvPr id="8" name="テキスト ボックス 7"/>
          <p:cNvSpPr txBox="1"/>
          <p:nvPr/>
        </p:nvSpPr>
        <p:spPr>
          <a:xfrm>
            <a:off x="5551104" y="1099232"/>
            <a:ext cx="2903434" cy="461665"/>
          </a:xfrm>
          <a:prstGeom prst="rect">
            <a:avLst/>
          </a:prstGeom>
          <a:noFill/>
        </p:spPr>
        <p:txBody>
          <a:bodyPr wrap="none" rtlCol="0">
            <a:spAutoFit/>
          </a:bodyPr>
          <a:lstStyle/>
          <a:p>
            <a:r>
              <a:rPr lang="en-US" altLang="ja-JP" sz="2400" i="1" dirty="0" smtClean="0"/>
              <a:t>Yokota T, </a:t>
            </a:r>
            <a:r>
              <a:rPr lang="en-US" altLang="ja-JP" sz="2400" i="1" dirty="0"/>
              <a:t>et al</a:t>
            </a:r>
            <a:r>
              <a:rPr lang="en-US" altLang="ja-JP" sz="2400" i="1" dirty="0" smtClean="0"/>
              <a:t>., 2014</a:t>
            </a:r>
            <a:endParaRPr kumimoji="1" lang="ja-JP" altLang="en-US" sz="2400" i="1" dirty="0"/>
          </a:p>
        </p:txBody>
      </p:sp>
      <p:graphicFrame>
        <p:nvGraphicFramePr>
          <p:cNvPr id="10" name="表 9"/>
          <p:cNvGraphicFramePr>
            <a:graphicFrameLocks noGrp="1"/>
          </p:cNvGraphicFramePr>
          <p:nvPr>
            <p:extLst>
              <p:ext uri="{D42A27DB-BD31-4B8C-83A1-F6EECF244321}">
                <p14:modId xmlns:p14="http://schemas.microsoft.com/office/powerpoint/2010/main" val="2002203250"/>
              </p:ext>
            </p:extLst>
          </p:nvPr>
        </p:nvGraphicFramePr>
        <p:xfrm>
          <a:off x="457201" y="1560897"/>
          <a:ext cx="8012925" cy="3125520"/>
        </p:xfrm>
        <a:graphic>
          <a:graphicData uri="http://schemas.openxmlformats.org/drawingml/2006/table">
            <a:tbl>
              <a:tblPr firstRow="1" bandRow="1">
                <a:tableStyleId>{5C22544A-7EE6-4342-B048-85BDC9FD1C3A}</a:tableStyleId>
              </a:tblPr>
              <a:tblGrid>
                <a:gridCol w="1410510"/>
                <a:gridCol w="1320483"/>
                <a:gridCol w="1320483"/>
                <a:gridCol w="1320483"/>
                <a:gridCol w="1320483"/>
                <a:gridCol w="1320483"/>
              </a:tblGrid>
              <a:tr h="510450">
                <a:tc rowSpan="2">
                  <a:txBody>
                    <a:bodyPr/>
                    <a:lstStyle/>
                    <a:p>
                      <a:pPr algn="l">
                        <a:spcAft>
                          <a:spcPts val="0"/>
                        </a:spcAft>
                      </a:pPr>
                      <a:r>
                        <a:rPr lang="en-US" sz="2000" b="0" kern="100" dirty="0">
                          <a:solidFill>
                            <a:schemeClr val="tx1"/>
                          </a:solidFill>
                          <a:effectLst/>
                          <a:latin typeface="+mn-ea"/>
                          <a:ea typeface="+mn-ea"/>
                          <a:cs typeface="Times New Roman"/>
                        </a:rPr>
                        <a:t> </a:t>
                      </a:r>
                      <a:endParaRPr lang="ja-JP" sz="2000" b="0" kern="100" dirty="0">
                        <a:solidFill>
                          <a:schemeClr val="tx1"/>
                        </a:solidFill>
                        <a:effectLst/>
                        <a:latin typeface="+mn-ea"/>
                        <a:ea typeface="+mn-ea"/>
                        <a:cs typeface="Times New Roman"/>
                      </a:endParaRPr>
                    </a:p>
                  </a:txBody>
                  <a:tcPr marL="68580" marR="68580" marT="0" marB="0" anchor="ctr"/>
                </a:tc>
                <a:tc gridSpan="4">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ja-JP" sz="2000" b="0" kern="0" dirty="0" smtClean="0">
                          <a:solidFill>
                            <a:srgbClr val="000000"/>
                          </a:solidFill>
                          <a:effectLst/>
                          <a:latin typeface="+mn-ea"/>
                          <a:ea typeface="+mn-ea"/>
                          <a:cs typeface="ヒラギノ明朝 Pro W3"/>
                        </a:rPr>
                        <a:t>Genotype distribution</a:t>
                      </a:r>
                      <a:endParaRPr lang="ja-JP" altLang="ja-JP" sz="2000" b="0" kern="100" dirty="0" smtClean="0">
                        <a:effectLst/>
                        <a:latin typeface="+mn-ea"/>
                        <a:ea typeface="+mn-ea"/>
                        <a:cs typeface="Times New Roman"/>
                      </a:endParaRPr>
                    </a:p>
                  </a:txBody>
                  <a:tcPr marL="68580" marR="68580" marT="0" marB="0" anchor="ctr"/>
                </a:tc>
                <a:tc hMerge="1">
                  <a:txBody>
                    <a:bodyPr/>
                    <a:lstStyle/>
                    <a:p>
                      <a:pPr algn="ctr">
                        <a:spcAft>
                          <a:spcPts val="0"/>
                        </a:spcAft>
                      </a:pPr>
                      <a:endParaRPr lang="ja-JP" sz="2000" b="0" kern="100" dirty="0">
                        <a:solidFill>
                          <a:schemeClr val="tx1"/>
                        </a:solidFill>
                        <a:effectLst/>
                        <a:latin typeface="+mn-lt"/>
                        <a:ea typeface="ＭＳ 明朝"/>
                        <a:cs typeface="Times New Roman"/>
                      </a:endParaRPr>
                    </a:p>
                  </a:txBody>
                  <a:tcPr marL="68580" marR="68580" marT="0" marB="0" anchor="ctr"/>
                </a:tc>
                <a:tc hMerge="1">
                  <a:txBody>
                    <a:bodyPr/>
                    <a:lstStyle/>
                    <a:p>
                      <a:pPr algn="ctr">
                        <a:spcAft>
                          <a:spcPts val="0"/>
                        </a:spcAft>
                      </a:pPr>
                      <a:endParaRPr lang="ja-JP" sz="2000" b="0" kern="100" dirty="0">
                        <a:solidFill>
                          <a:schemeClr val="tx1"/>
                        </a:solidFill>
                        <a:effectLst/>
                        <a:latin typeface="+mn-lt"/>
                        <a:ea typeface="ＭＳ 明朝"/>
                        <a:cs typeface="Times New Roman"/>
                      </a:endParaRPr>
                    </a:p>
                  </a:txBody>
                  <a:tcPr marL="68580" marR="68580" marT="0" marB="0" anchor="ctr"/>
                </a:tc>
                <a:tc hMerge="1">
                  <a:txBody>
                    <a:bodyPr/>
                    <a:lstStyle/>
                    <a:p>
                      <a:pPr algn="ctr">
                        <a:spcAft>
                          <a:spcPts val="0"/>
                        </a:spcAft>
                      </a:pPr>
                      <a:endParaRPr lang="ja-JP" sz="2000" b="0" kern="100" dirty="0">
                        <a:solidFill>
                          <a:schemeClr val="tx1"/>
                        </a:solidFill>
                        <a:effectLst/>
                        <a:latin typeface="+mn-lt"/>
                        <a:ea typeface="ＭＳ 明朝"/>
                        <a:cs typeface="Times New Roman"/>
                      </a:endParaRPr>
                    </a:p>
                  </a:txBody>
                  <a:tcPr marL="68580" marR="68580" marT="0" marB="0" anchor="ct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2000" b="0" kern="1200" dirty="0" smtClean="0">
                          <a:solidFill>
                            <a:schemeClr val="tx1"/>
                          </a:solidFill>
                          <a:effectLst/>
                          <a:latin typeface="+mn-ea"/>
                          <a:ea typeface="+mn-ea"/>
                          <a:cs typeface="+mn-cs"/>
                        </a:rPr>
                        <a:t>Allele freq. (%)</a:t>
                      </a:r>
                      <a:r>
                        <a:rPr lang="ja-JP" altLang="ja-JP" sz="2000" b="0" dirty="0" smtClean="0">
                          <a:solidFill>
                            <a:schemeClr val="tx1"/>
                          </a:solidFill>
                          <a:effectLst/>
                          <a:latin typeface="+mn-ea"/>
                          <a:ea typeface="+mn-ea"/>
                        </a:rPr>
                        <a:t> </a:t>
                      </a:r>
                      <a:endParaRPr lang="ja-JP" altLang="ja-JP" sz="2000" b="0" kern="100" dirty="0" smtClean="0">
                        <a:solidFill>
                          <a:schemeClr val="tx1"/>
                        </a:solidFill>
                        <a:effectLst/>
                        <a:latin typeface="+mn-ea"/>
                        <a:ea typeface="+mn-ea"/>
                        <a:cs typeface="Times New Roman"/>
                      </a:endParaRPr>
                    </a:p>
                  </a:txBody>
                  <a:tcPr marL="68580" marR="68580" marT="0" marB="0" anchor="ctr"/>
                </a:tc>
              </a:tr>
              <a:tr h="510450">
                <a:tc vMerge="1">
                  <a:txBody>
                    <a:bodyPr/>
                    <a:lstStyle/>
                    <a:p>
                      <a:endParaRPr kumimoji="1" lang="ja-JP" altLang="en-US"/>
                    </a:p>
                  </a:txBody>
                  <a:tcPr/>
                </a:tc>
                <a:tc>
                  <a:txBody>
                    <a:bodyPr/>
                    <a:lstStyle/>
                    <a:p>
                      <a:pPr algn="ctr">
                        <a:spcAft>
                          <a:spcPts val="0"/>
                        </a:spcAft>
                      </a:pPr>
                      <a:r>
                        <a:rPr lang="en-US" altLang="ja-JP" sz="2000" b="0" kern="100" dirty="0" smtClean="0">
                          <a:solidFill>
                            <a:schemeClr val="tx1"/>
                          </a:solidFill>
                          <a:effectLst/>
                          <a:latin typeface="+mn-ea"/>
                          <a:ea typeface="+mn-ea"/>
                          <a:cs typeface="Times New Roman"/>
                        </a:rPr>
                        <a:t>Total</a:t>
                      </a:r>
                      <a:endParaRPr lang="ja-JP" sz="2000" b="0" kern="100" dirty="0">
                        <a:solidFill>
                          <a:schemeClr val="tx1"/>
                        </a:solidFill>
                        <a:effectLst/>
                        <a:latin typeface="+mn-ea"/>
                        <a:ea typeface="+mn-ea"/>
                        <a:cs typeface="Times New Roman"/>
                      </a:endParaRPr>
                    </a:p>
                  </a:txBody>
                  <a:tcPr marL="68580" marR="68580" marT="0" marB="0" anchor="ctr"/>
                </a:tc>
                <a:tc>
                  <a:txBody>
                    <a:bodyPr/>
                    <a:lstStyle/>
                    <a:p>
                      <a:pPr algn="ctr">
                        <a:spcAft>
                          <a:spcPts val="0"/>
                        </a:spcAft>
                      </a:pPr>
                      <a:r>
                        <a:rPr lang="en-US" sz="2000" b="0" kern="100" dirty="0">
                          <a:solidFill>
                            <a:schemeClr val="tx1"/>
                          </a:solidFill>
                          <a:effectLst/>
                          <a:latin typeface="+mn-ea"/>
                          <a:ea typeface="+mn-ea"/>
                          <a:cs typeface="Times New Roman"/>
                        </a:rPr>
                        <a:t>G/G</a:t>
                      </a:r>
                      <a:endParaRPr lang="ja-JP" sz="2000" b="0" kern="100" dirty="0">
                        <a:solidFill>
                          <a:schemeClr val="tx1"/>
                        </a:solidFill>
                        <a:effectLst/>
                        <a:latin typeface="+mn-ea"/>
                        <a:ea typeface="+mn-ea"/>
                        <a:cs typeface="Times New Roman"/>
                      </a:endParaRPr>
                    </a:p>
                  </a:txBody>
                  <a:tcPr marL="68580" marR="68580" marT="0" marB="0" anchor="ctr"/>
                </a:tc>
                <a:tc>
                  <a:txBody>
                    <a:bodyPr/>
                    <a:lstStyle/>
                    <a:p>
                      <a:pPr algn="ctr">
                        <a:spcAft>
                          <a:spcPts val="0"/>
                        </a:spcAft>
                      </a:pPr>
                      <a:r>
                        <a:rPr lang="en-US" sz="2000" b="0" kern="100" dirty="0">
                          <a:solidFill>
                            <a:schemeClr val="tx1"/>
                          </a:solidFill>
                          <a:effectLst/>
                          <a:latin typeface="+mn-ea"/>
                          <a:ea typeface="+mn-ea"/>
                          <a:cs typeface="Times New Roman"/>
                        </a:rPr>
                        <a:t>G/R</a:t>
                      </a:r>
                      <a:endParaRPr lang="ja-JP" sz="2000" b="0" kern="100" dirty="0">
                        <a:solidFill>
                          <a:schemeClr val="tx1"/>
                        </a:solidFill>
                        <a:effectLst/>
                        <a:latin typeface="+mn-ea"/>
                        <a:ea typeface="+mn-ea"/>
                        <a:cs typeface="Times New Roman"/>
                      </a:endParaRPr>
                    </a:p>
                  </a:txBody>
                  <a:tcPr marL="68580" marR="68580" marT="0" marB="0" anchor="ctr"/>
                </a:tc>
                <a:tc>
                  <a:txBody>
                    <a:bodyPr/>
                    <a:lstStyle/>
                    <a:p>
                      <a:pPr algn="ctr">
                        <a:spcAft>
                          <a:spcPts val="0"/>
                        </a:spcAft>
                      </a:pPr>
                      <a:r>
                        <a:rPr lang="en-US" sz="2000" b="0" kern="100" dirty="0">
                          <a:solidFill>
                            <a:schemeClr val="tx1"/>
                          </a:solidFill>
                          <a:effectLst/>
                          <a:latin typeface="+mn-ea"/>
                          <a:ea typeface="+mn-ea"/>
                          <a:cs typeface="Times New Roman"/>
                        </a:rPr>
                        <a:t>R/R</a:t>
                      </a:r>
                      <a:endParaRPr lang="ja-JP" sz="2000" b="0" kern="100" dirty="0">
                        <a:solidFill>
                          <a:schemeClr val="tx1"/>
                        </a:solidFill>
                        <a:effectLst/>
                        <a:latin typeface="+mn-ea"/>
                        <a:ea typeface="+mn-ea"/>
                        <a:cs typeface="Times New Roman"/>
                      </a:endParaRPr>
                    </a:p>
                  </a:txBody>
                  <a:tcPr marL="68580" marR="68580" marT="0" marB="0" anchor="ctr"/>
                </a:tc>
                <a:tc vMerge="1">
                  <a:txBody>
                    <a:bodyPr/>
                    <a:lstStyle/>
                    <a:p>
                      <a:pPr algn="ctr">
                        <a:spcAft>
                          <a:spcPts val="0"/>
                        </a:spcAft>
                      </a:pPr>
                      <a:endParaRPr lang="ja-JP" sz="2000" b="0" kern="100" dirty="0">
                        <a:solidFill>
                          <a:schemeClr val="tx1"/>
                        </a:solidFill>
                        <a:effectLst/>
                        <a:latin typeface="+mn-lt"/>
                        <a:ea typeface="ＭＳ 明朝"/>
                        <a:cs typeface="Times New Roman"/>
                      </a:endParaRPr>
                    </a:p>
                  </a:txBody>
                  <a:tcPr marL="68580" marR="68580" marT="0" marB="0" anchor="ctr"/>
                </a:tc>
              </a:tr>
              <a:tr h="1052310">
                <a:tc>
                  <a:txBody>
                    <a:bodyPr/>
                    <a:lstStyle/>
                    <a:p>
                      <a:pPr algn="l">
                        <a:spcAft>
                          <a:spcPts val="0"/>
                        </a:spcAft>
                      </a:pPr>
                      <a:r>
                        <a:rPr lang="ja-JP" altLang="en-US" sz="2000" b="0" kern="100" dirty="0" smtClean="0">
                          <a:solidFill>
                            <a:schemeClr val="tx1"/>
                          </a:solidFill>
                          <a:effectLst/>
                          <a:latin typeface="+mn-ea"/>
                          <a:ea typeface="+mn-ea"/>
                          <a:cs typeface="Times New Roman"/>
                        </a:rPr>
                        <a:t>非高ビ血症</a:t>
                      </a:r>
                      <a:endParaRPr lang="ja-JP" sz="2000" b="0" kern="100" dirty="0">
                        <a:solidFill>
                          <a:schemeClr val="tx1"/>
                        </a:solidFill>
                        <a:effectLst/>
                        <a:latin typeface="+mn-ea"/>
                        <a:ea typeface="+mn-ea"/>
                        <a:cs typeface="Times New Roman"/>
                      </a:endParaRPr>
                    </a:p>
                  </a:txBody>
                  <a:tcPr marL="68580" marR="68580" marT="0" marB="0" anchor="ctr"/>
                </a:tc>
                <a:tc>
                  <a:txBody>
                    <a:bodyPr/>
                    <a:lstStyle/>
                    <a:p>
                      <a:pPr algn="ctr">
                        <a:spcAft>
                          <a:spcPts val="0"/>
                        </a:spcAft>
                      </a:pPr>
                      <a:r>
                        <a:rPr lang="en-US" altLang="ja-JP" sz="2000" b="0" kern="100" dirty="0" smtClean="0">
                          <a:solidFill>
                            <a:schemeClr val="tx1"/>
                          </a:solidFill>
                          <a:effectLst/>
                          <a:latin typeface="+mn-ea"/>
                          <a:ea typeface="+mn-ea"/>
                          <a:cs typeface="Times New Roman"/>
                        </a:rPr>
                        <a:t>112</a:t>
                      </a:r>
                      <a:endParaRPr lang="ja-JP" sz="2000" b="0" kern="100" dirty="0">
                        <a:solidFill>
                          <a:schemeClr val="tx1"/>
                        </a:solidFill>
                        <a:effectLst/>
                        <a:latin typeface="+mn-ea"/>
                        <a:ea typeface="+mn-ea"/>
                        <a:cs typeface="Times New Roman"/>
                      </a:endParaRPr>
                    </a:p>
                  </a:txBody>
                  <a:tcPr marL="68580" marR="68580" marT="0" marB="0" anchor="ctr"/>
                </a:tc>
                <a:tc>
                  <a:txBody>
                    <a:bodyPr/>
                    <a:lstStyle/>
                    <a:p>
                      <a:pPr algn="ctr">
                        <a:spcAft>
                          <a:spcPts val="0"/>
                        </a:spcAft>
                      </a:pPr>
                      <a:r>
                        <a:rPr lang="en-US" sz="2000" b="0" kern="100" dirty="0" smtClean="0">
                          <a:solidFill>
                            <a:schemeClr val="tx1"/>
                          </a:solidFill>
                          <a:effectLst/>
                          <a:latin typeface="+mn-ea"/>
                          <a:ea typeface="+mn-ea"/>
                          <a:cs typeface="Times New Roman"/>
                        </a:rPr>
                        <a:t>83 (74%)</a:t>
                      </a:r>
                      <a:endParaRPr lang="ja-JP" sz="2000" b="0" kern="100" dirty="0">
                        <a:solidFill>
                          <a:schemeClr val="tx1"/>
                        </a:solidFill>
                        <a:effectLst/>
                        <a:latin typeface="+mn-ea"/>
                        <a:ea typeface="+mn-ea"/>
                        <a:cs typeface="Times New Roman"/>
                      </a:endParaRPr>
                    </a:p>
                  </a:txBody>
                  <a:tcPr marL="68580" marR="68580" marT="0" marB="0" anchor="ctr"/>
                </a:tc>
                <a:tc>
                  <a:txBody>
                    <a:bodyPr/>
                    <a:lstStyle/>
                    <a:p>
                      <a:pPr algn="ctr">
                        <a:spcAft>
                          <a:spcPts val="0"/>
                        </a:spcAft>
                      </a:pPr>
                      <a:r>
                        <a:rPr lang="en-US" altLang="ja-JP" sz="2000" b="0" kern="100" dirty="0" smtClean="0">
                          <a:solidFill>
                            <a:schemeClr val="tx1"/>
                          </a:solidFill>
                          <a:effectLst/>
                          <a:latin typeface="+mn-ea"/>
                          <a:ea typeface="+mn-ea"/>
                          <a:cs typeface="Times New Roman"/>
                        </a:rPr>
                        <a:t>28 (25%)</a:t>
                      </a:r>
                      <a:endParaRPr lang="ja-JP" altLang="ja-JP" sz="2000" b="0" kern="100" dirty="0">
                        <a:solidFill>
                          <a:schemeClr val="tx1"/>
                        </a:solidFill>
                        <a:effectLst/>
                        <a:latin typeface="+mn-ea"/>
                        <a:ea typeface="+mn-ea"/>
                        <a:cs typeface="Times New Roman"/>
                      </a:endParaRPr>
                    </a:p>
                  </a:txBody>
                  <a:tcPr marL="68580" marR="68580" marT="0" marB="0" anchor="ctr"/>
                </a:tc>
                <a:tc>
                  <a:txBody>
                    <a:bodyPr/>
                    <a:lstStyle/>
                    <a:p>
                      <a:pPr algn="ctr">
                        <a:spcAft>
                          <a:spcPts val="0"/>
                        </a:spcAft>
                      </a:pPr>
                      <a:r>
                        <a:rPr lang="en-US" altLang="ja-JP" sz="2000" b="0" kern="100" dirty="0" smtClean="0">
                          <a:solidFill>
                            <a:schemeClr val="tx1"/>
                          </a:solidFill>
                          <a:effectLst/>
                          <a:latin typeface="+mn-ea"/>
                          <a:ea typeface="+mn-ea"/>
                          <a:cs typeface="Times New Roman"/>
                        </a:rPr>
                        <a:t>1 (1%)</a:t>
                      </a:r>
                      <a:endParaRPr lang="ja-JP" altLang="ja-JP" sz="2000" b="0" kern="100" dirty="0">
                        <a:solidFill>
                          <a:schemeClr val="tx1"/>
                        </a:solidFill>
                        <a:effectLst/>
                        <a:latin typeface="+mn-ea"/>
                        <a:ea typeface="+mn-ea"/>
                        <a:cs typeface="Times New Roman"/>
                      </a:endParaRPr>
                    </a:p>
                  </a:txBody>
                  <a:tcPr marL="68580" marR="68580" marT="0" marB="0" anchor="ctr"/>
                </a:tc>
                <a:tc>
                  <a:txBody>
                    <a:bodyPr/>
                    <a:lstStyle/>
                    <a:p>
                      <a:pPr algn="ctr">
                        <a:spcAft>
                          <a:spcPts val="0"/>
                        </a:spcAft>
                      </a:pPr>
                      <a:r>
                        <a:rPr lang="en-US" altLang="ja-JP" sz="2000" b="0" kern="100" dirty="0" smtClean="0">
                          <a:solidFill>
                            <a:schemeClr val="tx1"/>
                          </a:solidFill>
                          <a:effectLst/>
                          <a:latin typeface="+mn-ea"/>
                          <a:ea typeface="+mn-ea"/>
                          <a:cs typeface="Times New Roman"/>
                        </a:rPr>
                        <a:t>13.4%</a:t>
                      </a:r>
                      <a:endParaRPr lang="ja-JP" altLang="ja-JP" sz="2000" b="0" kern="100" dirty="0">
                        <a:solidFill>
                          <a:schemeClr val="tx1"/>
                        </a:solidFill>
                        <a:effectLst/>
                        <a:latin typeface="+mn-ea"/>
                        <a:ea typeface="+mn-ea"/>
                        <a:cs typeface="Times New Roman"/>
                      </a:endParaRPr>
                    </a:p>
                  </a:txBody>
                  <a:tcPr marL="68580" marR="68580" marT="0" marB="0" anchor="ctr"/>
                </a:tc>
              </a:tr>
              <a:tr h="1052310">
                <a:tc>
                  <a:txBody>
                    <a:bodyPr/>
                    <a:lstStyle/>
                    <a:p>
                      <a:pPr algn="l">
                        <a:spcAft>
                          <a:spcPts val="0"/>
                        </a:spcAft>
                      </a:pPr>
                      <a:r>
                        <a:rPr lang="ja-JP" altLang="en-US" sz="2000" b="0" kern="100" dirty="0" smtClean="0">
                          <a:solidFill>
                            <a:schemeClr val="tx1"/>
                          </a:solidFill>
                          <a:effectLst/>
                          <a:latin typeface="+mn-ea"/>
                          <a:ea typeface="+mn-ea"/>
                          <a:cs typeface="Times New Roman"/>
                        </a:rPr>
                        <a:t>高ビ血症</a:t>
                      </a:r>
                      <a:endParaRPr lang="ja-JP" sz="2000" b="0" kern="100" dirty="0">
                        <a:solidFill>
                          <a:schemeClr val="tx1"/>
                        </a:solidFill>
                        <a:effectLst/>
                        <a:latin typeface="+mn-ea"/>
                        <a:ea typeface="+mn-ea"/>
                        <a:cs typeface="Times New Roman"/>
                      </a:endParaRPr>
                    </a:p>
                  </a:txBody>
                  <a:tcPr marL="68580" marR="68580" marT="0" marB="0" anchor="ctr"/>
                </a:tc>
                <a:tc>
                  <a:txBody>
                    <a:bodyPr/>
                    <a:lstStyle/>
                    <a:p>
                      <a:pPr algn="ctr">
                        <a:spcAft>
                          <a:spcPts val="0"/>
                        </a:spcAft>
                      </a:pPr>
                      <a:r>
                        <a:rPr lang="en-US" altLang="ja-JP" sz="2000" b="0" kern="100" dirty="0" smtClean="0">
                          <a:solidFill>
                            <a:schemeClr val="tx1"/>
                          </a:solidFill>
                          <a:effectLst/>
                          <a:latin typeface="+mn-ea"/>
                          <a:ea typeface="+mn-ea"/>
                          <a:cs typeface="Times New Roman"/>
                        </a:rPr>
                        <a:t>50</a:t>
                      </a:r>
                      <a:endParaRPr lang="ja-JP" sz="2000" b="0" kern="100" dirty="0">
                        <a:solidFill>
                          <a:schemeClr val="tx1"/>
                        </a:solidFill>
                        <a:effectLst/>
                        <a:latin typeface="+mn-ea"/>
                        <a:ea typeface="+mn-ea"/>
                        <a:cs typeface="Times New Roman"/>
                      </a:endParaRPr>
                    </a:p>
                  </a:txBody>
                  <a:tcPr marL="68580" marR="68580" marT="0" marB="0" anchor="ctr"/>
                </a:tc>
                <a:tc>
                  <a:txBody>
                    <a:bodyPr/>
                    <a:lstStyle/>
                    <a:p>
                      <a:pPr algn="ctr">
                        <a:spcAft>
                          <a:spcPts val="0"/>
                        </a:spcAft>
                      </a:pPr>
                      <a:r>
                        <a:rPr lang="en-US" sz="2000" b="0" kern="100" dirty="0" smtClean="0">
                          <a:solidFill>
                            <a:schemeClr val="tx1"/>
                          </a:solidFill>
                          <a:effectLst/>
                          <a:latin typeface="+mn-ea"/>
                          <a:ea typeface="+mn-ea"/>
                          <a:cs typeface="Times New Roman"/>
                        </a:rPr>
                        <a:t>30 (60%)</a:t>
                      </a:r>
                      <a:endParaRPr lang="ja-JP" sz="2000" b="0" kern="100" dirty="0">
                        <a:solidFill>
                          <a:schemeClr val="tx1"/>
                        </a:solidFill>
                        <a:effectLst/>
                        <a:latin typeface="+mn-ea"/>
                        <a:ea typeface="+mn-ea"/>
                        <a:cs typeface="Times New Roman"/>
                      </a:endParaRPr>
                    </a:p>
                  </a:txBody>
                  <a:tcPr marL="68580" marR="68580" marT="0" marB="0" anchor="ctr"/>
                </a:tc>
                <a:tc>
                  <a:txBody>
                    <a:bodyPr/>
                    <a:lstStyle/>
                    <a:p>
                      <a:pPr algn="ctr">
                        <a:spcAft>
                          <a:spcPts val="0"/>
                        </a:spcAft>
                      </a:pPr>
                      <a:r>
                        <a:rPr lang="en-US" sz="2000" b="0" kern="100" dirty="0" smtClean="0">
                          <a:solidFill>
                            <a:schemeClr val="tx1"/>
                          </a:solidFill>
                          <a:effectLst/>
                          <a:latin typeface="+mn-ea"/>
                          <a:ea typeface="+mn-ea"/>
                          <a:cs typeface="Times New Roman"/>
                        </a:rPr>
                        <a:t>13 (26%)</a:t>
                      </a:r>
                      <a:endParaRPr lang="ja-JP" sz="2000" b="0" kern="100" dirty="0">
                        <a:solidFill>
                          <a:schemeClr val="tx1"/>
                        </a:solidFill>
                        <a:effectLst/>
                        <a:latin typeface="+mn-ea"/>
                        <a:ea typeface="+mn-ea"/>
                        <a:cs typeface="Times New Roman"/>
                      </a:endParaRPr>
                    </a:p>
                  </a:txBody>
                  <a:tcPr marL="68580" marR="68580" marT="0" marB="0" anchor="ctr"/>
                </a:tc>
                <a:tc>
                  <a:txBody>
                    <a:bodyPr/>
                    <a:lstStyle/>
                    <a:p>
                      <a:pPr algn="ctr">
                        <a:spcAft>
                          <a:spcPts val="0"/>
                        </a:spcAft>
                      </a:pPr>
                      <a:r>
                        <a:rPr lang="en-US" sz="2000" b="0" kern="100" dirty="0" smtClean="0">
                          <a:solidFill>
                            <a:schemeClr val="tx1"/>
                          </a:solidFill>
                          <a:effectLst/>
                          <a:latin typeface="+mn-ea"/>
                          <a:ea typeface="+mn-ea"/>
                          <a:cs typeface="Times New Roman"/>
                        </a:rPr>
                        <a:t>7 (14%)</a:t>
                      </a:r>
                      <a:endParaRPr lang="ja-JP" sz="2000" b="0" kern="100" dirty="0">
                        <a:solidFill>
                          <a:schemeClr val="tx1"/>
                        </a:solidFill>
                        <a:effectLst/>
                        <a:latin typeface="+mn-ea"/>
                        <a:ea typeface="+mn-ea"/>
                        <a:cs typeface="Times New Roman"/>
                      </a:endParaRPr>
                    </a:p>
                  </a:txBody>
                  <a:tcPr marL="68580" marR="68580" marT="0" marB="0" anchor="ctr"/>
                </a:tc>
                <a:tc>
                  <a:txBody>
                    <a:bodyPr/>
                    <a:lstStyle/>
                    <a:p>
                      <a:pPr algn="ctr">
                        <a:spcAft>
                          <a:spcPts val="0"/>
                        </a:spcAft>
                      </a:pPr>
                      <a:r>
                        <a:rPr lang="en-US" altLang="ja-JP" sz="2000" b="0" kern="100" dirty="0" smtClean="0">
                          <a:solidFill>
                            <a:schemeClr val="tx1"/>
                          </a:solidFill>
                          <a:effectLst/>
                          <a:latin typeface="+mn-ea"/>
                          <a:ea typeface="+mn-ea"/>
                          <a:cs typeface="Times New Roman"/>
                        </a:rPr>
                        <a:t>27.0%*</a:t>
                      </a:r>
                      <a:endParaRPr lang="ja-JP" sz="2000" b="0" kern="100" dirty="0">
                        <a:solidFill>
                          <a:schemeClr val="tx1"/>
                        </a:solidFill>
                        <a:effectLst/>
                        <a:latin typeface="+mn-ea"/>
                        <a:ea typeface="+mn-ea"/>
                        <a:cs typeface="Times New Roman"/>
                      </a:endParaRPr>
                    </a:p>
                  </a:txBody>
                  <a:tcPr marL="68580" marR="68580" marT="0" marB="0" anchor="ctr"/>
                </a:tc>
              </a:tr>
            </a:tbl>
          </a:graphicData>
        </a:graphic>
      </p:graphicFrame>
      <p:sp>
        <p:nvSpPr>
          <p:cNvPr id="12" name="正方形/長方形 11"/>
          <p:cNvSpPr/>
          <p:nvPr/>
        </p:nvSpPr>
        <p:spPr>
          <a:xfrm>
            <a:off x="1379817" y="5148082"/>
            <a:ext cx="6290983" cy="1034129"/>
          </a:xfrm>
          <a:prstGeom prst="rect">
            <a:avLst/>
          </a:prstGeom>
        </p:spPr>
        <p:txBody>
          <a:bodyPr wrap="square">
            <a:spAutoFit/>
          </a:bodyPr>
          <a:lstStyle/>
          <a:p>
            <a:pPr>
              <a:lnSpc>
                <a:spcPct val="130000"/>
              </a:lnSpc>
            </a:pPr>
            <a:r>
              <a:rPr lang="ja-JP" altLang="en-US" sz="2400" i="1" dirty="0" smtClean="0">
                <a:solidFill>
                  <a:srgbClr val="FF0000"/>
                </a:solidFill>
              </a:rPr>
              <a:t>新生児高ビ血症例には、</a:t>
            </a:r>
            <a:r>
              <a:rPr lang="en-US" altLang="ja-JP" sz="2400" i="1" dirty="0">
                <a:solidFill>
                  <a:srgbClr val="FF0000"/>
                </a:solidFill>
              </a:rPr>
              <a:t>UGT1A1</a:t>
            </a:r>
            <a:r>
              <a:rPr lang="ja-JP" altLang="en-US" sz="2400" i="1" dirty="0">
                <a:solidFill>
                  <a:srgbClr val="FF0000"/>
                </a:solidFill>
              </a:rPr>
              <a:t>の</a:t>
            </a:r>
            <a:r>
              <a:rPr lang="en-US" altLang="ja-JP" sz="2400" i="1" dirty="0">
                <a:solidFill>
                  <a:srgbClr val="FF0000"/>
                </a:solidFill>
              </a:rPr>
              <a:t>Gly71Arg</a:t>
            </a:r>
            <a:r>
              <a:rPr lang="ja-JP" altLang="en-US" sz="2400" i="1" dirty="0">
                <a:solidFill>
                  <a:srgbClr val="FF0000"/>
                </a:solidFill>
              </a:rPr>
              <a:t>のホモ</a:t>
            </a:r>
            <a:r>
              <a:rPr lang="ja-JP" altLang="en-US" sz="2400" i="1" dirty="0" smtClean="0">
                <a:solidFill>
                  <a:srgbClr val="FF0000"/>
                </a:solidFill>
              </a:rPr>
              <a:t>変異が多い。</a:t>
            </a:r>
            <a:endParaRPr lang="en-US" altLang="ja-JP" sz="2400" i="1" dirty="0">
              <a:solidFill>
                <a:srgbClr val="FF0000"/>
              </a:solidFill>
            </a:endParaRPr>
          </a:p>
        </p:txBody>
      </p:sp>
      <p:sp>
        <p:nvSpPr>
          <p:cNvPr id="13" name="正方形/長方形 12"/>
          <p:cNvSpPr/>
          <p:nvPr/>
        </p:nvSpPr>
        <p:spPr>
          <a:xfrm>
            <a:off x="7018403" y="4686417"/>
            <a:ext cx="1436135" cy="461665"/>
          </a:xfrm>
          <a:prstGeom prst="rect">
            <a:avLst/>
          </a:prstGeom>
        </p:spPr>
        <p:txBody>
          <a:bodyPr wrap="none">
            <a:spAutoFit/>
          </a:bodyPr>
          <a:lstStyle/>
          <a:p>
            <a:r>
              <a:rPr lang="en-US" altLang="ja-JP" sz="2400" i="1" dirty="0" smtClean="0"/>
              <a:t>* p</a:t>
            </a:r>
            <a:r>
              <a:rPr lang="en-US" altLang="ja-JP" sz="2400" i="1" dirty="0"/>
              <a:t>=</a:t>
            </a:r>
            <a:r>
              <a:rPr lang="en-US" altLang="ja-JP" sz="2400" i="1" dirty="0" smtClean="0"/>
              <a:t>0.003</a:t>
            </a:r>
            <a:r>
              <a:rPr lang="ja-JP" altLang="ja-JP" sz="2400" dirty="0" smtClean="0"/>
              <a:t> </a:t>
            </a:r>
            <a:endParaRPr lang="ja-JP" altLang="en-US" sz="2400" dirty="0"/>
          </a:p>
        </p:txBody>
      </p:sp>
      <p:sp>
        <p:nvSpPr>
          <p:cNvPr id="4" name="日付プレースホルダー 3"/>
          <p:cNvSpPr>
            <a:spLocks noGrp="1"/>
          </p:cNvSpPr>
          <p:nvPr>
            <p:ph type="dt" sz="half" idx="10"/>
          </p:nvPr>
        </p:nvSpPr>
        <p:spPr/>
        <p:txBody>
          <a:bodyPr/>
          <a:lstStyle/>
          <a:p>
            <a:r>
              <a:rPr kumimoji="1" lang="en-US" altLang="ja-JP" smtClean="0"/>
              <a:t>2015/03/07</a:t>
            </a:r>
            <a:endParaRPr kumimoji="1" lang="ja-JP" altLang="en-US"/>
          </a:p>
        </p:txBody>
      </p:sp>
      <p:sp>
        <p:nvSpPr>
          <p:cNvPr id="5" name="スライド番号プレースホルダー 4"/>
          <p:cNvSpPr>
            <a:spLocks noGrp="1"/>
          </p:cNvSpPr>
          <p:nvPr>
            <p:ph type="sldNum" sz="quarter" idx="12"/>
          </p:nvPr>
        </p:nvSpPr>
        <p:spPr/>
        <p:txBody>
          <a:bodyPr/>
          <a:lstStyle/>
          <a:p>
            <a:fld id="{03E6C199-2A21-3B4E-8413-B5F70C744C0F}" type="slidenum">
              <a:rPr kumimoji="1" lang="ja-JP" altLang="en-US" smtClean="0"/>
              <a:t>54</a:t>
            </a:fld>
            <a:endParaRPr kumimoji="1" lang="ja-JP" altLang="en-US"/>
          </a:p>
        </p:txBody>
      </p:sp>
      <p:sp>
        <p:nvSpPr>
          <p:cNvPr id="7" name="円/楕円 6"/>
          <p:cNvSpPr/>
          <p:nvPr/>
        </p:nvSpPr>
        <p:spPr>
          <a:xfrm>
            <a:off x="7124093" y="3793069"/>
            <a:ext cx="1713296" cy="6604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0393890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1092200"/>
            <a:ext cx="7010400" cy="3445933"/>
          </a:xfrm>
          <a:solidFill>
            <a:srgbClr val="CCFFCC"/>
          </a:solidFill>
          <a:effectLst>
            <a:outerShdw blurRad="50800" dist="38100" dir="2700000" algn="tl" rotWithShape="0">
              <a:srgbClr val="000000">
                <a:alpha val="43000"/>
              </a:srgbClr>
            </a:outerShdw>
          </a:effectLst>
        </p:spPr>
        <p:txBody>
          <a:bodyPr>
            <a:normAutofit/>
          </a:bodyPr>
          <a:lstStyle/>
          <a:p>
            <a:pPr>
              <a:lnSpc>
                <a:spcPct val="150000"/>
              </a:lnSpc>
            </a:pPr>
            <a:r>
              <a:rPr lang="ja-JP" altLang="en-US" sz="3600" b="1" i="1" dirty="0" smtClean="0"/>
              <a:t>母乳性黄疸は、 </a:t>
            </a:r>
            <a:r>
              <a:rPr lang="en-US" altLang="ja-JP" sz="3600" b="1" i="1" dirty="0" smtClean="0"/>
              <a:t/>
            </a:r>
            <a:br>
              <a:rPr lang="en-US" altLang="ja-JP" sz="3600" b="1" i="1" dirty="0" smtClean="0"/>
            </a:br>
            <a:r>
              <a:rPr kumimoji="1" lang="en-US" altLang="ja-JP" sz="3600" b="1" i="1" dirty="0" smtClean="0"/>
              <a:t>UGT1A1</a:t>
            </a:r>
            <a:r>
              <a:rPr kumimoji="1" lang="ja-JP" altLang="en-US" sz="3600" b="1" i="1" dirty="0" smtClean="0"/>
              <a:t>の</a:t>
            </a:r>
            <a:r>
              <a:rPr kumimoji="1" lang="en-US" altLang="ja-JP" sz="3600" b="1" i="1" dirty="0" smtClean="0"/>
              <a:t>G71R</a:t>
            </a:r>
            <a:r>
              <a:rPr kumimoji="1" lang="ja-JP" altLang="en-US" sz="3600" b="1" i="1" dirty="0" smtClean="0"/>
              <a:t>変異</a:t>
            </a:r>
            <a:r>
              <a:rPr kumimoji="1" lang="en-US" altLang="ja-JP" sz="3600" b="1" i="1" dirty="0" smtClean="0"/>
              <a:t> </a:t>
            </a:r>
            <a:r>
              <a:rPr kumimoji="1" lang="ja-JP" altLang="en-US" sz="3600" b="1" i="1" dirty="0" smtClean="0"/>
              <a:t>があれば</a:t>
            </a:r>
            <a:r>
              <a:rPr kumimoji="1" lang="en-US" altLang="ja-JP" sz="3600" b="1" i="1" dirty="0" smtClean="0"/>
              <a:t/>
            </a:r>
            <a:br>
              <a:rPr kumimoji="1" lang="en-US" altLang="ja-JP" sz="3600" b="1" i="1" dirty="0" smtClean="0"/>
            </a:br>
            <a:r>
              <a:rPr kumimoji="1" lang="ja-JP" altLang="en-US" sz="3600" b="1" i="1" dirty="0" smtClean="0"/>
              <a:t>増強する</a:t>
            </a:r>
            <a:r>
              <a:rPr lang="ja-JP" altLang="ja-JP" sz="3600" b="1" i="1" dirty="0"/>
              <a:t>　</a:t>
            </a:r>
            <a:r>
              <a:rPr kumimoji="1" lang="ja-JP" altLang="en-US" sz="3600" b="1" i="1" dirty="0" smtClean="0"/>
              <a:t>！！</a:t>
            </a:r>
            <a:endParaRPr kumimoji="1" lang="ja-JP" altLang="en-US" sz="3600" b="1" i="1" dirty="0"/>
          </a:p>
        </p:txBody>
      </p:sp>
      <p:sp>
        <p:nvSpPr>
          <p:cNvPr id="3" name="日付プレースホルダー 2"/>
          <p:cNvSpPr>
            <a:spLocks noGrp="1"/>
          </p:cNvSpPr>
          <p:nvPr>
            <p:ph type="dt" sz="half" idx="10"/>
          </p:nvPr>
        </p:nvSpPr>
        <p:spPr/>
        <p:txBody>
          <a:bodyPr/>
          <a:lstStyle/>
          <a:p>
            <a:r>
              <a:rPr kumimoji="1" lang="en-US" altLang="ja-JP" smtClean="0"/>
              <a:t>2015/03/07</a:t>
            </a:r>
            <a:endParaRPr kumimoji="1" lang="ja-JP" altLang="en-US"/>
          </a:p>
        </p:txBody>
      </p:sp>
      <p:sp>
        <p:nvSpPr>
          <p:cNvPr id="4" name="スライド番号プレースホルダー 3"/>
          <p:cNvSpPr>
            <a:spLocks noGrp="1"/>
          </p:cNvSpPr>
          <p:nvPr>
            <p:ph type="sldNum" sz="quarter" idx="12"/>
          </p:nvPr>
        </p:nvSpPr>
        <p:spPr/>
        <p:txBody>
          <a:bodyPr/>
          <a:lstStyle/>
          <a:p>
            <a:fld id="{03E6C199-2A21-3B4E-8413-B5F70C744C0F}" type="slidenum">
              <a:rPr kumimoji="1" lang="ja-JP" altLang="en-US" smtClean="0"/>
              <a:t>55</a:t>
            </a:fld>
            <a:endParaRPr kumimoji="1" lang="ja-JP" altLang="en-US"/>
          </a:p>
        </p:txBody>
      </p:sp>
      <p:sp>
        <p:nvSpPr>
          <p:cNvPr id="5" name="正方形/長方形 4"/>
          <p:cNvSpPr/>
          <p:nvPr/>
        </p:nvSpPr>
        <p:spPr>
          <a:xfrm>
            <a:off x="3502290" y="4768334"/>
            <a:ext cx="4193751" cy="461665"/>
          </a:xfrm>
          <a:prstGeom prst="rect">
            <a:avLst/>
          </a:prstGeom>
        </p:spPr>
        <p:txBody>
          <a:bodyPr wrap="none">
            <a:spAutoFit/>
          </a:bodyPr>
          <a:lstStyle/>
          <a:p>
            <a:r>
              <a:rPr lang="en-US" altLang="ja-JP" sz="2400" b="1" i="1" dirty="0" err="1"/>
              <a:t>Maruo</a:t>
            </a:r>
            <a:r>
              <a:rPr lang="en-US" altLang="ja-JP" sz="2400" b="1" i="1" dirty="0"/>
              <a:t> Y, et al.: J </a:t>
            </a:r>
            <a:r>
              <a:rPr lang="en-US" altLang="ja-JP" sz="2400" b="1" i="1" dirty="0" err="1"/>
              <a:t>Pediatr</a:t>
            </a:r>
            <a:r>
              <a:rPr lang="en-US" altLang="ja-JP" sz="2400" b="1" i="1" dirty="0"/>
              <a:t>, 2014</a:t>
            </a:r>
            <a:endParaRPr lang="ja-JP" altLang="en-US" sz="2400" b="1" i="1" dirty="0"/>
          </a:p>
        </p:txBody>
      </p:sp>
    </p:spTree>
    <p:extLst>
      <p:ext uri="{BB962C8B-B14F-4D97-AF65-F5344CB8AC3E}">
        <p14:creationId xmlns:p14="http://schemas.microsoft.com/office/powerpoint/2010/main" val="35780685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87868" y="240268"/>
            <a:ext cx="8585200" cy="1077218"/>
          </a:xfrm>
          <a:prstGeom prst="rect">
            <a:avLst/>
          </a:prstGeom>
          <a:solidFill>
            <a:srgbClr val="CCFFCC"/>
          </a:solidFill>
          <a:effectLst>
            <a:outerShdw blurRad="50800" dist="38100" dir="2700000" algn="tl" rotWithShape="0">
              <a:srgbClr val="000000">
                <a:alpha val="43000"/>
              </a:srgbClr>
            </a:outerShdw>
          </a:effectLst>
        </p:spPr>
        <p:txBody>
          <a:bodyPr wrap="square" rtlCol="0">
            <a:spAutoFit/>
          </a:bodyPr>
          <a:lstStyle/>
          <a:p>
            <a:pPr algn="ctr"/>
            <a:r>
              <a:rPr lang="en-US" altLang="ja-JP" sz="3200" b="1" dirty="0">
                <a:latin typeface="+mj-lt"/>
              </a:rPr>
              <a:t>Bilirubin </a:t>
            </a:r>
            <a:r>
              <a:rPr lang="en-US" altLang="ja-JP" sz="3200" b="1" dirty="0" smtClean="0">
                <a:latin typeface="+mj-lt"/>
              </a:rPr>
              <a:t>UGT1A1 Variation </a:t>
            </a:r>
            <a:r>
              <a:rPr lang="en-US" altLang="ja-JP" sz="3200" b="1" dirty="0">
                <a:latin typeface="+mj-lt"/>
              </a:rPr>
              <a:t>Is a </a:t>
            </a:r>
            <a:r>
              <a:rPr lang="en-US" altLang="ja-JP" sz="3200" b="1" dirty="0" smtClean="0">
                <a:latin typeface="+mj-lt"/>
              </a:rPr>
              <a:t>Genetic Basis </a:t>
            </a:r>
            <a:r>
              <a:rPr lang="en-US" altLang="ja-JP" sz="3200" b="1" dirty="0">
                <a:latin typeface="+mj-lt"/>
              </a:rPr>
              <a:t>of Breast Milk Jaundice</a:t>
            </a:r>
            <a:endParaRPr kumimoji="1" lang="ja-JP" altLang="en-US" sz="3200" b="1" dirty="0">
              <a:latin typeface="+mj-lt"/>
            </a:endParaRPr>
          </a:p>
        </p:txBody>
      </p:sp>
      <p:pic>
        <p:nvPicPr>
          <p:cNvPr id="3" name="図 2"/>
          <p:cNvPicPr>
            <a:picLocks noChangeAspect="1"/>
          </p:cNvPicPr>
          <p:nvPr/>
        </p:nvPicPr>
        <p:blipFill>
          <a:blip r:embed="rId2"/>
          <a:stretch>
            <a:fillRect/>
          </a:stretch>
        </p:blipFill>
        <p:spPr>
          <a:xfrm>
            <a:off x="1236226" y="1405822"/>
            <a:ext cx="6417641" cy="4190049"/>
          </a:xfrm>
          <a:prstGeom prst="rect">
            <a:avLst/>
          </a:prstGeom>
        </p:spPr>
      </p:pic>
      <p:sp>
        <p:nvSpPr>
          <p:cNvPr id="4" name="テキスト ボックス 3"/>
          <p:cNvSpPr txBox="1"/>
          <p:nvPr/>
        </p:nvSpPr>
        <p:spPr>
          <a:xfrm rot="19046275">
            <a:off x="1727202" y="5024063"/>
            <a:ext cx="1441420" cy="369332"/>
          </a:xfrm>
          <a:prstGeom prst="rect">
            <a:avLst/>
          </a:prstGeom>
          <a:noFill/>
        </p:spPr>
        <p:txBody>
          <a:bodyPr wrap="none" rtlCol="0">
            <a:spAutoFit/>
          </a:bodyPr>
          <a:lstStyle/>
          <a:p>
            <a:pPr algn="r"/>
            <a:r>
              <a:rPr kumimoji="1" lang="en-US" altLang="ja-JP" b="1" dirty="0" smtClean="0"/>
              <a:t>Homo pG71R</a:t>
            </a:r>
            <a:endParaRPr kumimoji="1" lang="ja-JP" altLang="en-US" b="1" dirty="0"/>
          </a:p>
        </p:txBody>
      </p:sp>
      <p:sp>
        <p:nvSpPr>
          <p:cNvPr id="5" name="テキスト ボックス 4"/>
          <p:cNvSpPr txBox="1"/>
          <p:nvPr/>
        </p:nvSpPr>
        <p:spPr>
          <a:xfrm rot="19046275">
            <a:off x="1353430" y="5411205"/>
            <a:ext cx="2711806" cy="369332"/>
          </a:xfrm>
          <a:prstGeom prst="rect">
            <a:avLst/>
          </a:prstGeom>
          <a:noFill/>
        </p:spPr>
        <p:txBody>
          <a:bodyPr wrap="square" rtlCol="0">
            <a:spAutoFit/>
          </a:bodyPr>
          <a:lstStyle/>
          <a:p>
            <a:pPr algn="r"/>
            <a:r>
              <a:rPr lang="en-US" altLang="ja-JP" b="1" dirty="0" smtClean="0"/>
              <a:t>pG71R</a:t>
            </a:r>
            <a:r>
              <a:rPr lang="en-US" altLang="ja-JP" b="1" dirty="0"/>
              <a:t> </a:t>
            </a:r>
            <a:r>
              <a:rPr lang="en-US" altLang="ja-JP" b="1" dirty="0" smtClean="0"/>
              <a:t>/ c</a:t>
            </a:r>
            <a:r>
              <a:rPr lang="en-US" altLang="ja-JP" b="1" dirty="0"/>
              <a:t>.-3279T&gt;</a:t>
            </a:r>
            <a:r>
              <a:rPr lang="en-US" altLang="ja-JP" b="1" dirty="0" smtClean="0"/>
              <a:t>G</a:t>
            </a:r>
            <a:endParaRPr kumimoji="1" lang="ja-JP" altLang="en-US" b="1" dirty="0"/>
          </a:p>
        </p:txBody>
      </p:sp>
      <p:sp>
        <p:nvSpPr>
          <p:cNvPr id="8" name="テキスト ボックス 7"/>
          <p:cNvSpPr txBox="1"/>
          <p:nvPr/>
        </p:nvSpPr>
        <p:spPr>
          <a:xfrm rot="19046275">
            <a:off x="3166539" y="5054903"/>
            <a:ext cx="1535960" cy="369332"/>
          </a:xfrm>
          <a:prstGeom prst="rect">
            <a:avLst/>
          </a:prstGeom>
          <a:noFill/>
        </p:spPr>
        <p:txBody>
          <a:bodyPr wrap="none" rtlCol="0">
            <a:spAutoFit/>
          </a:bodyPr>
          <a:lstStyle/>
          <a:p>
            <a:pPr algn="r"/>
            <a:r>
              <a:rPr kumimoji="1" lang="en-US" altLang="ja-JP" b="1" dirty="0" smtClean="0"/>
              <a:t>Hetero pG71R</a:t>
            </a:r>
            <a:endParaRPr kumimoji="1" lang="ja-JP" altLang="en-US" b="1" dirty="0"/>
          </a:p>
        </p:txBody>
      </p:sp>
      <p:sp>
        <p:nvSpPr>
          <p:cNvPr id="7" name="テキスト ボックス 6"/>
          <p:cNvSpPr txBox="1"/>
          <p:nvPr/>
        </p:nvSpPr>
        <p:spPr>
          <a:xfrm rot="19046275">
            <a:off x="5168919" y="4936569"/>
            <a:ext cx="1112729" cy="369332"/>
          </a:xfrm>
          <a:prstGeom prst="rect">
            <a:avLst/>
          </a:prstGeom>
          <a:noFill/>
        </p:spPr>
        <p:txBody>
          <a:bodyPr wrap="none" rtlCol="0">
            <a:spAutoFit/>
          </a:bodyPr>
          <a:lstStyle/>
          <a:p>
            <a:pPr algn="r"/>
            <a:r>
              <a:rPr kumimoji="1" lang="en-US" altLang="ja-JP" b="1" dirty="0" smtClean="0"/>
              <a:t>Wild type</a:t>
            </a:r>
            <a:endParaRPr kumimoji="1" lang="ja-JP" altLang="en-US" b="1" dirty="0"/>
          </a:p>
        </p:txBody>
      </p:sp>
      <p:sp>
        <p:nvSpPr>
          <p:cNvPr id="9" name="テキスト ボックス 8"/>
          <p:cNvSpPr txBox="1"/>
          <p:nvPr/>
        </p:nvSpPr>
        <p:spPr>
          <a:xfrm>
            <a:off x="4883544" y="1174989"/>
            <a:ext cx="4006325" cy="461665"/>
          </a:xfrm>
          <a:prstGeom prst="rect">
            <a:avLst/>
          </a:prstGeom>
          <a:noFill/>
        </p:spPr>
        <p:txBody>
          <a:bodyPr wrap="none" rtlCol="0">
            <a:spAutoFit/>
          </a:bodyPr>
          <a:lstStyle/>
          <a:p>
            <a:r>
              <a:rPr lang="en-US" altLang="ja-JP" sz="2400" dirty="0" err="1" smtClean="0"/>
              <a:t>Maruo</a:t>
            </a:r>
            <a:r>
              <a:rPr lang="en-US" altLang="ja-JP" sz="2400" dirty="0" smtClean="0"/>
              <a:t> Y, et al.: J </a:t>
            </a:r>
            <a:r>
              <a:rPr lang="en-US" altLang="ja-JP" sz="2400" dirty="0" err="1" smtClean="0"/>
              <a:t>Pediatr</a:t>
            </a:r>
            <a:r>
              <a:rPr lang="en-US" altLang="ja-JP" sz="2400" dirty="0" smtClean="0"/>
              <a:t>, 2014</a:t>
            </a:r>
            <a:endParaRPr kumimoji="1" lang="ja-JP" altLang="en-US" sz="2400" dirty="0"/>
          </a:p>
        </p:txBody>
      </p:sp>
      <p:sp>
        <p:nvSpPr>
          <p:cNvPr id="2" name="日付プレースホルダー 1"/>
          <p:cNvSpPr>
            <a:spLocks noGrp="1"/>
          </p:cNvSpPr>
          <p:nvPr>
            <p:ph type="dt" sz="half" idx="10"/>
          </p:nvPr>
        </p:nvSpPr>
        <p:spPr/>
        <p:txBody>
          <a:bodyPr/>
          <a:lstStyle/>
          <a:p>
            <a:r>
              <a:rPr kumimoji="1" lang="en-US" altLang="ja-JP" smtClean="0"/>
              <a:t>2015/03/07</a:t>
            </a:r>
            <a:endParaRPr kumimoji="1" lang="ja-JP" altLang="en-US"/>
          </a:p>
        </p:txBody>
      </p:sp>
      <p:sp>
        <p:nvSpPr>
          <p:cNvPr id="10" name="スライド番号プレースホルダー 9"/>
          <p:cNvSpPr>
            <a:spLocks noGrp="1"/>
          </p:cNvSpPr>
          <p:nvPr>
            <p:ph type="sldNum" sz="quarter" idx="12"/>
          </p:nvPr>
        </p:nvSpPr>
        <p:spPr/>
        <p:txBody>
          <a:bodyPr/>
          <a:lstStyle/>
          <a:p>
            <a:fld id="{03E6C199-2A21-3B4E-8413-B5F70C744C0F}" type="slidenum">
              <a:rPr kumimoji="1" lang="ja-JP" altLang="en-US" smtClean="0"/>
              <a:t>56</a:t>
            </a:fld>
            <a:endParaRPr kumimoji="1" lang="ja-JP" altLang="en-US"/>
          </a:p>
        </p:txBody>
      </p:sp>
      <p:sp>
        <p:nvSpPr>
          <p:cNvPr id="11" name="テキスト ボックス 10"/>
          <p:cNvSpPr txBox="1"/>
          <p:nvPr/>
        </p:nvSpPr>
        <p:spPr>
          <a:xfrm>
            <a:off x="457200" y="5912541"/>
            <a:ext cx="8529649" cy="461665"/>
          </a:xfrm>
          <a:prstGeom prst="rect">
            <a:avLst/>
          </a:prstGeom>
          <a:noFill/>
        </p:spPr>
        <p:txBody>
          <a:bodyPr wrap="none" rtlCol="0">
            <a:spAutoFit/>
          </a:bodyPr>
          <a:lstStyle/>
          <a:p>
            <a:r>
              <a:rPr lang="en-US" altLang="ja-JP" sz="2400" dirty="0" smtClean="0">
                <a:solidFill>
                  <a:srgbClr val="FF0000"/>
                </a:solidFill>
              </a:rPr>
              <a:t>BMJ</a:t>
            </a:r>
            <a:r>
              <a:rPr lang="ja-JP" altLang="en-US" sz="2400" dirty="0" smtClean="0">
                <a:solidFill>
                  <a:srgbClr val="FF0000"/>
                </a:solidFill>
              </a:rPr>
              <a:t>の</a:t>
            </a:r>
            <a:r>
              <a:rPr lang="en-US" altLang="ja-JP" sz="2400" dirty="0" smtClean="0">
                <a:solidFill>
                  <a:srgbClr val="FF0000"/>
                </a:solidFill>
              </a:rPr>
              <a:t>G71R</a:t>
            </a:r>
            <a:r>
              <a:rPr lang="en-US" altLang="ja-JP" sz="2400" dirty="0">
                <a:solidFill>
                  <a:srgbClr val="FF0000"/>
                </a:solidFill>
              </a:rPr>
              <a:t> </a:t>
            </a:r>
            <a:r>
              <a:rPr lang="en-US" altLang="ja-JP" sz="2400" dirty="0" smtClean="0">
                <a:solidFill>
                  <a:srgbClr val="FF0000"/>
                </a:solidFill>
              </a:rPr>
              <a:t>homo</a:t>
            </a:r>
            <a:r>
              <a:rPr lang="ja-JP" altLang="en-US" sz="2400" dirty="0" smtClean="0">
                <a:solidFill>
                  <a:srgbClr val="FF0000"/>
                </a:solidFill>
              </a:rPr>
              <a:t>の平均血清ビリルビンは</a:t>
            </a:r>
            <a:r>
              <a:rPr lang="en-US" altLang="ja-JP" sz="2400" dirty="0" smtClean="0">
                <a:solidFill>
                  <a:srgbClr val="FF0000"/>
                </a:solidFill>
              </a:rPr>
              <a:t>22mg/</a:t>
            </a:r>
            <a:r>
              <a:rPr lang="en-US" altLang="ja-JP" sz="2400" dirty="0" err="1" smtClean="0">
                <a:solidFill>
                  <a:srgbClr val="FF0000"/>
                </a:solidFill>
              </a:rPr>
              <a:t>dL</a:t>
            </a:r>
            <a:r>
              <a:rPr lang="ja-JP" altLang="en-US" sz="2400" dirty="0" smtClean="0">
                <a:solidFill>
                  <a:srgbClr val="FF0000"/>
                </a:solidFill>
              </a:rPr>
              <a:t>と有意に高い</a:t>
            </a:r>
            <a:endParaRPr kumimoji="1" lang="ja-JP" altLang="en-US" sz="2400" dirty="0">
              <a:solidFill>
                <a:srgbClr val="FF0000"/>
              </a:solidFill>
            </a:endParaRPr>
          </a:p>
        </p:txBody>
      </p:sp>
    </p:spTree>
    <p:extLst>
      <p:ext uri="{BB962C8B-B14F-4D97-AF65-F5344CB8AC3E}">
        <p14:creationId xmlns:p14="http://schemas.microsoft.com/office/powerpoint/2010/main" val="1446083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92667" y="4594101"/>
            <a:ext cx="7878233" cy="990015"/>
          </a:xfrm>
          <a:prstGeom prst="rect">
            <a:avLst/>
          </a:prstGeom>
        </p:spPr>
        <p:txBody>
          <a:bodyPr wrap="square">
            <a:spAutoFit/>
          </a:bodyPr>
          <a:lstStyle/>
          <a:p>
            <a:pPr>
              <a:lnSpc>
                <a:spcPct val="150000"/>
              </a:lnSpc>
            </a:pPr>
            <a:r>
              <a:rPr lang="en-US" altLang="ja-JP" sz="2000" b="1" i="1" dirty="0" err="1"/>
              <a:t>Maruo</a:t>
            </a:r>
            <a:r>
              <a:rPr lang="en-US" altLang="ja-JP" sz="2000" b="1" i="1" dirty="0"/>
              <a:t> </a:t>
            </a:r>
            <a:r>
              <a:rPr lang="en-US" altLang="ja-JP" sz="2000" b="1" i="1" dirty="0" smtClean="0"/>
              <a:t>Y . et al. Bilirubin </a:t>
            </a:r>
            <a:r>
              <a:rPr lang="en-US" altLang="ja-JP" sz="2000" b="1" i="1" dirty="0" err="1"/>
              <a:t>Uridine</a:t>
            </a:r>
            <a:r>
              <a:rPr lang="en-US" altLang="ja-JP" sz="2000" b="1" i="1" dirty="0"/>
              <a:t> </a:t>
            </a:r>
            <a:r>
              <a:rPr lang="en-US" altLang="ja-JP" sz="2000" b="1" i="1" dirty="0" err="1"/>
              <a:t>Diphosphate-Glucuronosyltransferase</a:t>
            </a:r>
            <a:r>
              <a:rPr lang="en-US" altLang="ja-JP" sz="2000" b="1" i="1" dirty="0"/>
              <a:t> Variation Is a Genetic Basis of Breast Milk Jaundice. J </a:t>
            </a:r>
            <a:r>
              <a:rPr lang="en-US" altLang="ja-JP" sz="2000" b="1" i="1" dirty="0" err="1"/>
              <a:t>Pediatr</a:t>
            </a:r>
            <a:r>
              <a:rPr lang="en-US" altLang="ja-JP" sz="2000" b="1" i="1" dirty="0"/>
              <a:t>. </a:t>
            </a:r>
            <a:r>
              <a:rPr lang="en-US" altLang="ja-JP" sz="2000" b="1" i="1" dirty="0" smtClean="0"/>
              <a:t>2014</a:t>
            </a:r>
            <a:endParaRPr lang="ja-JP" altLang="en-US" sz="2000" b="1" i="1" dirty="0"/>
          </a:p>
        </p:txBody>
      </p:sp>
      <p:sp>
        <p:nvSpPr>
          <p:cNvPr id="2" name="日付プレースホルダー 1"/>
          <p:cNvSpPr>
            <a:spLocks noGrp="1"/>
          </p:cNvSpPr>
          <p:nvPr>
            <p:ph type="dt" sz="half" idx="10"/>
          </p:nvPr>
        </p:nvSpPr>
        <p:spPr/>
        <p:txBody>
          <a:bodyPr/>
          <a:lstStyle/>
          <a:p>
            <a:r>
              <a:rPr kumimoji="1" lang="en-US" altLang="ja-JP" smtClean="0"/>
              <a:t>2015/03/07</a:t>
            </a:r>
            <a:endParaRPr kumimoji="1" lang="ja-JP" altLang="en-US"/>
          </a:p>
        </p:txBody>
      </p:sp>
      <p:sp>
        <p:nvSpPr>
          <p:cNvPr id="3" name="スライド番号プレースホルダー 2"/>
          <p:cNvSpPr>
            <a:spLocks noGrp="1"/>
          </p:cNvSpPr>
          <p:nvPr>
            <p:ph type="sldNum" sz="quarter" idx="12"/>
          </p:nvPr>
        </p:nvSpPr>
        <p:spPr/>
        <p:txBody>
          <a:bodyPr/>
          <a:lstStyle/>
          <a:p>
            <a:fld id="{03E6C199-2A21-3B4E-8413-B5F70C744C0F}" type="slidenum">
              <a:rPr kumimoji="1" lang="ja-JP" altLang="en-US" smtClean="0"/>
              <a:t>57</a:t>
            </a:fld>
            <a:endParaRPr kumimoji="1" lang="ja-JP" altLang="en-US"/>
          </a:p>
        </p:txBody>
      </p:sp>
      <p:sp>
        <p:nvSpPr>
          <p:cNvPr id="8" name="テキスト ボックス 7"/>
          <p:cNvSpPr txBox="1"/>
          <p:nvPr/>
        </p:nvSpPr>
        <p:spPr>
          <a:xfrm>
            <a:off x="287867" y="240268"/>
            <a:ext cx="8398933" cy="1077218"/>
          </a:xfrm>
          <a:prstGeom prst="rect">
            <a:avLst/>
          </a:prstGeom>
          <a:solidFill>
            <a:srgbClr val="CCFFCC"/>
          </a:solidFill>
          <a:effectLst>
            <a:outerShdw blurRad="50800" dist="38100" dir="2700000" algn="tl" rotWithShape="0">
              <a:srgbClr val="000000">
                <a:alpha val="43000"/>
              </a:srgbClr>
            </a:outerShdw>
          </a:effectLst>
        </p:spPr>
        <p:txBody>
          <a:bodyPr wrap="square" rtlCol="0">
            <a:spAutoFit/>
          </a:bodyPr>
          <a:lstStyle/>
          <a:p>
            <a:pPr algn="ctr"/>
            <a:r>
              <a:rPr lang="en-US" altLang="ja-JP" sz="3200" b="1" dirty="0" smtClean="0">
                <a:latin typeface="+mj-lt"/>
              </a:rPr>
              <a:t>UGT1A1  genotypes between infants with and without BMJ</a:t>
            </a:r>
            <a:endParaRPr kumimoji="1" lang="ja-JP" altLang="en-US" sz="3200" b="1" dirty="0">
              <a:latin typeface="+mj-lt"/>
            </a:endParaRPr>
          </a:p>
        </p:txBody>
      </p:sp>
      <p:graphicFrame>
        <p:nvGraphicFramePr>
          <p:cNvPr id="6" name="表 5"/>
          <p:cNvGraphicFramePr>
            <a:graphicFrameLocks noGrp="1"/>
          </p:cNvGraphicFramePr>
          <p:nvPr>
            <p:extLst>
              <p:ext uri="{D42A27DB-BD31-4B8C-83A1-F6EECF244321}">
                <p14:modId xmlns:p14="http://schemas.microsoft.com/office/powerpoint/2010/main" val="3573859789"/>
              </p:ext>
            </p:extLst>
          </p:nvPr>
        </p:nvGraphicFramePr>
        <p:xfrm>
          <a:off x="757767" y="1569368"/>
          <a:ext cx="7577666" cy="2852085"/>
        </p:xfrm>
        <a:graphic>
          <a:graphicData uri="http://schemas.openxmlformats.org/drawingml/2006/table">
            <a:tbl>
              <a:tblPr firstRow="1" bandRow="1">
                <a:tableStyleId>{2D5ABB26-0587-4C30-8999-92F81FD0307C}</a:tableStyleId>
              </a:tblPr>
              <a:tblGrid>
                <a:gridCol w="1873367"/>
                <a:gridCol w="1157700"/>
                <a:gridCol w="1515533"/>
                <a:gridCol w="1515533"/>
                <a:gridCol w="1515533"/>
              </a:tblGrid>
              <a:tr h="716631">
                <a:tc>
                  <a:txBody>
                    <a:bodyPr/>
                    <a:lstStyle/>
                    <a:p>
                      <a:r>
                        <a:rPr kumimoji="1" lang="en-US" altLang="ja-JP" sz="2400" dirty="0" smtClean="0">
                          <a:solidFill>
                            <a:srgbClr val="FFFFFF"/>
                          </a:solidFill>
                        </a:rPr>
                        <a:t>Genotype</a:t>
                      </a:r>
                      <a:endParaRPr kumimoji="1" lang="ja-JP" altLang="en-US" sz="2400" dirty="0">
                        <a:solidFill>
                          <a:srgbClr val="FFFFFF"/>
                        </a:solidFill>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gridSpan="2">
                  <a:txBody>
                    <a:bodyPr/>
                    <a:lstStyle/>
                    <a:p>
                      <a:pPr algn="ctr"/>
                      <a:r>
                        <a:rPr kumimoji="1" lang="en-US" altLang="ja-JP" sz="2400" dirty="0" smtClean="0">
                          <a:solidFill>
                            <a:srgbClr val="FFFFFF"/>
                          </a:solidFill>
                        </a:rPr>
                        <a:t>Infants with BMJ, </a:t>
                      </a:r>
                    </a:p>
                    <a:p>
                      <a:pPr algn="ctr"/>
                      <a:r>
                        <a:rPr kumimoji="1" lang="en-US" altLang="ja-JP" sz="2400" dirty="0" smtClean="0">
                          <a:solidFill>
                            <a:srgbClr val="FFFFFF"/>
                          </a:solidFill>
                        </a:rPr>
                        <a:t>n=170</a:t>
                      </a:r>
                      <a:endParaRPr kumimoji="1" lang="ja-JP" altLang="en-US" sz="2400" dirty="0">
                        <a:solidFill>
                          <a:srgbClr val="FFFFFF"/>
                        </a:solidFill>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kumimoji="1" lang="ja-JP" altLang="en-US" dirty="0"/>
                    </a:p>
                  </a:txBody>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2400" dirty="0" smtClean="0">
                          <a:solidFill>
                            <a:srgbClr val="FFFFFF"/>
                          </a:solidFill>
                        </a:rPr>
                        <a:t>Infants without BMJ, </a:t>
                      </a:r>
                    </a:p>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2400" dirty="0" smtClean="0">
                          <a:solidFill>
                            <a:srgbClr val="FFFFFF"/>
                          </a:solidFill>
                        </a:rPr>
                        <a:t>n=55</a:t>
                      </a:r>
                      <a:endParaRPr kumimoji="1" lang="ja-JP" altLang="en-US" sz="2400" dirty="0">
                        <a:solidFill>
                          <a:srgbClr val="FFFFFF"/>
                        </a:solidFill>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75000"/>
                      </a:schemeClr>
                    </a:solidFill>
                  </a:tcPr>
                </a:tc>
                <a:tc hMerge="1">
                  <a:txBody>
                    <a:bodyPr/>
                    <a:lstStyle/>
                    <a:p>
                      <a:endParaRPr kumimoji="1" lang="ja-JP" altLang="en-US" dirty="0"/>
                    </a:p>
                  </a:txBody>
                  <a:tcPr/>
                </a:tc>
              </a:tr>
              <a:tr h="67637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2400" dirty="0" smtClean="0"/>
                        <a:t>G71R </a:t>
                      </a:r>
                      <a:r>
                        <a:rPr kumimoji="1" lang="ja-JP" altLang="en-US" sz="2400" dirty="0" smtClean="0"/>
                        <a:t>ホモ</a:t>
                      </a: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2400" dirty="0" smtClean="0"/>
                        <a:t>88</a:t>
                      </a:r>
                      <a:endParaRPr kumimoji="1" lang="ja-JP" altLang="en-US" sz="2400" dirty="0"/>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2400" dirty="0" smtClean="0"/>
                        <a:t>51.7%</a:t>
                      </a:r>
                      <a:endParaRPr kumimoji="1" lang="ja-JP" altLang="en-US" sz="2400" dirty="0"/>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2400" dirty="0" smtClean="0"/>
                        <a:t>0</a:t>
                      </a:r>
                      <a:endParaRPr kumimoji="1" lang="ja-JP" altLang="en-US" sz="2400" dirty="0"/>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2400" dirty="0" smtClean="0"/>
                        <a:t>0%</a:t>
                      </a:r>
                      <a:endParaRPr kumimoji="1" lang="ja-JP" altLang="en-US" sz="2400" dirty="0"/>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76375">
                <a:tc>
                  <a:txBody>
                    <a:bodyPr/>
                    <a:lstStyle/>
                    <a:p>
                      <a:r>
                        <a:rPr kumimoji="1" lang="en-US" altLang="ja-JP" sz="2400" dirty="0" smtClean="0"/>
                        <a:t>G71R</a:t>
                      </a:r>
                      <a:r>
                        <a:rPr kumimoji="1" lang="ja-JP" altLang="en-US" sz="2400" dirty="0" smtClean="0"/>
                        <a:t>　ヘテロ</a:t>
                      </a:r>
                      <a:endParaRPr kumimoji="1" lang="ja-JP" altLang="en-US" sz="2400" dirty="0"/>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2400" dirty="0" smtClean="0"/>
                        <a:t>50</a:t>
                      </a:r>
                      <a:endParaRPr kumimoji="1" lang="ja-JP" altLang="en-US" sz="2400" dirty="0"/>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2400" dirty="0" smtClean="0"/>
                        <a:t>29.4%</a:t>
                      </a:r>
                      <a:endParaRPr kumimoji="1" lang="ja-JP" altLang="en-US" sz="2400" dirty="0"/>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2400" dirty="0" smtClean="0"/>
                        <a:t>20</a:t>
                      </a:r>
                      <a:endParaRPr kumimoji="1" lang="ja-JP" altLang="en-US" sz="2400" dirty="0"/>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2400" dirty="0" smtClean="0"/>
                        <a:t>36.4%</a:t>
                      </a:r>
                      <a:endParaRPr kumimoji="1" lang="ja-JP" altLang="en-US" sz="2400" dirty="0"/>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76375">
                <a:tc>
                  <a:txBody>
                    <a:bodyPr/>
                    <a:lstStyle/>
                    <a:p>
                      <a:r>
                        <a:rPr kumimoji="1" lang="en-US" altLang="ja-JP" sz="2400" dirty="0" smtClean="0"/>
                        <a:t>Wild type</a:t>
                      </a:r>
                      <a:endParaRPr kumimoji="1" lang="ja-JP" altLang="en-US" sz="2400" dirty="0"/>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2400" dirty="0" smtClean="0"/>
                        <a:t>8</a:t>
                      </a:r>
                      <a:endParaRPr kumimoji="1" lang="ja-JP" altLang="en-US" sz="2400" dirty="0"/>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2400" dirty="0" smtClean="0"/>
                        <a:t>4.7%</a:t>
                      </a:r>
                      <a:endParaRPr kumimoji="1" lang="ja-JP" altLang="en-US" sz="2400" dirty="0"/>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2400" dirty="0" smtClean="0"/>
                        <a:t>17</a:t>
                      </a:r>
                      <a:endParaRPr kumimoji="1" lang="ja-JP" altLang="en-US" sz="2400" dirty="0"/>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2400" dirty="0" smtClean="0"/>
                        <a:t>30.9%</a:t>
                      </a:r>
                      <a:endParaRPr kumimoji="1" lang="ja-JP" altLang="en-US" sz="2400" dirty="0"/>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5" name="テキスト ボックス 4"/>
          <p:cNvSpPr txBox="1"/>
          <p:nvPr/>
        </p:nvSpPr>
        <p:spPr>
          <a:xfrm>
            <a:off x="1862666" y="5675868"/>
            <a:ext cx="5977467" cy="461665"/>
          </a:xfrm>
          <a:prstGeom prst="rect">
            <a:avLst/>
          </a:prstGeom>
          <a:noFill/>
        </p:spPr>
        <p:txBody>
          <a:bodyPr wrap="square" rtlCol="0">
            <a:spAutoFit/>
          </a:bodyPr>
          <a:lstStyle/>
          <a:p>
            <a:r>
              <a:rPr kumimoji="1" lang="ja-JP" altLang="en-US" sz="2400" dirty="0" smtClean="0">
                <a:solidFill>
                  <a:srgbClr val="FF0000"/>
                </a:solidFill>
              </a:rPr>
              <a:t>母乳性黄疸児の</a:t>
            </a:r>
            <a:r>
              <a:rPr kumimoji="1" lang="en-US" altLang="ja-JP" sz="2400" dirty="0" smtClean="0">
                <a:solidFill>
                  <a:srgbClr val="FF0000"/>
                </a:solidFill>
              </a:rPr>
              <a:t>52%</a:t>
            </a:r>
            <a:r>
              <a:rPr kumimoji="1" lang="ja-JP" altLang="en-US" sz="2400" dirty="0" smtClean="0">
                <a:solidFill>
                  <a:srgbClr val="FF0000"/>
                </a:solidFill>
              </a:rPr>
              <a:t>が</a:t>
            </a:r>
            <a:r>
              <a:rPr lang="en-US" altLang="ja-JP" sz="2400" dirty="0">
                <a:solidFill>
                  <a:srgbClr val="FF0000"/>
                </a:solidFill>
              </a:rPr>
              <a:t>G71R </a:t>
            </a:r>
            <a:r>
              <a:rPr lang="ja-JP" altLang="en-US" sz="2400" dirty="0" smtClean="0">
                <a:solidFill>
                  <a:srgbClr val="FF0000"/>
                </a:solidFill>
              </a:rPr>
              <a:t>ホモ</a:t>
            </a:r>
            <a:r>
              <a:rPr kumimoji="1" lang="ja-JP" altLang="en-US" sz="2400" dirty="0" smtClean="0">
                <a:solidFill>
                  <a:srgbClr val="FF0000"/>
                </a:solidFill>
              </a:rPr>
              <a:t>である。</a:t>
            </a:r>
            <a:endParaRPr kumimoji="1" lang="ja-JP" altLang="en-US" sz="2400" dirty="0">
              <a:solidFill>
                <a:srgbClr val="FF0000"/>
              </a:solidFill>
            </a:endParaRPr>
          </a:p>
        </p:txBody>
      </p:sp>
    </p:spTree>
    <p:extLst>
      <p:ext uri="{BB962C8B-B14F-4D97-AF65-F5344CB8AC3E}">
        <p14:creationId xmlns:p14="http://schemas.microsoft.com/office/powerpoint/2010/main" val="4060257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kumimoji="1" lang="en-US" altLang="ja-JP" smtClean="0"/>
              <a:t>2015/03/07</a:t>
            </a:r>
            <a:endParaRPr kumimoji="1" lang="ja-JP" altLang="en-US"/>
          </a:p>
        </p:txBody>
      </p:sp>
      <p:sp>
        <p:nvSpPr>
          <p:cNvPr id="5" name="スライド番号プレースホルダー 4"/>
          <p:cNvSpPr>
            <a:spLocks noGrp="1"/>
          </p:cNvSpPr>
          <p:nvPr>
            <p:ph type="sldNum" sz="quarter" idx="12"/>
          </p:nvPr>
        </p:nvSpPr>
        <p:spPr/>
        <p:txBody>
          <a:bodyPr/>
          <a:lstStyle/>
          <a:p>
            <a:fld id="{03E6C199-2A21-3B4E-8413-B5F70C744C0F}" type="slidenum">
              <a:rPr kumimoji="1" lang="ja-JP" altLang="en-US" smtClean="0"/>
              <a:t>58</a:t>
            </a:fld>
            <a:endParaRPr kumimoji="1" lang="ja-JP" altLang="en-US"/>
          </a:p>
        </p:txBody>
      </p:sp>
      <p:pic>
        <p:nvPicPr>
          <p:cNvPr id="6" name="図 5"/>
          <p:cNvPicPr>
            <a:picLocks noChangeAspect="1"/>
          </p:cNvPicPr>
          <p:nvPr/>
        </p:nvPicPr>
        <p:blipFill>
          <a:blip r:embed="rId2"/>
          <a:stretch>
            <a:fillRect/>
          </a:stretch>
        </p:blipFill>
        <p:spPr>
          <a:xfrm>
            <a:off x="5816599" y="331744"/>
            <a:ext cx="2870201" cy="536001"/>
          </a:xfrm>
          <a:prstGeom prst="rect">
            <a:avLst/>
          </a:prstGeom>
        </p:spPr>
      </p:pic>
      <p:sp>
        <p:nvSpPr>
          <p:cNvPr id="2" name="テキスト ボックス 1"/>
          <p:cNvSpPr txBox="1"/>
          <p:nvPr/>
        </p:nvSpPr>
        <p:spPr>
          <a:xfrm>
            <a:off x="1125674" y="1138150"/>
            <a:ext cx="6653559" cy="1200329"/>
          </a:xfrm>
          <a:prstGeom prst="rect">
            <a:avLst/>
          </a:prstGeom>
          <a:noFill/>
        </p:spPr>
        <p:txBody>
          <a:bodyPr wrap="none" rtlCol="0">
            <a:spAutoFit/>
          </a:bodyPr>
          <a:lstStyle/>
          <a:p>
            <a:r>
              <a:rPr kumimoji="1" lang="en-US" altLang="ja-JP" sz="3600" b="1" i="1" dirty="0" smtClean="0">
                <a:solidFill>
                  <a:srgbClr val="000090"/>
                </a:solidFill>
              </a:rPr>
              <a:t>UGT1A1</a:t>
            </a:r>
            <a:r>
              <a:rPr kumimoji="1" lang="ja-JP" altLang="en-US" sz="3600" b="1" i="1" dirty="0" smtClean="0">
                <a:solidFill>
                  <a:srgbClr val="000090"/>
                </a:solidFill>
              </a:rPr>
              <a:t>遺伝子多型判定試薬</a:t>
            </a:r>
            <a:endParaRPr kumimoji="1" lang="en-US" altLang="ja-JP" sz="3600" b="1" i="1" dirty="0" smtClean="0">
              <a:solidFill>
                <a:srgbClr val="000090"/>
              </a:solidFill>
            </a:endParaRPr>
          </a:p>
          <a:p>
            <a:r>
              <a:rPr kumimoji="1" lang="ja-JP" altLang="en-US" sz="3600" b="1" i="1" dirty="0" smtClean="0">
                <a:solidFill>
                  <a:srgbClr val="000090"/>
                </a:solidFill>
              </a:rPr>
              <a:t>「インベーダー</a:t>
            </a:r>
            <a:r>
              <a:rPr kumimoji="1" lang="en-US" altLang="ja-JP" sz="3600" b="1" i="1" dirty="0" smtClean="0">
                <a:solidFill>
                  <a:srgbClr val="000090"/>
                </a:solidFill>
              </a:rPr>
              <a:t>®</a:t>
            </a:r>
            <a:r>
              <a:rPr lang="en-US" altLang="ja-JP" sz="3600" b="1" i="1" dirty="0" smtClean="0">
                <a:solidFill>
                  <a:srgbClr val="000090"/>
                </a:solidFill>
              </a:rPr>
              <a:t>UGT1A1</a:t>
            </a:r>
            <a:r>
              <a:rPr lang="ja-JP" altLang="en-US" sz="3600" b="1" i="1" dirty="0" smtClean="0">
                <a:solidFill>
                  <a:srgbClr val="000090"/>
                </a:solidFill>
              </a:rPr>
              <a:t>アッセイ」</a:t>
            </a:r>
            <a:endParaRPr kumimoji="1" lang="ja-JP" altLang="en-US" sz="3600" b="1" i="1" dirty="0">
              <a:solidFill>
                <a:srgbClr val="000090"/>
              </a:solidFill>
            </a:endParaRPr>
          </a:p>
        </p:txBody>
      </p:sp>
      <p:pic>
        <p:nvPicPr>
          <p:cNvPr id="7" name="図 6"/>
          <p:cNvPicPr>
            <a:picLocks noChangeAspect="1"/>
          </p:cNvPicPr>
          <p:nvPr/>
        </p:nvPicPr>
        <p:blipFill>
          <a:blip r:embed="rId3"/>
          <a:stretch>
            <a:fillRect/>
          </a:stretch>
        </p:blipFill>
        <p:spPr>
          <a:xfrm>
            <a:off x="5338233" y="2742815"/>
            <a:ext cx="3670300" cy="2794000"/>
          </a:xfrm>
          <a:prstGeom prst="rect">
            <a:avLst/>
          </a:prstGeom>
        </p:spPr>
      </p:pic>
      <p:sp>
        <p:nvSpPr>
          <p:cNvPr id="3" name="テキスト ボックス 2"/>
          <p:cNvSpPr txBox="1"/>
          <p:nvPr/>
        </p:nvSpPr>
        <p:spPr>
          <a:xfrm>
            <a:off x="457200" y="2616321"/>
            <a:ext cx="5909733" cy="3914918"/>
          </a:xfrm>
          <a:prstGeom prst="rect">
            <a:avLst/>
          </a:prstGeom>
          <a:noFill/>
        </p:spPr>
        <p:txBody>
          <a:bodyPr wrap="square" rtlCol="0">
            <a:spAutoFit/>
          </a:bodyPr>
          <a:lstStyle/>
          <a:p>
            <a:pPr>
              <a:lnSpc>
                <a:spcPct val="130000"/>
              </a:lnSpc>
            </a:pPr>
            <a:r>
              <a:rPr lang="en-US" altLang="ja-JP" sz="2400" i="1" dirty="0" smtClean="0"/>
              <a:t>UGT1A1</a:t>
            </a:r>
            <a:r>
              <a:rPr lang="ja-JP" altLang="en-US" sz="2400" i="1" dirty="0" smtClean="0"/>
              <a:t>遺伝子多型（</a:t>
            </a:r>
            <a:r>
              <a:rPr lang="en-US" altLang="ja-JP" sz="2400" i="1" dirty="0" smtClean="0"/>
              <a:t>UGT1A1</a:t>
            </a:r>
            <a:r>
              <a:rPr lang="en-US" altLang="ja-JP" sz="2400" i="1" dirty="0"/>
              <a:t>*</a:t>
            </a:r>
            <a:r>
              <a:rPr lang="en-US" altLang="ja-JP" sz="2400" i="1" dirty="0" smtClean="0"/>
              <a:t>28</a:t>
            </a:r>
            <a:r>
              <a:rPr lang="ja-JP" altLang="en-US" sz="2400" i="1" dirty="0" smtClean="0"/>
              <a:t>と</a:t>
            </a:r>
            <a:r>
              <a:rPr lang="en-US" altLang="ja-JP" sz="2400" i="1" dirty="0" smtClean="0"/>
              <a:t>UGT1A1*</a:t>
            </a:r>
            <a:r>
              <a:rPr lang="en-US" altLang="ja-JP" sz="2400" i="1" dirty="0"/>
              <a:t>6</a:t>
            </a:r>
            <a:r>
              <a:rPr lang="ja-JP" altLang="en-US" sz="2400" i="1" dirty="0" smtClean="0"/>
              <a:t>）は、抗がん剤「イリノテカン」の代謝に関与しており、これらの遺伝子多型をもつと好中球数減少などの重篤な副作用をもつことから、</a:t>
            </a:r>
            <a:r>
              <a:rPr lang="en-US" altLang="ja-JP" sz="2400" i="1" dirty="0" smtClean="0"/>
              <a:t>UGT</a:t>
            </a:r>
            <a:r>
              <a:rPr lang="ja-JP" altLang="en-US" sz="2400" i="1" dirty="0" smtClean="0"/>
              <a:t>活性低下を識別するための補助診断として、体外診断用医薬品として</a:t>
            </a:r>
            <a:r>
              <a:rPr lang="en-US" altLang="ja-JP" sz="2400" i="1" dirty="0" smtClean="0"/>
              <a:t>2009</a:t>
            </a:r>
            <a:r>
              <a:rPr lang="ja-JP" altLang="en-US" sz="2400" i="1" dirty="0" smtClean="0"/>
              <a:t>年に認可されている。（積水メディカル</a:t>
            </a:r>
            <a:r>
              <a:rPr lang="en-US" altLang="ja-JP" sz="2400" i="1" dirty="0" smtClean="0"/>
              <a:t>KK</a:t>
            </a:r>
            <a:r>
              <a:rPr lang="ja-JP" altLang="en-US" sz="2400" i="1" dirty="0" smtClean="0"/>
              <a:t>）</a:t>
            </a:r>
            <a:endParaRPr kumimoji="1" lang="ja-JP" altLang="en-US" sz="2400" i="1" dirty="0"/>
          </a:p>
        </p:txBody>
      </p:sp>
    </p:spTree>
    <p:extLst>
      <p:ext uri="{BB962C8B-B14F-4D97-AF65-F5344CB8AC3E}">
        <p14:creationId xmlns:p14="http://schemas.microsoft.com/office/powerpoint/2010/main" val="38624702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57200" y="1138014"/>
            <a:ext cx="8229600" cy="2655053"/>
          </a:xfrm>
          <a:prstGeom prst="rect">
            <a:avLst/>
          </a:prstGeom>
          <a:solidFill>
            <a:srgbClr val="CCFFCC"/>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a:xfrm>
            <a:off x="457200" y="562281"/>
            <a:ext cx="8229600" cy="2384120"/>
          </a:xfrm>
          <a:solidFill>
            <a:srgbClr val="CCFFCC"/>
          </a:solidFill>
        </p:spPr>
        <p:txBody>
          <a:bodyPr>
            <a:noAutofit/>
          </a:bodyPr>
          <a:lstStyle/>
          <a:p>
            <a:pPr>
              <a:lnSpc>
                <a:spcPct val="200000"/>
              </a:lnSpc>
            </a:pPr>
            <a:r>
              <a:rPr lang="ja-JP" altLang="en-US" sz="4000" b="1" i="1" dirty="0"/>
              <a:t>新生児黄疸も</a:t>
            </a:r>
            <a:r>
              <a:rPr lang="ja-JP" altLang="en-US" sz="4000" b="1" i="1" dirty="0" smtClean="0"/>
              <a:t>、</a:t>
            </a:r>
            <a:r>
              <a:rPr lang="en-US" altLang="ja-JP" sz="4000" b="1" i="1" dirty="0" smtClean="0"/>
              <a:t/>
            </a:r>
            <a:br>
              <a:rPr lang="en-US" altLang="ja-JP" sz="4000" b="1" i="1" dirty="0" smtClean="0"/>
            </a:br>
            <a:r>
              <a:rPr lang="ja-JP" altLang="en-US" sz="4000" b="1" i="1" dirty="0" smtClean="0"/>
              <a:t>遺伝子診断を活用する予知の</a:t>
            </a:r>
            <a:r>
              <a:rPr lang="ja-JP" altLang="en-US" sz="4000" b="1" i="1" dirty="0"/>
              <a:t>時代へ</a:t>
            </a:r>
          </a:p>
        </p:txBody>
      </p:sp>
      <p:sp>
        <p:nvSpPr>
          <p:cNvPr id="5" name="日付プレースホルダー 4"/>
          <p:cNvSpPr>
            <a:spLocks noGrp="1"/>
          </p:cNvSpPr>
          <p:nvPr>
            <p:ph type="dt" sz="half" idx="10"/>
          </p:nvPr>
        </p:nvSpPr>
        <p:spPr/>
        <p:txBody>
          <a:bodyPr/>
          <a:lstStyle/>
          <a:p>
            <a:r>
              <a:rPr kumimoji="1" lang="en-US" altLang="ja-JP" smtClean="0"/>
              <a:t>2015/03/07</a:t>
            </a:r>
            <a:endParaRPr kumimoji="1" lang="ja-JP" altLang="en-US"/>
          </a:p>
        </p:txBody>
      </p:sp>
      <p:sp>
        <p:nvSpPr>
          <p:cNvPr id="6" name="スライド番号プレースホルダー 5"/>
          <p:cNvSpPr>
            <a:spLocks noGrp="1"/>
          </p:cNvSpPr>
          <p:nvPr>
            <p:ph type="sldNum" sz="quarter" idx="12"/>
          </p:nvPr>
        </p:nvSpPr>
        <p:spPr/>
        <p:txBody>
          <a:bodyPr/>
          <a:lstStyle/>
          <a:p>
            <a:fld id="{03E6C199-2A21-3B4E-8413-B5F70C744C0F}" type="slidenum">
              <a:rPr kumimoji="1" lang="ja-JP" altLang="en-US" smtClean="0"/>
              <a:t>59</a:t>
            </a:fld>
            <a:endParaRPr kumimoji="1" lang="ja-JP" altLang="en-US"/>
          </a:p>
        </p:txBody>
      </p:sp>
      <p:sp>
        <p:nvSpPr>
          <p:cNvPr id="3" name="テキスト ボックス 2"/>
          <p:cNvSpPr txBox="1"/>
          <p:nvPr/>
        </p:nvSpPr>
        <p:spPr>
          <a:xfrm>
            <a:off x="2302933" y="4011767"/>
            <a:ext cx="5073825" cy="1348061"/>
          </a:xfrm>
          <a:prstGeom prst="rect">
            <a:avLst/>
          </a:prstGeom>
          <a:noFill/>
        </p:spPr>
        <p:txBody>
          <a:bodyPr wrap="none" rtlCol="0">
            <a:spAutoFit/>
          </a:bodyPr>
          <a:lstStyle/>
          <a:p>
            <a:pPr>
              <a:lnSpc>
                <a:spcPct val="130000"/>
              </a:lnSpc>
            </a:pPr>
            <a:r>
              <a:rPr kumimoji="1" lang="ja-JP" altLang="en-US" sz="3200" i="1" dirty="0" smtClean="0"/>
              <a:t>＠　母乳による黄疸</a:t>
            </a:r>
            <a:endParaRPr kumimoji="1" lang="en-US" altLang="ja-JP" sz="3200" i="1" dirty="0" smtClean="0"/>
          </a:p>
          <a:p>
            <a:pPr>
              <a:lnSpc>
                <a:spcPct val="130000"/>
              </a:lnSpc>
            </a:pPr>
            <a:r>
              <a:rPr lang="ja-JP" altLang="en-US" sz="3200" i="1" dirty="0" smtClean="0"/>
              <a:t>＠　超早産児の遷延性黄疸</a:t>
            </a:r>
            <a:endParaRPr kumimoji="1" lang="ja-JP" altLang="en-US" sz="3200" i="1" dirty="0"/>
          </a:p>
        </p:txBody>
      </p:sp>
    </p:spTree>
    <p:extLst>
      <p:ext uri="{BB962C8B-B14F-4D97-AF65-F5344CB8AC3E}">
        <p14:creationId xmlns:p14="http://schemas.microsoft.com/office/powerpoint/2010/main" val="1664321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28600"/>
            <a:ext cx="8229600" cy="1143000"/>
          </a:xfrm>
          <a:solidFill>
            <a:srgbClr val="CCFFCC"/>
          </a:solidFill>
          <a:effectLst>
            <a:outerShdw blurRad="50800" dist="38100" dir="2700000" algn="tl" rotWithShape="0">
              <a:srgbClr val="000000">
                <a:alpha val="43000"/>
              </a:srgbClr>
            </a:outerShdw>
          </a:effectLst>
        </p:spPr>
        <p:txBody>
          <a:bodyPr/>
          <a:lstStyle/>
          <a:p>
            <a:pPr algn="ctr"/>
            <a:r>
              <a:rPr lang="ja-JP" altLang="en-US" dirty="0" smtClean="0"/>
              <a:t>核黄疸の神経病理</a:t>
            </a:r>
            <a:endParaRPr lang="ja-JP" altLang="en-US" dirty="0"/>
          </a:p>
        </p:txBody>
      </p:sp>
      <p:sp>
        <p:nvSpPr>
          <p:cNvPr id="5" name="正方形/長方形 4"/>
          <p:cNvSpPr/>
          <p:nvPr/>
        </p:nvSpPr>
        <p:spPr>
          <a:xfrm>
            <a:off x="2285999" y="2389751"/>
            <a:ext cx="5751029" cy="646331"/>
          </a:xfrm>
          <a:prstGeom prst="rect">
            <a:avLst/>
          </a:prstGeom>
        </p:spPr>
        <p:txBody>
          <a:bodyPr wrap="square">
            <a:spAutoFit/>
          </a:bodyPr>
          <a:lstStyle/>
          <a:p>
            <a:endParaRPr lang="ja-JP" altLang="en-US" sz="3600" b="1" dirty="0">
              <a:effectLst>
                <a:outerShdw blurRad="38100" dist="38100" dir="2700000" algn="tl">
                  <a:srgbClr val="FFFFFF"/>
                </a:outerShdw>
              </a:effectLst>
            </a:endParaRPr>
          </a:p>
        </p:txBody>
      </p:sp>
      <p:sp>
        <p:nvSpPr>
          <p:cNvPr id="6" name="正方形/長方形 5"/>
          <p:cNvSpPr/>
          <p:nvPr/>
        </p:nvSpPr>
        <p:spPr>
          <a:xfrm>
            <a:off x="1929766" y="1796791"/>
            <a:ext cx="6107262" cy="904863"/>
          </a:xfrm>
          <a:prstGeom prst="rect">
            <a:avLst/>
          </a:prstGeom>
        </p:spPr>
        <p:txBody>
          <a:bodyPr wrap="square">
            <a:spAutoFit/>
          </a:bodyPr>
          <a:lstStyle/>
          <a:p>
            <a:pPr>
              <a:spcBef>
                <a:spcPct val="20000"/>
              </a:spcBef>
              <a:buClr>
                <a:schemeClr val="accent1"/>
              </a:buClr>
              <a:buSzPct val="90000"/>
              <a:tabLst>
                <a:tab pos="1427163" algn="l"/>
                <a:tab pos="4575175" algn="l"/>
              </a:tabLst>
            </a:pPr>
            <a:endParaRPr lang="ja-JP" altLang="en-US" sz="2400" dirty="0" smtClean="0">
              <a:solidFill>
                <a:srgbClr val="000000"/>
              </a:solidFill>
              <a:effectLst>
                <a:outerShdw blurRad="38100" dist="38100" dir="2700000" algn="tl">
                  <a:srgbClr val="FFFFFF"/>
                </a:outerShdw>
              </a:effectLst>
              <a:latin typeface="+mn-ea"/>
              <a:cs typeface="平成角ゴシック" charset="-128"/>
            </a:endParaRPr>
          </a:p>
          <a:p>
            <a:pPr>
              <a:lnSpc>
                <a:spcPct val="150000"/>
              </a:lnSpc>
              <a:spcAft>
                <a:spcPts val="2400"/>
              </a:spcAft>
              <a:buFont typeface="Wingdings" charset="2"/>
              <a:buChar char="ü"/>
            </a:pPr>
            <a:endParaRPr lang="ja-JP" altLang="en-US" sz="2400" b="1" dirty="0">
              <a:solidFill>
                <a:srgbClr val="000000"/>
              </a:solidFill>
              <a:effectLst>
                <a:outerShdw blurRad="38100" dist="38100" dir="2700000" algn="tl">
                  <a:srgbClr val="FFFFFF"/>
                </a:outerShdw>
              </a:effectLst>
              <a:latin typeface="+mn-ea"/>
              <a:cs typeface="Osaka" charset="-128"/>
            </a:endParaRPr>
          </a:p>
        </p:txBody>
      </p:sp>
      <p:sp>
        <p:nvSpPr>
          <p:cNvPr id="8" name="正方形/長方形 7"/>
          <p:cNvSpPr/>
          <p:nvPr/>
        </p:nvSpPr>
        <p:spPr>
          <a:xfrm>
            <a:off x="838200" y="1828800"/>
            <a:ext cx="7772400" cy="3970318"/>
          </a:xfrm>
          <a:prstGeom prst="rect">
            <a:avLst/>
          </a:prstGeom>
        </p:spPr>
        <p:txBody>
          <a:bodyPr wrap="square">
            <a:spAutoFit/>
          </a:bodyPr>
          <a:lstStyle/>
          <a:p>
            <a:pPr>
              <a:lnSpc>
                <a:spcPct val="150000"/>
              </a:lnSpc>
            </a:pPr>
            <a:r>
              <a:rPr lang="ja-JP" altLang="en-US" sz="2800" b="1" dirty="0" smtClean="0">
                <a:latin typeface="平成明朝" charset="-128"/>
                <a:ea typeface="平成明朝" charset="-128"/>
                <a:cs typeface="平成明朝" charset="-128"/>
              </a:rPr>
              <a:t>急性ビリルビン脳症の典型的な神経病理所見は、特異的な部位の神経核*へのビリルビンの沈着と神経細胞壊死を特徴とする。</a:t>
            </a:r>
            <a:endParaRPr lang="en-US" altLang="ja-JP" sz="2800" b="1" dirty="0" smtClean="0">
              <a:latin typeface="平成明朝" charset="-128"/>
              <a:ea typeface="平成明朝" charset="-128"/>
              <a:cs typeface="平成明朝" charset="-128"/>
            </a:endParaRPr>
          </a:p>
          <a:p>
            <a:pPr>
              <a:lnSpc>
                <a:spcPct val="150000"/>
              </a:lnSpc>
            </a:pPr>
            <a:r>
              <a:rPr lang="ja-JP" sz="2800" b="1" dirty="0" smtClean="0"/>
              <a:t>		</a:t>
            </a:r>
            <a:r>
              <a:rPr lang="en-US" sz="2800" b="1" dirty="0" smtClean="0"/>
              <a:t>		</a:t>
            </a:r>
          </a:p>
          <a:p>
            <a:r>
              <a:rPr lang="en-US" sz="2800" i="1" dirty="0" smtClean="0"/>
              <a:t>*  Basal ganglia, </a:t>
            </a:r>
            <a:r>
              <a:rPr lang="en-US" sz="2800" i="1" dirty="0" err="1" smtClean="0"/>
              <a:t>globus</a:t>
            </a:r>
            <a:r>
              <a:rPr lang="en-US" sz="2800" i="1" dirty="0" smtClean="0"/>
              <a:t> </a:t>
            </a:r>
            <a:r>
              <a:rPr lang="en-US" sz="2800" i="1" dirty="0" err="1" smtClean="0"/>
              <a:t>pallidus</a:t>
            </a:r>
            <a:r>
              <a:rPr lang="en-US" sz="2800" i="1" dirty="0" smtClean="0"/>
              <a:t>, </a:t>
            </a:r>
            <a:r>
              <a:rPr lang="en-US" sz="2800" i="1" dirty="0" err="1" smtClean="0"/>
              <a:t>subthalamic</a:t>
            </a:r>
            <a:r>
              <a:rPr lang="en-US" sz="2800" i="1" dirty="0" smtClean="0"/>
              <a:t> nucleus, hippocampus, </a:t>
            </a:r>
            <a:r>
              <a:rPr lang="en-US" sz="2800" i="1" dirty="0" err="1" smtClean="0"/>
              <a:t>substantia</a:t>
            </a:r>
            <a:r>
              <a:rPr lang="en-US" sz="2800" i="1" dirty="0" smtClean="0"/>
              <a:t> </a:t>
            </a:r>
            <a:r>
              <a:rPr lang="en-US" sz="2800" i="1" dirty="0" err="1" smtClean="0"/>
              <a:t>nigra</a:t>
            </a:r>
            <a:r>
              <a:rPr lang="en-US" sz="2800" i="1" dirty="0" smtClean="0"/>
              <a:t>, cranial nerve nuclei, reticular formation.   by Volpe</a:t>
            </a:r>
            <a:r>
              <a:rPr lang="en-US" sz="2800" b="1" dirty="0" smtClean="0"/>
              <a:t>	</a:t>
            </a:r>
            <a:endParaRPr lang="ja-JP" altLang="en-US" sz="2800" dirty="0"/>
          </a:p>
        </p:txBody>
      </p:sp>
      <p:sp>
        <p:nvSpPr>
          <p:cNvPr id="2" name="日付プレースホルダー 1"/>
          <p:cNvSpPr>
            <a:spLocks noGrp="1"/>
          </p:cNvSpPr>
          <p:nvPr>
            <p:ph type="dt" sz="half" idx="10"/>
          </p:nvPr>
        </p:nvSpPr>
        <p:spPr/>
        <p:txBody>
          <a:bodyPr/>
          <a:lstStyle/>
          <a:p>
            <a:r>
              <a:rPr kumimoji="1" lang="en-US" altLang="ja-JP" smtClean="0"/>
              <a:t>2015/03/07</a:t>
            </a:r>
            <a:endParaRPr kumimoji="1" lang="ja-JP" altLang="en-US"/>
          </a:p>
        </p:txBody>
      </p:sp>
      <p:sp>
        <p:nvSpPr>
          <p:cNvPr id="3" name="スライド番号プレースホルダー 2"/>
          <p:cNvSpPr>
            <a:spLocks noGrp="1"/>
          </p:cNvSpPr>
          <p:nvPr>
            <p:ph type="sldNum" sz="quarter" idx="12"/>
          </p:nvPr>
        </p:nvSpPr>
        <p:spPr/>
        <p:txBody>
          <a:bodyPr/>
          <a:lstStyle/>
          <a:p>
            <a:fld id="{03E6C199-2A21-3B4E-8413-B5F70C744C0F}" type="slidenum">
              <a:rPr kumimoji="1" lang="ja-JP" altLang="en-US" smtClean="0"/>
              <a:t>6</a:t>
            </a:fld>
            <a:endParaRPr kumimoji="1" lang="ja-JP" altLang="en-US"/>
          </a:p>
        </p:txBody>
      </p:sp>
    </p:spTree>
    <p:extLst>
      <p:ext uri="{BB962C8B-B14F-4D97-AF65-F5344CB8AC3E}">
        <p14:creationId xmlns:p14="http://schemas.microsoft.com/office/powerpoint/2010/main" val="31114253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57200" y="1138014"/>
            <a:ext cx="8229600" cy="3264653"/>
          </a:xfrm>
          <a:prstGeom prst="rect">
            <a:avLst/>
          </a:prstGeom>
          <a:solidFill>
            <a:srgbClr val="CCFFCC"/>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a:xfrm>
            <a:off x="457200" y="1138014"/>
            <a:ext cx="8229600" cy="2384120"/>
          </a:xfrm>
          <a:solidFill>
            <a:srgbClr val="CCFFCC"/>
          </a:solidFill>
        </p:spPr>
        <p:txBody>
          <a:bodyPr>
            <a:noAutofit/>
          </a:bodyPr>
          <a:lstStyle/>
          <a:p>
            <a:pPr>
              <a:lnSpc>
                <a:spcPct val="200000"/>
              </a:lnSpc>
            </a:pPr>
            <a:r>
              <a:rPr lang="ja-JP" altLang="en-US" sz="4000" b="1" i="1" dirty="0" smtClean="0"/>
              <a:t>ご清聴有り難うございました。</a:t>
            </a:r>
            <a:endParaRPr lang="ja-JP" altLang="en-US" sz="4000" b="1" i="1" dirty="0"/>
          </a:p>
        </p:txBody>
      </p:sp>
      <p:sp>
        <p:nvSpPr>
          <p:cNvPr id="5" name="日付プレースホルダー 4"/>
          <p:cNvSpPr>
            <a:spLocks noGrp="1"/>
          </p:cNvSpPr>
          <p:nvPr>
            <p:ph type="dt" sz="half" idx="10"/>
          </p:nvPr>
        </p:nvSpPr>
        <p:spPr/>
        <p:txBody>
          <a:bodyPr/>
          <a:lstStyle/>
          <a:p>
            <a:r>
              <a:rPr kumimoji="1" lang="en-US" altLang="ja-JP" smtClean="0"/>
              <a:t>2015/03/07</a:t>
            </a:r>
            <a:endParaRPr kumimoji="1" lang="ja-JP" altLang="en-US"/>
          </a:p>
        </p:txBody>
      </p:sp>
      <p:sp>
        <p:nvSpPr>
          <p:cNvPr id="6" name="スライド番号プレースホルダー 5"/>
          <p:cNvSpPr>
            <a:spLocks noGrp="1"/>
          </p:cNvSpPr>
          <p:nvPr>
            <p:ph type="sldNum" sz="quarter" idx="12"/>
          </p:nvPr>
        </p:nvSpPr>
        <p:spPr/>
        <p:txBody>
          <a:bodyPr/>
          <a:lstStyle/>
          <a:p>
            <a:fld id="{03E6C199-2A21-3B4E-8413-B5F70C744C0F}" type="slidenum">
              <a:rPr kumimoji="1" lang="ja-JP" altLang="en-US" smtClean="0"/>
              <a:t>60</a:t>
            </a:fld>
            <a:endParaRPr kumimoji="1" lang="ja-JP" altLang="en-US"/>
          </a:p>
        </p:txBody>
      </p:sp>
    </p:spTree>
    <p:extLst>
      <p:ext uri="{BB962C8B-B14F-4D97-AF65-F5344CB8AC3E}">
        <p14:creationId xmlns:p14="http://schemas.microsoft.com/office/powerpoint/2010/main" val="1102423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800345"/>
            <a:ext cx="8001000" cy="2178988"/>
          </a:xfrm>
          <a:solidFill>
            <a:srgbClr val="CCFFCC"/>
          </a:solidFill>
          <a:effectLst>
            <a:outerShdw blurRad="50800" dist="38100" dir="2700000" algn="tl" rotWithShape="0">
              <a:srgbClr val="000000">
                <a:alpha val="43000"/>
              </a:srgbClr>
            </a:outerShdw>
          </a:effectLst>
        </p:spPr>
        <p:txBody>
          <a:bodyPr>
            <a:normAutofit/>
          </a:bodyPr>
          <a:lstStyle/>
          <a:p>
            <a:pPr algn="ctr"/>
            <a:r>
              <a:rPr kumimoji="1" lang="ja-JP" altLang="en-US" sz="4000" b="1" i="1" dirty="0" smtClean="0"/>
              <a:t>日本から核黄疸はなくなったのか？</a:t>
            </a:r>
            <a:endParaRPr kumimoji="1" lang="ja-JP" altLang="en-US" sz="4000" b="1" i="1" dirty="0"/>
          </a:p>
        </p:txBody>
      </p:sp>
      <p:sp>
        <p:nvSpPr>
          <p:cNvPr id="5" name="スライド番号プレースホルダー 4"/>
          <p:cNvSpPr>
            <a:spLocks noGrp="1"/>
          </p:cNvSpPr>
          <p:nvPr>
            <p:ph type="sldNum" sz="quarter" idx="12"/>
          </p:nvPr>
        </p:nvSpPr>
        <p:spPr/>
        <p:txBody>
          <a:bodyPr/>
          <a:lstStyle/>
          <a:p>
            <a:fld id="{EAF39834-7F14-CA46-82EC-E506657085D9}" type="slidenum">
              <a:rPr kumimoji="1" lang="ja-JP" altLang="en-US" smtClean="0"/>
              <a:t>7</a:t>
            </a:fld>
            <a:endParaRPr kumimoji="1" lang="ja-JP" altLang="en-US"/>
          </a:p>
        </p:txBody>
      </p:sp>
      <p:sp>
        <p:nvSpPr>
          <p:cNvPr id="3" name="日付プレースホルダー 2"/>
          <p:cNvSpPr>
            <a:spLocks noGrp="1"/>
          </p:cNvSpPr>
          <p:nvPr>
            <p:ph type="dt" sz="half" idx="10"/>
          </p:nvPr>
        </p:nvSpPr>
        <p:spPr/>
        <p:txBody>
          <a:bodyPr/>
          <a:lstStyle/>
          <a:p>
            <a:r>
              <a:rPr kumimoji="1" lang="en-US" altLang="ja-JP" smtClean="0"/>
              <a:t>2015/03/07</a:t>
            </a:r>
            <a:endParaRPr kumimoji="1" lang="ja-JP" altLang="en-US"/>
          </a:p>
        </p:txBody>
      </p:sp>
    </p:spTree>
    <p:extLst>
      <p:ext uri="{BB962C8B-B14F-4D97-AF65-F5344CB8AC3E}">
        <p14:creationId xmlns:p14="http://schemas.microsoft.com/office/powerpoint/2010/main" val="2648260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327145"/>
            <a:ext cx="7772400" cy="1231601"/>
          </a:xfrm>
          <a:solidFill>
            <a:srgbClr val="CCFFCC"/>
          </a:solidFill>
          <a:effectLst>
            <a:outerShdw blurRad="50800" dist="38100" dir="2700000" algn="tl" rotWithShape="0">
              <a:srgbClr val="000000">
                <a:alpha val="43000"/>
              </a:srgbClr>
            </a:outerShdw>
          </a:effectLst>
        </p:spPr>
        <p:txBody>
          <a:bodyPr>
            <a:normAutofit/>
          </a:bodyPr>
          <a:lstStyle/>
          <a:p>
            <a:pPr algn="ctr"/>
            <a:r>
              <a:rPr lang="en-US" altLang="ja-JP" sz="3600" b="1" dirty="0" smtClean="0"/>
              <a:t>VLBW</a:t>
            </a:r>
            <a:r>
              <a:rPr lang="ja-JP" altLang="ja-JP" sz="3600" b="1" dirty="0" smtClean="0"/>
              <a:t>のアテトーゼ型脳性麻痺</a:t>
            </a:r>
            <a:endParaRPr kumimoji="1" lang="ja-JP" altLang="en-US" sz="3600" b="1" dirty="0"/>
          </a:p>
        </p:txBody>
      </p:sp>
      <p:sp>
        <p:nvSpPr>
          <p:cNvPr id="3" name="サブタイトル 2"/>
          <p:cNvSpPr>
            <a:spLocks noGrp="1"/>
          </p:cNvSpPr>
          <p:nvPr>
            <p:ph type="subTitle" idx="1"/>
          </p:nvPr>
        </p:nvSpPr>
        <p:spPr>
          <a:xfrm>
            <a:off x="2270368" y="4727343"/>
            <a:ext cx="5855935" cy="539868"/>
          </a:xfrm>
        </p:spPr>
        <p:txBody>
          <a:bodyPr>
            <a:noAutofit/>
          </a:bodyPr>
          <a:lstStyle/>
          <a:p>
            <a:pPr algn="ctr"/>
            <a:r>
              <a:rPr lang="ja-JP" altLang="ja-JP" sz="2400" dirty="0" smtClean="0">
                <a:solidFill>
                  <a:schemeClr val="tx1"/>
                </a:solidFill>
              </a:rPr>
              <a:t>森之宮病院小児神経科　荒井洋</a:t>
            </a:r>
            <a:r>
              <a:rPr lang="ja-JP" altLang="en-US" sz="2400" dirty="0" smtClean="0">
                <a:solidFill>
                  <a:schemeClr val="tx1"/>
                </a:solidFill>
              </a:rPr>
              <a:t>先生より</a:t>
            </a:r>
            <a:endParaRPr kumimoji="1" lang="ja-JP" altLang="en-US" sz="2400" dirty="0">
              <a:solidFill>
                <a:schemeClr val="tx1"/>
              </a:solidFill>
            </a:endParaRPr>
          </a:p>
        </p:txBody>
      </p:sp>
      <p:sp>
        <p:nvSpPr>
          <p:cNvPr id="4" name="正方形/長方形 3"/>
          <p:cNvSpPr/>
          <p:nvPr/>
        </p:nvSpPr>
        <p:spPr>
          <a:xfrm>
            <a:off x="1397001" y="1931279"/>
            <a:ext cx="6375400" cy="2277547"/>
          </a:xfrm>
          <a:prstGeom prst="rect">
            <a:avLst/>
          </a:prstGeom>
        </p:spPr>
        <p:txBody>
          <a:bodyPr wrap="square">
            <a:spAutoFit/>
          </a:bodyPr>
          <a:lstStyle/>
          <a:p>
            <a:pPr indent="355600">
              <a:lnSpc>
                <a:spcPct val="150000"/>
              </a:lnSpc>
              <a:spcAft>
                <a:spcPts val="600"/>
              </a:spcAft>
            </a:pPr>
            <a:r>
              <a:rPr lang="en-US" altLang="ja-JP" sz="2400" dirty="0" smtClean="0"/>
              <a:t>2000〜2011</a:t>
            </a:r>
            <a:r>
              <a:rPr lang="ja-JP" altLang="en-US" sz="2400" dirty="0"/>
              <a:t>年</a:t>
            </a:r>
            <a:r>
              <a:rPr lang="ja-JP" altLang="en-US" sz="2400" dirty="0" smtClean="0"/>
              <a:t>の</a:t>
            </a:r>
            <a:r>
              <a:rPr lang="en-US" altLang="ja-JP" sz="2400" dirty="0" smtClean="0"/>
              <a:t>12</a:t>
            </a:r>
            <a:r>
              <a:rPr lang="ja-JP" altLang="en-US" sz="2400" dirty="0" smtClean="0"/>
              <a:t>年間に受診した</a:t>
            </a:r>
            <a:r>
              <a:rPr lang="en-US" altLang="ja-JP" sz="2400" dirty="0" smtClean="0"/>
              <a:t>1,930</a:t>
            </a:r>
            <a:r>
              <a:rPr lang="ja-JP" altLang="en-US" sz="2400" dirty="0"/>
              <a:t>例の脳性</a:t>
            </a:r>
            <a:r>
              <a:rPr lang="ja-JP" altLang="en-US" sz="2400" dirty="0" smtClean="0"/>
              <a:t>麻痺児のうち、アテトーゼ型</a:t>
            </a:r>
            <a:r>
              <a:rPr lang="ja-JP" altLang="en-US" sz="2400" dirty="0"/>
              <a:t>脳性麻痺</a:t>
            </a:r>
            <a:r>
              <a:rPr lang="ja-JP" altLang="en-US" sz="2400" dirty="0" smtClean="0"/>
              <a:t>で、</a:t>
            </a:r>
            <a:r>
              <a:rPr lang="en-US" altLang="ja-JP" sz="2400" dirty="0" smtClean="0"/>
              <a:t>MRI</a:t>
            </a:r>
            <a:r>
              <a:rPr lang="ja-JP" altLang="en-US" sz="2400" dirty="0"/>
              <a:t>あるいは</a:t>
            </a:r>
            <a:r>
              <a:rPr lang="en-US" altLang="ja-JP" sz="2400" dirty="0"/>
              <a:t>ABR</a:t>
            </a:r>
            <a:r>
              <a:rPr lang="ja-JP" altLang="en-US" sz="2400" dirty="0"/>
              <a:t>から核黄疸と診断した</a:t>
            </a:r>
            <a:r>
              <a:rPr lang="en-US" altLang="ja-JP" sz="2400" dirty="0"/>
              <a:t>3</a:t>
            </a:r>
            <a:r>
              <a:rPr lang="ja-JP" altLang="en-US" sz="2400" dirty="0"/>
              <a:t>歳以上</a:t>
            </a:r>
            <a:r>
              <a:rPr lang="ja-JP" altLang="en-US" sz="2400" dirty="0" smtClean="0"/>
              <a:t>の</a:t>
            </a:r>
            <a:r>
              <a:rPr lang="en-US" altLang="ja-JP" sz="2400" dirty="0" smtClean="0"/>
              <a:t>VLBW</a:t>
            </a:r>
            <a:r>
              <a:rPr lang="ja-JP" altLang="en-US" sz="2400" dirty="0" smtClean="0"/>
              <a:t>児が</a:t>
            </a:r>
            <a:r>
              <a:rPr lang="en-US" altLang="ja-JP" sz="2400" dirty="0" smtClean="0"/>
              <a:t>51</a:t>
            </a:r>
            <a:r>
              <a:rPr lang="ja-JP" altLang="en-US" sz="2400" dirty="0" smtClean="0"/>
              <a:t>例（</a:t>
            </a:r>
            <a:r>
              <a:rPr lang="en-US" altLang="ja-JP" sz="2400" dirty="0" smtClean="0"/>
              <a:t>2.6%</a:t>
            </a:r>
            <a:r>
              <a:rPr lang="ja-JP" altLang="en-US" sz="2400" dirty="0" smtClean="0"/>
              <a:t>）あったと報告。</a:t>
            </a:r>
            <a:endParaRPr lang="en-US" altLang="ja-JP" sz="2400" dirty="0" smtClean="0"/>
          </a:p>
        </p:txBody>
      </p:sp>
      <p:sp>
        <p:nvSpPr>
          <p:cNvPr id="5" name="スライド番号プレースホルダー 4"/>
          <p:cNvSpPr>
            <a:spLocks noGrp="1"/>
          </p:cNvSpPr>
          <p:nvPr>
            <p:ph type="sldNum" sz="quarter" idx="12"/>
          </p:nvPr>
        </p:nvSpPr>
        <p:spPr/>
        <p:txBody>
          <a:bodyPr/>
          <a:lstStyle/>
          <a:p>
            <a:fld id="{EAF39834-7F14-CA46-82EC-E506657085D9}" type="slidenum">
              <a:rPr kumimoji="1" lang="ja-JP" altLang="en-US" smtClean="0"/>
              <a:t>8</a:t>
            </a:fld>
            <a:endParaRPr kumimoji="1" lang="ja-JP" altLang="en-US"/>
          </a:p>
        </p:txBody>
      </p:sp>
      <p:sp>
        <p:nvSpPr>
          <p:cNvPr id="6" name="日付プレースホルダー 5"/>
          <p:cNvSpPr>
            <a:spLocks noGrp="1"/>
          </p:cNvSpPr>
          <p:nvPr>
            <p:ph type="dt" sz="half" idx="10"/>
          </p:nvPr>
        </p:nvSpPr>
        <p:spPr/>
        <p:txBody>
          <a:bodyPr/>
          <a:lstStyle/>
          <a:p>
            <a:r>
              <a:rPr kumimoji="1" lang="en-US" altLang="ja-JP" smtClean="0"/>
              <a:t>2015/03/07</a:t>
            </a:r>
            <a:endParaRPr kumimoji="1" lang="ja-JP" altLang="en-US"/>
          </a:p>
        </p:txBody>
      </p:sp>
    </p:spTree>
    <p:extLst>
      <p:ext uri="{BB962C8B-B14F-4D97-AF65-F5344CB8AC3E}">
        <p14:creationId xmlns:p14="http://schemas.microsoft.com/office/powerpoint/2010/main" val="3244551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30213" y="274638"/>
            <a:ext cx="6705600" cy="905710"/>
          </a:xfrm>
          <a:solidFill>
            <a:srgbClr val="CCFFCC"/>
          </a:solidFill>
          <a:effectLst>
            <a:outerShdw blurRad="50800" dist="38100" dir="2700000" algn="tl" rotWithShape="0">
              <a:srgbClr val="000000">
                <a:alpha val="43000"/>
              </a:srgbClr>
            </a:outerShdw>
          </a:effectLst>
        </p:spPr>
        <p:txBody>
          <a:bodyPr>
            <a:normAutofit/>
          </a:bodyPr>
          <a:lstStyle/>
          <a:p>
            <a:r>
              <a:rPr lang="ja-JP" altLang="en-US" sz="3600" dirty="0" smtClean="0"/>
              <a:t>出生年度別にみた核黄疸症例数</a:t>
            </a:r>
            <a:endParaRPr kumimoji="1" lang="ja-JP" altLang="en-US" sz="3600" dirty="0"/>
          </a:p>
        </p:txBody>
      </p:sp>
      <p:sp>
        <p:nvSpPr>
          <p:cNvPr id="5" name="スライド番号プレースホルダ 4"/>
          <p:cNvSpPr>
            <a:spLocks noGrp="1"/>
          </p:cNvSpPr>
          <p:nvPr>
            <p:ph type="sldNum" sz="quarter" idx="12"/>
          </p:nvPr>
        </p:nvSpPr>
        <p:spPr/>
        <p:txBody>
          <a:bodyPr/>
          <a:lstStyle/>
          <a:p>
            <a:fld id="{8E5DF7CA-3925-47E0-82EC-8CDC0C468546}" type="slidenum">
              <a:rPr kumimoji="1" lang="ja-JP" altLang="en-US" smtClean="0"/>
              <a:pPr/>
              <a:t>9</a:t>
            </a:fld>
            <a:endParaRPr kumimoji="1" lang="ja-JP" altLang="en-US" dirty="0"/>
          </a:p>
        </p:txBody>
      </p:sp>
      <p:graphicFrame>
        <p:nvGraphicFramePr>
          <p:cNvPr id="7" name="コンテンツ プレースホルダ 6"/>
          <p:cNvGraphicFramePr>
            <a:graphicFrameLocks noGrp="1"/>
          </p:cNvGraphicFramePr>
          <p:nvPr>
            <p:ph sz="quarter" idx="1"/>
            <p:extLst>
              <p:ext uri="{D42A27DB-BD31-4B8C-83A1-F6EECF244321}">
                <p14:modId xmlns:p14="http://schemas.microsoft.com/office/powerpoint/2010/main" val="4174737646"/>
              </p:ext>
            </p:extLst>
          </p:nvPr>
        </p:nvGraphicFramePr>
        <p:xfrm>
          <a:off x="543541" y="1546348"/>
          <a:ext cx="8229600" cy="4111325"/>
        </p:xfrm>
        <a:graphic>
          <a:graphicData uri="http://schemas.openxmlformats.org/drawingml/2006/chart">
            <c:chart xmlns:c="http://schemas.openxmlformats.org/drawingml/2006/chart" xmlns:r="http://schemas.openxmlformats.org/officeDocument/2006/relationships" r:id="rId2"/>
          </a:graphicData>
        </a:graphic>
      </p:graphicFrame>
      <p:sp>
        <p:nvSpPr>
          <p:cNvPr id="8" name="正方形/長方形 7"/>
          <p:cNvSpPr/>
          <p:nvPr/>
        </p:nvSpPr>
        <p:spPr>
          <a:xfrm>
            <a:off x="4149297" y="1180348"/>
            <a:ext cx="4171935" cy="369332"/>
          </a:xfrm>
          <a:prstGeom prst="rect">
            <a:avLst/>
          </a:prstGeom>
        </p:spPr>
        <p:txBody>
          <a:bodyPr wrap="none">
            <a:spAutoFit/>
          </a:bodyPr>
          <a:lstStyle/>
          <a:p>
            <a:r>
              <a:rPr lang="ja-JP" altLang="ja-JP" dirty="0"/>
              <a:t>森之宮病院小児神経科　荒井</a:t>
            </a:r>
            <a:r>
              <a:rPr lang="ja-JP" altLang="ja-JP" dirty="0" smtClean="0"/>
              <a:t>洋</a:t>
            </a:r>
            <a:r>
              <a:rPr lang="ja-JP" altLang="en-US" dirty="0" smtClean="0"/>
              <a:t>先生より</a:t>
            </a:r>
            <a:endParaRPr lang="ja-JP" altLang="en-US" dirty="0"/>
          </a:p>
        </p:txBody>
      </p:sp>
      <p:sp>
        <p:nvSpPr>
          <p:cNvPr id="6" name="テキスト ボックス 5"/>
          <p:cNvSpPr txBox="1"/>
          <p:nvPr/>
        </p:nvSpPr>
        <p:spPr>
          <a:xfrm>
            <a:off x="4483013" y="5792472"/>
            <a:ext cx="720420" cy="461665"/>
          </a:xfrm>
          <a:prstGeom prst="rect">
            <a:avLst/>
          </a:prstGeom>
          <a:noFill/>
        </p:spPr>
        <p:txBody>
          <a:bodyPr wrap="none" rtlCol="0">
            <a:spAutoFit/>
          </a:bodyPr>
          <a:lstStyle/>
          <a:p>
            <a:r>
              <a:rPr kumimoji="1" lang="en-US" altLang="ja-JP" sz="2400" dirty="0" smtClean="0"/>
              <a:t>Year</a:t>
            </a:r>
            <a:endParaRPr kumimoji="1" lang="ja-JP" altLang="en-US" sz="2400" dirty="0"/>
          </a:p>
        </p:txBody>
      </p:sp>
      <p:sp>
        <p:nvSpPr>
          <p:cNvPr id="3" name="日付プレースホルダー 2"/>
          <p:cNvSpPr>
            <a:spLocks noGrp="1"/>
          </p:cNvSpPr>
          <p:nvPr>
            <p:ph type="dt" sz="half" idx="10"/>
          </p:nvPr>
        </p:nvSpPr>
        <p:spPr/>
        <p:txBody>
          <a:bodyPr/>
          <a:lstStyle/>
          <a:p>
            <a:r>
              <a:rPr kumimoji="1" lang="en-US" altLang="ja-JP" smtClean="0"/>
              <a:t>2015/03/07</a:t>
            </a:r>
            <a:endParaRPr kumimoji="1" lang="ja-JP" altLang="en-US"/>
          </a:p>
        </p:txBody>
      </p:sp>
    </p:spTree>
    <p:extLst>
      <p:ext uri="{BB962C8B-B14F-4D97-AF65-F5344CB8AC3E}">
        <p14:creationId xmlns:p14="http://schemas.microsoft.com/office/powerpoint/2010/main" val="3525957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bg1"/>
          </a:solidFill>
        </a:ln>
      </a:spPr>
      <a:bodyPr rtlCol="0" anchor="ctr"/>
      <a:lstStyle>
        <a:defPPr algn="ctr">
          <a:defRPr kumimoji="1"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10020</TotalTime>
  <Words>2818</Words>
  <Application>Microsoft Office PowerPoint</Application>
  <PresentationFormat>画面に合わせる (4:3)</PresentationFormat>
  <Paragraphs>543</Paragraphs>
  <Slides>60</Slides>
  <Notes>9</Notes>
  <HiddenSlides>0</HiddenSlides>
  <MMClips>0</MMClips>
  <ScaleCrop>false</ScaleCrop>
  <HeadingPairs>
    <vt:vector size="6" baseType="variant">
      <vt:variant>
        <vt:lpstr>使用されているフォント</vt:lpstr>
      </vt:variant>
      <vt:variant>
        <vt:i4>17</vt:i4>
      </vt:variant>
      <vt:variant>
        <vt:lpstr>テーマ</vt:lpstr>
      </vt:variant>
      <vt:variant>
        <vt:i4>1</vt:i4>
      </vt:variant>
      <vt:variant>
        <vt:lpstr>スライド タイトル</vt:lpstr>
      </vt:variant>
      <vt:variant>
        <vt:i4>60</vt:i4>
      </vt:variant>
    </vt:vector>
  </HeadingPairs>
  <TitlesOfParts>
    <vt:vector size="78" baseType="lpstr">
      <vt:lpstr>HGPｺﾞｼｯｸE</vt:lpstr>
      <vt:lpstr>HGS創英角ｺﾞｼｯｸUB</vt:lpstr>
      <vt:lpstr>HG丸ｺﾞｼｯｸM-PRO</vt:lpstr>
      <vt:lpstr>ＭＳ Ｐゴシック</vt:lpstr>
      <vt:lpstr>ＭＳ Ｐ明朝</vt:lpstr>
      <vt:lpstr>ＭＳ ゴシック</vt:lpstr>
      <vt:lpstr>ＭＳ 明朝</vt:lpstr>
      <vt:lpstr>Osaka</vt:lpstr>
      <vt:lpstr>ヒラギノ明朝 Pro W3</vt:lpstr>
      <vt:lpstr>メイリオ</vt:lpstr>
      <vt:lpstr>平成角ゴシック</vt:lpstr>
      <vt:lpstr>平成明朝</vt:lpstr>
      <vt:lpstr>Arial</vt:lpstr>
      <vt:lpstr>Calibri</vt:lpstr>
      <vt:lpstr>Century</vt:lpstr>
      <vt:lpstr>Times New Roman</vt:lpstr>
      <vt:lpstr>Wingdings</vt:lpstr>
      <vt:lpstr>ホワイト</vt:lpstr>
      <vt:lpstr>新生児医療の進歩に対応した黄疸管理は どうあるべきか？　いま、なぜ核黄疸か？</vt:lpstr>
      <vt:lpstr>本日の話の内容は</vt:lpstr>
      <vt:lpstr>新生児黄疸の原因</vt:lpstr>
      <vt:lpstr>新生児黄疸には、２つの側面がある</vt:lpstr>
      <vt:lpstr>核黄疸 (kernicterus) の歴史 </vt:lpstr>
      <vt:lpstr>核黄疸の神経病理</vt:lpstr>
      <vt:lpstr>日本から核黄疸はなくなったのか？</vt:lpstr>
      <vt:lpstr>VLBWのアテトーゼ型脳性麻痺</vt:lpstr>
      <vt:lpstr>出生年度別にみた核黄疸症例数</vt:lpstr>
      <vt:lpstr>核黄疸の臨床診断</vt:lpstr>
      <vt:lpstr>PowerPoint プレゼンテーション</vt:lpstr>
      <vt:lpstr>わが国における核黄疸の発生状況　2000〜2013</vt:lpstr>
      <vt:lpstr>在胎期間別にみた核黄疸47症例</vt:lpstr>
      <vt:lpstr>在胎30週未満早産児核黄疸例の血清総ビ値は？</vt:lpstr>
      <vt:lpstr>PowerPoint プレゼンテーション</vt:lpstr>
      <vt:lpstr>TB and UB levels in 18 kernicterus infants &lt; 30 wks of GA</vt:lpstr>
      <vt:lpstr>2000年以後の文献レビューからわかってきた わが国における早産児の核黄疸
</vt:lpstr>
      <vt:lpstr>在胎30週未満の早産児の 遷延性黄疸と核黄疸発生の頻度</vt:lpstr>
      <vt:lpstr>生後14日以降の光線療法施行例の割合</vt:lpstr>
      <vt:lpstr>我が国における在胎 30週未満児の 核黄疸の発生頻度と年間推定発生数</vt:lpstr>
      <vt:lpstr>療育施設で早産児の核黄疸が疑われた１例  大阪発達療育センター　 船戸正久 日本未熟児新生児学会雑誌、2015</vt:lpstr>
      <vt:lpstr>療育施設で早産児の核黄疸が疑われた１例 大阪発達療育センター　船戸正久, 2015</vt:lpstr>
      <vt:lpstr>療育施設で早産児の核黄疸が疑われた１例 大阪発達療育センター　船戸正久, 2015</vt:lpstr>
      <vt:lpstr>療育施設で早産児の核黄疸が疑われた１例 大阪発達療育センター　船戸正久, 2015</vt:lpstr>
      <vt:lpstr>UB研究会幹事会 「早産児核黄疸についての見解」 日本未熟児新生児学会HP掲載、2011.10.18. </vt:lpstr>
      <vt:lpstr>早産児、とくに超早産児の黄疸管理 において実行すべきこと</vt:lpstr>
      <vt:lpstr>LEDランプの導入による新しい治療計画の策定</vt:lpstr>
      <vt:lpstr>LEDの開発による光線治療器の進歩</vt:lpstr>
      <vt:lpstr>LED による光線治療器</vt:lpstr>
      <vt:lpstr>ＬＥＤ治療器の特徴</vt:lpstr>
      <vt:lpstr>光源別のスペクトル比較</vt:lpstr>
      <vt:lpstr>光源の波長について考える！</vt:lpstr>
      <vt:lpstr>青色LEDと青色蛍光管の比較した臨床研究</vt:lpstr>
      <vt:lpstr>Neo-Blue LED と Green fluorescence lampの 光効果の比較</vt:lpstr>
      <vt:lpstr>ビリセラピーでのTB値の24時間低下率（%）</vt:lpstr>
      <vt:lpstr>米国小児科学会による光線治療のガイドライン ２００４</vt:lpstr>
      <vt:lpstr>フォトセラピーアナライザーⅡの２つの機能</vt:lpstr>
      <vt:lpstr>アトムフォトセラピーアナライザⅡによる 保育器内の照射強度測定</vt:lpstr>
      <vt:lpstr>光線治療の効果を左右する５つの因子</vt:lpstr>
      <vt:lpstr>LEDランプの導入による新しい治療計画の策定</vt:lpstr>
      <vt:lpstr>新しい光線治療、交換輸血基準の考え方</vt:lpstr>
      <vt:lpstr>従来基準でET適応例で実際に行われていた治療？</vt:lpstr>
      <vt:lpstr>光線開始TB値の神戸大基準と村田の基準</vt:lpstr>
      <vt:lpstr>TB値による黄疸治療基準(在胎期間別)</vt:lpstr>
      <vt:lpstr>光線療法・交換輸血のTB値の従来基準と新基準</vt:lpstr>
      <vt:lpstr>光線療法・交換輸血のUB値＊の従来基準と新基準</vt:lpstr>
      <vt:lpstr>LEDランプの導入による新しい治療計画の策定</vt:lpstr>
      <vt:lpstr>PowerPoint プレゼンテーション</vt:lpstr>
      <vt:lpstr>PowerPoint プレゼンテーション</vt:lpstr>
      <vt:lpstr>ELBWIにおけるTcBとTSBの関係</vt:lpstr>
      <vt:lpstr>早産児の日齢7以降ミノルタコール基準</vt:lpstr>
      <vt:lpstr>「母乳を与えていて、黄疸が強くなる児とならない児」の遺伝子診断による予測。</vt:lpstr>
      <vt:lpstr>日本人の新生児黄疸は、なぜ強い？</vt:lpstr>
      <vt:lpstr>神戸大学西尾・森岡グループの研究から</vt:lpstr>
      <vt:lpstr>母乳性黄疸は、  UGT1A1のG71R変異 があれば 増強する　！！</vt:lpstr>
      <vt:lpstr>PowerPoint プレゼンテーション</vt:lpstr>
      <vt:lpstr>PowerPoint プレゼンテーション</vt:lpstr>
      <vt:lpstr>PowerPoint プレゼンテーション</vt:lpstr>
      <vt:lpstr>新生児黄疸も、 遺伝子診断を活用する予知の時代へ</vt:lpstr>
      <vt:lpstr>ご清聴有り難うございました。</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母乳黄疸に関係する遺伝子多型</dc:title>
  <dc:subject/>
  <dc:creator>中村 肇</dc:creator>
  <cp:keywords/>
  <dc:description/>
  <cp:lastModifiedBy>Sota</cp:lastModifiedBy>
  <cp:revision>286</cp:revision>
  <cp:lastPrinted>2015-02-26T02:46:21Z</cp:lastPrinted>
  <dcterms:created xsi:type="dcterms:W3CDTF">2014-05-01T01:59:31Z</dcterms:created>
  <dcterms:modified xsi:type="dcterms:W3CDTF">2015-03-09T07:06:04Z</dcterms:modified>
  <cp:category/>
</cp:coreProperties>
</file>