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8" r:id="rId1"/>
    <p:sldMasterId id="2147483652" r:id="rId2"/>
    <p:sldMasterId id="2147483653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795" r:id="rId11"/>
  </p:sldMasterIdLst>
  <p:notesMasterIdLst>
    <p:notesMasterId r:id="rId27"/>
  </p:notesMasterIdLst>
  <p:handoutMasterIdLst>
    <p:handoutMasterId r:id="rId28"/>
  </p:handoutMasterIdLst>
  <p:sldIdLst>
    <p:sldId id="347" r:id="rId12"/>
    <p:sldId id="363" r:id="rId13"/>
    <p:sldId id="359" r:id="rId14"/>
    <p:sldId id="366" r:id="rId15"/>
    <p:sldId id="362" r:id="rId16"/>
    <p:sldId id="360" r:id="rId17"/>
    <p:sldId id="354" r:id="rId18"/>
    <p:sldId id="381" r:id="rId19"/>
    <p:sldId id="382" r:id="rId20"/>
    <p:sldId id="356" r:id="rId21"/>
    <p:sldId id="376" r:id="rId22"/>
    <p:sldId id="378" r:id="rId23"/>
    <p:sldId id="380" r:id="rId24"/>
    <p:sldId id="379" r:id="rId25"/>
    <p:sldId id="375" r:id="rId26"/>
  </p:sldIdLst>
  <p:sldSz cx="9144000" cy="6858000" type="screen4x3"/>
  <p:notesSz cx="6858000" cy="9144000"/>
  <p:defaultTextStyle>
    <a:defPPr>
      <a:defRPr lang="en-US"/>
    </a:defPPr>
    <a:lvl1pPr algn="ctr" rtl="0" fontAlgn="base">
      <a:lnSpc>
        <a:spcPct val="155000"/>
      </a:lnSpc>
      <a:spcBef>
        <a:spcPts val="1700"/>
      </a:spcBef>
      <a:spcAft>
        <a:spcPct val="0"/>
      </a:spcAft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1pPr>
    <a:lvl2pPr marL="457200" algn="ctr" rtl="0" fontAlgn="base">
      <a:lnSpc>
        <a:spcPct val="155000"/>
      </a:lnSpc>
      <a:spcBef>
        <a:spcPts val="1700"/>
      </a:spcBef>
      <a:spcAft>
        <a:spcPct val="0"/>
      </a:spcAft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2pPr>
    <a:lvl3pPr marL="914400" algn="ctr" rtl="0" fontAlgn="base">
      <a:lnSpc>
        <a:spcPct val="155000"/>
      </a:lnSpc>
      <a:spcBef>
        <a:spcPts val="1700"/>
      </a:spcBef>
      <a:spcAft>
        <a:spcPct val="0"/>
      </a:spcAft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3pPr>
    <a:lvl4pPr marL="1371600" algn="ctr" rtl="0" fontAlgn="base">
      <a:lnSpc>
        <a:spcPct val="155000"/>
      </a:lnSpc>
      <a:spcBef>
        <a:spcPts val="1700"/>
      </a:spcBef>
      <a:spcAft>
        <a:spcPct val="0"/>
      </a:spcAft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4pPr>
    <a:lvl5pPr marL="1828800" algn="ctr" rtl="0" fontAlgn="base">
      <a:lnSpc>
        <a:spcPct val="155000"/>
      </a:lnSpc>
      <a:spcBef>
        <a:spcPts val="1700"/>
      </a:spcBef>
      <a:spcAft>
        <a:spcPct val="0"/>
      </a:spcAft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5pPr>
    <a:lvl6pPr marL="2286000" algn="l" defTabSz="457200" rtl="0" eaLnBrk="1" latinLnBrk="0" hangingPunct="1"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6pPr>
    <a:lvl7pPr marL="2743200" algn="l" defTabSz="457200" rtl="0" eaLnBrk="1" latinLnBrk="0" hangingPunct="1"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7pPr>
    <a:lvl8pPr marL="3200400" algn="l" defTabSz="457200" rtl="0" eaLnBrk="1" latinLnBrk="0" hangingPunct="1"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8pPr>
    <a:lvl9pPr marL="3657600" algn="l" defTabSz="457200" rtl="0" eaLnBrk="1" latinLnBrk="0" hangingPunct="1">
      <a:defRPr sz="2000" kern="1200">
        <a:solidFill>
          <a:srgbClr val="3D4A2F"/>
        </a:solidFill>
        <a:latin typeface="Georgia" charset="0"/>
        <a:ea typeface="ヒラギノ明朝 ProN W3" charset="0"/>
        <a:cs typeface="ヒラギノ明朝 ProN W3" charset="0"/>
        <a:sym typeface="Georgi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0F7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中間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間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淡色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2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766BD7-2747-BB47-B31D-BDCC6616A528}" type="datetime1">
              <a:rPr lang="ja-JP" altLang="en-US"/>
              <a:pPr>
                <a:defRPr/>
              </a:pPr>
              <a:t>15/04/18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9BFA847-8C9B-EE4B-AE39-83284B0068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3074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93E8CC-AB86-BE45-95D5-4CB0B38C9F78}" type="datetime1">
              <a:rPr lang="ja-JP" altLang="en-US"/>
              <a:pPr>
                <a:defRPr/>
              </a:pPr>
              <a:t>15/04/18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15FE47-BD6B-C046-A8F5-21FF8829932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5202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07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9469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65900" y="38100"/>
            <a:ext cx="1993900" cy="62357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38100"/>
            <a:ext cx="5829300" cy="62357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0248170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795055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7981354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05010413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749800" y="1892300"/>
            <a:ext cx="183515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737350" y="1892300"/>
            <a:ext cx="183515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3105931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4062147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7287005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98673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80211457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4410290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091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5455352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5425" y="38100"/>
            <a:ext cx="1997075" cy="62357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38100"/>
            <a:ext cx="5838825" cy="62357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262958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488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CD1DBD8-A67D-41E5-86AA-61E77FDD4AFC}" type="datetimeFigureOut">
              <a:rPr kumimoji="1" lang="en-US" smtClean="0"/>
              <a:pPr eaLnBrk="1" latinLnBrk="0" hangingPunct="1"/>
              <a:t>15/04/18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 eaLnBrk="1" latinLnBrk="0" hangingPunct="1"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448994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733142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922643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5842000"/>
            <a:ext cx="3911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842000"/>
            <a:ext cx="3911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151635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017146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247648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36327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153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0062182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61510802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017919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65900" y="5016500"/>
            <a:ext cx="1993900" cy="14605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5016500"/>
            <a:ext cx="5829300" cy="1460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702917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864657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51814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9305699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584200"/>
            <a:ext cx="39116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84200"/>
            <a:ext cx="39116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120009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087102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10332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36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94616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8141660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8140031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590489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999162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9991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1182396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218388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0399148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0129562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1892300"/>
            <a:ext cx="39116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892300"/>
            <a:ext cx="39116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896814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8401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312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557106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96317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1069977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3633070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641476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65900" y="38100"/>
            <a:ext cx="1993900" cy="62357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38100"/>
            <a:ext cx="5829300" cy="62357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461050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3878383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3030944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7935724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5842000"/>
            <a:ext cx="3911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842000"/>
            <a:ext cx="3911600" cy="63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811748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068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3432685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3787042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697725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9332047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1545294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6711223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65900" y="5016500"/>
            <a:ext cx="1993900" cy="14605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5016500"/>
            <a:ext cx="5829300" cy="1460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5119095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1273699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679681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2157613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764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9346895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6865912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3793853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055847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79286077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4840629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5644876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464901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2703148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634995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9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2651446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3606800"/>
            <a:ext cx="19812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2717800" y="3606800"/>
            <a:ext cx="19812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7552734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950409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43133201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348382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5297935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27327421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6162198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670300" y="1066800"/>
            <a:ext cx="1028700" cy="47498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1066800"/>
            <a:ext cx="2933700" cy="4749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7007825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7639220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2139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926868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3224396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1892300"/>
            <a:ext cx="183515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2571750" y="1892300"/>
            <a:ext cx="183515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2321432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0212278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117546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748104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71367233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05325755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5592500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65900" y="38100"/>
            <a:ext cx="1993900" cy="62357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84200" y="38100"/>
            <a:ext cx="5829300" cy="62357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870377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42116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442528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9173849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1239731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84200" y="1892300"/>
            <a:ext cx="183515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2571750" y="1892300"/>
            <a:ext cx="183515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8448083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0412834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527669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85771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93493976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Georgia" charset="0"/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6807674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034588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3.jpeg"/><Relationship Id="rId14" Type="http://schemas.openxmlformats.org/officeDocument/2006/relationships/image" Target="../media/image5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70FB3-2B69-A148-9C93-09C58EAD7C06}" type="datetimeFigureOut">
              <a:rPr kumimoji="1" lang="ja-JP" altLang="en-US" smtClean="0"/>
              <a:t>15/04/18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4ED83-0498-1A4F-8A15-E6DC738AB4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4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38100"/>
            <a:ext cx="7975600" cy="1435100"/>
          </a:xfrm>
          <a:prstGeom prst="rect">
            <a:avLst/>
          </a:prstGeom>
          <a:noFill/>
          <a:ln>
            <a:noFill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49800" y="1892300"/>
            <a:ext cx="3822700" cy="43815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rgbClr val="FEFFFE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eorgia" charset="0"/>
              </a:rPr>
              <a:t>Second level</a:t>
            </a:r>
          </a:p>
          <a:p>
            <a:pPr lvl="2"/>
            <a:r>
              <a:rPr lang="en-US" altLang="ja-JP">
                <a:sym typeface="Georgia" charset="0"/>
              </a:rPr>
              <a:t>Third level</a:t>
            </a:r>
          </a:p>
          <a:p>
            <a:pPr lvl="3"/>
            <a:r>
              <a:rPr lang="en-US" altLang="ja-JP">
                <a:sym typeface="Georgia" charset="0"/>
              </a:rPr>
              <a:t>Fourth level</a:t>
            </a:r>
          </a:p>
          <a:p>
            <a:pPr lvl="4"/>
            <a:r>
              <a:rPr lang="en-US" altLang="ja-JP">
                <a:sym typeface="Georgi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+mj-lt"/>
          <a:ea typeface="+mj-ea"/>
          <a:cs typeface="+mj-cs"/>
          <a:sym typeface="Georgi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540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533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850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168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1485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19431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4003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8575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33147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2015年 4月 18日 土曜日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5016500"/>
            <a:ext cx="79756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>
                <a:sym typeface="Georgia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5842000"/>
            <a:ext cx="7975600" cy="635000"/>
          </a:xfrm>
          <a:prstGeom prst="rect">
            <a:avLst/>
          </a:prstGeom>
          <a:noFill/>
          <a:ln>
            <a:noFill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oefler Text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oefler Text" charset="0"/>
              </a:rPr>
              <a:t>Second level</a:t>
            </a:r>
          </a:p>
          <a:p>
            <a:pPr lvl="2"/>
            <a:r>
              <a:rPr lang="en-US" altLang="ja-JP">
                <a:sym typeface="Hoefler Text" charset="0"/>
              </a:rPr>
              <a:t>Third level</a:t>
            </a:r>
          </a:p>
          <a:p>
            <a:pPr lvl="3"/>
            <a:r>
              <a:rPr lang="en-US" altLang="ja-JP">
                <a:sym typeface="Hoefler Text" charset="0"/>
              </a:rPr>
              <a:t>Fourth level</a:t>
            </a:r>
          </a:p>
          <a:p>
            <a:pPr lvl="4"/>
            <a:r>
              <a:rPr lang="en-US" altLang="ja-JP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1pPr>
      <a:lvl2pPr marL="742950" indent="-28575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2pPr>
      <a:lvl3pPr marL="11430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3pPr>
      <a:lvl4pPr marL="16002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4pPr>
      <a:lvl5pPr marL="20574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584200"/>
            <a:ext cx="7975600" cy="56896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rgbClr val="FEFFFE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eorgia" charset="0"/>
              </a:rPr>
              <a:t>Second level</a:t>
            </a:r>
          </a:p>
          <a:p>
            <a:pPr lvl="2"/>
            <a:r>
              <a:rPr lang="en-US" altLang="ja-JP">
                <a:sym typeface="Georgia" charset="0"/>
              </a:rPr>
              <a:t>Third level</a:t>
            </a:r>
          </a:p>
          <a:p>
            <a:pPr lvl="3"/>
            <a:r>
              <a:rPr lang="en-US" altLang="ja-JP">
                <a:sym typeface="Georgia" charset="0"/>
              </a:rPr>
              <a:t>Fourth level</a:t>
            </a:r>
          </a:p>
          <a:p>
            <a:pPr lvl="4"/>
            <a:r>
              <a:rPr lang="en-US" altLang="ja-JP">
                <a:sym typeface="Georgi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+mj-lt"/>
          <a:ea typeface="+mj-ea"/>
          <a:cs typeface="+mj-cs"/>
          <a:sym typeface="Georgi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3175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5969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9144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2319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15494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20066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4638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9210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33782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38100"/>
            <a:ext cx="7975600" cy="1435100"/>
          </a:xfrm>
          <a:prstGeom prst="rect">
            <a:avLst/>
          </a:prstGeom>
          <a:noFill/>
          <a:ln>
            <a:noFill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title style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892300"/>
            <a:ext cx="7975600" cy="43815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rgbClr val="FEFFFE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eorgia" charset="0"/>
              </a:rPr>
              <a:t>Second level</a:t>
            </a:r>
          </a:p>
          <a:p>
            <a:pPr lvl="2"/>
            <a:r>
              <a:rPr lang="en-US" altLang="ja-JP">
                <a:sym typeface="Georgia" charset="0"/>
              </a:rPr>
              <a:t>Third level</a:t>
            </a:r>
          </a:p>
          <a:p>
            <a:pPr lvl="3"/>
            <a:r>
              <a:rPr lang="en-US" altLang="ja-JP">
                <a:sym typeface="Georgia" charset="0"/>
              </a:rPr>
              <a:t>Fourth level</a:t>
            </a:r>
          </a:p>
          <a:p>
            <a:pPr lvl="4"/>
            <a:r>
              <a:rPr lang="en-US" altLang="ja-JP">
                <a:sym typeface="Georgi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+mj-lt"/>
          <a:ea typeface="+mj-ea"/>
          <a:cs typeface="+mj-cs"/>
          <a:sym typeface="Georgi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540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533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850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168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1485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19431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4003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8575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33147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5016500"/>
            <a:ext cx="79756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>
                <a:sym typeface="Georgia" charset="0"/>
              </a:rPr>
              <a:t>Click to edit Master title style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5842000"/>
            <a:ext cx="7975600" cy="635000"/>
          </a:xfrm>
          <a:prstGeom prst="rect">
            <a:avLst/>
          </a:prstGeom>
          <a:noFill/>
          <a:ln>
            <a:noFill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oefler Text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oefler Text" charset="0"/>
              </a:rPr>
              <a:t>Second level</a:t>
            </a:r>
          </a:p>
          <a:p>
            <a:pPr lvl="2"/>
            <a:r>
              <a:rPr lang="en-US" altLang="ja-JP">
                <a:sym typeface="Hoefler Text" charset="0"/>
              </a:rPr>
              <a:t>Third level</a:t>
            </a:r>
          </a:p>
          <a:p>
            <a:pPr lvl="3"/>
            <a:r>
              <a:rPr lang="en-US" altLang="ja-JP">
                <a:sym typeface="Hoefler Text" charset="0"/>
              </a:rPr>
              <a:t>Fourth level</a:t>
            </a:r>
          </a:p>
          <a:p>
            <a:pPr lvl="4"/>
            <a:r>
              <a:rPr lang="en-US" altLang="ja-JP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FAF7E0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1pPr>
      <a:lvl2pPr marL="742950" indent="-28575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2pPr>
      <a:lvl3pPr marL="11430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3pPr>
      <a:lvl4pPr marL="16002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4pPr>
      <a:lvl5pPr marL="2057400" indent="-228600"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sz="3200" i="1">
          <a:solidFill>
            <a:srgbClr val="F2D99B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67700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+mj-lt"/>
          <a:ea typeface="+mj-ea"/>
          <a:cs typeface="+mj-cs"/>
          <a:sym typeface="Georgi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3175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6350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9525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2700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1587500" indent="-317500" algn="l" rtl="0" eaLnBrk="0" fontAlgn="base" hangingPunct="0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20447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5019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9591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3416300" indent="-317500" algn="l" rtl="0" fontAlgn="base">
        <a:lnSpc>
          <a:spcPct val="120000"/>
        </a:lnSpc>
        <a:spcBef>
          <a:spcPts val="3700"/>
        </a:spcBef>
        <a:spcAft>
          <a:spcPct val="0"/>
        </a:spcAft>
        <a:buSzPct val="62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1066800"/>
            <a:ext cx="4114800" cy="256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699" dir="5400000" algn="ctr" rotWithShape="0">
              <a:srgbClr val="FFFFFF"/>
            </a:outerShdw>
          </a:effec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>
                <a:sym typeface="Georgia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3606800"/>
            <a:ext cx="4114800" cy="22098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rgbClr val="FEFFFE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eorgia" charset="0"/>
              </a:rPr>
              <a:t>Second level</a:t>
            </a:r>
          </a:p>
          <a:p>
            <a:pPr lvl="2"/>
            <a:r>
              <a:rPr lang="en-US" altLang="ja-JP">
                <a:sym typeface="Georgia" charset="0"/>
              </a:rPr>
              <a:t>Third level</a:t>
            </a:r>
          </a:p>
          <a:p>
            <a:pPr lvl="3"/>
            <a:r>
              <a:rPr lang="en-US" altLang="ja-JP">
                <a:sym typeface="Georgia" charset="0"/>
              </a:rPr>
              <a:t>Fourth level</a:t>
            </a:r>
          </a:p>
          <a:p>
            <a:pPr lvl="4"/>
            <a:r>
              <a:rPr lang="en-US" altLang="ja-JP">
                <a:sym typeface="Georgi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Georgi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342900" indent="-342900" algn="ctr" rtl="0" eaLnBrk="0" fontAlgn="base" hangingPunct="0">
        <a:lnSpc>
          <a:spcPct val="120000"/>
        </a:lnSpc>
        <a:spcBef>
          <a:spcPts val="800"/>
        </a:spcBef>
        <a:spcAft>
          <a:spcPct val="0"/>
        </a:spcAft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742950" indent="-285750" algn="ctr" rtl="0" eaLnBrk="0" fontAlgn="base" hangingPunct="0">
        <a:lnSpc>
          <a:spcPct val="120000"/>
        </a:lnSpc>
        <a:spcBef>
          <a:spcPts val="800"/>
        </a:spcBef>
        <a:spcAft>
          <a:spcPct val="0"/>
        </a:spcAft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1143000" indent="-228600" algn="ctr" rtl="0" eaLnBrk="0" fontAlgn="base" hangingPunct="0">
        <a:lnSpc>
          <a:spcPct val="120000"/>
        </a:lnSpc>
        <a:spcBef>
          <a:spcPts val="800"/>
        </a:spcBef>
        <a:spcAft>
          <a:spcPct val="0"/>
        </a:spcAft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600200" indent="-228600" algn="ctr" rtl="0" eaLnBrk="0" fontAlgn="base" hangingPunct="0">
        <a:lnSpc>
          <a:spcPct val="120000"/>
        </a:lnSpc>
        <a:spcBef>
          <a:spcPts val="800"/>
        </a:spcBef>
        <a:spcAft>
          <a:spcPct val="0"/>
        </a:spcAft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2057400" indent="-228600" algn="ctr" rtl="0" eaLnBrk="0" fontAlgn="base" hangingPunct="0">
        <a:lnSpc>
          <a:spcPct val="120000"/>
        </a:lnSpc>
        <a:spcBef>
          <a:spcPts val="800"/>
        </a:spcBef>
        <a:spcAft>
          <a:spcPct val="0"/>
        </a:spcAft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457200" algn="ctr" rtl="0" fontAlgn="base">
        <a:lnSpc>
          <a:spcPct val="120000"/>
        </a:lnSpc>
        <a:spcBef>
          <a:spcPts val="8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914400" algn="ctr" rtl="0" fontAlgn="base">
        <a:lnSpc>
          <a:spcPct val="120000"/>
        </a:lnSpc>
        <a:spcBef>
          <a:spcPts val="8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1371600" algn="ctr" rtl="0" fontAlgn="base">
        <a:lnSpc>
          <a:spcPct val="120000"/>
        </a:lnSpc>
        <a:spcBef>
          <a:spcPts val="8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1828800" algn="ctr" rtl="0" fontAlgn="base">
        <a:lnSpc>
          <a:spcPct val="120000"/>
        </a:lnSpc>
        <a:spcBef>
          <a:spcPts val="8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38100"/>
            <a:ext cx="7975600" cy="1435100"/>
          </a:xfrm>
          <a:prstGeom prst="rect">
            <a:avLst/>
          </a:prstGeom>
          <a:noFill/>
          <a:ln>
            <a:noFill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892300"/>
            <a:ext cx="3822700" cy="43815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rgbClr val="FEFFFE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eorgia" charset="0"/>
              </a:rPr>
              <a:t>Second level</a:t>
            </a:r>
          </a:p>
          <a:p>
            <a:pPr lvl="2"/>
            <a:r>
              <a:rPr lang="en-US" altLang="ja-JP">
                <a:sym typeface="Georgia" charset="0"/>
              </a:rPr>
              <a:t>Third level</a:t>
            </a:r>
          </a:p>
          <a:p>
            <a:pPr lvl="3"/>
            <a:r>
              <a:rPr lang="en-US" altLang="ja-JP">
                <a:sym typeface="Georgia" charset="0"/>
              </a:rPr>
              <a:t>Fourth level</a:t>
            </a:r>
          </a:p>
          <a:p>
            <a:pPr lvl="4"/>
            <a:r>
              <a:rPr lang="en-US" altLang="ja-JP">
                <a:sym typeface="Georgi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+mj-lt"/>
          <a:ea typeface="+mj-ea"/>
          <a:cs typeface="+mj-cs"/>
          <a:sym typeface="Georgi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540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533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850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168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1485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19431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4003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8575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33147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38100"/>
            <a:ext cx="7975600" cy="1435100"/>
          </a:xfrm>
          <a:prstGeom prst="rect">
            <a:avLst/>
          </a:prstGeom>
          <a:noFill/>
          <a:ln>
            <a:noFill/>
          </a:ln>
          <a:effectLst>
            <a:outerShdw dist="25399" dir="16200000" algn="ctr" rotWithShape="0">
              <a:schemeClr val="bg2">
                <a:alpha val="2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892300"/>
            <a:ext cx="3822700" cy="4381500"/>
          </a:xfrm>
          <a:prstGeom prst="rect">
            <a:avLst/>
          </a:prstGeom>
          <a:noFill/>
          <a:ln>
            <a:noFill/>
          </a:ln>
          <a:effectLst>
            <a:outerShdw dist="12699" dir="5400000" algn="ctr" rotWithShape="0">
              <a:srgbClr val="FEFFFE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Georgi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Georgia" charset="0"/>
              </a:rPr>
              <a:t>Second level</a:t>
            </a:r>
          </a:p>
          <a:p>
            <a:pPr lvl="2"/>
            <a:r>
              <a:rPr lang="en-US" altLang="ja-JP">
                <a:sym typeface="Georgia" charset="0"/>
              </a:rPr>
              <a:t>Third level</a:t>
            </a:r>
          </a:p>
          <a:p>
            <a:pPr lvl="3"/>
            <a:r>
              <a:rPr lang="en-US" altLang="ja-JP">
                <a:sym typeface="Georgia" charset="0"/>
              </a:rPr>
              <a:t>Fourth level</a:t>
            </a:r>
          </a:p>
          <a:p>
            <a:pPr lvl="4"/>
            <a:r>
              <a:rPr lang="en-US" altLang="ja-JP">
                <a:sym typeface="Georgi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+mj-lt"/>
          <a:ea typeface="+mj-ea"/>
          <a:cs typeface="+mj-cs"/>
          <a:sym typeface="Georgi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rgbClr val="FAF7E0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2540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1pPr>
      <a:lvl2pPr marL="533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2pPr>
      <a:lvl3pPr marL="850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3pPr>
      <a:lvl4pPr marL="11684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4pPr>
      <a:lvl5pPr marL="1485900" indent="-254000" algn="l" rtl="0" eaLnBrk="0" fontAlgn="base" hangingPunct="0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5pPr>
      <a:lvl6pPr marL="19431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4003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8575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3314700" indent="-254000" algn="l" rtl="0" fontAlgn="base">
        <a:lnSpc>
          <a:spcPct val="120000"/>
        </a:lnSpc>
        <a:spcBef>
          <a:spcPts val="2500"/>
        </a:spcBef>
        <a:spcAft>
          <a:spcPct val="0"/>
        </a:spcAft>
        <a:buSzPct val="6200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阪神淡路大震災から２０年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9592" y="3645024"/>
            <a:ext cx="6986619" cy="13681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ClrTx/>
              <a:buNone/>
            </a:pPr>
            <a:r>
              <a:rPr lang="ja-JP" altLang="en-US" sz="2000" dirty="0" smtClean="0">
                <a:latin typeface="+mn-ea"/>
              </a:rPr>
              <a:t>阪神北広域こども急病センター理事長</a:t>
            </a:r>
            <a:endParaRPr lang="en-US" altLang="ja-JP" sz="2000" dirty="0" smtClean="0">
              <a:latin typeface="+mn-ea"/>
            </a:endParaRPr>
          </a:p>
          <a:p>
            <a:pPr marL="0" indent="0" algn="ctr">
              <a:lnSpc>
                <a:spcPct val="120000"/>
              </a:lnSpc>
              <a:buClrTx/>
              <a:buNone/>
            </a:pPr>
            <a:r>
              <a:rPr lang="ja-JP" altLang="en-US" sz="2000" dirty="0" smtClean="0">
                <a:latin typeface="+mn-ea"/>
              </a:rPr>
              <a:t>神戸大学名誉教授　</a:t>
            </a:r>
            <a:endParaRPr lang="en-US" altLang="ja-JP" sz="2000" dirty="0" smtClean="0">
              <a:latin typeface="+mn-ea"/>
            </a:endParaRPr>
          </a:p>
          <a:p>
            <a:pPr marL="0" indent="0" algn="ctr">
              <a:lnSpc>
                <a:spcPct val="120000"/>
              </a:lnSpc>
              <a:buClrTx/>
              <a:buNone/>
            </a:pPr>
            <a:r>
              <a:rPr lang="ja-JP" altLang="en-US" sz="2000" dirty="0" smtClean="0">
                <a:latin typeface="+mn-ea"/>
              </a:rPr>
              <a:t>中　村　　肇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7504" y="476672"/>
            <a:ext cx="7344816" cy="925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sz="1800" dirty="0">
                <a:latin typeface="+mn-ea"/>
                <a:ea typeface="+mn-ea"/>
              </a:rPr>
              <a:t>大災害とこどもたち：支援と復興、東日本大震災から４年、</a:t>
            </a:r>
            <a:br>
              <a:rPr lang="ja-JP" altLang="en-US" sz="1800" dirty="0">
                <a:latin typeface="+mn-ea"/>
                <a:ea typeface="+mn-ea"/>
              </a:rPr>
            </a:br>
            <a:r>
              <a:rPr lang="ja-JP" altLang="en-US" sz="1800" dirty="0">
                <a:latin typeface="+mn-ea"/>
                <a:ea typeface="+mn-ea"/>
              </a:rPr>
              <a:t>阪神淡路大震災から２０年、第</a:t>
            </a:r>
            <a:r>
              <a:rPr lang="en-US" altLang="ja-JP" sz="1800" dirty="0">
                <a:latin typeface="+mn-ea"/>
                <a:ea typeface="+mn-ea"/>
              </a:rPr>
              <a:t>118</a:t>
            </a:r>
            <a:r>
              <a:rPr lang="ja-JP" altLang="en-US" sz="1800" dirty="0">
                <a:latin typeface="+mn-ea"/>
                <a:ea typeface="+mn-ea"/>
              </a:rPr>
              <a:t>回日本小児科学会　</a:t>
            </a:r>
            <a:r>
              <a:rPr lang="en-US" altLang="ja-JP" sz="1800" dirty="0">
                <a:latin typeface="+mn-ea"/>
                <a:ea typeface="+mn-ea"/>
              </a:rPr>
              <a:t>@</a:t>
            </a:r>
            <a:r>
              <a:rPr lang="ja-JP" altLang="en-US" sz="1800" dirty="0" smtClean="0">
                <a:latin typeface="+mn-ea"/>
                <a:ea typeface="+mn-ea"/>
              </a:rPr>
              <a:t>大阪</a:t>
            </a:r>
            <a:endParaRPr lang="ja-JP" altLang="en-US" sz="1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37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412776"/>
            <a:ext cx="2459121" cy="37086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2800" dirty="0" smtClean="0"/>
              <a:t>小児科医としてみた医療現場と子どもたち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ClrTx/>
              <a:buFont typeface="+mj-lt"/>
              <a:buAutoNum type="arabicPeriod"/>
            </a:pPr>
            <a:r>
              <a:rPr lang="ja-JP" altLang="ja-JP" dirty="0"/>
              <a:t>非被災地域への患者</a:t>
            </a:r>
            <a:r>
              <a:rPr lang="ja-JP" altLang="ja-JP" dirty="0" smtClean="0"/>
              <a:t>搬送</a:t>
            </a:r>
            <a:endParaRPr lang="en-US" altLang="ja-JP" dirty="0"/>
          </a:p>
          <a:p>
            <a:pPr marL="817200" lvl="1">
              <a:spcAft>
                <a:spcPts val="600"/>
              </a:spcAft>
              <a:buClrTx/>
              <a:buFont typeface="Wingdings" charset="2"/>
              <a:buChar char="ü"/>
            </a:pPr>
            <a:r>
              <a:rPr lang="ja-JP" altLang="ja-JP" dirty="0" smtClean="0"/>
              <a:t>医療</a:t>
            </a:r>
            <a:r>
              <a:rPr lang="ja-JP" altLang="ja-JP" dirty="0"/>
              <a:t>機関どうしの</a:t>
            </a:r>
            <a:r>
              <a:rPr lang="ja-JP" altLang="ja-JP" dirty="0" smtClean="0"/>
              <a:t>助け合い</a:t>
            </a:r>
            <a:endParaRPr lang="en-US" altLang="ja-JP" dirty="0" smtClean="0"/>
          </a:p>
          <a:p>
            <a:pPr marL="817200" lvl="1">
              <a:spcAft>
                <a:spcPts val="600"/>
              </a:spcAft>
              <a:buClrTx/>
              <a:buFont typeface="Wingdings" charset="2"/>
              <a:buChar char="ü"/>
            </a:pPr>
            <a:r>
              <a:rPr lang="ja-JP" altLang="ja-JP" dirty="0" smtClean="0"/>
              <a:t>普段</a:t>
            </a:r>
            <a:r>
              <a:rPr lang="ja-JP" altLang="ja-JP" dirty="0"/>
              <a:t>からのネットワーク</a:t>
            </a:r>
            <a:r>
              <a:rPr lang="ja-JP" altLang="ja-JP" dirty="0" smtClean="0"/>
              <a:t>が</a:t>
            </a:r>
            <a:r>
              <a:rPr lang="ja-JP" altLang="en-US" dirty="0" smtClean="0"/>
              <a:t>不可欠</a:t>
            </a:r>
            <a:endParaRPr lang="en-US" altLang="ja-JP" dirty="0" smtClean="0"/>
          </a:p>
          <a:p>
            <a:pPr marL="817200" lvl="1">
              <a:spcAft>
                <a:spcPts val="1800"/>
              </a:spcAft>
              <a:buClrTx/>
              <a:buFont typeface="Wingdings" charset="2"/>
              <a:buChar char="ü"/>
            </a:pPr>
            <a:r>
              <a:rPr lang="ja-JP" altLang="ja-JP" dirty="0" smtClean="0"/>
              <a:t>通じない</a:t>
            </a:r>
            <a:r>
              <a:rPr lang="ja-JP" altLang="ja-JP" dirty="0" smtClean="0"/>
              <a:t>電話</a:t>
            </a:r>
            <a:r>
              <a:rPr lang="ja-JP" altLang="ja-JP" dirty="0"/>
              <a:t>　　脚での情報</a:t>
            </a:r>
            <a:r>
              <a:rPr lang="ja-JP" altLang="ja-JP" dirty="0" smtClean="0"/>
              <a:t>収集</a:t>
            </a:r>
            <a:r>
              <a:rPr lang="ja-JP" altLang="ja-JP" sz="2400" dirty="0"/>
              <a:t>　　</a:t>
            </a:r>
          </a:p>
          <a:p>
            <a:pPr marL="457200" indent="-457200">
              <a:spcAft>
                <a:spcPts val="600"/>
              </a:spcAft>
              <a:buClrTx/>
              <a:buFont typeface="+mj-lt"/>
              <a:buAutoNum type="arabicPeriod"/>
            </a:pPr>
            <a:r>
              <a:rPr lang="ja-JP" altLang="ja-JP" dirty="0"/>
              <a:t>慢性疾患を</a:t>
            </a:r>
            <a:r>
              <a:rPr lang="ja-JP" altLang="ja-JP" dirty="0" smtClean="0"/>
              <a:t>もつ</a:t>
            </a:r>
            <a:r>
              <a:rPr lang="ja-JP" altLang="en-US" dirty="0" smtClean="0"/>
              <a:t>児</a:t>
            </a:r>
            <a:r>
              <a:rPr lang="ja-JP" altLang="ja-JP" dirty="0" smtClean="0"/>
              <a:t>、</a:t>
            </a:r>
            <a:r>
              <a:rPr lang="ja-JP" altLang="ja-JP" dirty="0"/>
              <a:t>障害児への</a:t>
            </a:r>
            <a:r>
              <a:rPr lang="ja-JP" altLang="ja-JP" dirty="0" smtClean="0"/>
              <a:t>支援</a:t>
            </a:r>
            <a:r>
              <a:rPr lang="ja-JP" altLang="ja-JP" dirty="0"/>
              <a:t>　</a:t>
            </a:r>
            <a:endParaRPr lang="en-US" altLang="ja-JP" dirty="0"/>
          </a:p>
          <a:p>
            <a:pPr marL="817200" lvl="1">
              <a:spcAft>
                <a:spcPts val="1800"/>
              </a:spcAft>
              <a:buClrTx/>
              <a:buFont typeface="Wingdings" charset="2"/>
              <a:buChar char="ü"/>
            </a:pPr>
            <a:r>
              <a:rPr lang="ja-JP" altLang="ja-JP" dirty="0" smtClean="0"/>
              <a:t>どこ</a:t>
            </a:r>
            <a:r>
              <a:rPr lang="ja-JP" altLang="ja-JP" dirty="0"/>
              <a:t>ででも診て</a:t>
            </a:r>
            <a:r>
              <a:rPr lang="ja-JP" altLang="ja-JP" dirty="0" smtClean="0"/>
              <a:t>もらえない</a:t>
            </a:r>
            <a:r>
              <a:rPr lang="ja-JP" altLang="en-US" dirty="0" smtClean="0"/>
              <a:t>子どもたち</a:t>
            </a:r>
            <a:endParaRPr lang="ja-JP" altLang="ja-JP" dirty="0"/>
          </a:p>
          <a:p>
            <a:pPr marL="457200" indent="-457200">
              <a:spcAft>
                <a:spcPts val="600"/>
              </a:spcAft>
              <a:buClrTx/>
              <a:buFont typeface="+mj-lt"/>
              <a:buAutoNum type="arabicPeriod"/>
            </a:pPr>
            <a:r>
              <a:rPr lang="ja-JP" altLang="ja-JP" dirty="0" smtClean="0"/>
              <a:t>学校</a:t>
            </a:r>
            <a:r>
              <a:rPr lang="ja-JP" altLang="en-US" dirty="0" smtClean="0"/>
              <a:t>は、</a:t>
            </a:r>
            <a:r>
              <a:rPr lang="ja-JP" altLang="ja-JP" dirty="0" smtClean="0"/>
              <a:t>子ども</a:t>
            </a:r>
            <a:r>
              <a:rPr lang="ja-JP" altLang="en-US" dirty="0" smtClean="0"/>
              <a:t>たちの最高の</a:t>
            </a:r>
            <a:r>
              <a:rPr lang="ja-JP" altLang="ja-JP" dirty="0" smtClean="0"/>
              <a:t>生活</a:t>
            </a:r>
            <a:r>
              <a:rPr lang="ja-JP" altLang="ja-JP" dirty="0"/>
              <a:t>の</a:t>
            </a:r>
            <a:r>
              <a:rPr lang="ja-JP" altLang="ja-JP" dirty="0" smtClean="0"/>
              <a:t>場</a:t>
            </a:r>
            <a:endParaRPr lang="en-US" altLang="ja-JP" dirty="0"/>
          </a:p>
          <a:p>
            <a:pPr marL="817200" lvl="1">
              <a:spcAft>
                <a:spcPts val="600"/>
              </a:spcAft>
              <a:buClrTx/>
              <a:buFont typeface="Wingdings" charset="2"/>
              <a:buChar char="ü"/>
            </a:pPr>
            <a:r>
              <a:rPr lang="ja-JP" altLang="ja-JP" sz="2000" dirty="0" smtClean="0"/>
              <a:t>学校</a:t>
            </a:r>
            <a:r>
              <a:rPr lang="ja-JP" altLang="ja-JP" sz="2000" dirty="0"/>
              <a:t>再開で、目の輝きが</a:t>
            </a:r>
            <a:r>
              <a:rPr lang="ja-JP" altLang="ja-JP" sz="2000" dirty="0" smtClean="0"/>
              <a:t>増す</a:t>
            </a:r>
            <a:endParaRPr lang="en-US" altLang="ja-JP" dirty="0"/>
          </a:p>
          <a:p>
            <a:pPr marL="817200" lvl="1">
              <a:spcAft>
                <a:spcPts val="600"/>
              </a:spcAft>
              <a:buClrTx/>
              <a:buFont typeface="Wingdings" charset="2"/>
              <a:buChar char="ü"/>
            </a:pPr>
            <a:r>
              <a:rPr lang="ja-JP" altLang="en-US" sz="2000" dirty="0" smtClean="0"/>
              <a:t>不</a:t>
            </a:r>
            <a:r>
              <a:rPr lang="ja-JP" altLang="ja-JP" sz="2000" dirty="0" smtClean="0"/>
              <a:t>登校児</a:t>
            </a:r>
            <a:r>
              <a:rPr lang="ja-JP" altLang="ja-JP" sz="2000" dirty="0"/>
              <a:t>が通学するよう</a:t>
            </a:r>
            <a:r>
              <a:rPr lang="ja-JP" altLang="ja-JP" sz="2000" dirty="0" smtClean="0"/>
              <a:t>に</a:t>
            </a:r>
            <a:endParaRPr lang="ja-JP" altLang="ja-JP" sz="2000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683568" y="1340768"/>
            <a:ext cx="74920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9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7821869" cy="568863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88840"/>
            <a:ext cx="3200400" cy="43688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886435" y="5661248"/>
            <a:ext cx="3075481" cy="72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平成１４年４月設立</a:t>
            </a:r>
            <a:endParaRPr kumimoji="1" lang="ja-JP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0472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882558" cy="475252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475656" y="5157192"/>
            <a:ext cx="3454191" cy="72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dirty="0" smtClean="0">
                <a:solidFill>
                  <a:srgbClr val="FF0000"/>
                </a:solidFill>
                <a:latin typeface="+mn-ea"/>
                <a:ea typeface="+mn-ea"/>
              </a:rPr>
              <a:t>世界３位から５２位へ</a:t>
            </a:r>
            <a:endParaRPr kumimoji="1" lang="ja-JP" altLang="en-US" sz="2800" b="1" i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64088" y="5949280"/>
            <a:ext cx="2967279" cy="496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i="1" dirty="0" smtClean="0">
                <a:latin typeface="+mn-ea"/>
                <a:ea typeface="+mn-ea"/>
              </a:rPr>
              <a:t>日本銀行神戸支店資料から</a:t>
            </a:r>
            <a:endParaRPr kumimoji="1" lang="ja-JP" altLang="en-US" sz="1800" i="1" dirty="0">
              <a:latin typeface="+mn-ea"/>
              <a:ea typeface="+mn-ea"/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4860032" y="2204864"/>
            <a:ext cx="288032" cy="648072"/>
          </a:xfrm>
          <a:prstGeom prst="downArrow">
            <a:avLst>
              <a:gd name="adj1" fmla="val 3731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779912" y="1484784"/>
            <a:ext cx="2736304" cy="7200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i="1" dirty="0" smtClean="0">
                <a:solidFill>
                  <a:srgbClr val="FF0000"/>
                </a:solidFill>
              </a:rPr>
              <a:t>阪神淡路大震災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0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2800" dirty="0" smtClean="0"/>
              <a:t>最後に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1640" y="1628800"/>
            <a:ext cx="5904656" cy="3629000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ja-JP" altLang="en-US" sz="2400" dirty="0" smtClean="0"/>
              <a:t>阪神淡路大震災から２０年経過すると</a:t>
            </a:r>
            <a:endParaRPr lang="en-US" altLang="ja-JP" sz="2400" dirty="0" smtClean="0"/>
          </a:p>
          <a:p>
            <a:pPr marL="0" indent="0">
              <a:spcAft>
                <a:spcPts val="2400"/>
              </a:spcAft>
              <a:buNone/>
            </a:pPr>
            <a:r>
              <a:rPr lang="ja-JP" altLang="en-US" sz="2400" dirty="0" smtClean="0"/>
              <a:t>町も、住人も、新しく生まれ変わります</a:t>
            </a:r>
            <a:endParaRPr lang="en-US" altLang="ja-JP" sz="2400" smtClean="0"/>
          </a:p>
          <a:p>
            <a:pPr marL="0" indent="0">
              <a:spcAft>
                <a:spcPts val="2400"/>
              </a:spcAft>
              <a:buNone/>
            </a:pPr>
            <a:r>
              <a:rPr lang="ja-JP" altLang="en-US" smtClean="0"/>
              <a:t>忘れて</a:t>
            </a:r>
            <a:r>
              <a:rPr lang="ja-JP" altLang="en-US" dirty="0" smtClean="0"/>
              <a:t>ならないのは</a:t>
            </a:r>
            <a:endParaRPr lang="en-US" altLang="ja-JP" dirty="0" smtClean="0"/>
          </a:p>
          <a:p>
            <a:pPr marL="0" indent="0">
              <a:spcAft>
                <a:spcPts val="2400"/>
              </a:spcAft>
              <a:buNone/>
            </a:pPr>
            <a:r>
              <a:rPr lang="ja-JP" altLang="en-US" dirty="0" smtClean="0"/>
              <a:t>「いのちの大切さ」と</a:t>
            </a:r>
            <a:endParaRPr lang="en-US" altLang="ja-JP" dirty="0" smtClean="0"/>
          </a:p>
          <a:p>
            <a:pPr marL="0" indent="0">
              <a:spcAft>
                <a:spcPts val="2400"/>
              </a:spcAft>
              <a:buNone/>
            </a:pPr>
            <a:r>
              <a:rPr lang="ja-JP" altLang="en-US" dirty="0" smtClean="0"/>
              <a:t>「ともに生きることの素晴らしさ」</a:t>
            </a:r>
            <a:endParaRPr lang="en-US" altLang="ja-JP" dirty="0" smtClean="0"/>
          </a:p>
        </p:txBody>
      </p:sp>
      <p:cxnSp>
        <p:nvCxnSpPr>
          <p:cNvPr id="7" name="直線コネクタ 6"/>
          <p:cNvCxnSpPr/>
          <p:nvPr/>
        </p:nvCxnSpPr>
        <p:spPr>
          <a:xfrm>
            <a:off x="691327" y="1253851"/>
            <a:ext cx="74920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6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43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724"/>
          </a:xfrm>
        </p:spPr>
        <p:txBody>
          <a:bodyPr>
            <a:normAutofit/>
          </a:bodyPr>
          <a:lstStyle/>
          <a:p>
            <a:r>
              <a:rPr lang="ja-JP" altLang="ja-JP" sz="2800" dirty="0" smtClean="0"/>
              <a:t>私</a:t>
            </a:r>
            <a:r>
              <a:rPr lang="ja-JP" altLang="en-US" sz="2800" dirty="0" smtClean="0"/>
              <a:t>自身</a:t>
            </a:r>
            <a:r>
              <a:rPr lang="ja-JP" altLang="ja-JP" sz="2800" dirty="0" smtClean="0"/>
              <a:t>が感じたこと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204864" y="7533456"/>
            <a:ext cx="5256584" cy="1167852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ja-JP" altLang="ja-JP" sz="2000" dirty="0" smtClean="0"/>
              <a:t>ルミナリエの点灯で、一段落。</a:t>
            </a:r>
          </a:p>
          <a:p>
            <a:pPr>
              <a:spcAft>
                <a:spcPts val="2400"/>
              </a:spcAft>
            </a:pPr>
            <a:r>
              <a:rPr lang="ja-JP" altLang="en-US" sz="2000" dirty="0" smtClean="0"/>
              <a:t>最も役立ったものは、</a:t>
            </a:r>
            <a:r>
              <a:rPr lang="ja-JP" altLang="ja-JP" sz="2000" dirty="0"/>
              <a:t>　</a:t>
            </a:r>
            <a:r>
              <a:rPr lang="ja-JP" altLang="ja-JP" sz="2000" dirty="0" smtClean="0"/>
              <a:t>靴</a:t>
            </a:r>
            <a:r>
              <a:rPr lang="ja-JP" altLang="en-US" sz="2000" dirty="0" smtClean="0"/>
              <a:t>。</a:t>
            </a:r>
            <a:endParaRPr lang="ja-JP" altLang="ja-JP" sz="2000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691327" y="1044876"/>
            <a:ext cx="74920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15008" y="1268760"/>
            <a:ext cx="8928992" cy="604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fontAlgn="auto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tabLst>
                <a:tab pos="2684463" algn="l"/>
              </a:tabLst>
            </a:pPr>
            <a:r>
              <a:rPr kumimoji="1" lang="ja-JP" altLang="en-US" sz="2400" dirty="0">
                <a:solidFill>
                  <a:schemeClr val="tx1"/>
                </a:solidFill>
                <a:latin typeface="+mn-ea"/>
                <a:ea typeface="+mn-ea"/>
              </a:rPr>
              <a:t>家族の絆の大切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さ</a:t>
            </a:r>
            <a:r>
              <a:rPr kumimoji="1" lang="en-US" altLang="ja-JP" dirty="0" smtClean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仲良く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なる夫婦、別れる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夫婦</a:t>
            </a:r>
            <a:endParaRPr kumimoji="1" lang="en-US" altLang="ja-JP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L="457200" indent="-457200" algn="l" fontAlgn="auto">
              <a:lnSpc>
                <a:spcPct val="100000"/>
              </a:lnSpc>
              <a:buFont typeface="+mj-lt"/>
              <a:buAutoNum type="arabicPeriod"/>
              <a:tabLst>
                <a:tab pos="2684463" algn="l"/>
              </a:tabLst>
            </a:pPr>
            <a:r>
              <a:rPr kumimoji="1" lang="ja-JP" altLang="en-US" sz="2400" dirty="0">
                <a:solidFill>
                  <a:schemeClr val="tx1"/>
                </a:solidFill>
                <a:latin typeface="+mn-ea"/>
                <a:ea typeface="+mn-ea"/>
              </a:rPr>
              <a:t>地域の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結びつき</a:t>
            </a:r>
            <a:r>
              <a:rPr kumimoji="1" lang="en-US" altLang="ja-JP" dirty="0" smtClean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助け合い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と共感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。ボランティア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は効果的な活動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を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endParaRPr lang="ja-JP" altLang="en-US" dirty="0">
              <a:solidFill>
                <a:schemeClr val="tx1"/>
              </a:solidFill>
              <a:latin typeface="+mn-ea"/>
              <a:ea typeface="+mn-ea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tabLst>
                <a:tab pos="2684463" algn="l"/>
              </a:tabLst>
            </a:pPr>
            <a:r>
              <a:rPr kumimoji="1" lang="en-US" altLang="ja-JP" dirty="0" smtClean="0">
                <a:solidFill>
                  <a:schemeClr val="tx1"/>
                </a:solidFill>
                <a:latin typeface="+mn-ea"/>
                <a:ea typeface="+mn-ea"/>
              </a:rPr>
              <a:t>			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地域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コミュニティーの要は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小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学校、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陣頭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に立った教員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たち</a:t>
            </a:r>
            <a:endParaRPr lang="en-US" altLang="ja-JP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457200" indent="-457200" algn="l" fontAlgn="auto">
              <a:lnSpc>
                <a:spcPct val="100000"/>
              </a:lnSpc>
              <a:buFont typeface="+mj-lt"/>
              <a:buAutoNum type="arabicPeriod" startAt="3"/>
              <a:tabLst>
                <a:tab pos="3665538" algn="l"/>
              </a:tabLst>
            </a:pPr>
            <a:r>
              <a:rPr kumimoji="1" lang="ja-JP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子ども</a:t>
            </a:r>
            <a:r>
              <a:rPr kumimoji="1" lang="ja-JP" altLang="en-US" sz="2400" dirty="0">
                <a:solidFill>
                  <a:schemeClr val="tx1"/>
                </a:solidFill>
                <a:latin typeface="+mn-ea"/>
                <a:ea typeface="+mn-ea"/>
              </a:rPr>
              <a:t>連れの若夫婦はすぐに圏外へ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r>
              <a:rPr kumimoji="1" lang="ja-JP" altLang="ja-JP" sz="2400" dirty="0">
                <a:solidFill>
                  <a:schemeClr val="tx1"/>
                </a:solidFill>
                <a:latin typeface="+mn-ea"/>
                <a:ea typeface="+mn-ea"/>
              </a:rPr>
              <a:t>　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　　</a:t>
            </a:r>
            <a:endParaRPr kumimoji="1" lang="en-US" altLang="ja-JP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 fontAlgn="auto">
              <a:lnSpc>
                <a:spcPct val="100000"/>
              </a:lnSpc>
              <a:spcAft>
                <a:spcPts val="600"/>
              </a:spcAft>
              <a:tabLst>
                <a:tab pos="2947988" algn="l"/>
              </a:tabLst>
            </a:pPr>
            <a:r>
              <a:rPr kumimoji="1" lang="en-US" altLang="ja-JP" dirty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災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害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弱者は、動けない老人、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障害者</a:t>
            </a:r>
            <a:endParaRPr kumimoji="1" lang="en-US" altLang="ja-JP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L="457200" indent="-457200" algn="l" fontAlgn="t">
              <a:buFont typeface="+mj-lt"/>
              <a:buAutoNum type="arabicPeriod" startAt="4"/>
            </a:pPr>
            <a:r>
              <a:rPr kumimoji="1" lang="ja-JP" altLang="en-US" sz="2400" dirty="0">
                <a:solidFill>
                  <a:schemeClr val="tx1"/>
                </a:solidFill>
                <a:latin typeface="+mn-ea"/>
                <a:ea typeface="+mn-ea"/>
              </a:rPr>
              <a:t>燃える神戸の町、空襲による炎上と同じ。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　</a:t>
            </a:r>
            <a:endParaRPr lang="en-US" altLang="ja-JP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 fontAlgn="t">
              <a:lnSpc>
                <a:spcPct val="100000"/>
              </a:lnSpc>
              <a:tabLst>
                <a:tab pos="2874963" algn="l"/>
              </a:tabLst>
            </a:pPr>
            <a:r>
              <a:rPr kumimoji="1" lang="en-US" altLang="ja-JP" dirty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当時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はボスニア戦争中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endParaRPr kumimoji="1" lang="en-US" altLang="ja-JP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 fontAlgn="t">
              <a:lnSpc>
                <a:spcPct val="100000"/>
              </a:lnSpc>
              <a:tabLst>
                <a:tab pos="2874963" algn="l"/>
              </a:tabLst>
            </a:pPr>
            <a:r>
              <a:rPr kumimoji="1" lang="en-US" altLang="ja-JP" dirty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戦争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は憎いが、自然災害は恨めない。</a:t>
            </a:r>
            <a:endParaRPr lang="ja-JP" altLang="en-US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 fontAlgn="t">
              <a:lnSpc>
                <a:spcPct val="100000"/>
              </a:lnSpc>
              <a:tabLst>
                <a:tab pos="2874963" algn="l"/>
              </a:tabLst>
            </a:pPr>
            <a:r>
              <a:rPr kumimoji="1" lang="en-US" altLang="ja-JP" dirty="0" smtClean="0">
                <a:solidFill>
                  <a:schemeClr val="tx1"/>
                </a:solidFill>
                <a:latin typeface="+mn-ea"/>
                <a:ea typeface="+mn-ea"/>
              </a:rPr>
              <a:t>	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震災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は</a:t>
            </a:r>
            <a:r>
              <a:rPr kumimoji="1" lang="en-US" altLang="ja-JP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ja-JP" altLang="en-US" dirty="0">
                <a:solidFill>
                  <a:schemeClr val="tx1"/>
                </a:solidFill>
                <a:latin typeface="+mn-ea"/>
                <a:ea typeface="+mn-ea"/>
              </a:rPr>
              <a:t>回だけ、戦争は年余にわたる</a:t>
            </a:r>
            <a:r>
              <a:rPr kumimoji="1" lang="ja-JP" altLang="en-US" dirty="0" smtClean="0">
                <a:solidFill>
                  <a:schemeClr val="tx1"/>
                </a:solidFill>
                <a:latin typeface="+mn-ea"/>
                <a:ea typeface="+mn-ea"/>
              </a:rPr>
              <a:t>。</a:t>
            </a:r>
            <a:endParaRPr lang="ja-JP" altLang="en-US" sz="2400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kumimoji="1" lang="ja-JP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793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363272" cy="990600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阪神淡路大震災から２０年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9" y="2276872"/>
            <a:ext cx="6840760" cy="18002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spcAft>
                <a:spcPts val="2400"/>
              </a:spcAft>
              <a:buClrTx/>
              <a:buFont typeface="+mj-lt"/>
              <a:buAutoNum type="arabicParenR"/>
            </a:pPr>
            <a:r>
              <a:rPr lang="ja-JP" altLang="en-US" sz="2400" dirty="0" smtClean="0"/>
              <a:t>阪神淡路大震災で</a:t>
            </a:r>
            <a:r>
              <a:rPr lang="ja-JP" altLang="ja-JP" sz="2400" dirty="0" smtClean="0"/>
              <a:t>私が感じたこと</a:t>
            </a:r>
            <a:endParaRPr lang="en-US" altLang="ja-JP" sz="2400" dirty="0" smtClean="0"/>
          </a:p>
          <a:p>
            <a:pPr marL="514350" indent="-514350">
              <a:lnSpc>
                <a:spcPct val="150000"/>
              </a:lnSpc>
              <a:spcAft>
                <a:spcPts val="2400"/>
              </a:spcAft>
              <a:buClrTx/>
              <a:buFont typeface="+mj-lt"/>
              <a:buAutoNum type="arabicParenR"/>
            </a:pPr>
            <a:r>
              <a:rPr lang="ja-JP" altLang="en-US" sz="2400" dirty="0"/>
              <a:t>小児科医としてみた医療現場と子ども</a:t>
            </a:r>
            <a:r>
              <a:rPr lang="ja-JP" altLang="en-US" sz="2400" dirty="0" smtClean="0"/>
              <a:t>たち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01210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安全神話の崩壊</a:t>
            </a:r>
            <a:endParaRPr kumimoji="1" lang="ja-JP" altLang="en-US" dirty="0"/>
          </a:p>
        </p:txBody>
      </p:sp>
      <p:pic>
        <p:nvPicPr>
          <p:cNvPr id="5" name="図 4" descr="スキャン 1b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998886" cy="439248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図 8" descr="スキャン 9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951851" cy="44057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1122527" y="6093296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dirty="0" smtClean="0">
                <a:latin typeface="+mn-ea"/>
                <a:ea typeface="+mn-ea"/>
              </a:rPr>
              <a:t>1995</a:t>
            </a:r>
            <a:r>
              <a:rPr kumimoji="1" lang="ja-JP" altLang="en-US" sz="2400" dirty="0" smtClean="0">
                <a:latin typeface="+mn-ea"/>
                <a:ea typeface="+mn-ea"/>
              </a:rPr>
              <a:t>年</a:t>
            </a:r>
            <a:r>
              <a:rPr kumimoji="1" lang="en-US" altLang="ja-JP" sz="2400" dirty="0" smtClean="0">
                <a:latin typeface="+mn-ea"/>
                <a:ea typeface="+mn-ea"/>
              </a:rPr>
              <a:t>1</a:t>
            </a:r>
            <a:r>
              <a:rPr kumimoji="1" lang="ja-JP" altLang="en-US" sz="2400" dirty="0" smtClean="0">
                <a:latin typeface="+mn-ea"/>
                <a:ea typeface="+mn-ea"/>
              </a:rPr>
              <a:t>月</a:t>
            </a:r>
            <a:r>
              <a:rPr kumimoji="1" lang="en-US" altLang="ja-JP" sz="2400" dirty="0" smtClean="0">
                <a:latin typeface="+mn-ea"/>
                <a:ea typeface="+mn-ea"/>
              </a:rPr>
              <a:t>17</a:t>
            </a:r>
            <a:r>
              <a:rPr kumimoji="1" lang="ja-JP" altLang="en-US" sz="2400" dirty="0" smtClean="0">
                <a:latin typeface="+mn-ea"/>
                <a:ea typeface="+mn-ea"/>
              </a:rPr>
              <a:t>日</a:t>
            </a:r>
            <a:endParaRPr kumimoji="1" lang="ja-JP" altLang="en-US" sz="2400" dirty="0">
              <a:latin typeface="+mn-ea"/>
              <a:ea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67839" y="609329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400" dirty="0" smtClean="0">
                <a:latin typeface="+mn-ea"/>
                <a:ea typeface="+mn-ea"/>
              </a:rPr>
              <a:t>2</a:t>
            </a:r>
            <a:r>
              <a:rPr kumimoji="1" lang="ja-JP" altLang="en-US" sz="2400" dirty="0" smtClean="0">
                <a:latin typeface="+mn-ea"/>
                <a:ea typeface="+mn-ea"/>
              </a:rPr>
              <a:t>月</a:t>
            </a:r>
            <a:r>
              <a:rPr kumimoji="1" lang="en-US" altLang="ja-JP" sz="2400" dirty="0" smtClean="0">
                <a:latin typeface="+mn-ea"/>
                <a:ea typeface="+mn-ea"/>
              </a:rPr>
              <a:t>8</a:t>
            </a:r>
            <a:r>
              <a:rPr kumimoji="1" lang="ja-JP" altLang="en-US" sz="2400" dirty="0" smtClean="0">
                <a:latin typeface="+mn-ea"/>
                <a:ea typeface="+mn-ea"/>
              </a:rPr>
              <a:t>日</a:t>
            </a:r>
            <a:endParaRPr kumimoji="1" lang="ja-JP" altLang="en-US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011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760640" cy="72008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倒壊した我が家と近隣の火災</a:t>
            </a:r>
            <a:endParaRPr kumimoji="1" lang="ja-JP" altLang="en-US" sz="3600" dirty="0"/>
          </a:p>
        </p:txBody>
      </p:sp>
      <p:pic>
        <p:nvPicPr>
          <p:cNvPr id="7" name="図 6" descr="スキャン_edited-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608513" cy="323858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コンテンツ プレースホルダー 4" descr="スキャン_edited-2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3" b="8643"/>
          <a:stretch>
            <a:fillRect/>
          </a:stretch>
        </p:blipFill>
        <p:spPr>
          <a:xfrm>
            <a:off x="2699792" y="3645024"/>
            <a:ext cx="5103568" cy="3024336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コンテンツ プレースホルダー 3" descr="スキャン_edited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b="8386"/>
          <a:stretch>
            <a:fillRect/>
          </a:stretch>
        </p:blipFill>
        <p:spPr>
          <a:xfrm>
            <a:off x="4644008" y="1412776"/>
            <a:ext cx="4131460" cy="244827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69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84040" y="620688"/>
            <a:ext cx="7558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3200" dirty="0" smtClean="0">
                <a:solidFill>
                  <a:schemeClr val="tx2"/>
                </a:solidFill>
                <a:latin typeface="+mn-ea"/>
                <a:ea typeface="+mn-ea"/>
              </a:rPr>
              <a:t>大学病院に迫る大火災　</a:t>
            </a:r>
            <a:r>
              <a:rPr kumimoji="1" lang="en-US" altLang="ja-JP" sz="3200" dirty="0" smtClean="0">
                <a:solidFill>
                  <a:schemeClr val="tx2"/>
                </a:solidFill>
                <a:latin typeface="+mn-ea"/>
                <a:ea typeface="+mn-ea"/>
              </a:rPr>
              <a:t>1995</a:t>
            </a:r>
            <a:r>
              <a:rPr kumimoji="1" lang="ja-JP" altLang="en-US" sz="3200" dirty="0" smtClean="0">
                <a:solidFill>
                  <a:schemeClr val="tx2"/>
                </a:solidFill>
                <a:latin typeface="+mn-ea"/>
                <a:ea typeface="+mn-ea"/>
              </a:rPr>
              <a:t>年</a:t>
            </a:r>
            <a:r>
              <a:rPr kumimoji="1" lang="en-US" altLang="ja-JP" sz="3200" dirty="0" smtClean="0">
                <a:solidFill>
                  <a:schemeClr val="tx2"/>
                </a:solidFill>
                <a:latin typeface="+mn-ea"/>
                <a:ea typeface="+mn-ea"/>
              </a:rPr>
              <a:t>1</a:t>
            </a:r>
            <a:r>
              <a:rPr kumimoji="1" lang="ja-JP" altLang="en-US" sz="3200" dirty="0" smtClean="0">
                <a:solidFill>
                  <a:schemeClr val="tx2"/>
                </a:solidFill>
                <a:latin typeface="+mn-ea"/>
                <a:ea typeface="+mn-ea"/>
              </a:rPr>
              <a:t>月</a:t>
            </a:r>
            <a:r>
              <a:rPr kumimoji="1" lang="en-US" altLang="ja-JP" sz="3200" dirty="0" smtClean="0">
                <a:solidFill>
                  <a:schemeClr val="tx2"/>
                </a:solidFill>
                <a:latin typeface="+mn-ea"/>
                <a:ea typeface="+mn-ea"/>
              </a:rPr>
              <a:t>17</a:t>
            </a:r>
            <a:r>
              <a:rPr kumimoji="1" lang="ja-JP" altLang="en-US" sz="3200" dirty="0" smtClean="0">
                <a:solidFill>
                  <a:schemeClr val="tx2"/>
                </a:solidFill>
                <a:latin typeface="+mn-ea"/>
                <a:ea typeface="+mn-ea"/>
              </a:rPr>
              <a:t>日夜</a:t>
            </a:r>
            <a:endParaRPr kumimoji="1" lang="ja-JP" altLang="en-US" sz="3200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912768" cy="48716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97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神も、仏も。。。。。</a:t>
            </a:r>
            <a:endParaRPr kumimoji="1" lang="ja-JP" altLang="en-US" dirty="0"/>
          </a:p>
        </p:txBody>
      </p:sp>
      <p:pic>
        <p:nvPicPr>
          <p:cNvPr id="9" name="コンテンツ プレースホルダー 8" descr="スキャン 7a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b="8275"/>
          <a:stretch>
            <a:fillRect/>
          </a:stretch>
        </p:blipFill>
        <p:spPr>
          <a:xfrm>
            <a:off x="899592" y="1772816"/>
            <a:ext cx="7096046" cy="420506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14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792088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阪神大震災で</a:t>
            </a:r>
            <a:r>
              <a:rPr kumimoji="1" lang="ja-JP" altLang="en-US" sz="2800" dirty="0" smtClean="0"/>
              <a:t>流行った</a:t>
            </a:r>
            <a:r>
              <a:rPr kumimoji="1" lang="ja-JP" altLang="en-US" sz="2800" dirty="0" smtClean="0"/>
              <a:t>言葉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59632" y="1844824"/>
            <a:ext cx="5616624" cy="32403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ja-JP" altLang="ja-JP" dirty="0" smtClean="0">
                <a:latin typeface="+mn-ea"/>
              </a:rPr>
              <a:t>ボランティア</a:t>
            </a:r>
            <a:r>
              <a:rPr lang="ja-JP" altLang="en-US" dirty="0" smtClean="0">
                <a:latin typeface="+mn-ea"/>
              </a:rPr>
              <a:t>元年、</a:t>
            </a:r>
            <a:r>
              <a:rPr lang="en-US" altLang="ja-JP" dirty="0" smtClean="0">
                <a:latin typeface="+mn-ea"/>
              </a:rPr>
              <a:t>NPO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ja-JP" altLang="ja-JP" dirty="0" smtClean="0">
                <a:latin typeface="+mn-ea"/>
              </a:rPr>
              <a:t>がんばろう 神戸</a:t>
            </a:r>
            <a:r>
              <a:rPr lang="ja-JP" altLang="en-US" dirty="0" smtClean="0">
                <a:latin typeface="+mn-ea"/>
              </a:rPr>
              <a:t>！</a:t>
            </a:r>
            <a:r>
              <a:rPr lang="ja-JP" altLang="ja-JP" dirty="0">
                <a:latin typeface="+mn-ea"/>
              </a:rPr>
              <a:t>　</a:t>
            </a:r>
            <a:r>
              <a:rPr lang="en-US" altLang="ja-JP" dirty="0" smtClean="0">
                <a:latin typeface="+mn-ea"/>
              </a:rPr>
              <a:t>We </a:t>
            </a:r>
            <a:r>
              <a:rPr lang="en-US" altLang="ja-JP" dirty="0">
                <a:latin typeface="+mn-ea"/>
              </a:rPr>
              <a:t>Love Kobe!</a:t>
            </a:r>
            <a:endParaRPr lang="ja-JP" altLang="ja-JP" dirty="0">
              <a:latin typeface="+mn-ea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ja-JP" altLang="ja-JP" dirty="0" smtClean="0">
                <a:latin typeface="+mn-ea"/>
              </a:rPr>
              <a:t>こころ</a:t>
            </a:r>
            <a:r>
              <a:rPr lang="ja-JP" altLang="ja-JP" dirty="0">
                <a:latin typeface="+mn-ea"/>
              </a:rPr>
              <a:t>の</a:t>
            </a:r>
            <a:r>
              <a:rPr lang="ja-JP" altLang="ja-JP" dirty="0" smtClean="0">
                <a:latin typeface="+mn-ea"/>
              </a:rPr>
              <a:t>ケア</a:t>
            </a:r>
            <a:r>
              <a:rPr lang="ja-JP" altLang="en-US" dirty="0" smtClean="0">
                <a:latin typeface="+mn-ea"/>
              </a:rPr>
              <a:t>　　</a:t>
            </a:r>
            <a:r>
              <a:rPr lang="en-US" altLang="ja-JP" dirty="0" smtClean="0">
                <a:latin typeface="+mn-ea"/>
              </a:rPr>
              <a:t>PTSD </a:t>
            </a:r>
            <a:r>
              <a:rPr lang="ja-JP" altLang="en-US" dirty="0" smtClean="0">
                <a:latin typeface="+mn-ea"/>
              </a:rPr>
              <a:t>と</a:t>
            </a:r>
            <a:r>
              <a:rPr lang="en-US" altLang="ja-JP" dirty="0" smtClean="0">
                <a:latin typeface="+mn-ea"/>
              </a:rPr>
              <a:t> Positive</a:t>
            </a:r>
            <a:r>
              <a:rPr lang="ja-JP" altLang="en-US" dirty="0" smtClean="0">
                <a:latin typeface="+mn-ea"/>
              </a:rPr>
              <a:t>思考</a:t>
            </a:r>
            <a:r>
              <a:rPr lang="en-US" altLang="ja-JP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ja-JP" altLang="en-US" dirty="0" smtClean="0">
                <a:latin typeface="+mn-ea"/>
              </a:rPr>
              <a:t>家族の</a:t>
            </a:r>
            <a:r>
              <a:rPr lang="ja-JP" altLang="ja-JP" dirty="0" smtClean="0">
                <a:latin typeface="+mn-ea"/>
              </a:rPr>
              <a:t>絆</a:t>
            </a:r>
            <a:endParaRPr kumimoji="1" lang="ja-JP" altLang="en-US" dirty="0">
              <a:latin typeface="+mn-ea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683568" y="1412776"/>
            <a:ext cx="74920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88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46394"/>
              </p:ext>
            </p:extLst>
          </p:nvPr>
        </p:nvGraphicFramePr>
        <p:xfrm>
          <a:off x="395536" y="1196752"/>
          <a:ext cx="8064896" cy="373140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960440"/>
                <a:gridCol w="4104456"/>
              </a:tblGrid>
              <a:tr h="72008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ja-JP" altLang="ja-JP" sz="1800" dirty="0" smtClean="0"/>
                        <a:t>家族の</a:t>
                      </a:r>
                      <a:r>
                        <a:rPr lang="ja-JP" altLang="en-US" sz="1800" dirty="0" smtClean="0"/>
                        <a:t>絆の大切さ</a:t>
                      </a:r>
                      <a:r>
                        <a:rPr lang="ja-JP" altLang="ja-JP" sz="1800" dirty="0" smtClean="0"/>
                        <a:t>　</a:t>
                      </a:r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 </a:t>
                      </a:r>
                      <a:r>
                        <a:rPr lang="ja-JP" altLang="ja-JP" sz="1800" dirty="0" smtClean="0"/>
                        <a:t>仲良くなる夫婦、別れる夫婦</a:t>
                      </a:r>
                    </a:p>
                  </a:txBody>
                  <a:tcPr>
                    <a:noFill/>
                  </a:tcPr>
                </a:tc>
              </a:tr>
              <a:tr h="88857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ja-JP" altLang="ja-JP" sz="1800" dirty="0" smtClean="0"/>
                        <a:t>地域の結びつき　助け合いと共感</a:t>
                      </a:r>
                      <a:r>
                        <a:rPr lang="ja-JP" altLang="en-US" sz="1800" dirty="0" smtClean="0"/>
                        <a:t>。　</a:t>
                      </a:r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地域コミュニティーの要は小学校</a:t>
                      </a:r>
                      <a:r>
                        <a:rPr lang="en-US" altLang="ja-JP" sz="1800" dirty="0" smtClean="0"/>
                        <a:t>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陣頭に立った教員たち</a:t>
                      </a:r>
                      <a:endParaRPr lang="en-US" altLang="ja-JP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dirty="0" smtClean="0"/>
                        <a:t>ボランティアは効果的な活動を</a:t>
                      </a:r>
                      <a:endParaRPr lang="ja-JP" altLang="ja-JP" sz="1800" dirty="0" smtClean="0"/>
                    </a:p>
                  </a:txBody>
                  <a:tcPr>
                    <a:noFill/>
                  </a:tcPr>
                </a:tc>
              </a:tr>
              <a:tr h="57719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ja-JP" altLang="ja-JP" sz="1800" dirty="0" smtClean="0"/>
                        <a:t>子ども連れの若夫婦はすぐに</a:t>
                      </a:r>
                      <a:r>
                        <a:rPr lang="ja-JP" altLang="en-US" sz="1800" dirty="0" smtClean="0"/>
                        <a:t>圏外</a:t>
                      </a:r>
                      <a:r>
                        <a:rPr lang="ja-JP" altLang="ja-JP" sz="1800" dirty="0" smtClean="0"/>
                        <a:t>へ</a:t>
                      </a:r>
                      <a:r>
                        <a:rPr lang="ja-JP" altLang="en-US" sz="1800" dirty="0" smtClean="0"/>
                        <a:t>。</a:t>
                      </a:r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災害弱者は、動けない老人、障害者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dirty="0"/>
                    </a:p>
                  </a:txBody>
                  <a:tcPr>
                    <a:noFill/>
                  </a:tcPr>
                </a:tc>
              </a:tr>
              <a:tr h="118252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</a:pPr>
                      <a:r>
                        <a:rPr lang="ja-JP" altLang="ja-JP" sz="1800" dirty="0" smtClean="0"/>
                        <a:t>燃える神戸の町、空襲による炎上</a:t>
                      </a:r>
                      <a:r>
                        <a:rPr lang="ja-JP" altLang="en-US" sz="1800" dirty="0" smtClean="0"/>
                        <a:t>と同じ。　</a:t>
                      </a:r>
                      <a:endParaRPr kumimoji="1" lang="ja-JP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戦争は憎いが、自然災害は恨めない。</a:t>
                      </a:r>
                      <a:endParaRPr lang="en-US" altLang="ja-JP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当時はボスニア戦争</a:t>
                      </a:r>
                      <a:r>
                        <a:rPr lang="ja-JP" altLang="en-US" sz="1800" dirty="0" smtClean="0"/>
                        <a:t>中。</a:t>
                      </a:r>
                      <a:endParaRPr lang="en-US" altLang="ja-JP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dirty="0" smtClean="0"/>
                        <a:t>震災</a:t>
                      </a:r>
                      <a:r>
                        <a:rPr lang="ja-JP" altLang="ja-JP" sz="1800" dirty="0" smtClean="0"/>
                        <a:t>は</a:t>
                      </a:r>
                      <a:r>
                        <a:rPr lang="en-US" altLang="ja-JP" sz="1800" dirty="0" smtClean="0"/>
                        <a:t>1</a:t>
                      </a:r>
                      <a:r>
                        <a:rPr lang="ja-JP" altLang="ja-JP" sz="1800" dirty="0" smtClean="0"/>
                        <a:t>回だけ、戦争は年余にわた</a:t>
                      </a:r>
                      <a:r>
                        <a:rPr lang="ja-JP" altLang="en-US" sz="1800" dirty="0" smtClean="0"/>
                        <a:t>る。</a:t>
                      </a:r>
                      <a:endParaRPr kumimoji="1" lang="ja-JP" altLang="en-US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724"/>
          </a:xfrm>
        </p:spPr>
        <p:txBody>
          <a:bodyPr>
            <a:normAutofit/>
          </a:bodyPr>
          <a:lstStyle/>
          <a:p>
            <a:r>
              <a:rPr lang="ja-JP" altLang="ja-JP" sz="2800" dirty="0" smtClean="0"/>
              <a:t>私</a:t>
            </a:r>
            <a:r>
              <a:rPr lang="ja-JP" altLang="en-US" sz="2800" dirty="0" smtClean="0"/>
              <a:t>自身</a:t>
            </a:r>
            <a:r>
              <a:rPr lang="ja-JP" altLang="ja-JP" sz="2800" dirty="0" smtClean="0"/>
              <a:t>が感じたこと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03648" y="5213476"/>
            <a:ext cx="5256584" cy="1167852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ja-JP" altLang="ja-JP" sz="2000" dirty="0" smtClean="0"/>
              <a:t>ルミナリエの点灯で、一段落。</a:t>
            </a:r>
          </a:p>
          <a:p>
            <a:pPr>
              <a:spcAft>
                <a:spcPts val="2400"/>
              </a:spcAft>
            </a:pPr>
            <a:r>
              <a:rPr lang="ja-JP" altLang="en-US" sz="2000" dirty="0" smtClean="0"/>
              <a:t>最も役立ったものは、</a:t>
            </a:r>
            <a:r>
              <a:rPr lang="ja-JP" altLang="ja-JP" sz="2000" dirty="0"/>
              <a:t>　</a:t>
            </a:r>
            <a:r>
              <a:rPr lang="ja-JP" altLang="ja-JP" sz="2000" dirty="0" smtClean="0"/>
              <a:t>靴</a:t>
            </a:r>
            <a:r>
              <a:rPr lang="ja-JP" altLang="en-US" sz="2000" dirty="0" smtClean="0"/>
              <a:t>。</a:t>
            </a:r>
            <a:endParaRPr lang="ja-JP" altLang="ja-JP" sz="2000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691327" y="1044876"/>
            <a:ext cx="74920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2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724"/>
          </a:xfrm>
        </p:spPr>
        <p:txBody>
          <a:bodyPr>
            <a:normAutofit/>
          </a:bodyPr>
          <a:lstStyle/>
          <a:p>
            <a:r>
              <a:rPr lang="ja-JP" altLang="ja-JP" sz="2800" dirty="0" smtClean="0"/>
              <a:t>私</a:t>
            </a:r>
            <a:r>
              <a:rPr lang="ja-JP" altLang="en-US" sz="2800" dirty="0" smtClean="0"/>
              <a:t>自身</a:t>
            </a:r>
            <a:r>
              <a:rPr lang="ja-JP" altLang="ja-JP" sz="2800" dirty="0" smtClean="0"/>
              <a:t>が感じたこと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03648" y="5213476"/>
            <a:ext cx="5256584" cy="1167852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ja-JP" altLang="ja-JP" sz="2000" dirty="0" smtClean="0"/>
              <a:t>ルミナリエの点灯で、一段落。</a:t>
            </a:r>
          </a:p>
          <a:p>
            <a:pPr>
              <a:spcAft>
                <a:spcPts val="2400"/>
              </a:spcAft>
            </a:pPr>
            <a:r>
              <a:rPr lang="ja-JP" altLang="en-US" sz="2000" dirty="0" smtClean="0"/>
              <a:t>最も役立ったものは、</a:t>
            </a:r>
            <a:r>
              <a:rPr lang="ja-JP" altLang="ja-JP" sz="2000" dirty="0"/>
              <a:t>　</a:t>
            </a:r>
            <a:r>
              <a:rPr lang="ja-JP" altLang="ja-JP" sz="2000" dirty="0" smtClean="0"/>
              <a:t>靴</a:t>
            </a:r>
            <a:r>
              <a:rPr lang="ja-JP" altLang="en-US" sz="2000" dirty="0" smtClean="0"/>
              <a:t>。</a:t>
            </a:r>
            <a:endParaRPr lang="ja-JP" altLang="ja-JP" sz="2000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691327" y="1044876"/>
            <a:ext cx="74920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287402"/>
              </p:ext>
            </p:extLst>
          </p:nvPr>
        </p:nvGraphicFramePr>
        <p:xfrm>
          <a:off x="323528" y="1340768"/>
          <a:ext cx="8064896" cy="37314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0440"/>
                <a:gridCol w="4104456"/>
              </a:tblGrid>
              <a:tr h="72008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ja-JP" altLang="ja-JP" sz="1800" dirty="0" smtClean="0"/>
                        <a:t>家族の</a:t>
                      </a:r>
                      <a:r>
                        <a:rPr lang="ja-JP" altLang="en-US" sz="1800" dirty="0" smtClean="0"/>
                        <a:t>絆の大切さ</a:t>
                      </a:r>
                      <a:r>
                        <a:rPr lang="ja-JP" altLang="ja-JP" sz="1800" dirty="0" smtClean="0"/>
                        <a:t>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 </a:t>
                      </a:r>
                      <a:r>
                        <a:rPr lang="ja-JP" altLang="ja-JP" sz="1800" dirty="0" smtClean="0"/>
                        <a:t>仲良くなる夫婦、別れる夫婦</a:t>
                      </a:r>
                    </a:p>
                  </a:txBody>
                  <a:tcPr/>
                </a:tc>
              </a:tr>
              <a:tr h="888571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ja-JP" altLang="ja-JP" sz="1800" dirty="0" smtClean="0"/>
                        <a:t>地域の結びつき　助け合いと共感</a:t>
                      </a:r>
                      <a:r>
                        <a:rPr lang="ja-JP" altLang="en-US" sz="1800" dirty="0" smtClean="0"/>
                        <a:t>。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地域コミュニティーの要は小学校</a:t>
                      </a:r>
                      <a:r>
                        <a:rPr lang="en-US" altLang="ja-JP" sz="1800" dirty="0" smtClean="0"/>
                        <a:t>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陣頭に立った教員たち</a:t>
                      </a:r>
                      <a:endParaRPr lang="en-US" altLang="ja-JP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dirty="0" smtClean="0"/>
                        <a:t>ボランティアは効果的な活動を</a:t>
                      </a:r>
                      <a:endParaRPr lang="ja-JP" altLang="ja-JP" sz="1800" dirty="0" smtClean="0"/>
                    </a:p>
                  </a:txBody>
                  <a:tcPr/>
                </a:tc>
              </a:tr>
              <a:tr h="577192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ja-JP" altLang="ja-JP" sz="1800" dirty="0" smtClean="0"/>
                        <a:t>子ども連れの若夫婦はすぐに</a:t>
                      </a:r>
                      <a:r>
                        <a:rPr lang="ja-JP" altLang="en-US" sz="1800" dirty="0" smtClean="0"/>
                        <a:t>圏外</a:t>
                      </a:r>
                      <a:r>
                        <a:rPr lang="ja-JP" altLang="ja-JP" sz="1800" dirty="0" smtClean="0"/>
                        <a:t>へ</a:t>
                      </a:r>
                      <a:r>
                        <a:rPr lang="ja-JP" altLang="en-US" sz="1800" dirty="0" smtClean="0"/>
                        <a:t>。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災害弱者は、動けない老人、障害者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endParaRPr kumimoji="1" lang="ja-JP" altLang="en-US" dirty="0"/>
                    </a:p>
                  </a:txBody>
                  <a:tcPr/>
                </a:tc>
              </a:tr>
              <a:tr h="118252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20000"/>
                        </a:lnSpc>
                        <a:buFont typeface="Arial"/>
                        <a:buChar char="•"/>
                      </a:pPr>
                      <a:r>
                        <a:rPr lang="ja-JP" altLang="ja-JP" sz="1800" dirty="0" smtClean="0"/>
                        <a:t>燃える神戸の町、空襲による炎上</a:t>
                      </a:r>
                      <a:r>
                        <a:rPr lang="ja-JP" altLang="en-US" sz="1800" dirty="0" smtClean="0"/>
                        <a:t>と同じ。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戦争は憎いが、自然災害は恨めない。</a:t>
                      </a:r>
                      <a:endParaRPr lang="en-US" altLang="ja-JP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800" dirty="0" smtClean="0"/>
                        <a:t>当時はボスニア戦争</a:t>
                      </a:r>
                      <a:r>
                        <a:rPr lang="ja-JP" altLang="en-US" sz="1800" dirty="0" smtClean="0"/>
                        <a:t>中。</a:t>
                      </a:r>
                      <a:endParaRPr lang="en-US" altLang="ja-JP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dirty="0" smtClean="0"/>
                        <a:t>震災</a:t>
                      </a:r>
                      <a:r>
                        <a:rPr lang="ja-JP" altLang="ja-JP" sz="1800" dirty="0" smtClean="0"/>
                        <a:t>は</a:t>
                      </a:r>
                      <a:r>
                        <a:rPr lang="en-US" altLang="ja-JP" sz="1800" dirty="0" smtClean="0"/>
                        <a:t>1</a:t>
                      </a:r>
                      <a:r>
                        <a:rPr lang="ja-JP" altLang="ja-JP" sz="1800" dirty="0" smtClean="0"/>
                        <a:t>回だけ、戦争は年余にわた</a:t>
                      </a:r>
                      <a:r>
                        <a:rPr lang="ja-JP" altLang="en-US" sz="1800" dirty="0" smtClean="0"/>
                        <a:t>る。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図 6" descr="02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20891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9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タイトル &amp; 箇条書き（右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（右）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タイトル &amp; 箇条書き（右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クラリティ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画像（横長ワイド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横長ワイド）">
      <a:majorFont>
        <a:latin typeface="Georgia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画像（横長ワイド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箇条書き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箇条書き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箇条書き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タイトル &amp; 箇条書き（2 段組み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（2 段組み）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タイトル &amp; 箇条書き（2 段組み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画像（横長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横長）">
      <a:majorFont>
        <a:latin typeface="Georgia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画像（横長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画像（3 点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3 点）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画像（3 点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画像（縦長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縦長）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画像（縦長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タイトル、箇条書き、画像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、箇条書き、画像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タイトル、箇条書き、画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タイトル &amp; 箇条書き（左）">
  <a:themeElements>
    <a:clrScheme name="">
      <a:dk1>
        <a:srgbClr val="3D4A2F"/>
      </a:dk1>
      <a:lt1>
        <a:srgbClr val="C2B5D0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DDD7E4"/>
      </a:accent3>
      <a:accent4>
        <a:srgbClr val="333E27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（左）">
      <a:majorFont>
        <a:latin typeface="Georgia"/>
        <a:ea typeface="ヒラギノ明朝 ProN W3"/>
        <a:cs typeface="ヒラギノ明朝 ProN W3"/>
      </a:majorFont>
      <a:minorFont>
        <a:latin typeface="Georgi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55000"/>
          </a:lnSpc>
          <a:spcBef>
            <a:spcPts val="17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3D4A2F"/>
            </a:solidFill>
            <a:effectLst/>
            <a:latin typeface="Georgia" charset="0"/>
            <a:ea typeface="ヒラギノ明朝 ProN W3" charset="0"/>
            <a:cs typeface="ヒラギノ明朝 ProN W3" charset="0"/>
            <a:sym typeface="Georgia" charset="0"/>
          </a:defRPr>
        </a:defPPr>
      </a:lstStyle>
    </a:lnDef>
  </a:objectDefaults>
  <a:extraClrSchemeLst>
    <a:extraClrScheme>
      <a:clrScheme name="タイトル &amp; 箇条書き（左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Pages>0</Pages>
  <Words>421</Words>
  <Characters>0</Characters>
  <Application>Microsoft Macintosh PowerPoint</Application>
  <PresentationFormat>画面に合わせる (4:3)</PresentationFormat>
  <Lines>0</Lines>
  <Paragraphs>81</Paragraphs>
  <Slides>15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11</vt:i4>
      </vt:variant>
      <vt:variant>
        <vt:lpstr>スライド タイトル</vt:lpstr>
      </vt:variant>
      <vt:variant>
        <vt:i4>15</vt:i4>
      </vt:variant>
    </vt:vector>
  </HeadingPairs>
  <TitlesOfParts>
    <vt:vector size="26" baseType="lpstr">
      <vt:lpstr>デザインの設定</vt:lpstr>
      <vt:lpstr>画像（横長ワイド）</vt:lpstr>
      <vt:lpstr>箇条書き</vt:lpstr>
      <vt:lpstr>タイトル &amp; 箇条書き（2 段組み）</vt:lpstr>
      <vt:lpstr>画像（横長）</vt:lpstr>
      <vt:lpstr>画像（3 点）</vt:lpstr>
      <vt:lpstr>画像（縦長）</vt:lpstr>
      <vt:lpstr>タイトル、箇条書き、画像</vt:lpstr>
      <vt:lpstr>タイトル &amp; 箇条書き（左）</vt:lpstr>
      <vt:lpstr>タイトル &amp; 箇条書き（右）</vt:lpstr>
      <vt:lpstr>クラリティ</vt:lpstr>
      <vt:lpstr>阪神淡路大震災から２０年</vt:lpstr>
      <vt:lpstr>阪神淡路大震災から２０年</vt:lpstr>
      <vt:lpstr>安全神話の崩壊</vt:lpstr>
      <vt:lpstr>倒壊した我が家と近隣の火災</vt:lpstr>
      <vt:lpstr>PowerPoint プレゼンテーション</vt:lpstr>
      <vt:lpstr>神も、仏も。。。。。</vt:lpstr>
      <vt:lpstr>阪神大震災で流行った言葉</vt:lpstr>
      <vt:lpstr>私自身が感じたこと</vt:lpstr>
      <vt:lpstr>私自身が感じたこと</vt:lpstr>
      <vt:lpstr>小児科医としてみた医療現場と子どもたち</vt:lpstr>
      <vt:lpstr>PowerPoint プレゼンテーション</vt:lpstr>
      <vt:lpstr>PowerPoint プレゼンテーション</vt:lpstr>
      <vt:lpstr>最後に</vt:lpstr>
      <vt:lpstr>PowerPoint プレゼンテーション</vt:lpstr>
      <vt:lpstr>私自身が感じたこと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subject/>
  <dc:creator>Nakamura</dc:creator>
  <cp:keywords/>
  <dc:description/>
  <cp:lastModifiedBy>中村 肇</cp:lastModifiedBy>
  <cp:revision>121</cp:revision>
  <cp:lastPrinted>2011-03-24T12:54:17Z</cp:lastPrinted>
  <dcterms:created xsi:type="dcterms:W3CDTF">2011-03-24T13:19:34Z</dcterms:created>
  <dcterms:modified xsi:type="dcterms:W3CDTF">2015-04-18T08:39:53Z</dcterms:modified>
</cp:coreProperties>
</file>