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8" r:id="rId1"/>
    <p:sldMasterId id="2147483652" r:id="rId2"/>
    <p:sldMasterId id="2147483653" r:id="rId3"/>
    <p:sldMasterId id="2147483655" r:id="rId4"/>
    <p:sldMasterId id="2147483656" r:id="rId5"/>
    <p:sldMasterId id="2147483657" r:id="rId6"/>
    <p:sldMasterId id="2147483658" r:id="rId7"/>
    <p:sldMasterId id="2147483659" r:id="rId8"/>
    <p:sldMasterId id="2147483660" r:id="rId9"/>
    <p:sldMasterId id="2147483661" r:id="rId10"/>
    <p:sldMasterId id="2147483795" r:id="rId11"/>
  </p:sldMasterIdLst>
  <p:notesMasterIdLst>
    <p:notesMasterId r:id="rId52"/>
  </p:notesMasterIdLst>
  <p:handoutMasterIdLst>
    <p:handoutMasterId r:id="rId53"/>
  </p:handoutMasterIdLst>
  <p:sldIdLst>
    <p:sldId id="347" r:id="rId12"/>
    <p:sldId id="363" r:id="rId13"/>
    <p:sldId id="361" r:id="rId14"/>
    <p:sldId id="359" r:id="rId15"/>
    <p:sldId id="366" r:id="rId16"/>
    <p:sldId id="358" r:id="rId17"/>
    <p:sldId id="362" r:id="rId18"/>
    <p:sldId id="360" r:id="rId19"/>
    <p:sldId id="348" r:id="rId20"/>
    <p:sldId id="349" r:id="rId21"/>
    <p:sldId id="350" r:id="rId22"/>
    <p:sldId id="352" r:id="rId23"/>
    <p:sldId id="351" r:id="rId24"/>
    <p:sldId id="353" r:id="rId25"/>
    <p:sldId id="354" r:id="rId26"/>
    <p:sldId id="355" r:id="rId27"/>
    <p:sldId id="356" r:id="rId28"/>
    <p:sldId id="357" r:id="rId29"/>
    <p:sldId id="335" r:id="rId30"/>
    <p:sldId id="337" r:id="rId31"/>
    <p:sldId id="336" r:id="rId32"/>
    <p:sldId id="334" r:id="rId33"/>
    <p:sldId id="326" r:id="rId34"/>
    <p:sldId id="374" r:id="rId35"/>
    <p:sldId id="367" r:id="rId36"/>
    <p:sldId id="368" r:id="rId37"/>
    <p:sldId id="372" r:id="rId38"/>
    <p:sldId id="370" r:id="rId39"/>
    <p:sldId id="369" r:id="rId40"/>
    <p:sldId id="340" r:id="rId41"/>
    <p:sldId id="338" r:id="rId42"/>
    <p:sldId id="345" r:id="rId43"/>
    <p:sldId id="346" r:id="rId44"/>
    <p:sldId id="339" r:id="rId45"/>
    <p:sldId id="341" r:id="rId46"/>
    <p:sldId id="342" r:id="rId47"/>
    <p:sldId id="373" r:id="rId48"/>
    <p:sldId id="343" r:id="rId49"/>
    <p:sldId id="364" r:id="rId50"/>
    <p:sldId id="344" r:id="rId51"/>
  </p:sldIdLst>
  <p:sldSz cx="9144000" cy="6858000" type="screen4x3"/>
  <p:notesSz cx="6858000" cy="9144000"/>
  <p:defaultTextStyle>
    <a:defPPr>
      <a:defRPr lang="en-US"/>
    </a:defPPr>
    <a:lvl1pPr algn="ctr" rtl="0" fontAlgn="base">
      <a:lnSpc>
        <a:spcPct val="155000"/>
      </a:lnSpc>
      <a:spcBef>
        <a:spcPts val="1700"/>
      </a:spcBef>
      <a:spcAft>
        <a:spcPct val="0"/>
      </a:spcAft>
      <a:defRPr sz="2000" kern="1200">
        <a:solidFill>
          <a:srgbClr val="3D4A2F"/>
        </a:solidFill>
        <a:latin typeface="Georgia" charset="0"/>
        <a:ea typeface="ヒラギノ明朝 ProN W3" charset="0"/>
        <a:cs typeface="ヒラギノ明朝 ProN W3" charset="0"/>
        <a:sym typeface="Georgia" charset="0"/>
      </a:defRPr>
    </a:lvl1pPr>
    <a:lvl2pPr marL="457200" algn="ctr" rtl="0" fontAlgn="base">
      <a:lnSpc>
        <a:spcPct val="155000"/>
      </a:lnSpc>
      <a:spcBef>
        <a:spcPts val="1700"/>
      </a:spcBef>
      <a:spcAft>
        <a:spcPct val="0"/>
      </a:spcAft>
      <a:defRPr sz="2000" kern="1200">
        <a:solidFill>
          <a:srgbClr val="3D4A2F"/>
        </a:solidFill>
        <a:latin typeface="Georgia" charset="0"/>
        <a:ea typeface="ヒラギノ明朝 ProN W3" charset="0"/>
        <a:cs typeface="ヒラギノ明朝 ProN W3" charset="0"/>
        <a:sym typeface="Georgia" charset="0"/>
      </a:defRPr>
    </a:lvl2pPr>
    <a:lvl3pPr marL="914400" algn="ctr" rtl="0" fontAlgn="base">
      <a:lnSpc>
        <a:spcPct val="155000"/>
      </a:lnSpc>
      <a:spcBef>
        <a:spcPts val="1700"/>
      </a:spcBef>
      <a:spcAft>
        <a:spcPct val="0"/>
      </a:spcAft>
      <a:defRPr sz="2000" kern="1200">
        <a:solidFill>
          <a:srgbClr val="3D4A2F"/>
        </a:solidFill>
        <a:latin typeface="Georgia" charset="0"/>
        <a:ea typeface="ヒラギノ明朝 ProN W3" charset="0"/>
        <a:cs typeface="ヒラギノ明朝 ProN W3" charset="0"/>
        <a:sym typeface="Georgia" charset="0"/>
      </a:defRPr>
    </a:lvl3pPr>
    <a:lvl4pPr marL="1371600" algn="ctr" rtl="0" fontAlgn="base">
      <a:lnSpc>
        <a:spcPct val="155000"/>
      </a:lnSpc>
      <a:spcBef>
        <a:spcPts val="1700"/>
      </a:spcBef>
      <a:spcAft>
        <a:spcPct val="0"/>
      </a:spcAft>
      <a:defRPr sz="2000" kern="1200">
        <a:solidFill>
          <a:srgbClr val="3D4A2F"/>
        </a:solidFill>
        <a:latin typeface="Georgia" charset="0"/>
        <a:ea typeface="ヒラギノ明朝 ProN W3" charset="0"/>
        <a:cs typeface="ヒラギノ明朝 ProN W3" charset="0"/>
        <a:sym typeface="Georgia" charset="0"/>
      </a:defRPr>
    </a:lvl4pPr>
    <a:lvl5pPr marL="1828800" algn="ctr" rtl="0" fontAlgn="base">
      <a:lnSpc>
        <a:spcPct val="155000"/>
      </a:lnSpc>
      <a:spcBef>
        <a:spcPts val="1700"/>
      </a:spcBef>
      <a:spcAft>
        <a:spcPct val="0"/>
      </a:spcAft>
      <a:defRPr sz="2000" kern="1200">
        <a:solidFill>
          <a:srgbClr val="3D4A2F"/>
        </a:solidFill>
        <a:latin typeface="Georgia" charset="0"/>
        <a:ea typeface="ヒラギノ明朝 ProN W3" charset="0"/>
        <a:cs typeface="ヒラギノ明朝 ProN W3" charset="0"/>
        <a:sym typeface="Georgia" charset="0"/>
      </a:defRPr>
    </a:lvl5pPr>
    <a:lvl6pPr marL="2286000" algn="l" defTabSz="457200" rtl="0" eaLnBrk="1" latinLnBrk="0" hangingPunct="1">
      <a:defRPr sz="2000" kern="1200">
        <a:solidFill>
          <a:srgbClr val="3D4A2F"/>
        </a:solidFill>
        <a:latin typeface="Georgia" charset="0"/>
        <a:ea typeface="ヒラギノ明朝 ProN W3" charset="0"/>
        <a:cs typeface="ヒラギノ明朝 ProN W3" charset="0"/>
        <a:sym typeface="Georgia" charset="0"/>
      </a:defRPr>
    </a:lvl6pPr>
    <a:lvl7pPr marL="2743200" algn="l" defTabSz="457200" rtl="0" eaLnBrk="1" latinLnBrk="0" hangingPunct="1">
      <a:defRPr sz="2000" kern="1200">
        <a:solidFill>
          <a:srgbClr val="3D4A2F"/>
        </a:solidFill>
        <a:latin typeface="Georgia" charset="0"/>
        <a:ea typeface="ヒラギノ明朝 ProN W3" charset="0"/>
        <a:cs typeface="ヒラギノ明朝 ProN W3" charset="0"/>
        <a:sym typeface="Georgia" charset="0"/>
      </a:defRPr>
    </a:lvl7pPr>
    <a:lvl8pPr marL="3200400" algn="l" defTabSz="457200" rtl="0" eaLnBrk="1" latinLnBrk="0" hangingPunct="1">
      <a:defRPr sz="2000" kern="1200">
        <a:solidFill>
          <a:srgbClr val="3D4A2F"/>
        </a:solidFill>
        <a:latin typeface="Georgia" charset="0"/>
        <a:ea typeface="ヒラギノ明朝 ProN W3" charset="0"/>
        <a:cs typeface="ヒラギノ明朝 ProN W3" charset="0"/>
        <a:sym typeface="Georgia" charset="0"/>
      </a:defRPr>
    </a:lvl8pPr>
    <a:lvl9pPr marL="3657600" algn="l" defTabSz="457200" rtl="0" eaLnBrk="1" latinLnBrk="0" hangingPunct="1">
      <a:defRPr sz="2000" kern="1200">
        <a:solidFill>
          <a:srgbClr val="3D4A2F"/>
        </a:solidFill>
        <a:latin typeface="Georgia" charset="0"/>
        <a:ea typeface="ヒラギノ明朝 ProN W3" charset="0"/>
        <a:cs typeface="ヒラギノ明朝 ProN W3" charset="0"/>
        <a:sym typeface="Georgi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0F7"/>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中間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中間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2C8C85-51F0-491E-9774-3900AFEF0FD7}" styleName="淡色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淡色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showComments="0">
  <p:normalViewPr>
    <p:restoredLeft sz="15620"/>
    <p:restoredTop sz="94660"/>
  </p:normalViewPr>
  <p:slideViewPr>
    <p:cSldViewPr>
      <p:cViewPr varScale="1">
        <p:scale>
          <a:sx n="59" d="100"/>
          <a:sy n="59" d="100"/>
        </p:scale>
        <p:origin x="-1672" y="-112"/>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218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barChart>
        <c:barDir val="col"/>
        <c:grouping val="clustered"/>
        <c:varyColors val="0"/>
        <c:ser>
          <c:idx val="0"/>
          <c:order val="0"/>
          <c:tx>
            <c:strRef>
              <c:f>Sheet1!$B$1</c:f>
              <c:strCache>
                <c:ptCount val="1"/>
                <c:pt idx="0">
                  <c:v>よくある</c:v>
                </c:pt>
              </c:strCache>
            </c:strRef>
          </c:tx>
          <c:invertIfNegative val="0"/>
          <c:cat>
            <c:strRef>
              <c:f>Sheet1!$A$2:$A$20</c:f>
              <c:strCache>
                <c:ptCount val="19"/>
                <c:pt idx="0">
                  <c:v>なし</c:v>
                </c:pt>
                <c:pt idx="1">
                  <c:v>半壊</c:v>
                </c:pt>
                <c:pt idx="2">
                  <c:v>全壊</c:v>
                </c:pt>
                <c:pt idx="3">
                  <c:v>消失</c:v>
                </c:pt>
                <c:pt idx="5">
                  <c:v>なし</c:v>
                </c:pt>
                <c:pt idx="6">
                  <c:v>半壊</c:v>
                </c:pt>
                <c:pt idx="7">
                  <c:v>全壊</c:v>
                </c:pt>
                <c:pt idx="8">
                  <c:v>消失</c:v>
                </c:pt>
                <c:pt idx="10">
                  <c:v>なし</c:v>
                </c:pt>
                <c:pt idx="11">
                  <c:v>半壊</c:v>
                </c:pt>
                <c:pt idx="12">
                  <c:v>全壊</c:v>
                </c:pt>
                <c:pt idx="13">
                  <c:v>消失</c:v>
                </c:pt>
                <c:pt idx="15">
                  <c:v>なし</c:v>
                </c:pt>
                <c:pt idx="16">
                  <c:v>半壊</c:v>
                </c:pt>
                <c:pt idx="17">
                  <c:v>全壊</c:v>
                </c:pt>
                <c:pt idx="18">
                  <c:v>消失</c:v>
                </c:pt>
              </c:strCache>
            </c:strRef>
          </c:cat>
          <c:val>
            <c:numRef>
              <c:f>Sheet1!$B$2:$B$20</c:f>
              <c:numCache>
                <c:formatCode>General</c:formatCode>
                <c:ptCount val="19"/>
                <c:pt idx="0">
                  <c:v>9.8</c:v>
                </c:pt>
                <c:pt idx="1">
                  <c:v>12.8</c:v>
                </c:pt>
                <c:pt idx="2">
                  <c:v>16.8</c:v>
                </c:pt>
                <c:pt idx="3">
                  <c:v>24.2</c:v>
                </c:pt>
                <c:pt idx="5">
                  <c:v>2.6</c:v>
                </c:pt>
                <c:pt idx="6">
                  <c:v>6.4</c:v>
                </c:pt>
                <c:pt idx="7">
                  <c:v>10.9</c:v>
                </c:pt>
                <c:pt idx="8">
                  <c:v>10.7</c:v>
                </c:pt>
                <c:pt idx="10">
                  <c:v>2.7</c:v>
                </c:pt>
                <c:pt idx="11">
                  <c:v>4.4</c:v>
                </c:pt>
                <c:pt idx="12">
                  <c:v>7.0</c:v>
                </c:pt>
                <c:pt idx="13">
                  <c:v>9.2</c:v>
                </c:pt>
                <c:pt idx="15">
                  <c:v>16.2</c:v>
                </c:pt>
                <c:pt idx="16">
                  <c:v>18.2</c:v>
                </c:pt>
                <c:pt idx="17">
                  <c:v>24.4</c:v>
                </c:pt>
                <c:pt idx="18">
                  <c:v>33.2</c:v>
                </c:pt>
              </c:numCache>
            </c:numRef>
          </c:val>
        </c:ser>
        <c:dLbls>
          <c:showLegendKey val="0"/>
          <c:showVal val="0"/>
          <c:showCatName val="0"/>
          <c:showSerName val="0"/>
          <c:showPercent val="0"/>
          <c:showBubbleSize val="0"/>
        </c:dLbls>
        <c:gapWidth val="100"/>
        <c:axId val="560555320"/>
        <c:axId val="560558264"/>
      </c:barChart>
      <c:catAx>
        <c:axId val="560555320"/>
        <c:scaling>
          <c:orientation val="minMax"/>
        </c:scaling>
        <c:delete val="0"/>
        <c:axPos val="b"/>
        <c:majorTickMark val="out"/>
        <c:minorTickMark val="none"/>
        <c:tickLblPos val="nextTo"/>
        <c:crossAx val="560558264"/>
        <c:crosses val="autoZero"/>
        <c:auto val="1"/>
        <c:lblAlgn val="ctr"/>
        <c:lblOffset val="100"/>
        <c:noMultiLvlLbl val="0"/>
      </c:catAx>
      <c:valAx>
        <c:axId val="560558264"/>
        <c:scaling>
          <c:orientation val="minMax"/>
        </c:scaling>
        <c:delete val="0"/>
        <c:axPos val="l"/>
        <c:majorGridlines/>
        <c:numFmt formatCode="General" sourceLinked="1"/>
        <c:majorTickMark val="out"/>
        <c:minorTickMark val="none"/>
        <c:tickLblPos val="nextTo"/>
        <c:crossAx val="560555320"/>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barChart>
        <c:barDir val="col"/>
        <c:grouping val="clustered"/>
        <c:varyColors val="0"/>
        <c:ser>
          <c:idx val="0"/>
          <c:order val="0"/>
          <c:tx>
            <c:strRef>
              <c:f>Sheet2!$B$1</c:f>
              <c:strCache>
                <c:ptCount val="1"/>
                <c:pt idx="0">
                  <c:v>ある</c:v>
                </c:pt>
              </c:strCache>
            </c:strRef>
          </c:tx>
          <c:invertIfNegative val="0"/>
          <c:cat>
            <c:strRef>
              <c:f>Sheet2!$A$2:$A$20</c:f>
              <c:strCache>
                <c:ptCount val="19"/>
                <c:pt idx="0">
                  <c:v>なし</c:v>
                </c:pt>
                <c:pt idx="1">
                  <c:v>半壊</c:v>
                </c:pt>
                <c:pt idx="2">
                  <c:v>全壊</c:v>
                </c:pt>
                <c:pt idx="3">
                  <c:v>消失</c:v>
                </c:pt>
                <c:pt idx="5">
                  <c:v>なし</c:v>
                </c:pt>
                <c:pt idx="6">
                  <c:v>半壊</c:v>
                </c:pt>
                <c:pt idx="7">
                  <c:v>全壊</c:v>
                </c:pt>
                <c:pt idx="8">
                  <c:v>消失</c:v>
                </c:pt>
                <c:pt idx="10">
                  <c:v>なし</c:v>
                </c:pt>
                <c:pt idx="11">
                  <c:v>半壊</c:v>
                </c:pt>
                <c:pt idx="12">
                  <c:v>全壊</c:v>
                </c:pt>
                <c:pt idx="13">
                  <c:v>消失</c:v>
                </c:pt>
                <c:pt idx="15">
                  <c:v>なし</c:v>
                </c:pt>
                <c:pt idx="16">
                  <c:v>半壊</c:v>
                </c:pt>
                <c:pt idx="17">
                  <c:v>全壊</c:v>
                </c:pt>
                <c:pt idx="18">
                  <c:v>消失</c:v>
                </c:pt>
              </c:strCache>
            </c:strRef>
          </c:cat>
          <c:val>
            <c:numRef>
              <c:f>Sheet2!$B$2:$B$20</c:f>
              <c:numCache>
                <c:formatCode>General</c:formatCode>
                <c:ptCount val="19"/>
                <c:pt idx="0">
                  <c:v>3.0</c:v>
                </c:pt>
                <c:pt idx="1">
                  <c:v>5.4</c:v>
                </c:pt>
                <c:pt idx="2">
                  <c:v>6.9</c:v>
                </c:pt>
                <c:pt idx="3">
                  <c:v>9.1</c:v>
                </c:pt>
                <c:pt idx="5">
                  <c:v>4.3</c:v>
                </c:pt>
                <c:pt idx="6">
                  <c:v>6.9</c:v>
                </c:pt>
                <c:pt idx="7">
                  <c:v>9.1</c:v>
                </c:pt>
                <c:pt idx="8">
                  <c:v>15.4</c:v>
                </c:pt>
                <c:pt idx="10">
                  <c:v>1.2</c:v>
                </c:pt>
                <c:pt idx="11">
                  <c:v>3.6</c:v>
                </c:pt>
                <c:pt idx="12">
                  <c:v>7.2</c:v>
                </c:pt>
                <c:pt idx="13">
                  <c:v>10.3</c:v>
                </c:pt>
                <c:pt idx="15">
                  <c:v>1.3</c:v>
                </c:pt>
                <c:pt idx="16">
                  <c:v>2.1</c:v>
                </c:pt>
                <c:pt idx="17">
                  <c:v>4.7</c:v>
                </c:pt>
                <c:pt idx="18">
                  <c:v>5.2</c:v>
                </c:pt>
              </c:numCache>
            </c:numRef>
          </c:val>
        </c:ser>
        <c:dLbls>
          <c:showLegendKey val="0"/>
          <c:showVal val="0"/>
          <c:showCatName val="0"/>
          <c:showSerName val="0"/>
          <c:showPercent val="0"/>
          <c:showBubbleSize val="0"/>
        </c:dLbls>
        <c:gapWidth val="100"/>
        <c:axId val="647453496"/>
        <c:axId val="647456440"/>
      </c:barChart>
      <c:catAx>
        <c:axId val="647453496"/>
        <c:scaling>
          <c:orientation val="minMax"/>
        </c:scaling>
        <c:delete val="0"/>
        <c:axPos val="b"/>
        <c:majorTickMark val="out"/>
        <c:minorTickMark val="none"/>
        <c:tickLblPos val="nextTo"/>
        <c:crossAx val="647456440"/>
        <c:crosses val="autoZero"/>
        <c:auto val="1"/>
        <c:lblAlgn val="ctr"/>
        <c:lblOffset val="100"/>
        <c:noMultiLvlLbl val="0"/>
      </c:catAx>
      <c:valAx>
        <c:axId val="647456440"/>
        <c:scaling>
          <c:orientation val="minMax"/>
        </c:scaling>
        <c:delete val="0"/>
        <c:axPos val="l"/>
        <c:majorGridlines/>
        <c:numFmt formatCode="General" sourceLinked="1"/>
        <c:majorTickMark val="out"/>
        <c:minorTickMark val="none"/>
        <c:tickLblPos val="nextTo"/>
        <c:crossAx val="647453496"/>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ea typeface="ＭＳ Ｐゴシック" charset="0"/>
                <a:cs typeface="ＭＳ Ｐゴシック" charset="0"/>
              </a:defRPr>
            </a:lvl1pPr>
          </a:lstStyle>
          <a:p>
            <a:pPr>
              <a:defRPr/>
            </a:pPr>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fld id="{8A766BD7-2747-BB47-B31D-BDCC6616A528}" type="datetime1">
              <a:rPr lang="ja-JP" altLang="en-US"/>
              <a:pPr>
                <a:defRPr/>
              </a:pPr>
              <a:t>11/11/02</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ea typeface="ＭＳ Ｐゴシック" charset="0"/>
                <a:cs typeface="ＭＳ Ｐゴシック" charset="0"/>
              </a:defRPr>
            </a:lvl1pPr>
          </a:lstStyle>
          <a:p>
            <a:pPr>
              <a:defRPr/>
            </a:pPr>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0"/>
                <a:cs typeface="ＭＳ Ｐゴシック" charset="0"/>
              </a:defRPr>
            </a:lvl1pPr>
          </a:lstStyle>
          <a:p>
            <a:pPr>
              <a:defRPr/>
            </a:pPr>
            <a:fld id="{69BFA847-8C9B-EE4B-AE39-83284B006835}" type="slidenum">
              <a:rPr lang="ja-JP" altLang="en-US"/>
              <a:pPr>
                <a:defRPr/>
              </a:pPr>
              <a:t>‹#›</a:t>
            </a:fld>
            <a:endParaRPr lang="ja-JP" altLang="en-US"/>
          </a:p>
        </p:txBody>
      </p:sp>
    </p:spTree>
    <p:extLst>
      <p:ext uri="{BB962C8B-B14F-4D97-AF65-F5344CB8AC3E}">
        <p14:creationId xmlns:p14="http://schemas.microsoft.com/office/powerpoint/2010/main" val="1303074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ea typeface="ＭＳ Ｐゴシック" charset="0"/>
                <a:cs typeface="ＭＳ Ｐゴシック" charset="0"/>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fld id="{3A93E8CC-AB86-BE45-95D5-4CB0B38C9F78}" type="datetime1">
              <a:rPr lang="ja-JP" altLang="en-US"/>
              <a:pPr>
                <a:defRPr/>
              </a:pPr>
              <a:t>11/11/02</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ea typeface="ＭＳ Ｐゴシック" charset="0"/>
                <a:cs typeface="ＭＳ Ｐゴシック" charset="0"/>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0"/>
                <a:cs typeface="ＭＳ Ｐゴシック" charset="0"/>
              </a:defRPr>
            </a:lvl1pPr>
          </a:lstStyle>
          <a:p>
            <a:pPr>
              <a:defRPr/>
            </a:pPr>
            <a:fld id="{A815FE47-BD6B-C046-A8F5-21FF8829932F}" type="slidenum">
              <a:rPr lang="ja-JP" altLang="en-US"/>
              <a:pPr>
                <a:defRPr/>
              </a:pPr>
              <a:t>‹#›</a:t>
            </a:fld>
            <a:endParaRPr lang="ja-JP" altLang="en-US"/>
          </a:p>
        </p:txBody>
      </p:sp>
    </p:spTree>
    <p:extLst>
      <p:ext uri="{BB962C8B-B14F-4D97-AF65-F5344CB8AC3E}">
        <p14:creationId xmlns:p14="http://schemas.microsoft.com/office/powerpoint/2010/main" val="332520227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kumimoji="1"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kumimoji="1"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kumimoji="1"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kumimoji="1"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kumimoji="1" sz="1200" kern="1200">
        <a:solidFill>
          <a:schemeClr val="tx1"/>
        </a:solidFill>
        <a:latin typeface="+mn-lt"/>
        <a:ea typeface="ＭＳ Ｐゴシック"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815FE47-BD6B-C046-A8F5-21FF8829932F}" type="slidenum">
              <a:rPr lang="ja-JP" altLang="en-US" smtClean="0"/>
              <a:pPr>
                <a:defRPr/>
              </a:pPr>
              <a:t>13</a:t>
            </a:fld>
            <a:endParaRPr lang="ja-JP" altLang="en-US"/>
          </a:p>
        </p:txBody>
      </p:sp>
    </p:spTree>
    <p:extLst>
      <p:ext uri="{BB962C8B-B14F-4D97-AF65-F5344CB8AC3E}">
        <p14:creationId xmlns:p14="http://schemas.microsoft.com/office/powerpoint/2010/main" val="371347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7970FB3-2B69-A148-9C93-09C58EAD7C06}" type="datetimeFigureOut">
              <a:rPr kumimoji="1" lang="ja-JP" altLang="en-US" smtClean="0"/>
              <a:t>11/11/02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4168076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7970FB3-2B69-A148-9C93-09C58EAD7C06}" type="datetimeFigureOut">
              <a:rPr kumimoji="1" lang="ja-JP" altLang="en-US" smtClean="0"/>
              <a:t>11/11/02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7959469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65900" y="38100"/>
            <a:ext cx="1993900" cy="62357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84200" y="38100"/>
            <a:ext cx="5829300" cy="62357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30248170"/>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333795055"/>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97981354"/>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1305010413"/>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749800" y="1892300"/>
            <a:ext cx="183515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737350" y="1892300"/>
            <a:ext cx="183515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73105931"/>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94062147"/>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587287005"/>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998673"/>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28021145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eorgia"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14410290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7970FB3-2B69-A148-9C93-09C58EAD7C06}" type="datetimeFigureOut">
              <a:rPr kumimoji="1" lang="ja-JP" altLang="en-US" smtClean="0"/>
              <a:t>11/11/02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36860914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25455352"/>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5425" y="38100"/>
            <a:ext cx="1997075" cy="62357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84200" y="38100"/>
            <a:ext cx="5838825" cy="62357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12629580"/>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eaLnBrk="1" latinLnBrk="0" hangingPunct="1"/>
            <a:fld id="{2CD1DBD8-A67D-41E5-86AA-61E77FDD4AFC}" type="datetimeFigureOut">
              <a:rPr kumimoji="1" lang="en-US" smtClean="0"/>
              <a:pPr eaLnBrk="1" latinLnBrk="0" hangingPunct="1"/>
              <a:t>11/11/02</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eaLnBrk="1" latinLnBrk="0" hangingPunct="1"/>
            <a:fld id="{2CD1DBD8-A67D-41E5-86AA-61E77FDD4AFC}" type="datetimeFigureOut">
              <a:rPr kumimoji="1" lang="en-US" smtClean="0"/>
              <a:pPr eaLnBrk="1" latinLnBrk="0" hangingPunct="1"/>
              <a:t>11/11/02</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eaLnBrk="1" latinLnBrk="0" hangingPunct="1"/>
            <a:fld id="{2CD1DBD8-A67D-41E5-86AA-61E77FDD4AFC}" type="datetimeFigureOut">
              <a:rPr kumimoji="1" lang="en-US" smtClean="0"/>
              <a:pPr eaLnBrk="1" latinLnBrk="0" hangingPunct="1"/>
              <a:t>11/11/02</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pPr eaLnBrk="1" latinLnBrk="0" hangingPunct="1"/>
            <a:fld id="{2CD1DBD8-A67D-41E5-86AA-61E77FDD4AFC}" type="datetimeFigureOut">
              <a:rPr kumimoji="1" lang="en-US" smtClean="0"/>
              <a:pPr eaLnBrk="1" latinLnBrk="0" hangingPunct="1"/>
              <a:t>11/11/02</a:t>
            </a:fld>
            <a:endParaRPr kumimoji="1" lang="en-US"/>
          </a:p>
        </p:txBody>
      </p:sp>
      <p:sp>
        <p:nvSpPr>
          <p:cNvPr id="6" name="Footer Placeholder 5"/>
          <p:cNvSpPr>
            <a:spLocks noGrp="1"/>
          </p:cNvSpPr>
          <p:nvPr>
            <p:ph type="ftr" sz="quarter" idx="11"/>
          </p:nvPr>
        </p:nvSpPr>
        <p:spPr/>
        <p:txBody>
          <a:bodyPr/>
          <a:lstStyle/>
          <a:p>
            <a:endParaRPr kumimoji="0" lang="ja-JP" altLang="en-US"/>
          </a:p>
        </p:txBody>
      </p:sp>
      <p:sp>
        <p:nvSpPr>
          <p:cNvPr id="7" name="Slide Number Placeholder 6"/>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eaLnBrk="1" latinLnBrk="0" hangingPunct="1"/>
            <a:fld id="{2CD1DBD8-A67D-41E5-86AA-61E77FDD4AFC}" type="datetimeFigureOut">
              <a:rPr kumimoji="1" lang="en-US" smtClean="0"/>
              <a:pPr eaLnBrk="1" latinLnBrk="0" hangingPunct="1"/>
              <a:t>11/11/02</a:t>
            </a:fld>
            <a:endParaRPr kumimoji="1" lang="en-US"/>
          </a:p>
        </p:txBody>
      </p:sp>
      <p:sp>
        <p:nvSpPr>
          <p:cNvPr id="8" name="Footer Placeholder 7"/>
          <p:cNvSpPr>
            <a:spLocks noGrp="1"/>
          </p:cNvSpPr>
          <p:nvPr>
            <p:ph type="ftr" sz="quarter" idx="11"/>
          </p:nvPr>
        </p:nvSpPr>
        <p:spPr/>
        <p:txBody>
          <a:bodyPr/>
          <a:lstStyle/>
          <a:p>
            <a:endParaRPr kumimoji="0" lang="ja-JP" altLang="en-US"/>
          </a:p>
        </p:txBody>
      </p:sp>
      <p:sp>
        <p:nvSpPr>
          <p:cNvPr id="9" name="Slide Number Placeholder 8"/>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pPr eaLnBrk="1" latinLnBrk="0" hangingPunct="1"/>
            <a:fld id="{2CD1DBD8-A67D-41E5-86AA-61E77FDD4AFC}" type="datetimeFigureOut">
              <a:rPr kumimoji="1" lang="en-US" smtClean="0"/>
              <a:pPr eaLnBrk="1" latinLnBrk="0" hangingPunct="1"/>
              <a:t>11/11/02</a:t>
            </a:fld>
            <a:endParaRPr kumimoji="1" lang="en-US"/>
          </a:p>
        </p:txBody>
      </p:sp>
      <p:sp>
        <p:nvSpPr>
          <p:cNvPr id="4" name="Footer Placeholder 3"/>
          <p:cNvSpPr>
            <a:spLocks noGrp="1"/>
          </p:cNvSpPr>
          <p:nvPr>
            <p:ph type="ftr" sz="quarter" idx="11"/>
          </p:nvPr>
        </p:nvSpPr>
        <p:spPr/>
        <p:txBody>
          <a:bodyPr/>
          <a:lstStyle/>
          <a:p>
            <a:endParaRPr kumimoji="0" lang="ja-JP" altLang="en-US"/>
          </a:p>
        </p:txBody>
      </p:sp>
      <p:sp>
        <p:nvSpPr>
          <p:cNvPr id="5" name="Slide Number Placeholder 4"/>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CD1DBD8-A67D-41E5-86AA-61E77FDD4AFC}" type="datetimeFigureOut">
              <a:rPr kumimoji="1" lang="en-US" smtClean="0"/>
              <a:pPr eaLnBrk="1" latinLnBrk="0" hangingPunct="1"/>
              <a:t>11/11/02</a:t>
            </a:fld>
            <a:endParaRPr kumimoji="1" lang="en-US"/>
          </a:p>
        </p:txBody>
      </p:sp>
      <p:sp>
        <p:nvSpPr>
          <p:cNvPr id="3" name="Footer Placeholder 2"/>
          <p:cNvSpPr>
            <a:spLocks noGrp="1"/>
          </p:cNvSpPr>
          <p:nvPr>
            <p:ph type="ftr" sz="quarter" idx="11"/>
          </p:nvPr>
        </p:nvSpPr>
        <p:spPr/>
        <p:txBody>
          <a:bodyPr/>
          <a:lstStyle/>
          <a:p>
            <a:endParaRPr kumimoji="0" lang="ja-JP" altLang="en-US"/>
          </a:p>
        </p:txBody>
      </p:sp>
      <p:sp>
        <p:nvSpPr>
          <p:cNvPr id="4" name="Slide Number Placeholder 3"/>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eaLnBrk="1" latinLnBrk="0" hangingPunct="1"/>
            <a:fld id="{2CD1DBD8-A67D-41E5-86AA-61E77FDD4AFC}" type="datetimeFigureOut">
              <a:rPr kumimoji="1" lang="en-US" smtClean="0"/>
              <a:pPr eaLnBrk="1" latinLnBrk="0" hangingPunct="1"/>
              <a:t>11/11/02</a:t>
            </a:fld>
            <a:endParaRPr kumimoji="1" lang="en-US"/>
          </a:p>
        </p:txBody>
      </p:sp>
      <p:sp>
        <p:nvSpPr>
          <p:cNvPr id="6" name="Footer Placeholder 5"/>
          <p:cNvSpPr>
            <a:spLocks noGrp="1"/>
          </p:cNvSpPr>
          <p:nvPr>
            <p:ph type="ftr" sz="quarter" idx="11"/>
          </p:nvPr>
        </p:nvSpPr>
        <p:spPr/>
        <p:txBody>
          <a:bodyPr/>
          <a:lstStyle/>
          <a:p>
            <a:endParaRPr kumimoji="0" lang="ja-JP" altLang="en-US"/>
          </a:p>
        </p:txBody>
      </p:sp>
      <p:sp>
        <p:nvSpPr>
          <p:cNvPr id="7" name="Slide Number Placeholder 6"/>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7970FB3-2B69-A148-9C93-09C58EAD7C06}" type="datetimeFigureOut">
              <a:rPr kumimoji="1" lang="ja-JP" altLang="en-US" smtClean="0"/>
              <a:t>11/11/02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6264889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eaLnBrk="1" latinLnBrk="0" hangingPunct="1"/>
            <a:fld id="{2CD1DBD8-A67D-41E5-86AA-61E77FDD4AFC}" type="datetimeFigureOut">
              <a:rPr kumimoji="1" lang="en-US" smtClean="0"/>
              <a:pPr eaLnBrk="1" latinLnBrk="0" hangingPunct="1"/>
              <a:t>11/11/02</a:t>
            </a:fld>
            <a:endParaRPr kumimoji="1" lang="en-US"/>
          </a:p>
        </p:txBody>
      </p:sp>
      <p:sp>
        <p:nvSpPr>
          <p:cNvPr id="6" name="Footer Placeholder 5"/>
          <p:cNvSpPr>
            <a:spLocks noGrp="1"/>
          </p:cNvSpPr>
          <p:nvPr>
            <p:ph type="ftr" sz="quarter" idx="11"/>
          </p:nvPr>
        </p:nvSpPr>
        <p:spPr/>
        <p:txBody>
          <a:bodyPr/>
          <a:lstStyle/>
          <a:p>
            <a:endParaRPr kumimoji="0" lang="ja-JP" altLang="en-US"/>
          </a:p>
        </p:txBody>
      </p:sp>
      <p:sp>
        <p:nvSpPr>
          <p:cNvPr id="7" name="Slide Number Placeholder 6"/>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eaLnBrk="1" latinLnBrk="0" hangingPunct="1"/>
            <a:fld id="{2CD1DBD8-A67D-41E5-86AA-61E77FDD4AFC}" type="datetimeFigureOut">
              <a:rPr kumimoji="1" lang="en-US" smtClean="0"/>
              <a:pPr eaLnBrk="1" latinLnBrk="0" hangingPunct="1"/>
              <a:t>11/11/02</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eaLnBrk="1" latinLnBrk="0" hangingPunct="1"/>
            <a:fld id="{2CD1DBD8-A67D-41E5-86AA-61E77FDD4AFC}" type="datetimeFigureOut">
              <a:rPr kumimoji="1" lang="en-US" smtClean="0"/>
              <a:pPr eaLnBrk="1" latinLnBrk="0" hangingPunct="1"/>
              <a:t>11/11/02</a:t>
            </a:fld>
            <a:endParaRPr kumimoji="1" lang="en-US"/>
          </a:p>
        </p:txBody>
      </p:sp>
      <p:sp>
        <p:nvSpPr>
          <p:cNvPr id="5" name="Footer Placeholder 4"/>
          <p:cNvSpPr>
            <a:spLocks noGrp="1"/>
          </p:cNvSpPr>
          <p:nvPr>
            <p:ph type="ftr" sz="quarter" idx="11"/>
          </p:nvPr>
        </p:nvSpPr>
        <p:spPr/>
        <p:txBody>
          <a:bodyPr/>
          <a:lstStyle/>
          <a:p>
            <a:endParaRPr kumimoji="0" lang="ja-JP" altLang="en-US"/>
          </a:p>
        </p:txBody>
      </p:sp>
      <p:sp>
        <p:nvSpPr>
          <p:cNvPr id="6" name="Slide Number Placeholder 5"/>
          <p:cNvSpPr>
            <a:spLocks noGrp="1"/>
          </p:cNvSpPr>
          <p:nvPr>
            <p:ph type="sldNum" sz="quarter" idx="12"/>
          </p:nvPr>
        </p:nvSpPr>
        <p:spPr/>
        <p:txBody>
          <a:bodyPr/>
          <a:lstStyle/>
          <a:p>
            <a:fld id="{CBF14F85-A994-48A2-9419-7B6980C315A3}" type="slidenum">
              <a:rPr kumimoji="0" lang="ja-JP" altLang="en-US" smtClean="0"/>
              <a:pPr eaLnBrk="1" latinLnBrk="0" hangingPunct="1"/>
              <a:t>‹#›</a:t>
            </a:fld>
            <a:endParaRPr kumimoji="0"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3544489943"/>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07331425"/>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27922643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84200" y="5842000"/>
            <a:ext cx="3911600" cy="63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5842000"/>
            <a:ext cx="3911600" cy="63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5151635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00171467"/>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342476482"/>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36327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7970FB3-2B69-A148-9C93-09C58EAD7C06}" type="datetimeFigureOut">
              <a:rPr kumimoji="1" lang="ja-JP" altLang="en-US" smtClean="0"/>
              <a:t>11/11/02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613153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900621828"/>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Hoefler Text"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96151080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520179196"/>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65900" y="5016500"/>
            <a:ext cx="1993900" cy="14605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84200" y="5016500"/>
            <a:ext cx="5829300" cy="14605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0702917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588646576"/>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33518141"/>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493056998"/>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84200" y="584200"/>
            <a:ext cx="3911600" cy="568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584200"/>
            <a:ext cx="3911600" cy="568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71200096"/>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50871022"/>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55103322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7970FB3-2B69-A148-9C93-09C58EAD7C06}" type="datetimeFigureOut">
              <a:rPr kumimoji="1" lang="ja-JP" altLang="en-US" smtClean="0"/>
              <a:t>11/11/02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2812367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946165"/>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681416606"/>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eorgia"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381400312"/>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55904894"/>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999162"/>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9991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8118239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2572183881"/>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40399148"/>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501295625"/>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84200" y="1892300"/>
            <a:ext cx="39116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892300"/>
            <a:ext cx="39116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88968147"/>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78401631"/>
      </p:ext>
    </p:extLst>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7970FB3-2B69-A148-9C93-09C58EAD7C06}" type="datetimeFigureOut">
              <a:rPr kumimoji="1" lang="ja-JP" altLang="en-US" smtClean="0"/>
              <a:t>11/11/02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26833120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025571066"/>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96317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510699773"/>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eorgia"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636330708"/>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16414763"/>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65900" y="38100"/>
            <a:ext cx="1993900" cy="62357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84200" y="38100"/>
            <a:ext cx="5829300" cy="62357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0461050"/>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2323878383"/>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73030944"/>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279357246"/>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84200" y="5842000"/>
            <a:ext cx="3911600" cy="63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5842000"/>
            <a:ext cx="3911600" cy="63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28117480"/>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7970FB3-2B69-A148-9C93-09C58EAD7C06}" type="datetimeFigureOut">
              <a:rPr kumimoji="1" lang="ja-JP" altLang="en-US" smtClean="0"/>
              <a:t>11/11/02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14310680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03432685"/>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523787042"/>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697725"/>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893320473"/>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Hoefler Text"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215452949"/>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36711223"/>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65900" y="5016500"/>
            <a:ext cx="1993900" cy="14605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84200" y="5016500"/>
            <a:ext cx="5829300" cy="14605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5119095"/>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4101273699"/>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96796811"/>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142157613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7970FB3-2B69-A148-9C93-09C58EAD7C06}" type="datetimeFigureOut">
              <a:rPr kumimoji="1" lang="ja-JP" altLang="en-US" smtClean="0"/>
              <a:t>11/11/02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24897645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29346895"/>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76865912"/>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163793853"/>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055847"/>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579286077"/>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eorgia" charset="0"/>
            </a:endParaRP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748406296"/>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65644876"/>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14649014"/>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2462703148"/>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36349955"/>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7970FB3-2B69-A148-9C93-09C58EAD7C06}" type="datetimeFigureOut">
              <a:rPr kumimoji="1" lang="ja-JP" altLang="en-US" smtClean="0"/>
              <a:t>11/11/02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162395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202651446"/>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84200" y="3606800"/>
            <a:ext cx="19812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717800" y="3606800"/>
            <a:ext cx="19812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0755273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29504096"/>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843133201"/>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348382"/>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152979357"/>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eorgia"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227327421"/>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96162198"/>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670300" y="1066800"/>
            <a:ext cx="1028700" cy="47498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84200" y="1066800"/>
            <a:ext cx="2933700" cy="47498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17007825"/>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077639220"/>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7970FB3-2B69-A148-9C93-09C58EAD7C06}" type="datetimeFigureOut">
              <a:rPr kumimoji="1" lang="ja-JP" altLang="en-US" smtClean="0"/>
              <a:t>11/11/02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32522139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3926868"/>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1732243961"/>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84200" y="1892300"/>
            <a:ext cx="183515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571750" y="1892300"/>
            <a:ext cx="183515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22321432"/>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40212278"/>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4101175465"/>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748104"/>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471367233"/>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eorgia"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805325755"/>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75592500"/>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65900" y="38100"/>
            <a:ext cx="1993900" cy="62357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84200" y="38100"/>
            <a:ext cx="5829300" cy="62357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38703770"/>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7970FB3-2B69-A148-9C93-09C58EAD7C06}" type="datetimeFigureOut">
              <a:rPr kumimoji="1" lang="ja-JP" altLang="en-US" smtClean="0"/>
              <a:t>11/11/02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34642116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411442528"/>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319173849"/>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4012397310"/>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84200" y="1892300"/>
            <a:ext cx="183515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571750" y="1892300"/>
            <a:ext cx="183515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58448083"/>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10412834"/>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465276696"/>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857711"/>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934939760"/>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sym typeface="Georgia" charset="0"/>
            </a:endParaRP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468076743"/>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60345883"/>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10.xml"/><Relationship Id="rId13" Type="http://schemas.openxmlformats.org/officeDocument/2006/relationships/image" Target="../media/image4.jpeg"/><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4.jpe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3.jpeg"/><Relationship Id="rId14" Type="http://schemas.openxmlformats.org/officeDocument/2006/relationships/image" Target="../media/image5.jpe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3" Type="http://schemas.openxmlformats.org/officeDocument/2006/relationships/image" Target="../media/image3.jpe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3" Type="http://schemas.openxmlformats.org/officeDocument/2006/relationships/image" Target="../media/image4.jpe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3" Type="http://schemas.openxmlformats.org/officeDocument/2006/relationships/image" Target="../media/image4.jpeg"/><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70FB3-2B69-A148-9C93-09C58EAD7C06}" type="datetimeFigureOut">
              <a:rPr kumimoji="1" lang="ja-JP" altLang="en-US" smtClean="0"/>
              <a:t>11/11/02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4ED83-0498-1A4F-8A15-E6DC738AB4FE}" type="slidenum">
              <a:rPr kumimoji="1" lang="ja-JP" altLang="en-US" smtClean="0"/>
              <a:t>‹#›</a:t>
            </a:fld>
            <a:endParaRPr kumimoji="1" lang="ja-JP" altLang="en-US"/>
          </a:p>
        </p:txBody>
      </p:sp>
    </p:spTree>
    <p:extLst>
      <p:ext uri="{BB962C8B-B14F-4D97-AF65-F5344CB8AC3E}">
        <p14:creationId xmlns:p14="http://schemas.microsoft.com/office/powerpoint/2010/main" val="36144813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584200" y="38100"/>
            <a:ext cx="7975600" cy="1435100"/>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ltLang="ja-JP">
                <a:sym typeface="Georgia" charset="0"/>
              </a:rPr>
              <a:t>Click to edit Master title style</a:t>
            </a:r>
          </a:p>
        </p:txBody>
      </p:sp>
      <p:sp>
        <p:nvSpPr>
          <p:cNvPr id="11267" name="Rectangle 2"/>
          <p:cNvSpPr>
            <a:spLocks noGrp="1" noChangeArrowheads="1"/>
          </p:cNvSpPr>
          <p:nvPr>
            <p:ph type="body" idx="1"/>
          </p:nvPr>
        </p:nvSpPr>
        <p:spPr bwMode="auto">
          <a:xfrm>
            <a:off x="4749800" y="1892300"/>
            <a:ext cx="3822700" cy="4381500"/>
          </a:xfrm>
          <a:prstGeom prst="rect">
            <a:avLst/>
          </a:prstGeom>
          <a:noFill/>
          <a:ln>
            <a:noFill/>
          </a:ln>
          <a:effectLst>
            <a:outerShdw dist="12699" dir="54000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ltLang="ja-JP">
                <a:sym typeface="Georgia" charset="0"/>
              </a:rPr>
              <a:t>Click to edit Master text styles</a:t>
            </a:r>
          </a:p>
          <a:p>
            <a:pPr lvl="1"/>
            <a:r>
              <a:rPr lang="en-US" altLang="ja-JP">
                <a:sym typeface="Georgia" charset="0"/>
              </a:rPr>
              <a:t>Second level</a:t>
            </a:r>
          </a:p>
          <a:p>
            <a:pPr lvl="2"/>
            <a:r>
              <a:rPr lang="en-US" altLang="ja-JP">
                <a:sym typeface="Georgia" charset="0"/>
              </a:rPr>
              <a:t>Third level</a:t>
            </a:r>
          </a:p>
          <a:p>
            <a:pPr lvl="3"/>
            <a:r>
              <a:rPr lang="en-US" altLang="ja-JP">
                <a:sym typeface="Georgia" charset="0"/>
              </a:rPr>
              <a:t>Fourth level</a:t>
            </a:r>
          </a:p>
          <a:p>
            <a:pPr lvl="4"/>
            <a:r>
              <a:rPr lang="en-US" altLang="ja-JP">
                <a:sym typeface="Georgia"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xmlns:p14="http://schemas.microsoft.com/office/powerpoint/2010/main"/>
  <p:txStyles>
    <p:titleStyle>
      <a:lvl1pPr algn="l" rtl="0" eaLnBrk="0" fontAlgn="base" hangingPunct="0">
        <a:lnSpc>
          <a:spcPct val="90000"/>
        </a:lnSpc>
        <a:spcBef>
          <a:spcPct val="0"/>
        </a:spcBef>
        <a:spcAft>
          <a:spcPct val="0"/>
        </a:spcAft>
        <a:defRPr kumimoji="1" sz="5000">
          <a:solidFill>
            <a:srgbClr val="FAF7E0"/>
          </a:solidFill>
          <a:latin typeface="+mj-lt"/>
          <a:ea typeface="+mj-ea"/>
          <a:cs typeface="+mj-cs"/>
          <a:sym typeface="Georgia" charset="0"/>
        </a:defRPr>
      </a:lvl1pPr>
      <a:lvl2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2pPr>
      <a:lvl3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3pPr>
      <a:lvl4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4pPr>
      <a:lvl5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5pPr>
      <a:lvl6pPr marL="4572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6pPr>
      <a:lvl7pPr marL="9144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7pPr>
      <a:lvl8pPr marL="13716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8pPr>
      <a:lvl9pPr marL="18288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9pPr>
    </p:titleStyle>
    <p:bodyStyle>
      <a:lvl1pPr marL="2540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1pPr>
      <a:lvl2pPr marL="5334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2pPr>
      <a:lvl3pPr marL="8509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3pPr>
      <a:lvl4pPr marL="11684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4pPr>
      <a:lvl5pPr marL="14859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5pPr>
      <a:lvl6pPr marL="19431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6pPr>
      <a:lvl7pPr marL="24003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7pPr>
      <a:lvl8pPr marL="28575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8pPr>
      <a:lvl9pPr marL="33147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2011年 11月 2日 水曜日</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584200" y="5016500"/>
            <a:ext cx="7975600" cy="838200"/>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8100" tIns="38100" rIns="38100" bIns="38100" numCol="1" anchor="b" anchorCtr="0" compatLnSpc="1">
            <a:prstTxWarp prst="textNoShape">
              <a:avLst/>
            </a:prstTxWarp>
          </a:bodyPr>
          <a:lstStyle/>
          <a:p>
            <a:pPr lvl="0"/>
            <a:r>
              <a:rPr lang="en-US" altLang="ja-JP" smtClean="0">
                <a:sym typeface="Georgia" charset="0"/>
              </a:rPr>
              <a:t>Click to edit Master title style</a:t>
            </a:r>
          </a:p>
        </p:txBody>
      </p:sp>
      <p:sp>
        <p:nvSpPr>
          <p:cNvPr id="3075" name="Rectangle 2"/>
          <p:cNvSpPr>
            <a:spLocks noGrp="1" noChangeArrowheads="1"/>
          </p:cNvSpPr>
          <p:nvPr>
            <p:ph type="body" idx="1"/>
          </p:nvPr>
        </p:nvSpPr>
        <p:spPr bwMode="auto">
          <a:xfrm>
            <a:off x="584200" y="5842000"/>
            <a:ext cx="7975600" cy="635000"/>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ltLang="ja-JP">
                <a:sym typeface="Hoefler Text" charset="0"/>
              </a:rPr>
              <a:t>Click to edit Master text styles</a:t>
            </a:r>
          </a:p>
          <a:p>
            <a:pPr lvl="1"/>
            <a:r>
              <a:rPr lang="en-US" altLang="ja-JP">
                <a:sym typeface="Hoefler Text" charset="0"/>
              </a:rPr>
              <a:t>Second level</a:t>
            </a:r>
          </a:p>
          <a:p>
            <a:pPr lvl="2"/>
            <a:r>
              <a:rPr lang="en-US" altLang="ja-JP">
                <a:sym typeface="Hoefler Text" charset="0"/>
              </a:rPr>
              <a:t>Third level</a:t>
            </a:r>
          </a:p>
          <a:p>
            <a:pPr lvl="3"/>
            <a:r>
              <a:rPr lang="en-US" altLang="ja-JP">
                <a:sym typeface="Hoefler Text" charset="0"/>
              </a:rPr>
              <a:t>Fourth level</a:t>
            </a:r>
          </a:p>
          <a:p>
            <a:pPr lvl="4"/>
            <a:r>
              <a:rPr lang="en-US" altLang="ja-JP">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xmlns:p14="http://schemas.microsoft.com/office/powerpoint/2010/main"/>
  <p:txStyles>
    <p:titleStyle>
      <a:lvl1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mj-lt"/>
          <a:ea typeface="+mj-ea"/>
          <a:cs typeface="+mj-cs"/>
          <a:sym typeface="Georgia" charset="0"/>
        </a:defRPr>
      </a:lvl1pPr>
      <a:lvl2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2pPr>
      <a:lvl3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3pPr>
      <a:lvl4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4pPr>
      <a:lvl5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5pPr>
      <a:lvl6pPr marL="457200" algn="ctr" rtl="0" fontAlgn="base">
        <a:lnSpc>
          <a:spcPct val="90000"/>
        </a:lnSpc>
        <a:spcBef>
          <a:spcPct val="0"/>
        </a:spcBef>
        <a:spcAft>
          <a:spcPct val="0"/>
        </a:spcAft>
        <a:defRPr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6pPr>
      <a:lvl7pPr marL="914400" algn="ctr" rtl="0" fontAlgn="base">
        <a:lnSpc>
          <a:spcPct val="90000"/>
        </a:lnSpc>
        <a:spcBef>
          <a:spcPct val="0"/>
        </a:spcBef>
        <a:spcAft>
          <a:spcPct val="0"/>
        </a:spcAft>
        <a:defRPr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7pPr>
      <a:lvl8pPr marL="1371600" algn="ctr" rtl="0" fontAlgn="base">
        <a:lnSpc>
          <a:spcPct val="90000"/>
        </a:lnSpc>
        <a:spcBef>
          <a:spcPct val="0"/>
        </a:spcBef>
        <a:spcAft>
          <a:spcPct val="0"/>
        </a:spcAft>
        <a:defRPr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8pPr>
      <a:lvl9pPr marL="1828800" algn="ctr" rtl="0" fontAlgn="base">
        <a:lnSpc>
          <a:spcPct val="90000"/>
        </a:lnSpc>
        <a:spcBef>
          <a:spcPct val="0"/>
        </a:spcBef>
        <a:spcAft>
          <a:spcPct val="0"/>
        </a:spcAft>
        <a:defRPr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9pPr>
    </p:titleStyle>
    <p:bodyStyle>
      <a:lvl1pPr marL="342900" indent="-34290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1pPr>
      <a:lvl2pPr marL="742950" indent="-28575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2pPr>
      <a:lvl3pPr marL="1143000" indent="-22860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3pPr>
      <a:lvl4pPr marL="1600200" indent="-22860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4pPr>
      <a:lvl5pPr marL="2057400" indent="-22860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5pPr>
      <a:lvl6pPr marL="457200" algn="ctr" rtl="0" fontAlgn="base">
        <a:lnSpc>
          <a:spcPct val="120000"/>
        </a:lnSpc>
        <a:spcBef>
          <a:spcPct val="0"/>
        </a:spcBef>
        <a:spcAft>
          <a:spcPct val="0"/>
        </a:spcAft>
        <a:defRPr sz="3200" i="1">
          <a:solidFill>
            <a:srgbClr val="F2D99B"/>
          </a:solidFill>
          <a:latin typeface="+mn-lt"/>
          <a:ea typeface="+mn-ea"/>
          <a:cs typeface="+mn-cs"/>
          <a:sym typeface="Hoefler Text" charset="0"/>
        </a:defRPr>
      </a:lvl6pPr>
      <a:lvl7pPr marL="914400" algn="ctr" rtl="0" fontAlgn="base">
        <a:lnSpc>
          <a:spcPct val="120000"/>
        </a:lnSpc>
        <a:spcBef>
          <a:spcPct val="0"/>
        </a:spcBef>
        <a:spcAft>
          <a:spcPct val="0"/>
        </a:spcAft>
        <a:defRPr sz="3200" i="1">
          <a:solidFill>
            <a:srgbClr val="F2D99B"/>
          </a:solidFill>
          <a:latin typeface="+mn-lt"/>
          <a:ea typeface="+mn-ea"/>
          <a:cs typeface="+mn-cs"/>
          <a:sym typeface="Hoefler Text" charset="0"/>
        </a:defRPr>
      </a:lvl7pPr>
      <a:lvl8pPr marL="1371600" algn="ctr" rtl="0" fontAlgn="base">
        <a:lnSpc>
          <a:spcPct val="120000"/>
        </a:lnSpc>
        <a:spcBef>
          <a:spcPct val="0"/>
        </a:spcBef>
        <a:spcAft>
          <a:spcPct val="0"/>
        </a:spcAft>
        <a:defRPr sz="3200" i="1">
          <a:solidFill>
            <a:srgbClr val="F2D99B"/>
          </a:solidFill>
          <a:latin typeface="+mn-lt"/>
          <a:ea typeface="+mn-ea"/>
          <a:cs typeface="+mn-cs"/>
          <a:sym typeface="Hoefler Text" charset="0"/>
        </a:defRPr>
      </a:lvl8pPr>
      <a:lvl9pPr marL="1828800" algn="ctr" rtl="0" fontAlgn="base">
        <a:lnSpc>
          <a:spcPct val="120000"/>
        </a:lnSpc>
        <a:spcBef>
          <a:spcPct val="0"/>
        </a:spcBef>
        <a:spcAft>
          <a:spcPct val="0"/>
        </a:spcAft>
        <a:defRPr sz="3200" i="1">
          <a:solidFill>
            <a:srgbClr val="F2D99B"/>
          </a:solidFill>
          <a:latin typeface="+mn-lt"/>
          <a:ea typeface="+mn-ea"/>
          <a:cs typeface="+mn-cs"/>
          <a:sym typeface="Hoefler Text"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584200" y="584200"/>
            <a:ext cx="7975600" cy="5689600"/>
          </a:xfrm>
          <a:prstGeom prst="rect">
            <a:avLst/>
          </a:prstGeom>
          <a:noFill/>
          <a:ln>
            <a:noFill/>
          </a:ln>
          <a:effectLst>
            <a:outerShdw dist="12699" dir="54000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ltLang="ja-JP">
                <a:sym typeface="Georgia" charset="0"/>
              </a:rPr>
              <a:t>Click to edit Master text styles</a:t>
            </a:r>
          </a:p>
          <a:p>
            <a:pPr lvl="1"/>
            <a:r>
              <a:rPr lang="en-US" altLang="ja-JP">
                <a:sym typeface="Georgia" charset="0"/>
              </a:rPr>
              <a:t>Second level</a:t>
            </a:r>
          </a:p>
          <a:p>
            <a:pPr lvl="2"/>
            <a:r>
              <a:rPr lang="en-US" altLang="ja-JP">
                <a:sym typeface="Georgia" charset="0"/>
              </a:rPr>
              <a:t>Third level</a:t>
            </a:r>
          </a:p>
          <a:p>
            <a:pPr lvl="3"/>
            <a:r>
              <a:rPr lang="en-US" altLang="ja-JP">
                <a:sym typeface="Georgia" charset="0"/>
              </a:rPr>
              <a:t>Fourth level</a:t>
            </a:r>
          </a:p>
          <a:p>
            <a:pPr lvl="4"/>
            <a:r>
              <a:rPr lang="en-US" altLang="ja-JP">
                <a:sym typeface="Georgia" charset="0"/>
              </a:rPr>
              <a:t>Fifth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xmlns:p14="http://schemas.microsoft.com/office/powerpoint/2010/main"/>
  <p:txStyles>
    <p:titleStyle>
      <a:lvl1pPr algn="l" rtl="0" eaLnBrk="0" fontAlgn="base" hangingPunct="0">
        <a:lnSpc>
          <a:spcPct val="90000"/>
        </a:lnSpc>
        <a:spcBef>
          <a:spcPct val="0"/>
        </a:spcBef>
        <a:spcAft>
          <a:spcPct val="0"/>
        </a:spcAft>
        <a:defRPr kumimoji="1" sz="5000">
          <a:solidFill>
            <a:schemeClr val="tx1"/>
          </a:solidFill>
          <a:latin typeface="+mj-lt"/>
          <a:ea typeface="+mj-ea"/>
          <a:cs typeface="+mj-cs"/>
          <a:sym typeface="Georgia" charset="0"/>
        </a:defRPr>
      </a:lvl1pPr>
      <a:lvl2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2pPr>
      <a:lvl3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3pPr>
      <a:lvl4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4pPr>
      <a:lvl5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5pPr>
      <a:lvl6pPr marL="4572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6pPr>
      <a:lvl7pPr marL="9144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7pPr>
      <a:lvl8pPr marL="13716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8pPr>
      <a:lvl9pPr marL="18288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9pPr>
    </p:titleStyle>
    <p:bodyStyle>
      <a:lvl1pPr marL="3175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1pPr>
      <a:lvl2pPr marL="5969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2pPr>
      <a:lvl3pPr marL="9144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3pPr>
      <a:lvl4pPr marL="12319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4pPr>
      <a:lvl5pPr marL="15494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5pPr>
      <a:lvl6pPr marL="20066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6pPr>
      <a:lvl7pPr marL="24638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7pPr>
      <a:lvl8pPr marL="29210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8pPr>
      <a:lvl9pPr marL="33782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584200" y="38100"/>
            <a:ext cx="7975600" cy="1435100"/>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ltLang="ja-JP">
                <a:sym typeface="Georgia" charset="0"/>
              </a:rPr>
              <a:t>Click to edit Master title style</a:t>
            </a:r>
          </a:p>
        </p:txBody>
      </p:sp>
      <p:sp>
        <p:nvSpPr>
          <p:cNvPr id="5123" name="Rectangle 2"/>
          <p:cNvSpPr>
            <a:spLocks noGrp="1" noChangeArrowheads="1"/>
          </p:cNvSpPr>
          <p:nvPr>
            <p:ph type="body" idx="1"/>
          </p:nvPr>
        </p:nvSpPr>
        <p:spPr bwMode="auto">
          <a:xfrm>
            <a:off x="584200" y="1892300"/>
            <a:ext cx="7975600" cy="4381500"/>
          </a:xfrm>
          <a:prstGeom prst="rect">
            <a:avLst/>
          </a:prstGeom>
          <a:noFill/>
          <a:ln>
            <a:noFill/>
          </a:ln>
          <a:effectLst>
            <a:outerShdw dist="12699" dir="54000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ltLang="ja-JP">
                <a:sym typeface="Georgia" charset="0"/>
              </a:rPr>
              <a:t>Click to edit Master text styles</a:t>
            </a:r>
          </a:p>
          <a:p>
            <a:pPr lvl="1"/>
            <a:r>
              <a:rPr lang="en-US" altLang="ja-JP">
                <a:sym typeface="Georgia" charset="0"/>
              </a:rPr>
              <a:t>Second level</a:t>
            </a:r>
          </a:p>
          <a:p>
            <a:pPr lvl="2"/>
            <a:r>
              <a:rPr lang="en-US" altLang="ja-JP">
                <a:sym typeface="Georgia" charset="0"/>
              </a:rPr>
              <a:t>Third level</a:t>
            </a:r>
          </a:p>
          <a:p>
            <a:pPr lvl="3"/>
            <a:r>
              <a:rPr lang="en-US" altLang="ja-JP">
                <a:sym typeface="Georgia" charset="0"/>
              </a:rPr>
              <a:t>Fourth level</a:t>
            </a:r>
          </a:p>
          <a:p>
            <a:pPr lvl="4"/>
            <a:r>
              <a:rPr lang="en-US" altLang="ja-JP">
                <a:sym typeface="Georgia" charset="0"/>
              </a:rPr>
              <a:t>Fifth level</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xmlns:p14="http://schemas.microsoft.com/office/powerpoint/2010/main"/>
  <p:txStyles>
    <p:titleStyle>
      <a:lvl1pPr algn="l" rtl="0" eaLnBrk="0" fontAlgn="base" hangingPunct="0">
        <a:lnSpc>
          <a:spcPct val="90000"/>
        </a:lnSpc>
        <a:spcBef>
          <a:spcPct val="0"/>
        </a:spcBef>
        <a:spcAft>
          <a:spcPct val="0"/>
        </a:spcAft>
        <a:defRPr kumimoji="1" sz="5000">
          <a:solidFill>
            <a:srgbClr val="FAF7E0"/>
          </a:solidFill>
          <a:latin typeface="+mj-lt"/>
          <a:ea typeface="+mj-ea"/>
          <a:cs typeface="+mj-cs"/>
          <a:sym typeface="Georgia" charset="0"/>
        </a:defRPr>
      </a:lvl1pPr>
      <a:lvl2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2pPr>
      <a:lvl3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3pPr>
      <a:lvl4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4pPr>
      <a:lvl5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5pPr>
      <a:lvl6pPr marL="4572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6pPr>
      <a:lvl7pPr marL="9144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7pPr>
      <a:lvl8pPr marL="13716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8pPr>
      <a:lvl9pPr marL="18288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9pPr>
    </p:titleStyle>
    <p:bodyStyle>
      <a:lvl1pPr marL="2540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1pPr>
      <a:lvl2pPr marL="5334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2pPr>
      <a:lvl3pPr marL="8509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3pPr>
      <a:lvl4pPr marL="11684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4pPr>
      <a:lvl5pPr marL="14859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5pPr>
      <a:lvl6pPr marL="19431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6pPr>
      <a:lvl7pPr marL="24003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7pPr>
      <a:lvl8pPr marL="28575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8pPr>
      <a:lvl9pPr marL="33147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584200" y="5016500"/>
            <a:ext cx="7975600" cy="838200"/>
          </a:xfrm>
          <a:prstGeom prst="rect">
            <a:avLst/>
          </a:prstGeom>
          <a:noFill/>
          <a:ln w="12700">
            <a:noFill/>
            <a:miter lim="800000"/>
            <a:headEnd/>
            <a:tailEnd/>
          </a:ln>
          <a:effectLst>
            <a:outerShdw dist="25399" dir="16200000" algn="ctr" rotWithShape="0">
              <a:schemeClr val="bg2">
                <a:alpha val="29999"/>
              </a:schemeClr>
            </a:outerShdw>
          </a:effectLst>
        </p:spPr>
        <p:txBody>
          <a:bodyPr vert="horz" wrap="square" lIns="38100" tIns="38100" rIns="38100" bIns="38100" numCol="1" anchor="b" anchorCtr="0" compatLnSpc="1">
            <a:prstTxWarp prst="textNoShape">
              <a:avLst/>
            </a:prstTxWarp>
          </a:bodyPr>
          <a:lstStyle/>
          <a:p>
            <a:pPr lvl="0"/>
            <a:r>
              <a:rPr lang="en-US" altLang="ja-JP" smtClean="0">
                <a:sym typeface="Georgia" charset="0"/>
              </a:rPr>
              <a:t>Click to edit Master title style</a:t>
            </a:r>
          </a:p>
        </p:txBody>
      </p:sp>
      <p:sp>
        <p:nvSpPr>
          <p:cNvPr id="6147" name="Rectangle 2"/>
          <p:cNvSpPr>
            <a:spLocks noGrp="1" noChangeArrowheads="1"/>
          </p:cNvSpPr>
          <p:nvPr>
            <p:ph type="body" idx="1"/>
          </p:nvPr>
        </p:nvSpPr>
        <p:spPr bwMode="auto">
          <a:xfrm>
            <a:off x="584200" y="5842000"/>
            <a:ext cx="7975600" cy="635000"/>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ltLang="ja-JP">
                <a:sym typeface="Hoefler Text" charset="0"/>
              </a:rPr>
              <a:t>Click to edit Master text styles</a:t>
            </a:r>
          </a:p>
          <a:p>
            <a:pPr lvl="1"/>
            <a:r>
              <a:rPr lang="en-US" altLang="ja-JP">
                <a:sym typeface="Hoefler Text" charset="0"/>
              </a:rPr>
              <a:t>Second level</a:t>
            </a:r>
          </a:p>
          <a:p>
            <a:pPr lvl="2"/>
            <a:r>
              <a:rPr lang="en-US" altLang="ja-JP">
                <a:sym typeface="Hoefler Text" charset="0"/>
              </a:rPr>
              <a:t>Third level</a:t>
            </a:r>
          </a:p>
          <a:p>
            <a:pPr lvl="3"/>
            <a:r>
              <a:rPr lang="en-US" altLang="ja-JP">
                <a:sym typeface="Hoefler Text" charset="0"/>
              </a:rPr>
              <a:t>Fourth level</a:t>
            </a:r>
          </a:p>
          <a:p>
            <a:pPr lvl="4"/>
            <a:r>
              <a:rPr lang="en-US" altLang="ja-JP">
                <a:sym typeface="Hoefler Text" charset="0"/>
              </a:rPr>
              <a:t>Fifth level</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xmlns:p14="http://schemas.microsoft.com/office/powerpoint/2010/main"/>
  <p:txStyles>
    <p:titleStyle>
      <a:lvl1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mj-lt"/>
          <a:ea typeface="+mj-ea"/>
          <a:cs typeface="+mj-cs"/>
          <a:sym typeface="Georgia" charset="0"/>
        </a:defRPr>
      </a:lvl1pPr>
      <a:lvl2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2pPr>
      <a:lvl3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3pPr>
      <a:lvl4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4pPr>
      <a:lvl5pPr algn="ctr" rtl="0" eaLnBrk="0" fontAlgn="base" hangingPunct="0">
        <a:lnSpc>
          <a:spcPct val="90000"/>
        </a:lnSpc>
        <a:spcBef>
          <a:spcPct val="0"/>
        </a:spcBef>
        <a:spcAft>
          <a:spcPct val="0"/>
        </a:spcAft>
        <a:defRPr kumimoji="1"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5pPr>
      <a:lvl6pPr marL="457200" algn="ctr" rtl="0" fontAlgn="base">
        <a:lnSpc>
          <a:spcPct val="90000"/>
        </a:lnSpc>
        <a:spcBef>
          <a:spcPct val="0"/>
        </a:spcBef>
        <a:spcAft>
          <a:spcPct val="0"/>
        </a:spcAft>
        <a:defRPr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6pPr>
      <a:lvl7pPr marL="914400" algn="ctr" rtl="0" fontAlgn="base">
        <a:lnSpc>
          <a:spcPct val="90000"/>
        </a:lnSpc>
        <a:spcBef>
          <a:spcPct val="0"/>
        </a:spcBef>
        <a:spcAft>
          <a:spcPct val="0"/>
        </a:spcAft>
        <a:defRPr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7pPr>
      <a:lvl8pPr marL="1371600" algn="ctr" rtl="0" fontAlgn="base">
        <a:lnSpc>
          <a:spcPct val="90000"/>
        </a:lnSpc>
        <a:spcBef>
          <a:spcPct val="0"/>
        </a:spcBef>
        <a:spcAft>
          <a:spcPct val="0"/>
        </a:spcAft>
        <a:defRPr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8pPr>
      <a:lvl9pPr marL="1828800" algn="ctr" rtl="0" fontAlgn="base">
        <a:lnSpc>
          <a:spcPct val="90000"/>
        </a:lnSpc>
        <a:spcBef>
          <a:spcPct val="0"/>
        </a:spcBef>
        <a:spcAft>
          <a:spcPct val="0"/>
        </a:spcAft>
        <a:defRPr sz="5400">
          <a:solidFill>
            <a:srgbClr val="FAF7E0"/>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9pPr>
    </p:titleStyle>
    <p:bodyStyle>
      <a:lvl1pPr marL="342900" indent="-34290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1pPr>
      <a:lvl2pPr marL="742950" indent="-28575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2pPr>
      <a:lvl3pPr marL="1143000" indent="-22860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3pPr>
      <a:lvl4pPr marL="1600200" indent="-22860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4pPr>
      <a:lvl5pPr marL="2057400" indent="-228600" algn="ctr" rtl="0" eaLnBrk="0" fontAlgn="base" hangingPunct="0">
        <a:lnSpc>
          <a:spcPct val="120000"/>
        </a:lnSpc>
        <a:spcBef>
          <a:spcPct val="0"/>
        </a:spcBef>
        <a:spcAft>
          <a:spcPct val="0"/>
        </a:spcAft>
        <a:defRPr sz="3200" i="1">
          <a:solidFill>
            <a:srgbClr val="F2D99B"/>
          </a:solidFill>
          <a:latin typeface="+mn-lt"/>
          <a:ea typeface="+mn-ea"/>
          <a:cs typeface="+mn-cs"/>
          <a:sym typeface="Hoefler Text" charset="0"/>
        </a:defRPr>
      </a:lvl5pPr>
      <a:lvl6pPr marL="457200" algn="ctr" rtl="0" fontAlgn="base">
        <a:lnSpc>
          <a:spcPct val="120000"/>
        </a:lnSpc>
        <a:spcBef>
          <a:spcPct val="0"/>
        </a:spcBef>
        <a:spcAft>
          <a:spcPct val="0"/>
        </a:spcAft>
        <a:defRPr sz="3200" i="1">
          <a:solidFill>
            <a:srgbClr val="F2D99B"/>
          </a:solidFill>
          <a:latin typeface="+mn-lt"/>
          <a:ea typeface="+mn-ea"/>
          <a:cs typeface="+mn-cs"/>
          <a:sym typeface="Hoefler Text" charset="0"/>
        </a:defRPr>
      </a:lvl6pPr>
      <a:lvl7pPr marL="914400" algn="ctr" rtl="0" fontAlgn="base">
        <a:lnSpc>
          <a:spcPct val="120000"/>
        </a:lnSpc>
        <a:spcBef>
          <a:spcPct val="0"/>
        </a:spcBef>
        <a:spcAft>
          <a:spcPct val="0"/>
        </a:spcAft>
        <a:defRPr sz="3200" i="1">
          <a:solidFill>
            <a:srgbClr val="F2D99B"/>
          </a:solidFill>
          <a:latin typeface="+mn-lt"/>
          <a:ea typeface="+mn-ea"/>
          <a:cs typeface="+mn-cs"/>
          <a:sym typeface="Hoefler Text" charset="0"/>
        </a:defRPr>
      </a:lvl7pPr>
      <a:lvl8pPr marL="1371600" algn="ctr" rtl="0" fontAlgn="base">
        <a:lnSpc>
          <a:spcPct val="120000"/>
        </a:lnSpc>
        <a:spcBef>
          <a:spcPct val="0"/>
        </a:spcBef>
        <a:spcAft>
          <a:spcPct val="0"/>
        </a:spcAft>
        <a:defRPr sz="3200" i="1">
          <a:solidFill>
            <a:srgbClr val="F2D99B"/>
          </a:solidFill>
          <a:latin typeface="+mn-lt"/>
          <a:ea typeface="+mn-ea"/>
          <a:cs typeface="+mn-cs"/>
          <a:sym typeface="Hoefler Text" charset="0"/>
        </a:defRPr>
      </a:lvl8pPr>
      <a:lvl9pPr marL="1828800" algn="ctr" rtl="0" fontAlgn="base">
        <a:lnSpc>
          <a:spcPct val="120000"/>
        </a:lnSpc>
        <a:spcBef>
          <a:spcPct val="0"/>
        </a:spcBef>
        <a:spcAft>
          <a:spcPct val="0"/>
        </a:spcAft>
        <a:defRPr sz="3200" i="1">
          <a:solidFill>
            <a:srgbClr val="F2D99B"/>
          </a:solidFill>
          <a:latin typeface="+mn-lt"/>
          <a:ea typeface="+mn-ea"/>
          <a:cs typeface="+mn-cs"/>
          <a:sym typeface="Hoefler Text"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457200"/>
            <a:ext cx="8267700" cy="596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xmlns:p14="http://schemas.microsoft.com/office/powerpoint/2010/main"/>
  <p:txStyles>
    <p:titleStyle>
      <a:lvl1pPr algn="l" rtl="0" eaLnBrk="0" fontAlgn="base" hangingPunct="0">
        <a:lnSpc>
          <a:spcPct val="90000"/>
        </a:lnSpc>
        <a:spcBef>
          <a:spcPct val="0"/>
        </a:spcBef>
        <a:spcAft>
          <a:spcPct val="0"/>
        </a:spcAft>
        <a:defRPr kumimoji="1" sz="5000">
          <a:solidFill>
            <a:schemeClr val="tx1"/>
          </a:solidFill>
          <a:latin typeface="+mj-lt"/>
          <a:ea typeface="+mj-ea"/>
          <a:cs typeface="+mj-cs"/>
          <a:sym typeface="Georgia" charset="0"/>
        </a:defRPr>
      </a:lvl1pPr>
      <a:lvl2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2pPr>
      <a:lvl3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3pPr>
      <a:lvl4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4pPr>
      <a:lvl5pPr algn="l" rtl="0" eaLnBrk="0" fontAlgn="base" hangingPunct="0">
        <a:lnSpc>
          <a:spcPct val="90000"/>
        </a:lnSpc>
        <a:spcBef>
          <a:spcPct val="0"/>
        </a:spcBef>
        <a:spcAft>
          <a:spcPct val="0"/>
        </a:spcAft>
        <a:defRPr kumimoji="1" sz="5000">
          <a:solidFill>
            <a:schemeClr val="tx1"/>
          </a:solidFill>
          <a:latin typeface="Georgia" charset="0"/>
          <a:ea typeface="ヒラギノ明朝 ProN W3" charset="0"/>
          <a:cs typeface="ヒラギノ明朝 ProN W3" charset="0"/>
          <a:sym typeface="Georgia" charset="0"/>
        </a:defRPr>
      </a:lvl5pPr>
      <a:lvl6pPr marL="4572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6pPr>
      <a:lvl7pPr marL="9144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7pPr>
      <a:lvl8pPr marL="13716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8pPr>
      <a:lvl9pPr marL="1828800" algn="l" rtl="0" fontAlgn="base">
        <a:lnSpc>
          <a:spcPct val="90000"/>
        </a:lnSpc>
        <a:spcBef>
          <a:spcPct val="0"/>
        </a:spcBef>
        <a:spcAft>
          <a:spcPct val="0"/>
        </a:spcAft>
        <a:defRPr sz="5000">
          <a:solidFill>
            <a:schemeClr val="tx1"/>
          </a:solidFill>
          <a:latin typeface="Georgia" charset="0"/>
          <a:ea typeface="ヒラギノ明朝 ProN W3" charset="0"/>
          <a:cs typeface="ヒラギノ明朝 ProN W3" charset="0"/>
          <a:sym typeface="Georgia" charset="0"/>
        </a:defRPr>
      </a:lvl9pPr>
    </p:titleStyle>
    <p:bodyStyle>
      <a:lvl1pPr marL="3175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1pPr>
      <a:lvl2pPr marL="6350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2pPr>
      <a:lvl3pPr marL="9525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3pPr>
      <a:lvl4pPr marL="12700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4pPr>
      <a:lvl5pPr marL="1587500" indent="-317500" algn="l" rtl="0" eaLnBrk="0" fontAlgn="base" hangingPunct="0">
        <a:lnSpc>
          <a:spcPct val="120000"/>
        </a:lnSpc>
        <a:spcBef>
          <a:spcPts val="3700"/>
        </a:spcBef>
        <a:spcAft>
          <a:spcPct val="0"/>
        </a:spcAft>
        <a:buSzPct val="62000"/>
        <a:buChar char="•"/>
        <a:defRPr kumimoji="1" sz="2400">
          <a:solidFill>
            <a:schemeClr val="tx1"/>
          </a:solidFill>
          <a:latin typeface="+mn-lt"/>
          <a:ea typeface="+mn-ea"/>
          <a:cs typeface="+mn-cs"/>
          <a:sym typeface="Georgia" charset="0"/>
        </a:defRPr>
      </a:lvl5pPr>
      <a:lvl6pPr marL="20447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6pPr>
      <a:lvl7pPr marL="25019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7pPr>
      <a:lvl8pPr marL="29591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8pPr>
      <a:lvl9pPr marL="3416300" indent="-317500" algn="l" rtl="0" fontAlgn="base">
        <a:lnSpc>
          <a:spcPct val="120000"/>
        </a:lnSpc>
        <a:spcBef>
          <a:spcPts val="3700"/>
        </a:spcBef>
        <a:spcAft>
          <a:spcPct val="0"/>
        </a:spcAft>
        <a:buSzPct val="62000"/>
        <a:buChar char="•"/>
        <a:defRPr sz="2400">
          <a:solidFill>
            <a:schemeClr val="tx1"/>
          </a:solidFill>
          <a:latin typeface="+mn-lt"/>
          <a:ea typeface="+mn-ea"/>
          <a:cs typeface="+mn-cs"/>
          <a:sym typeface="Georgia"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584200" y="1066800"/>
            <a:ext cx="4114800" cy="2565400"/>
          </a:xfrm>
          <a:prstGeom prst="rect">
            <a:avLst/>
          </a:prstGeom>
          <a:noFill/>
          <a:ln w="12700">
            <a:noFill/>
            <a:miter lim="800000"/>
            <a:headEnd/>
            <a:tailEnd/>
          </a:ln>
          <a:effectLst>
            <a:outerShdw dist="12699" dir="5400000" algn="ctr" rotWithShape="0">
              <a:srgbClr val="FFFFFF"/>
            </a:outerShdw>
          </a:effectLst>
        </p:spPr>
        <p:txBody>
          <a:bodyPr vert="horz" wrap="square" lIns="38100" tIns="38100" rIns="38100" bIns="38100" numCol="1" anchor="b" anchorCtr="0" compatLnSpc="1">
            <a:prstTxWarp prst="textNoShape">
              <a:avLst/>
            </a:prstTxWarp>
          </a:bodyPr>
          <a:lstStyle/>
          <a:p>
            <a:pPr lvl="0"/>
            <a:r>
              <a:rPr lang="en-US" altLang="ja-JP" smtClean="0">
                <a:sym typeface="Georgia" charset="0"/>
              </a:rPr>
              <a:t>Click to edit Master title style</a:t>
            </a:r>
          </a:p>
        </p:txBody>
      </p:sp>
      <p:sp>
        <p:nvSpPr>
          <p:cNvPr id="8195" name="Rectangle 2"/>
          <p:cNvSpPr>
            <a:spLocks noGrp="1" noChangeArrowheads="1"/>
          </p:cNvSpPr>
          <p:nvPr>
            <p:ph type="body" idx="1"/>
          </p:nvPr>
        </p:nvSpPr>
        <p:spPr bwMode="auto">
          <a:xfrm>
            <a:off x="584200" y="3606800"/>
            <a:ext cx="4114800" cy="2209800"/>
          </a:xfrm>
          <a:prstGeom prst="rect">
            <a:avLst/>
          </a:prstGeom>
          <a:noFill/>
          <a:ln>
            <a:noFill/>
          </a:ln>
          <a:effectLst>
            <a:outerShdw dist="12699" dir="54000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ltLang="ja-JP">
                <a:sym typeface="Georgia" charset="0"/>
              </a:rPr>
              <a:t>Click to edit Master text styles</a:t>
            </a:r>
          </a:p>
          <a:p>
            <a:pPr lvl="1"/>
            <a:r>
              <a:rPr lang="en-US" altLang="ja-JP">
                <a:sym typeface="Georgia" charset="0"/>
              </a:rPr>
              <a:t>Second level</a:t>
            </a:r>
          </a:p>
          <a:p>
            <a:pPr lvl="2"/>
            <a:r>
              <a:rPr lang="en-US" altLang="ja-JP">
                <a:sym typeface="Georgia" charset="0"/>
              </a:rPr>
              <a:t>Third level</a:t>
            </a:r>
          </a:p>
          <a:p>
            <a:pPr lvl="3"/>
            <a:r>
              <a:rPr lang="en-US" altLang="ja-JP">
                <a:sym typeface="Georgia" charset="0"/>
              </a:rPr>
              <a:t>Fourth level</a:t>
            </a:r>
          </a:p>
          <a:p>
            <a:pPr lvl="4"/>
            <a:r>
              <a:rPr lang="en-US" altLang="ja-JP">
                <a:sym typeface="Georgia" charset="0"/>
              </a:rPr>
              <a:t>Fifth level</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xmlns:p14="http://schemas.microsoft.com/office/powerpoint/2010/main"/>
  <p:txStyles>
    <p:titleStyle>
      <a:lvl1pPr algn="ctr" rtl="0" eaLnBrk="0" fontAlgn="base" hangingPunct="0">
        <a:spcBef>
          <a:spcPct val="0"/>
        </a:spcBef>
        <a:spcAft>
          <a:spcPct val="0"/>
        </a:spcAft>
        <a:defRPr kumimoji="1" sz="5400">
          <a:solidFill>
            <a:schemeClr val="tx1"/>
          </a:solidFill>
          <a:effectLst>
            <a:outerShdw blurRad="38100" dist="38100" dir="2700000" algn="tl">
              <a:srgbClr val="000000"/>
            </a:outerShdw>
          </a:effectLst>
          <a:latin typeface="+mj-lt"/>
          <a:ea typeface="+mj-ea"/>
          <a:cs typeface="+mj-cs"/>
          <a:sym typeface="Georgia" charset="0"/>
        </a:defRPr>
      </a:lvl1pPr>
      <a:lvl2pPr algn="ctr" rtl="0" eaLnBrk="0" fontAlgn="base" hangingPunct="0">
        <a:spcBef>
          <a:spcPct val="0"/>
        </a:spcBef>
        <a:spcAft>
          <a:spcPct val="0"/>
        </a:spcAft>
        <a:defRPr kumimoji="1" sz="5400">
          <a:solidFill>
            <a:schemeClr val="tx1"/>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2pPr>
      <a:lvl3pPr algn="ctr" rtl="0" eaLnBrk="0" fontAlgn="base" hangingPunct="0">
        <a:spcBef>
          <a:spcPct val="0"/>
        </a:spcBef>
        <a:spcAft>
          <a:spcPct val="0"/>
        </a:spcAft>
        <a:defRPr kumimoji="1" sz="5400">
          <a:solidFill>
            <a:schemeClr val="tx1"/>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3pPr>
      <a:lvl4pPr algn="ctr" rtl="0" eaLnBrk="0" fontAlgn="base" hangingPunct="0">
        <a:spcBef>
          <a:spcPct val="0"/>
        </a:spcBef>
        <a:spcAft>
          <a:spcPct val="0"/>
        </a:spcAft>
        <a:defRPr kumimoji="1" sz="5400">
          <a:solidFill>
            <a:schemeClr val="tx1"/>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4pPr>
      <a:lvl5pPr algn="ctr" rtl="0" eaLnBrk="0" fontAlgn="base" hangingPunct="0">
        <a:spcBef>
          <a:spcPct val="0"/>
        </a:spcBef>
        <a:spcAft>
          <a:spcPct val="0"/>
        </a:spcAft>
        <a:defRPr kumimoji="1" sz="5400">
          <a:solidFill>
            <a:schemeClr val="tx1"/>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5pPr>
      <a:lvl6pPr marL="457200" algn="ctr" rtl="0" fontAlgn="base">
        <a:spcBef>
          <a:spcPct val="0"/>
        </a:spcBef>
        <a:spcAft>
          <a:spcPct val="0"/>
        </a:spcAft>
        <a:defRPr sz="5400">
          <a:solidFill>
            <a:schemeClr val="tx1"/>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6pPr>
      <a:lvl7pPr marL="914400" algn="ctr" rtl="0" fontAlgn="base">
        <a:spcBef>
          <a:spcPct val="0"/>
        </a:spcBef>
        <a:spcAft>
          <a:spcPct val="0"/>
        </a:spcAft>
        <a:defRPr sz="5400">
          <a:solidFill>
            <a:schemeClr val="tx1"/>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7pPr>
      <a:lvl8pPr marL="1371600" algn="ctr" rtl="0" fontAlgn="base">
        <a:spcBef>
          <a:spcPct val="0"/>
        </a:spcBef>
        <a:spcAft>
          <a:spcPct val="0"/>
        </a:spcAft>
        <a:defRPr sz="5400">
          <a:solidFill>
            <a:schemeClr val="tx1"/>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8pPr>
      <a:lvl9pPr marL="1828800" algn="ctr" rtl="0" fontAlgn="base">
        <a:spcBef>
          <a:spcPct val="0"/>
        </a:spcBef>
        <a:spcAft>
          <a:spcPct val="0"/>
        </a:spcAft>
        <a:defRPr sz="5400">
          <a:solidFill>
            <a:schemeClr val="tx1"/>
          </a:solidFill>
          <a:effectLst>
            <a:outerShdw blurRad="38100" dist="38100" dir="2700000" algn="tl">
              <a:srgbClr val="000000"/>
            </a:outerShdw>
          </a:effectLst>
          <a:latin typeface="Georgia" charset="0"/>
          <a:ea typeface="ヒラギノ明朝 ProN W3" charset="0"/>
          <a:cs typeface="ヒラギノ明朝 ProN W3" charset="0"/>
          <a:sym typeface="Georgia" charset="0"/>
        </a:defRPr>
      </a:lvl9pPr>
    </p:titleStyle>
    <p:bodyStyle>
      <a:lvl1pPr marL="342900" indent="-342900" algn="ctr" rtl="0" eaLnBrk="0" fontAlgn="base" hangingPunct="0">
        <a:lnSpc>
          <a:spcPct val="120000"/>
        </a:lnSpc>
        <a:spcBef>
          <a:spcPts val="800"/>
        </a:spcBef>
        <a:spcAft>
          <a:spcPct val="0"/>
        </a:spcAft>
        <a:defRPr kumimoji="1" sz="2000">
          <a:solidFill>
            <a:schemeClr val="tx1"/>
          </a:solidFill>
          <a:latin typeface="+mn-lt"/>
          <a:ea typeface="+mn-ea"/>
          <a:cs typeface="+mn-cs"/>
          <a:sym typeface="Georgia" charset="0"/>
        </a:defRPr>
      </a:lvl1pPr>
      <a:lvl2pPr marL="742950" indent="-285750" algn="ctr" rtl="0" eaLnBrk="0" fontAlgn="base" hangingPunct="0">
        <a:lnSpc>
          <a:spcPct val="120000"/>
        </a:lnSpc>
        <a:spcBef>
          <a:spcPts val="800"/>
        </a:spcBef>
        <a:spcAft>
          <a:spcPct val="0"/>
        </a:spcAft>
        <a:defRPr kumimoji="1" sz="2000">
          <a:solidFill>
            <a:schemeClr val="tx1"/>
          </a:solidFill>
          <a:latin typeface="+mn-lt"/>
          <a:ea typeface="+mn-ea"/>
          <a:cs typeface="+mn-cs"/>
          <a:sym typeface="Georgia" charset="0"/>
        </a:defRPr>
      </a:lvl2pPr>
      <a:lvl3pPr marL="1143000" indent="-228600" algn="ctr" rtl="0" eaLnBrk="0" fontAlgn="base" hangingPunct="0">
        <a:lnSpc>
          <a:spcPct val="120000"/>
        </a:lnSpc>
        <a:spcBef>
          <a:spcPts val="800"/>
        </a:spcBef>
        <a:spcAft>
          <a:spcPct val="0"/>
        </a:spcAft>
        <a:defRPr kumimoji="1" sz="2000">
          <a:solidFill>
            <a:schemeClr val="tx1"/>
          </a:solidFill>
          <a:latin typeface="+mn-lt"/>
          <a:ea typeface="+mn-ea"/>
          <a:cs typeface="+mn-cs"/>
          <a:sym typeface="Georgia" charset="0"/>
        </a:defRPr>
      </a:lvl3pPr>
      <a:lvl4pPr marL="1600200" indent="-228600" algn="ctr" rtl="0" eaLnBrk="0" fontAlgn="base" hangingPunct="0">
        <a:lnSpc>
          <a:spcPct val="120000"/>
        </a:lnSpc>
        <a:spcBef>
          <a:spcPts val="800"/>
        </a:spcBef>
        <a:spcAft>
          <a:spcPct val="0"/>
        </a:spcAft>
        <a:defRPr kumimoji="1" sz="2000">
          <a:solidFill>
            <a:schemeClr val="tx1"/>
          </a:solidFill>
          <a:latin typeface="+mn-lt"/>
          <a:ea typeface="+mn-ea"/>
          <a:cs typeface="+mn-cs"/>
          <a:sym typeface="Georgia" charset="0"/>
        </a:defRPr>
      </a:lvl4pPr>
      <a:lvl5pPr marL="2057400" indent="-228600" algn="ctr" rtl="0" eaLnBrk="0" fontAlgn="base" hangingPunct="0">
        <a:lnSpc>
          <a:spcPct val="120000"/>
        </a:lnSpc>
        <a:spcBef>
          <a:spcPts val="800"/>
        </a:spcBef>
        <a:spcAft>
          <a:spcPct val="0"/>
        </a:spcAft>
        <a:defRPr kumimoji="1" sz="2000">
          <a:solidFill>
            <a:schemeClr val="tx1"/>
          </a:solidFill>
          <a:latin typeface="+mn-lt"/>
          <a:ea typeface="+mn-ea"/>
          <a:cs typeface="+mn-cs"/>
          <a:sym typeface="Georgia" charset="0"/>
        </a:defRPr>
      </a:lvl5pPr>
      <a:lvl6pPr marL="457200" algn="ctr" rtl="0" fontAlgn="base">
        <a:lnSpc>
          <a:spcPct val="120000"/>
        </a:lnSpc>
        <a:spcBef>
          <a:spcPts val="800"/>
        </a:spcBef>
        <a:spcAft>
          <a:spcPct val="0"/>
        </a:spcAft>
        <a:defRPr sz="2000">
          <a:solidFill>
            <a:schemeClr val="tx1"/>
          </a:solidFill>
          <a:latin typeface="+mn-lt"/>
          <a:ea typeface="+mn-ea"/>
          <a:cs typeface="+mn-cs"/>
          <a:sym typeface="Georgia" charset="0"/>
        </a:defRPr>
      </a:lvl6pPr>
      <a:lvl7pPr marL="914400" algn="ctr" rtl="0" fontAlgn="base">
        <a:lnSpc>
          <a:spcPct val="120000"/>
        </a:lnSpc>
        <a:spcBef>
          <a:spcPts val="800"/>
        </a:spcBef>
        <a:spcAft>
          <a:spcPct val="0"/>
        </a:spcAft>
        <a:defRPr sz="2000">
          <a:solidFill>
            <a:schemeClr val="tx1"/>
          </a:solidFill>
          <a:latin typeface="+mn-lt"/>
          <a:ea typeface="+mn-ea"/>
          <a:cs typeface="+mn-cs"/>
          <a:sym typeface="Georgia" charset="0"/>
        </a:defRPr>
      </a:lvl7pPr>
      <a:lvl8pPr marL="1371600" algn="ctr" rtl="0" fontAlgn="base">
        <a:lnSpc>
          <a:spcPct val="120000"/>
        </a:lnSpc>
        <a:spcBef>
          <a:spcPts val="800"/>
        </a:spcBef>
        <a:spcAft>
          <a:spcPct val="0"/>
        </a:spcAft>
        <a:defRPr sz="2000">
          <a:solidFill>
            <a:schemeClr val="tx1"/>
          </a:solidFill>
          <a:latin typeface="+mn-lt"/>
          <a:ea typeface="+mn-ea"/>
          <a:cs typeface="+mn-cs"/>
          <a:sym typeface="Georgia" charset="0"/>
        </a:defRPr>
      </a:lvl8pPr>
      <a:lvl9pPr marL="1828800" algn="ctr" rtl="0" fontAlgn="base">
        <a:lnSpc>
          <a:spcPct val="120000"/>
        </a:lnSpc>
        <a:spcBef>
          <a:spcPts val="800"/>
        </a:spcBef>
        <a:spcAft>
          <a:spcPct val="0"/>
        </a:spcAft>
        <a:defRPr sz="2000">
          <a:solidFill>
            <a:schemeClr val="tx1"/>
          </a:solidFill>
          <a:latin typeface="+mn-lt"/>
          <a:ea typeface="+mn-ea"/>
          <a:cs typeface="+mn-cs"/>
          <a:sym typeface="Georgia"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584200" y="38100"/>
            <a:ext cx="7975600" cy="1435100"/>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ltLang="ja-JP">
                <a:sym typeface="Georgia" charset="0"/>
              </a:rPr>
              <a:t>Click to edit Master title style</a:t>
            </a:r>
          </a:p>
        </p:txBody>
      </p:sp>
      <p:sp>
        <p:nvSpPr>
          <p:cNvPr id="9219" name="Rectangle 2"/>
          <p:cNvSpPr>
            <a:spLocks noGrp="1" noChangeArrowheads="1"/>
          </p:cNvSpPr>
          <p:nvPr>
            <p:ph type="body" idx="1"/>
          </p:nvPr>
        </p:nvSpPr>
        <p:spPr bwMode="auto">
          <a:xfrm>
            <a:off x="584200" y="1892300"/>
            <a:ext cx="3822700" cy="4381500"/>
          </a:xfrm>
          <a:prstGeom prst="rect">
            <a:avLst/>
          </a:prstGeom>
          <a:noFill/>
          <a:ln>
            <a:noFill/>
          </a:ln>
          <a:effectLst>
            <a:outerShdw dist="12699" dir="54000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ltLang="ja-JP">
                <a:sym typeface="Georgia" charset="0"/>
              </a:rPr>
              <a:t>Click to edit Master text styles</a:t>
            </a:r>
          </a:p>
          <a:p>
            <a:pPr lvl="1"/>
            <a:r>
              <a:rPr lang="en-US" altLang="ja-JP">
                <a:sym typeface="Georgia" charset="0"/>
              </a:rPr>
              <a:t>Second level</a:t>
            </a:r>
          </a:p>
          <a:p>
            <a:pPr lvl="2"/>
            <a:r>
              <a:rPr lang="en-US" altLang="ja-JP">
                <a:sym typeface="Georgia" charset="0"/>
              </a:rPr>
              <a:t>Third level</a:t>
            </a:r>
          </a:p>
          <a:p>
            <a:pPr lvl="3"/>
            <a:r>
              <a:rPr lang="en-US" altLang="ja-JP">
                <a:sym typeface="Georgia" charset="0"/>
              </a:rPr>
              <a:t>Fourth level</a:t>
            </a:r>
          </a:p>
          <a:p>
            <a:pPr lvl="4"/>
            <a:r>
              <a:rPr lang="en-US" altLang="ja-JP">
                <a:sym typeface="Georgia" charset="0"/>
              </a:rPr>
              <a:t>Fifth level</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xmlns:p14="http://schemas.microsoft.com/office/powerpoint/2010/main"/>
  <p:txStyles>
    <p:titleStyle>
      <a:lvl1pPr algn="l" rtl="0" eaLnBrk="0" fontAlgn="base" hangingPunct="0">
        <a:lnSpc>
          <a:spcPct val="90000"/>
        </a:lnSpc>
        <a:spcBef>
          <a:spcPct val="0"/>
        </a:spcBef>
        <a:spcAft>
          <a:spcPct val="0"/>
        </a:spcAft>
        <a:defRPr kumimoji="1" sz="5000">
          <a:solidFill>
            <a:srgbClr val="FAF7E0"/>
          </a:solidFill>
          <a:latin typeface="+mj-lt"/>
          <a:ea typeface="+mj-ea"/>
          <a:cs typeface="+mj-cs"/>
          <a:sym typeface="Georgia" charset="0"/>
        </a:defRPr>
      </a:lvl1pPr>
      <a:lvl2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2pPr>
      <a:lvl3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3pPr>
      <a:lvl4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4pPr>
      <a:lvl5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5pPr>
      <a:lvl6pPr marL="4572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6pPr>
      <a:lvl7pPr marL="9144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7pPr>
      <a:lvl8pPr marL="13716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8pPr>
      <a:lvl9pPr marL="18288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9pPr>
    </p:titleStyle>
    <p:bodyStyle>
      <a:lvl1pPr marL="2540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1pPr>
      <a:lvl2pPr marL="5334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2pPr>
      <a:lvl3pPr marL="8509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3pPr>
      <a:lvl4pPr marL="11684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4pPr>
      <a:lvl5pPr marL="14859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5pPr>
      <a:lvl6pPr marL="19431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6pPr>
      <a:lvl7pPr marL="24003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7pPr>
      <a:lvl8pPr marL="28575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8pPr>
      <a:lvl9pPr marL="33147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584200" y="38100"/>
            <a:ext cx="7975600" cy="1435100"/>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ltLang="ja-JP">
                <a:sym typeface="Georgia" charset="0"/>
              </a:rPr>
              <a:t>Click to edit Master title style</a:t>
            </a:r>
          </a:p>
        </p:txBody>
      </p:sp>
      <p:sp>
        <p:nvSpPr>
          <p:cNvPr id="10243" name="Rectangle 2"/>
          <p:cNvSpPr>
            <a:spLocks noGrp="1" noChangeArrowheads="1"/>
          </p:cNvSpPr>
          <p:nvPr>
            <p:ph type="body" idx="1"/>
          </p:nvPr>
        </p:nvSpPr>
        <p:spPr bwMode="auto">
          <a:xfrm>
            <a:off x="584200" y="1892300"/>
            <a:ext cx="3822700" cy="4381500"/>
          </a:xfrm>
          <a:prstGeom prst="rect">
            <a:avLst/>
          </a:prstGeom>
          <a:noFill/>
          <a:ln>
            <a:noFill/>
          </a:ln>
          <a:effectLst>
            <a:outerShdw dist="12699" dir="5400000" algn="ctr" rotWithShape="0">
              <a:srgbClr val="FEFFFE">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ltLang="ja-JP">
                <a:sym typeface="Georgia" charset="0"/>
              </a:rPr>
              <a:t>Click to edit Master text styles</a:t>
            </a:r>
          </a:p>
          <a:p>
            <a:pPr lvl="1"/>
            <a:r>
              <a:rPr lang="en-US" altLang="ja-JP">
                <a:sym typeface="Georgia" charset="0"/>
              </a:rPr>
              <a:t>Second level</a:t>
            </a:r>
          </a:p>
          <a:p>
            <a:pPr lvl="2"/>
            <a:r>
              <a:rPr lang="en-US" altLang="ja-JP">
                <a:sym typeface="Georgia" charset="0"/>
              </a:rPr>
              <a:t>Third level</a:t>
            </a:r>
          </a:p>
          <a:p>
            <a:pPr lvl="3"/>
            <a:r>
              <a:rPr lang="en-US" altLang="ja-JP">
                <a:sym typeface="Georgia" charset="0"/>
              </a:rPr>
              <a:t>Fourth level</a:t>
            </a:r>
          </a:p>
          <a:p>
            <a:pPr lvl="4"/>
            <a:r>
              <a:rPr lang="en-US" altLang="ja-JP">
                <a:sym typeface="Georgia" charset="0"/>
              </a:rPr>
              <a:t>Fifth level</a:t>
            </a: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xmlns:p14="http://schemas.microsoft.com/office/powerpoint/2010/main"/>
  <p:txStyles>
    <p:titleStyle>
      <a:lvl1pPr algn="l" rtl="0" eaLnBrk="0" fontAlgn="base" hangingPunct="0">
        <a:lnSpc>
          <a:spcPct val="90000"/>
        </a:lnSpc>
        <a:spcBef>
          <a:spcPct val="0"/>
        </a:spcBef>
        <a:spcAft>
          <a:spcPct val="0"/>
        </a:spcAft>
        <a:defRPr kumimoji="1" sz="5000">
          <a:solidFill>
            <a:srgbClr val="FAF7E0"/>
          </a:solidFill>
          <a:latin typeface="+mj-lt"/>
          <a:ea typeface="+mj-ea"/>
          <a:cs typeface="+mj-cs"/>
          <a:sym typeface="Georgia" charset="0"/>
        </a:defRPr>
      </a:lvl1pPr>
      <a:lvl2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2pPr>
      <a:lvl3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3pPr>
      <a:lvl4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4pPr>
      <a:lvl5pPr algn="l" rtl="0" eaLnBrk="0" fontAlgn="base" hangingPunct="0">
        <a:lnSpc>
          <a:spcPct val="90000"/>
        </a:lnSpc>
        <a:spcBef>
          <a:spcPct val="0"/>
        </a:spcBef>
        <a:spcAft>
          <a:spcPct val="0"/>
        </a:spcAft>
        <a:defRPr kumimoji="1" sz="5000">
          <a:solidFill>
            <a:srgbClr val="FAF7E0"/>
          </a:solidFill>
          <a:latin typeface="Georgia" charset="0"/>
          <a:ea typeface="ヒラギノ明朝 ProN W3" charset="0"/>
          <a:cs typeface="ヒラギノ明朝 ProN W3" charset="0"/>
          <a:sym typeface="Georgia" charset="0"/>
        </a:defRPr>
      </a:lvl5pPr>
      <a:lvl6pPr marL="4572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6pPr>
      <a:lvl7pPr marL="9144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7pPr>
      <a:lvl8pPr marL="13716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8pPr>
      <a:lvl9pPr marL="1828800" algn="l" rtl="0" fontAlgn="base">
        <a:lnSpc>
          <a:spcPct val="90000"/>
        </a:lnSpc>
        <a:spcBef>
          <a:spcPct val="0"/>
        </a:spcBef>
        <a:spcAft>
          <a:spcPct val="0"/>
        </a:spcAft>
        <a:defRPr sz="5000">
          <a:solidFill>
            <a:srgbClr val="FAF7E0"/>
          </a:solidFill>
          <a:latin typeface="Georgia" charset="0"/>
          <a:ea typeface="ヒラギノ明朝 ProN W3" charset="0"/>
          <a:cs typeface="ヒラギノ明朝 ProN W3" charset="0"/>
          <a:sym typeface="Georgia" charset="0"/>
        </a:defRPr>
      </a:lvl9pPr>
    </p:titleStyle>
    <p:bodyStyle>
      <a:lvl1pPr marL="2540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1pPr>
      <a:lvl2pPr marL="5334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2pPr>
      <a:lvl3pPr marL="8509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3pPr>
      <a:lvl4pPr marL="11684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4pPr>
      <a:lvl5pPr marL="1485900" indent="-254000" algn="l" rtl="0" eaLnBrk="0" fontAlgn="base" hangingPunct="0">
        <a:lnSpc>
          <a:spcPct val="120000"/>
        </a:lnSpc>
        <a:spcBef>
          <a:spcPts val="2500"/>
        </a:spcBef>
        <a:spcAft>
          <a:spcPct val="0"/>
        </a:spcAft>
        <a:buSzPct val="62000"/>
        <a:buChar char="•"/>
        <a:defRPr kumimoji="1" sz="2000">
          <a:solidFill>
            <a:schemeClr val="tx1"/>
          </a:solidFill>
          <a:latin typeface="+mn-lt"/>
          <a:ea typeface="+mn-ea"/>
          <a:cs typeface="+mn-cs"/>
          <a:sym typeface="Georgia" charset="0"/>
        </a:defRPr>
      </a:lvl5pPr>
      <a:lvl6pPr marL="19431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6pPr>
      <a:lvl7pPr marL="24003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7pPr>
      <a:lvl8pPr marL="28575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8pPr>
      <a:lvl9pPr marL="3314700" indent="-254000" algn="l" rtl="0" fontAlgn="base">
        <a:lnSpc>
          <a:spcPct val="120000"/>
        </a:lnSpc>
        <a:spcBef>
          <a:spcPts val="2500"/>
        </a:spcBef>
        <a:spcAft>
          <a:spcPct val="0"/>
        </a:spcAft>
        <a:buSzPct val="62000"/>
        <a:buChar char="•"/>
        <a:defRPr sz="2000">
          <a:solidFill>
            <a:schemeClr val="tx1"/>
          </a:solidFill>
          <a:latin typeface="+mn-lt"/>
          <a:ea typeface="+mn-ea"/>
          <a:cs typeface="+mn-cs"/>
          <a:sym typeface="Georgia"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image" Target="../media/image8.jpeg"/><Relationship Id="rId3"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8.xml"/><Relationship Id="rId2" Type="http://schemas.openxmlformats.org/officeDocument/2006/relationships/image" Target="../media/image20.png"/><Relationship Id="rId3"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image" Target="../media/image10.jpeg"/><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84784"/>
            <a:ext cx="8229600" cy="1800200"/>
          </a:xfrm>
        </p:spPr>
        <p:txBody>
          <a:bodyPr>
            <a:normAutofit fontScale="90000"/>
          </a:bodyPr>
          <a:lstStyle/>
          <a:p>
            <a:pPr algn="ctr"/>
            <a:r>
              <a:rPr lang="ja-JP" altLang="en-US" sz="4400" dirty="0"/>
              <a:t>災害時における家族支援</a:t>
            </a:r>
            <a:r>
              <a:rPr lang="en-US" altLang="ja-JP" sz="4400" dirty="0"/>
              <a:t/>
            </a:r>
            <a:br>
              <a:rPr lang="en-US" altLang="ja-JP" sz="4400" dirty="0"/>
            </a:br>
            <a:r>
              <a:rPr lang="en-US" altLang="ja-JP" sz="3600" dirty="0" smtClean="0"/>
              <a:t/>
            </a:r>
            <a:br>
              <a:rPr lang="en-US" altLang="ja-JP" sz="3600" dirty="0" smtClean="0"/>
            </a:br>
            <a:r>
              <a:rPr kumimoji="1" lang="ja-JP" altLang="en-US" sz="3600" dirty="0" smtClean="0"/>
              <a:t>阪神淡路大震災と私から</a:t>
            </a:r>
            <a:endParaRPr kumimoji="1" lang="ja-JP" altLang="en-US" sz="3600" dirty="0"/>
          </a:p>
        </p:txBody>
      </p:sp>
      <p:sp>
        <p:nvSpPr>
          <p:cNvPr id="3" name="コンテンツ プレースホルダー 2"/>
          <p:cNvSpPr>
            <a:spLocks noGrp="1"/>
          </p:cNvSpPr>
          <p:nvPr>
            <p:ph idx="1"/>
          </p:nvPr>
        </p:nvSpPr>
        <p:spPr>
          <a:xfrm>
            <a:off x="971600" y="4149080"/>
            <a:ext cx="6986619" cy="1800200"/>
          </a:xfrm>
        </p:spPr>
        <p:txBody>
          <a:bodyPr>
            <a:noAutofit/>
          </a:bodyPr>
          <a:lstStyle/>
          <a:p>
            <a:pPr marL="0" indent="0" algn="ctr">
              <a:lnSpc>
                <a:spcPct val="120000"/>
              </a:lnSpc>
              <a:buClrTx/>
              <a:buNone/>
            </a:pPr>
            <a:r>
              <a:rPr lang="ja-JP" altLang="en-US" dirty="0" smtClean="0"/>
              <a:t>阪神北広域こども急病センター理事長</a:t>
            </a:r>
            <a:endParaRPr lang="en-US" altLang="ja-JP" dirty="0" smtClean="0"/>
          </a:p>
          <a:p>
            <a:pPr marL="0" indent="0" algn="ctr">
              <a:lnSpc>
                <a:spcPct val="120000"/>
              </a:lnSpc>
              <a:buClrTx/>
              <a:buNone/>
            </a:pPr>
            <a:r>
              <a:rPr lang="ja-JP" altLang="en-US" dirty="0" smtClean="0"/>
              <a:t>兵庫県立こども病院名誉院長</a:t>
            </a:r>
            <a:endParaRPr lang="en-US" altLang="ja-JP" dirty="0" smtClean="0"/>
          </a:p>
          <a:p>
            <a:pPr marL="0" indent="0" algn="ctr">
              <a:lnSpc>
                <a:spcPct val="120000"/>
              </a:lnSpc>
              <a:buClrTx/>
              <a:buNone/>
            </a:pPr>
            <a:r>
              <a:rPr lang="ja-JP" altLang="en-US" dirty="0" smtClean="0"/>
              <a:t>中　村　　肇</a:t>
            </a:r>
            <a:endParaRPr lang="en-US" altLang="ja-JP" dirty="0" smtClean="0"/>
          </a:p>
        </p:txBody>
      </p:sp>
    </p:spTree>
    <p:extLst>
      <p:ext uri="{BB962C8B-B14F-4D97-AF65-F5344CB8AC3E}">
        <p14:creationId xmlns:p14="http://schemas.microsoft.com/office/powerpoint/2010/main" val="340371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15329"/>
          </a:xfrm>
        </p:spPr>
        <p:txBody>
          <a:bodyPr>
            <a:normAutofit fontScale="90000"/>
          </a:bodyPr>
          <a:lstStyle/>
          <a:p>
            <a:r>
              <a:rPr kumimoji="1" lang="ja-JP" altLang="en-US" sz="2800" dirty="0" smtClean="0"/>
              <a:t>阪神淡路大震災と東日本大震災</a:t>
            </a:r>
            <a:r>
              <a:rPr kumimoji="1" lang="en-US" altLang="ja-JP" sz="2800" dirty="0" smtClean="0"/>
              <a:t> (2)</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77166397"/>
              </p:ext>
            </p:extLst>
          </p:nvPr>
        </p:nvGraphicFramePr>
        <p:xfrm>
          <a:off x="251520" y="836712"/>
          <a:ext cx="8640961" cy="5579919"/>
        </p:xfrm>
        <a:graphic>
          <a:graphicData uri="http://schemas.openxmlformats.org/drawingml/2006/table">
            <a:tbl>
              <a:tblPr firstRow="1" bandRow="1">
                <a:tableStyleId>{F5AB1C69-6EDB-4FF4-983F-18BD219EF322}</a:tableStyleId>
              </a:tblPr>
              <a:tblGrid>
                <a:gridCol w="2088232"/>
                <a:gridCol w="3312368"/>
                <a:gridCol w="3240361"/>
              </a:tblGrid>
              <a:tr h="594620">
                <a:tc>
                  <a:txBody>
                    <a:bodyPr/>
                    <a:lstStyle/>
                    <a:p>
                      <a:endParaRPr kumimoji="1" lang="ja-JP" altLang="en-US"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00" dirty="0">
                          <a:effectLst/>
                        </a:rPr>
                        <a:t> </a:t>
                      </a:r>
                      <a:r>
                        <a:rPr lang="ja-JP" altLang="ja-JP" sz="1800" kern="100" dirty="0" smtClean="0">
                          <a:effectLst/>
                        </a:rPr>
                        <a:t>阪神淡路大震災</a:t>
                      </a:r>
                      <a:endParaRPr lang="ja-JP" altLang="ja-JP" sz="1800" kern="100" dirty="0" smtClean="0">
                        <a:effectLst/>
                        <a:latin typeface="Times New Roman"/>
                        <a:ea typeface="ＭＳ 明朝"/>
                        <a:cs typeface="Times New Roman"/>
                      </a:endParaRPr>
                    </a:p>
                  </a:txBody>
                  <a:tcPr marL="68580" marR="68580" marT="0" marB="0" anchor="ctr"/>
                </a:tc>
                <a:tc>
                  <a:txBody>
                    <a:bodyPr/>
                    <a:lstStyle/>
                    <a:p>
                      <a:pPr algn="l">
                        <a:spcAft>
                          <a:spcPts val="0"/>
                        </a:spcAft>
                      </a:pPr>
                      <a:r>
                        <a:rPr lang="ja-JP" altLang="ja-JP" sz="1800" kern="100" dirty="0" smtClean="0">
                          <a:effectLst/>
                        </a:rPr>
                        <a:t>東日本大震災</a:t>
                      </a:r>
                      <a:endParaRPr lang="ja-JP" sz="1800" kern="100" dirty="0">
                        <a:effectLst/>
                        <a:latin typeface="Times New Roman"/>
                        <a:ea typeface="ＭＳ 明朝"/>
                        <a:cs typeface="Times New Roman"/>
                      </a:endParaRPr>
                    </a:p>
                  </a:txBody>
                  <a:tcPr marL="68580" marR="68580" marT="0" marB="0" anchor="ctr"/>
                </a:tc>
              </a:tr>
              <a:tr h="594620">
                <a:tc>
                  <a:txBody>
                    <a:bodyPr/>
                    <a:lstStyle/>
                    <a:p>
                      <a:pPr algn="l">
                        <a:spcAft>
                          <a:spcPts val="0"/>
                        </a:spcAft>
                      </a:pPr>
                      <a:r>
                        <a:rPr lang="ja-JP" sz="1800" kern="100" dirty="0" smtClean="0">
                          <a:effectLst/>
                          <a:latin typeface="+mn-ea"/>
                          <a:ea typeface="+mn-ea"/>
                        </a:rPr>
                        <a:t>被害</a:t>
                      </a:r>
                      <a:r>
                        <a:rPr lang="ja-JP" altLang="en-US" sz="1800" kern="100" dirty="0" smtClean="0">
                          <a:effectLst/>
                          <a:latin typeface="+mn-ea"/>
                          <a:ea typeface="+mn-ea"/>
                        </a:rPr>
                        <a:t>の種類</a:t>
                      </a:r>
                      <a:endParaRPr lang="ja-JP" sz="1800" kern="100" dirty="0">
                        <a:effectLst/>
                        <a:latin typeface="+mn-ea"/>
                        <a:ea typeface="+mn-ea"/>
                        <a:cs typeface="Times New Roman"/>
                      </a:endParaRPr>
                    </a:p>
                  </a:txBody>
                  <a:tcPr marL="68580" marR="68580" marT="0" marB="0" anchor="ctr"/>
                </a:tc>
                <a:tc>
                  <a:txBody>
                    <a:bodyPr/>
                    <a:lstStyle/>
                    <a:p>
                      <a:r>
                        <a:rPr kumimoji="1" lang="ja-JP" altLang="en-US" sz="1800" kern="1200" dirty="0" smtClean="0">
                          <a:solidFill>
                            <a:schemeClr val="dk1"/>
                          </a:solidFill>
                          <a:latin typeface="+mn-lt"/>
                          <a:ea typeface="+mn-ea"/>
                          <a:cs typeface="+mn-cs"/>
                        </a:rPr>
                        <a:t>建物倒壊による被害</a:t>
                      </a:r>
                    </a:p>
                    <a:p>
                      <a:r>
                        <a:rPr kumimoji="1" lang="ja-JP" altLang="en-US" sz="1800" kern="1200" dirty="0" smtClean="0">
                          <a:solidFill>
                            <a:schemeClr val="dk1"/>
                          </a:solidFill>
                          <a:latin typeface="+mn-lt"/>
                          <a:ea typeface="+mn-ea"/>
                          <a:cs typeface="+mn-cs"/>
                        </a:rPr>
                        <a:t>火災による被害</a:t>
                      </a:r>
                      <a:endParaRPr lang="ja-JP" altLang="ja-JP" sz="1800" kern="100" dirty="0">
                        <a:effectLst/>
                        <a:latin typeface="+mn-ea"/>
                        <a:ea typeface="+mn-ea"/>
                        <a:cs typeface="Times New Roman"/>
                      </a:endParaRPr>
                    </a:p>
                  </a:txBody>
                  <a:tcPr marL="68580" marR="68580" marT="0" marB="0" anchor="ctr"/>
                </a:tc>
                <a:tc>
                  <a:txBody>
                    <a:bodyPr/>
                    <a:lstStyle/>
                    <a:p>
                      <a:r>
                        <a:rPr kumimoji="1" lang="ja-JP" altLang="en-US" sz="1800" kern="1200" dirty="0" smtClean="0">
                          <a:solidFill>
                            <a:schemeClr val="dk1"/>
                          </a:solidFill>
                          <a:latin typeface="+mn-lt"/>
                          <a:ea typeface="+mn-ea"/>
                          <a:cs typeface="+mn-cs"/>
                        </a:rPr>
                        <a:t>建物倒壊による被害</a:t>
                      </a:r>
                    </a:p>
                    <a:p>
                      <a:r>
                        <a:rPr kumimoji="1" lang="ja-JP" altLang="en-US" sz="1800" kern="1200" dirty="0" smtClean="0">
                          <a:solidFill>
                            <a:schemeClr val="dk1"/>
                          </a:solidFill>
                          <a:latin typeface="+mn-lt"/>
                          <a:ea typeface="+mn-ea"/>
                          <a:cs typeface="+mn-cs"/>
                        </a:rPr>
                        <a:t>津波による被害</a:t>
                      </a:r>
                    </a:p>
                    <a:p>
                      <a:r>
                        <a:rPr kumimoji="1" lang="ja-JP" altLang="en-US" sz="1800" kern="1200" dirty="0" smtClean="0">
                          <a:solidFill>
                            <a:schemeClr val="dk1"/>
                          </a:solidFill>
                          <a:latin typeface="+mn-lt"/>
                          <a:ea typeface="+mn-ea"/>
                          <a:cs typeface="+mn-cs"/>
                        </a:rPr>
                        <a:t>福島原発事故による被害</a:t>
                      </a:r>
                      <a:endParaRPr lang="ja-JP" sz="1800" kern="100" dirty="0">
                        <a:effectLst/>
                        <a:latin typeface="+mn-ea"/>
                        <a:ea typeface="+mn-ea"/>
                        <a:cs typeface="Times New Roman"/>
                      </a:endParaRPr>
                    </a:p>
                  </a:txBody>
                  <a:tcPr marL="68580" marR="68580" marT="0" marB="0" anchor="ctr"/>
                </a:tc>
              </a:tr>
              <a:tr h="594620">
                <a:tc>
                  <a:txBody>
                    <a:bodyPr/>
                    <a:lstStyle/>
                    <a:p>
                      <a:pPr algn="l">
                        <a:spcAft>
                          <a:spcPts val="0"/>
                        </a:spcAft>
                      </a:pPr>
                      <a:r>
                        <a:rPr kumimoji="1" lang="ja-JP" altLang="en-US" sz="1800" kern="1200" dirty="0" smtClean="0">
                          <a:solidFill>
                            <a:schemeClr val="dk1"/>
                          </a:solidFill>
                          <a:latin typeface="+mn-lt"/>
                          <a:ea typeface="+mn-ea"/>
                          <a:cs typeface="+mn-cs"/>
                        </a:rPr>
                        <a:t>住家被害 </a:t>
                      </a:r>
                      <a:endParaRPr lang="ja-JP" sz="1800" kern="100" dirty="0">
                        <a:effectLst/>
                        <a:latin typeface="+mn-ea"/>
                        <a:ea typeface="+mn-ea"/>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smtClean="0">
                          <a:solidFill>
                            <a:schemeClr val="dk1"/>
                          </a:solidFill>
                          <a:latin typeface="+mn-lt"/>
                          <a:ea typeface="+mn-ea"/>
                          <a:cs typeface="+mn-cs"/>
                        </a:rPr>
                        <a:t>全壊</a:t>
                      </a:r>
                      <a:r>
                        <a:rPr kumimoji="1" lang="en-US" altLang="ja-JP" sz="1800" kern="100" baseline="0" dirty="0" smtClean="0">
                          <a:solidFill>
                            <a:schemeClr val="dk1"/>
                          </a:solidFill>
                          <a:effectLst/>
                          <a:latin typeface="+mn-ea"/>
                          <a:ea typeface="+mn-ea"/>
                          <a:cs typeface="Times New Roman"/>
                        </a:rPr>
                        <a:t> </a:t>
                      </a:r>
                      <a:r>
                        <a:rPr kumimoji="1" lang="en-US" altLang="ja-JP" sz="1800" kern="1200" dirty="0" smtClean="0">
                          <a:solidFill>
                            <a:schemeClr val="dk1"/>
                          </a:solidFill>
                          <a:latin typeface="+mn-lt"/>
                          <a:ea typeface="+mn-ea"/>
                          <a:cs typeface="+mn-cs"/>
                        </a:rPr>
                        <a:t>104,906</a:t>
                      </a:r>
                      <a:r>
                        <a:rPr kumimoji="1" lang="ja-JP" altLang="en-US" sz="1800" kern="1200" dirty="0" smtClean="0">
                          <a:solidFill>
                            <a:schemeClr val="dk1"/>
                          </a:solidFill>
                          <a:latin typeface="+mn-lt"/>
                          <a:ea typeface="+mn-ea"/>
                          <a:cs typeface="+mn-cs"/>
                        </a:rPr>
                        <a:t>棟、</a:t>
                      </a:r>
                      <a:endParaRPr kumimoji="1" lang="en-US" altLang="ja-JP" sz="1800" kern="1200" dirty="0" smtClean="0">
                        <a:solidFill>
                          <a:schemeClr val="dk1"/>
                        </a:solidFill>
                        <a:latin typeface="+mn-lt"/>
                        <a:ea typeface="+mn-ea"/>
                        <a:cs typeface="+mn-cs"/>
                      </a:endParaRPr>
                    </a:p>
                    <a:p>
                      <a:r>
                        <a:rPr kumimoji="1" lang="ja-JP" altLang="en-US" sz="1800" kern="1200" dirty="0" smtClean="0">
                          <a:solidFill>
                            <a:schemeClr val="dk1"/>
                          </a:solidFill>
                          <a:latin typeface="+mn-lt"/>
                          <a:ea typeface="+mn-ea"/>
                          <a:cs typeface="+mn-cs"/>
                        </a:rPr>
                        <a:t>半壊</a:t>
                      </a:r>
                      <a:r>
                        <a:rPr kumimoji="1" lang="en-US" altLang="ja-JP" sz="1800" kern="1200" dirty="0" smtClean="0">
                          <a:solidFill>
                            <a:schemeClr val="dk1"/>
                          </a:solidFill>
                          <a:latin typeface="+mn-lt"/>
                          <a:ea typeface="+mn-ea"/>
                          <a:cs typeface="+mn-cs"/>
                        </a:rPr>
                        <a:t> 144,274</a:t>
                      </a:r>
                      <a:r>
                        <a:rPr kumimoji="1" lang="ja-JP" altLang="en-US" sz="1800" kern="1200" dirty="0" smtClean="0">
                          <a:solidFill>
                            <a:schemeClr val="dk1"/>
                          </a:solidFill>
                          <a:latin typeface="+mn-lt"/>
                          <a:ea typeface="+mn-ea"/>
                          <a:cs typeface="+mn-cs"/>
                        </a:rPr>
                        <a:t>棟、計約</a:t>
                      </a:r>
                      <a:r>
                        <a:rPr kumimoji="1" lang="en-US" altLang="ja-JP" sz="1800" kern="1200" dirty="0" smtClean="0">
                          <a:solidFill>
                            <a:schemeClr val="dk1"/>
                          </a:solidFill>
                          <a:latin typeface="+mn-lt"/>
                          <a:ea typeface="+mn-ea"/>
                          <a:cs typeface="+mn-cs"/>
                        </a:rPr>
                        <a:t>46</a:t>
                      </a:r>
                      <a:r>
                        <a:rPr kumimoji="1" lang="ja-JP" altLang="en-US" sz="1800" kern="1200" dirty="0" smtClean="0">
                          <a:solidFill>
                            <a:schemeClr val="dk1"/>
                          </a:solidFill>
                          <a:latin typeface="+mn-lt"/>
                          <a:ea typeface="+mn-ea"/>
                          <a:cs typeface="+mn-cs"/>
                        </a:rPr>
                        <a:t>万世帯</a:t>
                      </a:r>
                    </a:p>
                  </a:txBody>
                  <a:tcPr marL="68580" marR="68580" marT="0" marB="0" anchor="ctr"/>
                </a:tc>
                <a:tc>
                  <a:txBody>
                    <a:bodyPr/>
                    <a:lstStyle/>
                    <a:p>
                      <a:pPr algn="l">
                        <a:spcAft>
                          <a:spcPts val="0"/>
                        </a:spcAft>
                      </a:pPr>
                      <a:r>
                        <a:rPr lang="ja-JP" altLang="en-US" sz="1800" kern="100" dirty="0" smtClean="0">
                          <a:effectLst/>
                          <a:latin typeface="+mn-ea"/>
                          <a:ea typeface="+mn-ea"/>
                          <a:cs typeface="Times New Roman"/>
                        </a:rPr>
                        <a:t>全壊　</a:t>
                      </a:r>
                      <a:r>
                        <a:rPr lang="en-US" altLang="ja-JP" sz="1800" kern="100" dirty="0" smtClean="0">
                          <a:effectLst/>
                          <a:latin typeface="+mn-ea"/>
                          <a:ea typeface="+mn-ea"/>
                          <a:cs typeface="Times New Roman"/>
                        </a:rPr>
                        <a:t>118,822</a:t>
                      </a:r>
                      <a:r>
                        <a:rPr lang="ja-JP" altLang="en-US" sz="1800" kern="100" dirty="0" smtClean="0">
                          <a:effectLst/>
                          <a:latin typeface="+mn-ea"/>
                          <a:ea typeface="+mn-ea"/>
                          <a:cs typeface="Times New Roman"/>
                        </a:rPr>
                        <a:t>棟</a:t>
                      </a:r>
                      <a:endParaRPr lang="en-US" altLang="ja-JP" sz="1800" kern="100" dirty="0" smtClean="0">
                        <a:effectLst/>
                        <a:latin typeface="+mn-ea"/>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smtClean="0">
                          <a:effectLst/>
                          <a:latin typeface="+mn-ea"/>
                          <a:ea typeface="+mn-ea"/>
                          <a:cs typeface="Times New Roman"/>
                        </a:rPr>
                        <a:t>半壊　</a:t>
                      </a:r>
                      <a:r>
                        <a:rPr lang="en-US" altLang="ja-JP" sz="1800" kern="100" dirty="0" smtClean="0">
                          <a:effectLst/>
                          <a:latin typeface="+mn-ea"/>
                          <a:ea typeface="+mn-ea"/>
                          <a:cs typeface="Times New Roman"/>
                        </a:rPr>
                        <a:t>184,615</a:t>
                      </a:r>
                      <a:r>
                        <a:rPr lang="ja-JP" altLang="en-US" sz="1800" kern="100" dirty="0" smtClean="0">
                          <a:effectLst/>
                          <a:latin typeface="+mn-ea"/>
                          <a:ea typeface="+mn-ea"/>
                          <a:cs typeface="Times New Roman"/>
                        </a:rPr>
                        <a:t>棟　</a:t>
                      </a:r>
                      <a:r>
                        <a:rPr lang="ja-JP" altLang="ja-JP" sz="1800" kern="100" dirty="0" smtClean="0">
                          <a:effectLst/>
                          <a:latin typeface="+mn-ea"/>
                          <a:ea typeface="+mn-ea"/>
                        </a:rPr>
                        <a:t>（</a:t>
                      </a:r>
                      <a:r>
                        <a:rPr lang="en-US" altLang="ja-JP" sz="1800" kern="100" dirty="0" smtClean="0">
                          <a:effectLst/>
                          <a:latin typeface="+mn-ea"/>
                          <a:ea typeface="+mn-ea"/>
                        </a:rPr>
                        <a:t>10</a:t>
                      </a:r>
                      <a:r>
                        <a:rPr lang="ja-JP" altLang="ja-JP" sz="1800" kern="100" dirty="0" smtClean="0">
                          <a:effectLst/>
                          <a:latin typeface="+mn-ea"/>
                          <a:ea typeface="+mn-ea"/>
                        </a:rPr>
                        <a:t>月</a:t>
                      </a:r>
                      <a:r>
                        <a:rPr lang="en-US" altLang="ja-JP" sz="1800" kern="100" dirty="0" smtClean="0">
                          <a:effectLst/>
                          <a:latin typeface="+mn-ea"/>
                          <a:ea typeface="+mn-ea"/>
                        </a:rPr>
                        <a:t>26</a:t>
                      </a:r>
                      <a:r>
                        <a:rPr lang="ja-JP" altLang="ja-JP" sz="1800" kern="100" dirty="0" smtClean="0">
                          <a:effectLst/>
                          <a:latin typeface="+mn-ea"/>
                          <a:ea typeface="+mn-ea"/>
                        </a:rPr>
                        <a:t>日）</a:t>
                      </a:r>
                      <a:endParaRPr lang="ja-JP" sz="1800" kern="100" dirty="0">
                        <a:effectLst/>
                        <a:latin typeface="+mn-ea"/>
                        <a:ea typeface="+mn-ea"/>
                        <a:cs typeface="Times New Roman"/>
                      </a:endParaRPr>
                    </a:p>
                  </a:txBody>
                  <a:tcPr marL="68580" marR="68580" marT="0" marB="0" anchor="ctr"/>
                </a:tc>
              </a:tr>
              <a:tr h="594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smtClean="0">
                          <a:solidFill>
                            <a:schemeClr val="dk1"/>
                          </a:solidFill>
                          <a:latin typeface="+mn-lt"/>
                          <a:ea typeface="+mn-ea"/>
                          <a:cs typeface="+mn-cs"/>
                        </a:rPr>
                        <a:t>被害総額</a:t>
                      </a:r>
                      <a:endParaRPr lang="ja-JP" sz="1800" kern="100" dirty="0">
                        <a:effectLst/>
                        <a:latin typeface="+mn-ea"/>
                        <a:ea typeface="+mn-ea"/>
                        <a:cs typeface="Times New Roman"/>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smtClean="0">
                          <a:solidFill>
                            <a:schemeClr val="dk1"/>
                          </a:solidFill>
                          <a:latin typeface="+mn-lt"/>
                          <a:ea typeface="+mn-ea"/>
                          <a:cs typeface="+mn-cs"/>
                        </a:rPr>
                        <a:t>約</a:t>
                      </a:r>
                      <a:r>
                        <a:rPr kumimoji="1" lang="en-US" altLang="ja-JP" sz="1800" kern="1200" dirty="0" smtClean="0">
                          <a:solidFill>
                            <a:schemeClr val="dk1"/>
                          </a:solidFill>
                          <a:latin typeface="+mn-lt"/>
                          <a:ea typeface="+mn-ea"/>
                          <a:cs typeface="+mn-cs"/>
                        </a:rPr>
                        <a:t>10</a:t>
                      </a:r>
                      <a:r>
                        <a:rPr kumimoji="1" lang="ja-JP" altLang="en-US" sz="1800" kern="1200" dirty="0" smtClean="0">
                          <a:solidFill>
                            <a:schemeClr val="dk1"/>
                          </a:solidFill>
                          <a:latin typeface="+mn-lt"/>
                          <a:ea typeface="+mn-ea"/>
                          <a:cs typeface="+mn-cs"/>
                        </a:rPr>
                        <a:t>兆円規模</a:t>
                      </a:r>
                      <a:endParaRPr lang="ja-JP" altLang="ja-JP" sz="1800" kern="100" dirty="0">
                        <a:effectLst/>
                        <a:latin typeface="+mn-ea"/>
                        <a:ea typeface="+mn-ea"/>
                        <a:cs typeface="Times New Roman"/>
                      </a:endParaRPr>
                    </a:p>
                  </a:txBody>
                  <a:tcPr marL="68580" marR="68580" marT="0" marB="0" anchor="ctr"/>
                </a:tc>
                <a:tc>
                  <a:txBody>
                    <a:bodyPr/>
                    <a:lstStyle/>
                    <a:p>
                      <a:pPr algn="l">
                        <a:spcAft>
                          <a:spcPts val="0"/>
                        </a:spcAft>
                      </a:pPr>
                      <a:r>
                        <a:rPr lang="en-US" altLang="ja-JP" sz="1800" kern="100" dirty="0" smtClean="0">
                          <a:effectLst/>
                          <a:latin typeface="+mn-ea"/>
                          <a:ea typeface="+mn-ea"/>
                          <a:cs typeface="Times New Roman"/>
                        </a:rPr>
                        <a:t>16</a:t>
                      </a:r>
                      <a:r>
                        <a:rPr lang="ja-JP" altLang="en-US" sz="1800" kern="100" dirty="0" smtClean="0">
                          <a:effectLst/>
                          <a:latin typeface="+mn-ea"/>
                          <a:ea typeface="+mn-ea"/>
                          <a:cs typeface="Times New Roman"/>
                        </a:rPr>
                        <a:t>兆</a:t>
                      </a:r>
                      <a:r>
                        <a:rPr lang="en-US" altLang="ja-JP" sz="1800" kern="100" dirty="0" smtClean="0">
                          <a:effectLst/>
                          <a:latin typeface="+mn-ea"/>
                          <a:ea typeface="+mn-ea"/>
                          <a:cs typeface="Times New Roman"/>
                        </a:rPr>
                        <a:t>9</a:t>
                      </a:r>
                      <a:r>
                        <a:rPr lang="ja-JP" altLang="en-US" sz="1800" kern="100" dirty="0" smtClean="0">
                          <a:effectLst/>
                          <a:latin typeface="+mn-ea"/>
                          <a:ea typeface="+mn-ea"/>
                          <a:cs typeface="Times New Roman"/>
                        </a:rPr>
                        <a:t>千億円　（内閣府、</a:t>
                      </a:r>
                      <a:r>
                        <a:rPr lang="en-US" altLang="ja-JP" sz="1800" kern="100" dirty="0" smtClean="0">
                          <a:effectLst/>
                          <a:latin typeface="+mn-ea"/>
                          <a:ea typeface="+mn-ea"/>
                          <a:cs typeface="Times New Roman"/>
                        </a:rPr>
                        <a:t>6</a:t>
                      </a:r>
                      <a:r>
                        <a:rPr lang="ja-JP" altLang="en-US" sz="1800" kern="100" dirty="0" smtClean="0">
                          <a:effectLst/>
                          <a:latin typeface="+mn-ea"/>
                          <a:ea typeface="+mn-ea"/>
                          <a:cs typeface="Times New Roman"/>
                        </a:rPr>
                        <a:t>月</a:t>
                      </a:r>
                      <a:r>
                        <a:rPr lang="en-US" altLang="ja-JP" sz="1800" kern="100" dirty="0" smtClean="0">
                          <a:effectLst/>
                          <a:latin typeface="+mn-ea"/>
                          <a:ea typeface="+mn-ea"/>
                          <a:cs typeface="Times New Roman"/>
                        </a:rPr>
                        <a:t>24</a:t>
                      </a:r>
                      <a:r>
                        <a:rPr lang="ja-JP" altLang="en-US" sz="1800" kern="100" dirty="0" smtClean="0">
                          <a:effectLst/>
                          <a:latin typeface="+mn-ea"/>
                          <a:ea typeface="+mn-ea"/>
                          <a:cs typeface="Times New Roman"/>
                        </a:rPr>
                        <a:t>日）</a:t>
                      </a:r>
                      <a:endParaRPr lang="ja-JP" sz="1800" kern="100" dirty="0">
                        <a:effectLst/>
                        <a:latin typeface="+mn-ea"/>
                        <a:ea typeface="+mn-ea"/>
                        <a:cs typeface="Times New Roman"/>
                      </a:endParaRPr>
                    </a:p>
                  </a:txBody>
                  <a:tcPr marL="68580" marR="68580" marT="0" marB="0" anchor="ctr"/>
                </a:tc>
              </a:tr>
              <a:tr h="594620">
                <a:tc>
                  <a:txBody>
                    <a:bodyPr/>
                    <a:lstStyle/>
                    <a:p>
                      <a:pPr algn="l">
                        <a:spcAft>
                          <a:spcPts val="0"/>
                        </a:spcAft>
                      </a:pPr>
                      <a:r>
                        <a:rPr lang="ja-JP" sz="1800" kern="100">
                          <a:effectLst/>
                          <a:latin typeface="+mn-ea"/>
                          <a:ea typeface="+mn-ea"/>
                        </a:rPr>
                        <a:t>死者</a:t>
                      </a:r>
                      <a:r>
                        <a:rPr lang="en-US" sz="1800" kern="100">
                          <a:effectLst/>
                          <a:latin typeface="+mn-ea"/>
                          <a:ea typeface="+mn-ea"/>
                        </a:rPr>
                        <a:t> </a:t>
                      </a:r>
                      <a:endParaRPr lang="ja-JP" sz="1800" kern="100">
                        <a:effectLst/>
                        <a:latin typeface="+mn-ea"/>
                        <a:ea typeface="+mn-ea"/>
                        <a:cs typeface="Times New Roman"/>
                      </a:endParaRPr>
                    </a:p>
                  </a:txBody>
                  <a:tcPr marL="68580" marR="68580" marT="0" marB="0" anchor="ctr"/>
                </a:tc>
                <a:tc>
                  <a:txBody>
                    <a:bodyPr/>
                    <a:lstStyle/>
                    <a:p>
                      <a:pPr algn="l">
                        <a:spcAft>
                          <a:spcPts val="0"/>
                        </a:spcAft>
                      </a:pPr>
                      <a:r>
                        <a:rPr lang="en-US" sz="1800" kern="100" dirty="0" smtClean="0">
                          <a:effectLst/>
                          <a:latin typeface="+mn-ea"/>
                          <a:ea typeface="+mn-ea"/>
                        </a:rPr>
                        <a:t>6,434</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en-US" sz="1800" kern="100" dirty="0" smtClean="0">
                          <a:effectLst/>
                          <a:latin typeface="+mn-ea"/>
                          <a:ea typeface="+mn-ea"/>
                        </a:rPr>
                        <a:t>1</a:t>
                      </a:r>
                      <a:r>
                        <a:rPr lang="en-US" altLang="ja-JP" sz="1800" kern="100" dirty="0" smtClean="0">
                          <a:effectLst/>
                          <a:latin typeface="+mn-ea"/>
                          <a:ea typeface="+mn-ea"/>
                        </a:rPr>
                        <a:t>5,829   </a:t>
                      </a:r>
                      <a:r>
                        <a:rPr lang="ja-JP" sz="1800" kern="100" dirty="0" smtClean="0">
                          <a:effectLst/>
                          <a:latin typeface="+mn-ea"/>
                          <a:ea typeface="+mn-ea"/>
                        </a:rPr>
                        <a:t>（</a:t>
                      </a:r>
                      <a:r>
                        <a:rPr lang="en-US" sz="1800" kern="100" dirty="0" smtClean="0">
                          <a:effectLst/>
                          <a:latin typeface="+mn-ea"/>
                          <a:ea typeface="+mn-ea"/>
                        </a:rPr>
                        <a:t>10</a:t>
                      </a:r>
                      <a:r>
                        <a:rPr lang="ja-JP" sz="1800" kern="100" dirty="0" smtClean="0">
                          <a:effectLst/>
                          <a:latin typeface="+mn-ea"/>
                          <a:ea typeface="+mn-ea"/>
                        </a:rPr>
                        <a:t>月</a:t>
                      </a:r>
                      <a:r>
                        <a:rPr lang="en-US" sz="1800" kern="100" dirty="0" smtClean="0">
                          <a:effectLst/>
                          <a:latin typeface="+mn-ea"/>
                          <a:ea typeface="+mn-ea"/>
                        </a:rPr>
                        <a:t>27</a:t>
                      </a:r>
                      <a:r>
                        <a:rPr lang="ja-JP" sz="1800" kern="100" dirty="0" smtClean="0">
                          <a:effectLst/>
                          <a:latin typeface="+mn-ea"/>
                          <a:ea typeface="+mn-ea"/>
                        </a:rPr>
                        <a:t>日</a:t>
                      </a:r>
                      <a:r>
                        <a:rPr lang="ja-JP" sz="1800" kern="100" dirty="0">
                          <a:effectLst/>
                          <a:latin typeface="+mn-ea"/>
                          <a:ea typeface="+mn-ea"/>
                        </a:rPr>
                        <a:t>現在）</a:t>
                      </a:r>
                      <a:endParaRPr lang="ja-JP" sz="1800" kern="100" dirty="0">
                        <a:effectLst/>
                        <a:latin typeface="+mn-ea"/>
                        <a:ea typeface="+mn-ea"/>
                        <a:cs typeface="Times New Roman"/>
                      </a:endParaRPr>
                    </a:p>
                  </a:txBody>
                  <a:tcPr marL="68580" marR="68580" marT="0" marB="0" anchor="ctr"/>
                </a:tc>
              </a:tr>
              <a:tr h="594620">
                <a:tc>
                  <a:txBody>
                    <a:bodyPr/>
                    <a:lstStyle/>
                    <a:p>
                      <a:pPr algn="l">
                        <a:spcAft>
                          <a:spcPts val="0"/>
                        </a:spcAft>
                      </a:pPr>
                      <a:r>
                        <a:rPr lang="ja-JP" sz="1800" kern="100">
                          <a:effectLst/>
                          <a:latin typeface="+mn-ea"/>
                          <a:ea typeface="+mn-ea"/>
                        </a:rPr>
                        <a:t>行方不明者</a:t>
                      </a:r>
                      <a:endParaRPr lang="ja-JP" sz="1800" kern="100">
                        <a:effectLst/>
                        <a:latin typeface="+mn-ea"/>
                        <a:ea typeface="+mn-ea"/>
                        <a:cs typeface="Times New Roman"/>
                      </a:endParaRPr>
                    </a:p>
                  </a:txBody>
                  <a:tcPr marL="68580" marR="68580" marT="0" marB="0" anchor="ctr"/>
                </a:tc>
                <a:tc>
                  <a:txBody>
                    <a:bodyPr/>
                    <a:lstStyle/>
                    <a:p>
                      <a:pPr algn="l">
                        <a:spcAft>
                          <a:spcPts val="0"/>
                        </a:spcAft>
                      </a:pPr>
                      <a:r>
                        <a:rPr lang="en-US" sz="1800" kern="100" dirty="0">
                          <a:effectLst/>
                          <a:latin typeface="+mn-ea"/>
                          <a:ea typeface="+mn-ea"/>
                        </a:rPr>
                        <a:t>3</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en-US" sz="1800" kern="100" dirty="0" smtClean="0">
                          <a:effectLst/>
                          <a:latin typeface="+mn-ea"/>
                          <a:ea typeface="+mn-ea"/>
                        </a:rPr>
                        <a:t>3,724    </a:t>
                      </a:r>
                      <a:r>
                        <a:rPr lang="ja-JP" sz="1800" kern="100" dirty="0" smtClean="0">
                          <a:effectLst/>
                          <a:latin typeface="+mn-ea"/>
                          <a:ea typeface="+mn-ea"/>
                        </a:rPr>
                        <a:t>（</a:t>
                      </a:r>
                      <a:r>
                        <a:rPr lang="en-US" sz="1800" kern="100" dirty="0" smtClean="0">
                          <a:effectLst/>
                          <a:latin typeface="+mn-ea"/>
                          <a:ea typeface="+mn-ea"/>
                        </a:rPr>
                        <a:t>10</a:t>
                      </a:r>
                      <a:r>
                        <a:rPr lang="ja-JP" sz="1800" kern="100" dirty="0" smtClean="0">
                          <a:effectLst/>
                          <a:latin typeface="+mn-ea"/>
                          <a:ea typeface="+mn-ea"/>
                        </a:rPr>
                        <a:t>月</a:t>
                      </a:r>
                      <a:r>
                        <a:rPr lang="en-US" sz="1800" kern="100" dirty="0" smtClean="0">
                          <a:effectLst/>
                          <a:latin typeface="+mn-ea"/>
                          <a:ea typeface="+mn-ea"/>
                        </a:rPr>
                        <a:t>27</a:t>
                      </a:r>
                      <a:r>
                        <a:rPr lang="ja-JP" sz="1800" kern="100" dirty="0" smtClean="0">
                          <a:effectLst/>
                          <a:latin typeface="+mn-ea"/>
                          <a:ea typeface="+mn-ea"/>
                        </a:rPr>
                        <a:t>日</a:t>
                      </a:r>
                      <a:r>
                        <a:rPr lang="ja-JP" sz="1800" kern="100" dirty="0">
                          <a:effectLst/>
                          <a:latin typeface="+mn-ea"/>
                          <a:ea typeface="+mn-ea"/>
                        </a:rPr>
                        <a:t>現在）</a:t>
                      </a:r>
                      <a:endParaRPr lang="ja-JP" sz="1800" kern="100" dirty="0">
                        <a:effectLst/>
                        <a:latin typeface="+mn-ea"/>
                        <a:ea typeface="+mn-ea"/>
                        <a:cs typeface="Times New Roman"/>
                      </a:endParaRPr>
                    </a:p>
                  </a:txBody>
                  <a:tcPr marL="68580" marR="68580" marT="0" marB="0" anchor="ctr"/>
                </a:tc>
              </a:tr>
              <a:tr h="594620">
                <a:tc>
                  <a:txBody>
                    <a:bodyPr/>
                    <a:lstStyle/>
                    <a:p>
                      <a:pPr algn="l">
                        <a:spcAft>
                          <a:spcPts val="0"/>
                        </a:spcAft>
                      </a:pPr>
                      <a:r>
                        <a:rPr lang="ja-JP" sz="1800" kern="100">
                          <a:effectLst/>
                          <a:latin typeface="+mn-ea"/>
                          <a:ea typeface="+mn-ea"/>
                        </a:rPr>
                        <a:t>負傷者</a:t>
                      </a:r>
                      <a:endParaRPr lang="ja-JP" sz="1800" kern="100">
                        <a:effectLst/>
                        <a:latin typeface="+mn-ea"/>
                        <a:ea typeface="+mn-ea"/>
                        <a:cs typeface="Times New Roman"/>
                      </a:endParaRPr>
                    </a:p>
                  </a:txBody>
                  <a:tcPr marL="68580" marR="68580" marT="0" marB="0" anchor="ctr"/>
                </a:tc>
                <a:tc>
                  <a:txBody>
                    <a:bodyPr/>
                    <a:lstStyle/>
                    <a:p>
                      <a:pPr algn="l">
                        <a:spcAft>
                          <a:spcPts val="0"/>
                        </a:spcAft>
                      </a:pPr>
                      <a:r>
                        <a:rPr lang="en-US" sz="1800" kern="100" dirty="0">
                          <a:effectLst/>
                          <a:latin typeface="+mn-ea"/>
                          <a:ea typeface="+mn-ea"/>
                        </a:rPr>
                        <a:t>43,792</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en-US" sz="1800" kern="100" dirty="0" smtClean="0">
                          <a:effectLst/>
                          <a:latin typeface="+mn-ea"/>
                          <a:ea typeface="+mn-ea"/>
                        </a:rPr>
                        <a:t>2872     </a:t>
                      </a:r>
                      <a:r>
                        <a:rPr lang="ja-JP" sz="1800" kern="100" dirty="0" smtClean="0">
                          <a:effectLst/>
                          <a:latin typeface="+mn-ea"/>
                          <a:ea typeface="+mn-ea"/>
                        </a:rPr>
                        <a:t>（</a:t>
                      </a:r>
                      <a:r>
                        <a:rPr lang="en-US" sz="1800" kern="100" dirty="0">
                          <a:effectLst/>
                          <a:latin typeface="+mn-ea"/>
                          <a:ea typeface="+mn-ea"/>
                        </a:rPr>
                        <a:t>3</a:t>
                      </a:r>
                      <a:r>
                        <a:rPr lang="ja-JP" sz="1800" kern="100" dirty="0">
                          <a:effectLst/>
                          <a:latin typeface="+mn-ea"/>
                          <a:ea typeface="+mn-ea"/>
                        </a:rPr>
                        <a:t>月</a:t>
                      </a:r>
                      <a:r>
                        <a:rPr lang="en-US" sz="1800" kern="100" dirty="0">
                          <a:effectLst/>
                          <a:latin typeface="+mn-ea"/>
                          <a:ea typeface="+mn-ea"/>
                        </a:rPr>
                        <a:t>30</a:t>
                      </a:r>
                      <a:r>
                        <a:rPr lang="ja-JP" sz="1800" kern="100" dirty="0">
                          <a:effectLst/>
                          <a:latin typeface="+mn-ea"/>
                          <a:ea typeface="+mn-ea"/>
                        </a:rPr>
                        <a:t>日現在）</a:t>
                      </a:r>
                      <a:endParaRPr lang="ja-JP" sz="1800" kern="100" dirty="0">
                        <a:effectLst/>
                        <a:latin typeface="+mn-ea"/>
                        <a:ea typeface="+mn-ea"/>
                        <a:cs typeface="Times New Roman"/>
                      </a:endParaRPr>
                    </a:p>
                  </a:txBody>
                  <a:tcPr marL="68580" marR="68580" marT="0" marB="0" anchor="ctr"/>
                </a:tc>
              </a:tr>
              <a:tr h="594620">
                <a:tc>
                  <a:txBody>
                    <a:bodyPr/>
                    <a:lstStyle/>
                    <a:p>
                      <a:pPr algn="l">
                        <a:spcAft>
                          <a:spcPts val="0"/>
                        </a:spcAft>
                      </a:pPr>
                      <a:r>
                        <a:rPr lang="ja-JP" sz="1800" kern="100" dirty="0">
                          <a:effectLst/>
                          <a:latin typeface="+mn-ea"/>
                          <a:ea typeface="+mn-ea"/>
                        </a:rPr>
                        <a:t>避難人数</a:t>
                      </a:r>
                      <a:r>
                        <a:rPr lang="en-US" sz="1800" kern="100" dirty="0">
                          <a:effectLst/>
                          <a:latin typeface="+mn-ea"/>
                          <a:ea typeface="+mn-ea"/>
                        </a:rPr>
                        <a:t>(</a:t>
                      </a:r>
                      <a:r>
                        <a:rPr lang="ja-JP" sz="1800" kern="100" dirty="0">
                          <a:effectLst/>
                          <a:latin typeface="+mn-ea"/>
                          <a:ea typeface="+mn-ea"/>
                        </a:rPr>
                        <a:t>ピーク時</a:t>
                      </a:r>
                      <a:r>
                        <a:rPr lang="en-US" sz="1800" kern="100" dirty="0">
                          <a:effectLst/>
                          <a:latin typeface="+mn-ea"/>
                          <a:ea typeface="+mn-ea"/>
                        </a:rPr>
                        <a:t>) </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en-US" sz="1800" kern="100" dirty="0" smtClean="0">
                          <a:effectLst/>
                          <a:latin typeface="+mn-ea"/>
                          <a:ea typeface="+mn-ea"/>
                        </a:rPr>
                        <a:t>316,678</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en-US" sz="1800" kern="100" dirty="0" smtClean="0">
                          <a:effectLst/>
                          <a:latin typeface="+mn-ea"/>
                          <a:ea typeface="+mn-ea"/>
                        </a:rPr>
                        <a:t>366,000</a:t>
                      </a:r>
                      <a:endParaRPr lang="ja-JP" sz="1800" kern="100" dirty="0">
                        <a:effectLst/>
                        <a:latin typeface="+mn-ea"/>
                        <a:ea typeface="+mn-ea"/>
                        <a:cs typeface="Times New Roman"/>
                      </a:endParaRPr>
                    </a:p>
                  </a:txBody>
                  <a:tcPr marL="68580" marR="68580" marT="0" marB="0" anchor="ctr"/>
                </a:tc>
              </a:tr>
              <a:tr h="594620">
                <a:tc>
                  <a:txBody>
                    <a:bodyPr/>
                    <a:lstStyle/>
                    <a:p>
                      <a:pPr algn="l">
                        <a:spcAft>
                          <a:spcPts val="0"/>
                        </a:spcAft>
                      </a:pPr>
                      <a:r>
                        <a:rPr lang="ja-JP" altLang="en-US" sz="1800" kern="100" dirty="0" smtClean="0">
                          <a:effectLst/>
                          <a:latin typeface="+mn-ea"/>
                          <a:ea typeface="+mn-ea"/>
                          <a:cs typeface="Times New Roman"/>
                        </a:rPr>
                        <a:t>ボランティア延べ数（</a:t>
                      </a:r>
                      <a:r>
                        <a:rPr lang="en-US" altLang="ja-JP" sz="1800" kern="100" dirty="0" smtClean="0">
                          <a:effectLst/>
                          <a:latin typeface="+mn-ea"/>
                          <a:ea typeface="+mn-ea"/>
                          <a:cs typeface="Times New Roman"/>
                        </a:rPr>
                        <a:t>6</a:t>
                      </a:r>
                      <a:r>
                        <a:rPr lang="ja-JP" altLang="en-US" sz="1800" kern="100" dirty="0" smtClean="0">
                          <a:effectLst/>
                          <a:latin typeface="+mn-ea"/>
                          <a:ea typeface="+mn-ea"/>
                          <a:cs typeface="Times New Roman"/>
                        </a:rPr>
                        <a:t>か月時）</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en-US" altLang="ja-JP" sz="1800" kern="100" dirty="0" smtClean="0">
                          <a:effectLst/>
                          <a:latin typeface="+mn-ea"/>
                          <a:ea typeface="+mn-ea"/>
                          <a:cs typeface="Times New Roman"/>
                        </a:rPr>
                        <a:t>1,227,000</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en-US" altLang="ja-JP" sz="1800" kern="100" dirty="0" smtClean="0">
                          <a:effectLst/>
                          <a:latin typeface="+mn-ea"/>
                          <a:ea typeface="+mn-ea"/>
                          <a:cs typeface="Times New Roman"/>
                        </a:rPr>
                        <a:t>739,000</a:t>
                      </a:r>
                      <a:endParaRPr lang="ja-JP" sz="1800" kern="100" dirty="0">
                        <a:effectLst/>
                        <a:latin typeface="+mn-ea"/>
                        <a:ea typeface="+mn-ea"/>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7928978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15329"/>
          </a:xfrm>
        </p:spPr>
        <p:txBody>
          <a:bodyPr>
            <a:normAutofit fontScale="90000"/>
          </a:bodyPr>
          <a:lstStyle/>
          <a:p>
            <a:r>
              <a:rPr kumimoji="1" lang="ja-JP" altLang="en-US" sz="2800" dirty="0" smtClean="0"/>
              <a:t>阪神淡路大震災と東日本大震災　（</a:t>
            </a:r>
            <a:r>
              <a:rPr kumimoji="1" lang="en-US" altLang="ja-JP" sz="2800" dirty="0" smtClean="0"/>
              <a:t>3</a:t>
            </a:r>
            <a:r>
              <a:rPr kumimoji="1" lang="ja-JP" altLang="en-US" sz="2800" dirty="0" smtClean="0"/>
              <a:t>）</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839106399"/>
              </p:ext>
            </p:extLst>
          </p:nvPr>
        </p:nvGraphicFramePr>
        <p:xfrm>
          <a:off x="457200" y="887682"/>
          <a:ext cx="8346055" cy="5413720"/>
        </p:xfrm>
        <a:graphic>
          <a:graphicData uri="http://schemas.openxmlformats.org/drawingml/2006/table">
            <a:tbl>
              <a:tblPr firstRow="1" bandRow="1">
                <a:tableStyleId>{F5AB1C69-6EDB-4FF4-983F-18BD219EF322}</a:tableStyleId>
              </a:tblPr>
              <a:tblGrid>
                <a:gridCol w="2645731"/>
                <a:gridCol w="2845693"/>
                <a:gridCol w="2854631"/>
              </a:tblGrid>
              <a:tr h="676715">
                <a:tc>
                  <a:txBody>
                    <a:bodyPr/>
                    <a:lstStyle/>
                    <a:p>
                      <a:endParaRPr kumimoji="1" lang="ja-JP" altLang="en-US"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00" dirty="0">
                          <a:effectLst/>
                        </a:rPr>
                        <a:t> </a:t>
                      </a:r>
                      <a:r>
                        <a:rPr lang="ja-JP" altLang="ja-JP" sz="1800" kern="100" dirty="0" smtClean="0">
                          <a:effectLst/>
                        </a:rPr>
                        <a:t>阪神淡路大震災</a:t>
                      </a:r>
                      <a:endParaRPr lang="ja-JP" altLang="ja-JP" sz="1800" kern="100" dirty="0" smtClean="0">
                        <a:effectLst/>
                        <a:latin typeface="Times New Roman"/>
                        <a:ea typeface="ＭＳ 明朝"/>
                        <a:cs typeface="Times New Roman"/>
                      </a:endParaRPr>
                    </a:p>
                  </a:txBody>
                  <a:tcPr marL="68580" marR="68580" marT="0" marB="0" anchor="ctr"/>
                </a:tc>
                <a:tc>
                  <a:txBody>
                    <a:bodyPr/>
                    <a:lstStyle/>
                    <a:p>
                      <a:pPr algn="l">
                        <a:spcAft>
                          <a:spcPts val="0"/>
                        </a:spcAft>
                      </a:pPr>
                      <a:r>
                        <a:rPr lang="ja-JP" altLang="ja-JP" sz="1800" kern="100" dirty="0" smtClean="0">
                          <a:effectLst/>
                        </a:rPr>
                        <a:t>東日本大震災</a:t>
                      </a:r>
                      <a:endParaRPr lang="ja-JP" sz="1800" kern="100" dirty="0">
                        <a:effectLst/>
                        <a:latin typeface="Times New Roman"/>
                        <a:ea typeface="ＭＳ 明朝"/>
                        <a:cs typeface="Times New Roman"/>
                      </a:endParaRPr>
                    </a:p>
                  </a:txBody>
                  <a:tcPr marL="68580" marR="68580" marT="0" marB="0" anchor="ctr"/>
                </a:tc>
              </a:tr>
              <a:tr h="676715">
                <a:tc>
                  <a:txBody>
                    <a:bodyPr/>
                    <a:lstStyle/>
                    <a:p>
                      <a:pPr algn="l">
                        <a:spcAft>
                          <a:spcPts val="0"/>
                        </a:spcAft>
                      </a:pPr>
                      <a:r>
                        <a:rPr lang="ja-JP" sz="1800" kern="100" dirty="0" smtClean="0">
                          <a:effectLst/>
                          <a:latin typeface="+mn-ea"/>
                          <a:ea typeface="+mn-ea"/>
                        </a:rPr>
                        <a:t>被害</a:t>
                      </a:r>
                      <a:r>
                        <a:rPr lang="ja-JP" altLang="en-US" sz="1800" kern="100" dirty="0" smtClean="0">
                          <a:effectLst/>
                          <a:latin typeface="+mn-ea"/>
                          <a:ea typeface="+mn-ea"/>
                        </a:rPr>
                        <a:t>の範囲</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ja-JP" altLang="en-US" sz="1800" kern="100" dirty="0" smtClean="0">
                          <a:effectLst/>
                          <a:latin typeface="+mn-ea"/>
                          <a:ea typeface="+mn-ea"/>
                        </a:rPr>
                        <a:t>神戸市、阪神間中心に限定的</a:t>
                      </a:r>
                      <a:endParaRPr lang="ja-JP" altLang="ja-JP" sz="1800" kern="100" dirty="0">
                        <a:effectLst/>
                        <a:latin typeface="+mn-ea"/>
                        <a:ea typeface="+mn-ea"/>
                        <a:cs typeface="Times New Roman"/>
                      </a:endParaRPr>
                    </a:p>
                  </a:txBody>
                  <a:tcPr marL="68580" marR="68580" marT="0" marB="0" anchor="ctr"/>
                </a:tc>
                <a:tc>
                  <a:txBody>
                    <a:bodyPr/>
                    <a:lstStyle/>
                    <a:p>
                      <a:pPr algn="l">
                        <a:spcAft>
                          <a:spcPts val="0"/>
                        </a:spcAft>
                      </a:pPr>
                      <a:r>
                        <a:rPr lang="ja-JP" altLang="en-US" sz="1800" kern="100" dirty="0" smtClean="0">
                          <a:effectLst/>
                          <a:latin typeface="+mn-ea"/>
                          <a:ea typeface="+mn-ea"/>
                          <a:cs typeface="Times New Roman"/>
                        </a:rPr>
                        <a:t>岩手県、宮城県、福島県など広範囲</a:t>
                      </a:r>
                      <a:endParaRPr lang="ja-JP" sz="1800" kern="100" dirty="0">
                        <a:effectLst/>
                        <a:latin typeface="+mn-ea"/>
                        <a:ea typeface="+mn-ea"/>
                        <a:cs typeface="Times New Roman"/>
                      </a:endParaRPr>
                    </a:p>
                  </a:txBody>
                  <a:tcPr marL="68580" marR="68580" marT="0" marB="0" anchor="ctr"/>
                </a:tc>
              </a:tr>
              <a:tr h="676715">
                <a:tc>
                  <a:txBody>
                    <a:bodyPr/>
                    <a:lstStyle/>
                    <a:p>
                      <a:pPr algn="l">
                        <a:spcAft>
                          <a:spcPts val="0"/>
                        </a:spcAft>
                      </a:pPr>
                      <a:r>
                        <a:rPr lang="ja-JP" altLang="en-US" sz="1800" kern="100" dirty="0" smtClean="0">
                          <a:effectLst/>
                          <a:latin typeface="+mn-ea"/>
                          <a:ea typeface="+mn-ea"/>
                          <a:cs typeface="Times New Roman"/>
                        </a:rPr>
                        <a:t>被災地の特徴</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ja-JP" altLang="en-US" sz="1800" kern="100" dirty="0" smtClean="0">
                          <a:effectLst/>
                          <a:latin typeface="+mn-ea"/>
                          <a:ea typeface="+mn-ea"/>
                          <a:cs typeface="Times New Roman"/>
                        </a:rPr>
                        <a:t>都市部、人口密集地</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ja-JP" altLang="en-US" sz="1800" kern="100" dirty="0" smtClean="0">
                          <a:effectLst/>
                          <a:latin typeface="+mn-ea"/>
                          <a:ea typeface="+mn-ea"/>
                          <a:cs typeface="Times New Roman"/>
                        </a:rPr>
                        <a:t>農山村、人口過疎地</a:t>
                      </a:r>
                      <a:endParaRPr lang="ja-JP" sz="1800" kern="100" dirty="0">
                        <a:effectLst/>
                        <a:latin typeface="+mn-ea"/>
                        <a:ea typeface="+mn-ea"/>
                        <a:cs typeface="Times New Roman"/>
                      </a:endParaRPr>
                    </a:p>
                  </a:txBody>
                  <a:tcPr marL="68580" marR="68580" marT="0" marB="0" anchor="ctr"/>
                </a:tc>
              </a:tr>
              <a:tr h="676715">
                <a:tc>
                  <a:txBody>
                    <a:bodyPr/>
                    <a:lstStyle/>
                    <a:p>
                      <a:pPr algn="l">
                        <a:spcAft>
                          <a:spcPts val="0"/>
                        </a:spcAft>
                      </a:pPr>
                      <a:r>
                        <a:rPr lang="ja-JP" altLang="en-US" sz="1800" kern="100" dirty="0" smtClean="0">
                          <a:effectLst/>
                          <a:latin typeface="+mn-ea"/>
                          <a:ea typeface="+mn-ea"/>
                          <a:cs typeface="Times New Roman"/>
                        </a:rPr>
                        <a:t>産業</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ja-JP" altLang="en-US" sz="1800" kern="100" dirty="0" smtClean="0">
                          <a:effectLst/>
                          <a:latin typeface="+mn-ea"/>
                          <a:ea typeface="+mn-ea"/>
                          <a:cs typeface="Times New Roman"/>
                        </a:rPr>
                        <a:t>商・工業</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ja-JP" altLang="en-US" sz="1800" kern="100" dirty="0" smtClean="0">
                          <a:effectLst/>
                          <a:latin typeface="+mn-ea"/>
                          <a:ea typeface="+mn-ea"/>
                          <a:cs typeface="Times New Roman"/>
                        </a:rPr>
                        <a:t>農業、水産業</a:t>
                      </a:r>
                      <a:endParaRPr lang="ja-JP" sz="1800" kern="100" dirty="0">
                        <a:effectLst/>
                        <a:latin typeface="+mn-ea"/>
                        <a:ea typeface="+mn-ea"/>
                        <a:cs typeface="Times New Roman"/>
                      </a:endParaRPr>
                    </a:p>
                  </a:txBody>
                  <a:tcPr marL="68580" marR="68580" marT="0" marB="0" anchor="ctr"/>
                </a:tc>
              </a:tr>
              <a:tr h="676715">
                <a:tc>
                  <a:txBody>
                    <a:bodyPr/>
                    <a:lstStyle/>
                    <a:p>
                      <a:pPr algn="l">
                        <a:spcAft>
                          <a:spcPts val="0"/>
                        </a:spcAft>
                      </a:pPr>
                      <a:r>
                        <a:rPr lang="ja-JP" altLang="en-US" sz="1800" kern="100" dirty="0" smtClean="0">
                          <a:effectLst/>
                          <a:latin typeface="+mn-ea"/>
                          <a:ea typeface="+mn-ea"/>
                          <a:cs typeface="Times New Roman"/>
                        </a:rPr>
                        <a:t>人口構成</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ja-JP" altLang="en-US" sz="1800" kern="100" dirty="0" smtClean="0">
                          <a:effectLst/>
                          <a:latin typeface="+mn-ea"/>
                          <a:ea typeface="+mn-ea"/>
                          <a:cs typeface="Times New Roman"/>
                        </a:rPr>
                        <a:t>若年層</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ja-JP" altLang="en-US" sz="1800" kern="100" dirty="0" smtClean="0">
                          <a:effectLst/>
                          <a:latin typeface="+mn-ea"/>
                          <a:ea typeface="+mn-ea"/>
                          <a:cs typeface="Times New Roman"/>
                        </a:rPr>
                        <a:t>高齢者層</a:t>
                      </a:r>
                      <a:endParaRPr lang="ja-JP" sz="1800" kern="100" dirty="0">
                        <a:effectLst/>
                        <a:latin typeface="+mn-ea"/>
                        <a:ea typeface="+mn-ea"/>
                        <a:cs typeface="Times New Roman"/>
                      </a:endParaRPr>
                    </a:p>
                  </a:txBody>
                  <a:tcPr marL="68580" marR="68580" marT="0" marB="0" anchor="ctr"/>
                </a:tc>
              </a:tr>
              <a:tr h="676715">
                <a:tc gridSpan="3">
                  <a:txBody>
                    <a:bodyPr/>
                    <a:lstStyle/>
                    <a:p>
                      <a:pPr algn="ctr">
                        <a:spcAft>
                          <a:spcPts val="0"/>
                        </a:spcAft>
                      </a:pPr>
                      <a:r>
                        <a:rPr lang="ja-JP" altLang="en-US" sz="1800" kern="100" dirty="0" smtClean="0">
                          <a:effectLst/>
                          <a:latin typeface="+mn-ea"/>
                          <a:ea typeface="+mn-ea"/>
                          <a:cs typeface="Times New Roman"/>
                        </a:rPr>
                        <a:t>時代背景：</a:t>
                      </a:r>
                      <a:endParaRPr lang="ja-JP" sz="1800" kern="100" dirty="0">
                        <a:effectLst/>
                        <a:latin typeface="+mn-ea"/>
                        <a:ea typeface="+mn-ea"/>
                        <a:cs typeface="Times New Roman"/>
                      </a:endParaRPr>
                    </a:p>
                  </a:txBody>
                  <a:tcPr marL="68580" marR="68580" marT="0" marB="0" anchor="ctr"/>
                </a:tc>
                <a:tc hMerge="1">
                  <a:txBody>
                    <a:bodyPr/>
                    <a:lstStyle/>
                    <a:p>
                      <a:pPr algn="l">
                        <a:spcAft>
                          <a:spcPts val="0"/>
                        </a:spcAft>
                      </a:pPr>
                      <a:endParaRPr lang="ja-JP" sz="1400" kern="100" dirty="0">
                        <a:effectLst/>
                        <a:latin typeface="+mn-ea"/>
                        <a:ea typeface="+mn-ea"/>
                        <a:cs typeface="Times New Roman"/>
                      </a:endParaRPr>
                    </a:p>
                  </a:txBody>
                  <a:tcPr marL="68580" marR="68580" marT="0" marB="0" anchor="ctr"/>
                </a:tc>
                <a:tc hMerge="1">
                  <a:txBody>
                    <a:bodyPr/>
                    <a:lstStyle/>
                    <a:p>
                      <a:pPr algn="l">
                        <a:spcAft>
                          <a:spcPts val="0"/>
                        </a:spcAft>
                      </a:pPr>
                      <a:endParaRPr lang="ja-JP" sz="1400" kern="100" dirty="0">
                        <a:effectLst/>
                        <a:latin typeface="+mn-ea"/>
                        <a:ea typeface="+mn-ea"/>
                        <a:cs typeface="Times New Roman"/>
                      </a:endParaRPr>
                    </a:p>
                  </a:txBody>
                  <a:tcPr marL="68580" marR="68580" marT="0" marB="0" anchor="ctr"/>
                </a:tc>
              </a:tr>
              <a:tr h="676715">
                <a:tc>
                  <a:txBody>
                    <a:bodyPr/>
                    <a:lstStyle/>
                    <a:p>
                      <a:pPr algn="l">
                        <a:spcAft>
                          <a:spcPts val="0"/>
                        </a:spcAft>
                      </a:pPr>
                      <a:r>
                        <a:rPr lang="ja-JP" altLang="en-US" sz="1800" kern="100" dirty="0" smtClean="0">
                          <a:effectLst/>
                          <a:latin typeface="+mn-ea"/>
                          <a:ea typeface="+mn-ea"/>
                          <a:cs typeface="Times New Roman"/>
                        </a:rPr>
                        <a:t>通信手段</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ja-JP" altLang="en-US" sz="1800" kern="100" dirty="0" smtClean="0">
                          <a:effectLst/>
                          <a:latin typeface="+mn-ea"/>
                          <a:ea typeface="+mn-ea"/>
                          <a:cs typeface="Times New Roman"/>
                        </a:rPr>
                        <a:t>公衆電話</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ja-JP" altLang="en-US" sz="1800" kern="100" dirty="0" smtClean="0">
                          <a:effectLst/>
                          <a:latin typeface="+mn-ea"/>
                          <a:ea typeface="+mn-ea"/>
                          <a:cs typeface="Times New Roman"/>
                        </a:rPr>
                        <a:t>携帯電話、インターネット</a:t>
                      </a:r>
                      <a:endParaRPr lang="ja-JP" sz="1800" kern="100" dirty="0">
                        <a:effectLst/>
                        <a:latin typeface="+mn-ea"/>
                        <a:ea typeface="+mn-ea"/>
                        <a:cs typeface="Times New Roman"/>
                      </a:endParaRPr>
                    </a:p>
                  </a:txBody>
                  <a:tcPr marL="68580" marR="68580" marT="0" marB="0" anchor="ctr"/>
                </a:tc>
              </a:tr>
              <a:tr h="676715">
                <a:tc>
                  <a:txBody>
                    <a:bodyPr/>
                    <a:lstStyle/>
                    <a:p>
                      <a:pPr algn="l">
                        <a:spcAft>
                          <a:spcPts val="0"/>
                        </a:spcAft>
                      </a:pPr>
                      <a:r>
                        <a:rPr lang="ja-JP" altLang="en-US" sz="1800" kern="100" dirty="0" smtClean="0">
                          <a:effectLst/>
                          <a:latin typeface="+mn-ea"/>
                          <a:ea typeface="+mn-ea"/>
                          <a:cs typeface="Times New Roman"/>
                        </a:rPr>
                        <a:t>報道画像</a:t>
                      </a:r>
                      <a:endParaRPr lang="ja-JP" sz="1800" kern="100" dirty="0">
                        <a:effectLst/>
                        <a:latin typeface="+mn-ea"/>
                        <a:ea typeface="+mn-ea"/>
                        <a:cs typeface="Times New Roman"/>
                      </a:endParaRPr>
                    </a:p>
                  </a:txBody>
                  <a:tcPr marL="68580" marR="68580" marT="0" marB="0" anchor="ctr"/>
                </a:tc>
                <a:tc>
                  <a:txBody>
                    <a:bodyPr/>
                    <a:lstStyle/>
                    <a:p>
                      <a:r>
                        <a:rPr kumimoji="1" lang="ja-JP" altLang="ja-JP" sz="1800" kern="1200" dirty="0" smtClean="0">
                          <a:solidFill>
                            <a:schemeClr val="dk1"/>
                          </a:solidFill>
                          <a:effectLst/>
                          <a:latin typeface="+mn-lt"/>
                          <a:ea typeface="+mn-ea"/>
                          <a:cs typeface="+mn-cs"/>
                        </a:rPr>
                        <a:t>静止画像</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kumimoji="1" lang="ja-JP" altLang="ja-JP" sz="1800" kern="1200" dirty="0" smtClean="0">
                          <a:solidFill>
                            <a:schemeClr val="dk1"/>
                          </a:solidFill>
                          <a:effectLst/>
                          <a:latin typeface="+mn-lt"/>
                          <a:ea typeface="+mn-ea"/>
                          <a:cs typeface="+mn-cs"/>
                        </a:rPr>
                        <a:t>動画</a:t>
                      </a:r>
                      <a:r>
                        <a:rPr lang="ja-JP" altLang="ja-JP" sz="1800" dirty="0" smtClean="0">
                          <a:effectLst/>
                        </a:rPr>
                        <a:t> </a:t>
                      </a:r>
                      <a:endParaRPr lang="ja-JP" sz="1800" kern="100" dirty="0">
                        <a:effectLst/>
                        <a:latin typeface="+mn-ea"/>
                        <a:ea typeface="+mn-ea"/>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9727674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図 5" descr="スクリーンショット-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2816"/>
          </a:xfrm>
          <a:prstGeom prst="rect">
            <a:avLst/>
          </a:prstGeom>
        </p:spPr>
      </p:pic>
      <p:sp>
        <p:nvSpPr>
          <p:cNvPr id="7" name="テキスト ボックス 6"/>
          <p:cNvSpPr txBox="1"/>
          <p:nvPr/>
        </p:nvSpPr>
        <p:spPr>
          <a:xfrm>
            <a:off x="4292656" y="428390"/>
            <a:ext cx="1556811" cy="369332"/>
          </a:xfrm>
          <a:prstGeom prst="rect">
            <a:avLst/>
          </a:prstGeom>
          <a:noFill/>
        </p:spPr>
        <p:txBody>
          <a:bodyPr wrap="none" rtlCol="0">
            <a:spAutoFit/>
          </a:bodyPr>
          <a:lstStyle/>
          <a:p>
            <a:r>
              <a:rPr lang="en-US" altLang="en-US" dirty="0" err="1" smtClean="0"/>
              <a:t>内閣府HPから</a:t>
            </a:r>
            <a:endParaRPr kumimoji="1" lang="ja-JP" altLang="en-US" dirty="0"/>
          </a:p>
        </p:txBody>
      </p:sp>
    </p:spTree>
    <p:extLst>
      <p:ext uri="{BB962C8B-B14F-4D97-AF65-F5344CB8AC3E}">
        <p14:creationId xmlns:p14="http://schemas.microsoft.com/office/powerpoint/2010/main" val="1317922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6" name="図 5" descr="スクリーンショット.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7" y="0"/>
            <a:ext cx="9063430" cy="6319738"/>
          </a:xfrm>
          <a:prstGeom prst="rect">
            <a:avLst/>
          </a:prstGeom>
        </p:spPr>
      </p:pic>
      <p:sp>
        <p:nvSpPr>
          <p:cNvPr id="7" name="テキスト ボックス 6"/>
          <p:cNvSpPr txBox="1"/>
          <p:nvPr/>
        </p:nvSpPr>
        <p:spPr>
          <a:xfrm>
            <a:off x="5273375" y="6488668"/>
            <a:ext cx="1556811" cy="369332"/>
          </a:xfrm>
          <a:prstGeom prst="rect">
            <a:avLst/>
          </a:prstGeom>
          <a:noFill/>
        </p:spPr>
        <p:txBody>
          <a:bodyPr wrap="none" rtlCol="0">
            <a:spAutoFit/>
          </a:bodyPr>
          <a:lstStyle/>
          <a:p>
            <a:r>
              <a:rPr lang="en-US" altLang="en-US" dirty="0" err="1" smtClean="0"/>
              <a:t>内閣府HPから</a:t>
            </a:r>
            <a:endParaRPr kumimoji="1" lang="ja-JP" altLang="en-US" dirty="0"/>
          </a:p>
        </p:txBody>
      </p:sp>
    </p:spTree>
    <p:extLst>
      <p:ext uri="{BB962C8B-B14F-4D97-AF65-F5344CB8AC3E}">
        <p14:creationId xmlns:p14="http://schemas.microsoft.com/office/powerpoint/2010/main" val="1243100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95631" y="247994"/>
            <a:ext cx="7772400" cy="735142"/>
          </a:xfrm>
        </p:spPr>
        <p:txBody>
          <a:bodyPr>
            <a:normAutofit/>
          </a:bodyPr>
          <a:lstStyle/>
          <a:p>
            <a:r>
              <a:rPr kumimoji="1" lang="ja-JP" altLang="en-US" sz="2800" dirty="0" smtClean="0"/>
              <a:t>ボランティア延べ人数の比較</a:t>
            </a:r>
            <a:endParaRPr kumimoji="1" lang="ja-JP" altLang="en-US" sz="2800" dirty="0"/>
          </a:p>
        </p:txBody>
      </p:sp>
      <p:pic>
        <p:nvPicPr>
          <p:cNvPr id="5" name="図 4"/>
          <p:cNvPicPr/>
          <p:nvPr/>
        </p:nvPicPr>
        <p:blipFill>
          <a:blip r:embed="rId2"/>
          <a:srcRect/>
          <a:stretch>
            <a:fillRect/>
          </a:stretch>
        </p:blipFill>
        <p:spPr bwMode="auto">
          <a:xfrm>
            <a:off x="495631" y="1332102"/>
            <a:ext cx="7962569" cy="5111551"/>
          </a:xfrm>
          <a:prstGeom prst="rect">
            <a:avLst/>
          </a:prstGeom>
          <a:noFill/>
          <a:ln w="9525">
            <a:noFill/>
            <a:miter lim="800000"/>
            <a:headEnd/>
            <a:tailEnd/>
          </a:ln>
        </p:spPr>
      </p:pic>
      <p:sp>
        <p:nvSpPr>
          <p:cNvPr id="6" name="テキスト ボックス 5"/>
          <p:cNvSpPr txBox="1"/>
          <p:nvPr/>
        </p:nvSpPr>
        <p:spPr>
          <a:xfrm>
            <a:off x="4823209" y="820219"/>
            <a:ext cx="3371235" cy="369332"/>
          </a:xfrm>
          <a:prstGeom prst="rect">
            <a:avLst/>
          </a:prstGeom>
          <a:noFill/>
        </p:spPr>
        <p:txBody>
          <a:bodyPr wrap="none" rtlCol="0">
            <a:spAutoFit/>
          </a:bodyPr>
          <a:lstStyle/>
          <a:p>
            <a:r>
              <a:rPr kumimoji="1" lang="ja-JP" altLang="en-US" dirty="0" smtClean="0"/>
              <a:t>全国社会福祉協議会公表値から</a:t>
            </a:r>
            <a:endParaRPr kumimoji="1" lang="ja-JP" altLang="en-US" dirty="0"/>
          </a:p>
        </p:txBody>
      </p:sp>
    </p:spTree>
    <p:extLst>
      <p:ext uri="{BB962C8B-B14F-4D97-AF65-F5344CB8AC3E}">
        <p14:creationId xmlns:p14="http://schemas.microsoft.com/office/powerpoint/2010/main" val="12018433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548680"/>
            <a:ext cx="8229600" cy="792088"/>
          </a:xfrm>
        </p:spPr>
        <p:txBody>
          <a:bodyPr>
            <a:normAutofit/>
          </a:bodyPr>
          <a:lstStyle/>
          <a:p>
            <a:r>
              <a:rPr kumimoji="1" lang="ja-JP" altLang="en-US" sz="2800" dirty="0" smtClean="0"/>
              <a:t>阪神大震災の地元で流行ったこと</a:t>
            </a:r>
            <a:endParaRPr kumimoji="1" lang="ja-JP" altLang="en-US" sz="2800" dirty="0"/>
          </a:p>
        </p:txBody>
      </p:sp>
      <p:sp>
        <p:nvSpPr>
          <p:cNvPr id="3" name="コンテンツ プレースホルダー 2"/>
          <p:cNvSpPr>
            <a:spLocks noGrp="1"/>
          </p:cNvSpPr>
          <p:nvPr>
            <p:ph idx="1"/>
          </p:nvPr>
        </p:nvSpPr>
        <p:spPr>
          <a:xfrm>
            <a:off x="1619672" y="1772816"/>
            <a:ext cx="5874769" cy="4525963"/>
          </a:xfrm>
        </p:spPr>
        <p:txBody>
          <a:bodyPr>
            <a:normAutofit lnSpcReduction="10000"/>
          </a:bodyPr>
          <a:lstStyle/>
          <a:p>
            <a:pPr>
              <a:spcAft>
                <a:spcPts val="1200"/>
              </a:spcAft>
            </a:pPr>
            <a:r>
              <a:rPr lang="ja-JP" altLang="ja-JP" sz="2000" dirty="0" smtClean="0"/>
              <a:t>ボランティア</a:t>
            </a:r>
            <a:r>
              <a:rPr lang="ja-JP" altLang="en-US" sz="2000" dirty="0" smtClean="0"/>
              <a:t>元年</a:t>
            </a:r>
            <a:endParaRPr lang="ja-JP" altLang="ja-JP" sz="2000" dirty="0" smtClean="0"/>
          </a:p>
          <a:p>
            <a:pPr>
              <a:spcAft>
                <a:spcPts val="1200"/>
              </a:spcAft>
            </a:pPr>
            <a:r>
              <a:rPr lang="ja-JP" altLang="ja-JP" sz="2000" dirty="0" smtClean="0"/>
              <a:t>がんばろう 神戸</a:t>
            </a:r>
            <a:r>
              <a:rPr lang="ja-JP" altLang="en-US" sz="2000" dirty="0" smtClean="0"/>
              <a:t>！</a:t>
            </a:r>
            <a:r>
              <a:rPr lang="ja-JP" altLang="ja-JP" sz="2000" dirty="0"/>
              <a:t>　　　</a:t>
            </a:r>
            <a:r>
              <a:rPr lang="en-US" altLang="ja-JP" sz="2000" dirty="0"/>
              <a:t>We Love Kobe!</a:t>
            </a:r>
            <a:endParaRPr lang="ja-JP" altLang="ja-JP" sz="2000" dirty="0"/>
          </a:p>
          <a:p>
            <a:pPr>
              <a:spcAft>
                <a:spcPts val="1200"/>
              </a:spcAft>
            </a:pPr>
            <a:r>
              <a:rPr lang="en-US" altLang="ja-JP" sz="2000" dirty="0" smtClean="0"/>
              <a:t>PTSD</a:t>
            </a:r>
            <a:r>
              <a:rPr lang="ja-JP" altLang="en-US" sz="2000" dirty="0" smtClean="0"/>
              <a:t>、</a:t>
            </a:r>
            <a:r>
              <a:rPr lang="en-US" altLang="ja-JP" sz="2000" dirty="0" smtClean="0"/>
              <a:t> </a:t>
            </a:r>
            <a:r>
              <a:rPr lang="ja-JP" altLang="ja-JP" sz="2000" dirty="0"/>
              <a:t>こころのケア</a:t>
            </a:r>
          </a:p>
          <a:p>
            <a:pPr>
              <a:spcAft>
                <a:spcPts val="1200"/>
              </a:spcAft>
            </a:pPr>
            <a:r>
              <a:rPr lang="ja-JP" altLang="en-US" sz="2000" dirty="0" smtClean="0"/>
              <a:t>家族の</a:t>
            </a:r>
            <a:r>
              <a:rPr lang="ja-JP" altLang="ja-JP" sz="2000" dirty="0" smtClean="0"/>
              <a:t>絆</a:t>
            </a:r>
            <a:endParaRPr lang="ja-JP" altLang="ja-JP" sz="2000" dirty="0"/>
          </a:p>
          <a:p>
            <a:pPr>
              <a:spcAft>
                <a:spcPts val="1200"/>
              </a:spcAft>
            </a:pPr>
            <a:r>
              <a:rPr lang="ja-JP" altLang="ja-JP" sz="2000" dirty="0"/>
              <a:t>災害時の</a:t>
            </a:r>
            <a:r>
              <a:rPr lang="ja-JP" altLang="ja-JP" sz="2000" dirty="0" smtClean="0"/>
              <a:t>トリアージ</a:t>
            </a:r>
            <a:endParaRPr lang="en-US" altLang="ja-JP" sz="2000" dirty="0" smtClean="0"/>
          </a:p>
          <a:p>
            <a:pPr>
              <a:spcAft>
                <a:spcPts val="1200"/>
              </a:spcAft>
            </a:pPr>
            <a:r>
              <a:rPr lang="ja-JP" altLang="en-US" sz="2000" dirty="0" smtClean="0"/>
              <a:t>ライフライン</a:t>
            </a:r>
            <a:endParaRPr lang="ja-JP" altLang="ja-JP" sz="2000" dirty="0"/>
          </a:p>
          <a:p>
            <a:pPr>
              <a:spcAft>
                <a:spcPts val="1200"/>
              </a:spcAft>
            </a:pPr>
            <a:r>
              <a:rPr lang="ja-JP" altLang="ja-JP" sz="2000" dirty="0"/>
              <a:t>頼りになる自衛隊、頼りにならない行政</a:t>
            </a:r>
          </a:p>
          <a:p>
            <a:pPr marL="0" indent="0">
              <a:spcAft>
                <a:spcPts val="1200"/>
              </a:spcAft>
              <a:buNone/>
            </a:pPr>
            <a:r>
              <a:rPr lang="en-US" altLang="ja-JP" sz="2000" dirty="0"/>
              <a:t> </a:t>
            </a:r>
            <a:endParaRPr lang="ja-JP" altLang="ja-JP" sz="2000" dirty="0"/>
          </a:p>
          <a:p>
            <a:pPr>
              <a:spcAft>
                <a:spcPts val="1200"/>
              </a:spcAft>
            </a:pPr>
            <a:r>
              <a:rPr lang="ja-JP" altLang="ja-JP" sz="2000" dirty="0"/>
              <a:t>平たい靴と</a:t>
            </a:r>
            <a:r>
              <a:rPr lang="ja-JP" altLang="ja-JP" sz="2000" dirty="0" smtClean="0"/>
              <a:t>リュックサック</a:t>
            </a:r>
            <a:endParaRPr kumimoji="1" lang="ja-JP" altLang="en-US" sz="2000" dirty="0"/>
          </a:p>
        </p:txBody>
      </p:sp>
      <p:cxnSp>
        <p:nvCxnSpPr>
          <p:cNvPr id="5" name="直線コネクタ 4"/>
          <p:cNvCxnSpPr/>
          <p:nvPr/>
        </p:nvCxnSpPr>
        <p:spPr>
          <a:xfrm>
            <a:off x="683568" y="1412776"/>
            <a:ext cx="7492051"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78823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6724"/>
          </a:xfrm>
        </p:spPr>
        <p:txBody>
          <a:bodyPr>
            <a:normAutofit/>
          </a:bodyPr>
          <a:lstStyle/>
          <a:p>
            <a:r>
              <a:rPr lang="ja-JP" altLang="ja-JP" sz="2800" dirty="0" smtClean="0"/>
              <a:t>私が感じたこと</a:t>
            </a:r>
            <a:endParaRPr kumimoji="1" lang="ja-JP" altLang="en-US" sz="2800" dirty="0"/>
          </a:p>
        </p:txBody>
      </p:sp>
      <p:sp>
        <p:nvSpPr>
          <p:cNvPr id="3" name="コンテンツ プレースホルダー 2"/>
          <p:cNvSpPr>
            <a:spLocks noGrp="1"/>
          </p:cNvSpPr>
          <p:nvPr>
            <p:ph idx="1"/>
          </p:nvPr>
        </p:nvSpPr>
        <p:spPr>
          <a:xfrm>
            <a:off x="643095" y="1201362"/>
            <a:ext cx="7880420" cy="5067891"/>
          </a:xfrm>
        </p:spPr>
        <p:txBody>
          <a:bodyPr>
            <a:noAutofit/>
          </a:bodyPr>
          <a:lstStyle/>
          <a:p>
            <a:pPr>
              <a:spcAft>
                <a:spcPts val="2400"/>
              </a:spcAft>
            </a:pPr>
            <a:r>
              <a:rPr lang="ja-JP" altLang="ja-JP" sz="2000" dirty="0" smtClean="0"/>
              <a:t>家族の</a:t>
            </a:r>
            <a:r>
              <a:rPr lang="ja-JP" altLang="en-US" sz="2000" dirty="0" smtClean="0"/>
              <a:t>絆の大切さ</a:t>
            </a:r>
            <a:r>
              <a:rPr lang="ja-JP" altLang="ja-JP" sz="2000" dirty="0"/>
              <a:t>　</a:t>
            </a:r>
            <a:r>
              <a:rPr lang="en-US" altLang="ja-JP" sz="2000" dirty="0"/>
              <a:t> </a:t>
            </a:r>
            <a:r>
              <a:rPr lang="en-US" altLang="ja-JP" sz="2000" dirty="0" smtClean="0"/>
              <a:t>     </a:t>
            </a:r>
            <a:r>
              <a:rPr lang="ja-JP" altLang="ja-JP" sz="2000" dirty="0" smtClean="0"/>
              <a:t>仲良く</a:t>
            </a:r>
            <a:r>
              <a:rPr lang="ja-JP" altLang="ja-JP" sz="2000" dirty="0"/>
              <a:t>なる夫婦、別れる夫婦</a:t>
            </a:r>
          </a:p>
          <a:p>
            <a:pPr>
              <a:spcAft>
                <a:spcPts val="2400"/>
              </a:spcAft>
            </a:pPr>
            <a:r>
              <a:rPr lang="ja-JP" altLang="ja-JP" sz="2000" dirty="0"/>
              <a:t>地域の結びつき　助け合いと</a:t>
            </a:r>
            <a:r>
              <a:rPr lang="ja-JP" altLang="ja-JP" sz="2000" dirty="0" smtClean="0"/>
              <a:t>共感</a:t>
            </a:r>
            <a:r>
              <a:rPr lang="ja-JP" altLang="en-US" sz="2000" dirty="0" smtClean="0"/>
              <a:t>。　　</a:t>
            </a:r>
            <a:r>
              <a:rPr lang="ja-JP" altLang="ja-JP" sz="2000" dirty="0" smtClean="0"/>
              <a:t>地域</a:t>
            </a:r>
            <a:r>
              <a:rPr lang="ja-JP" altLang="ja-JP" sz="2000" dirty="0"/>
              <a:t>コミュニティーの要は</a:t>
            </a:r>
            <a:r>
              <a:rPr lang="ja-JP" altLang="ja-JP" sz="2000" dirty="0" smtClean="0"/>
              <a:t>小学校</a:t>
            </a:r>
            <a:r>
              <a:rPr lang="en-US" altLang="ja-JP" sz="2000" dirty="0" smtClean="0"/>
              <a:t>   </a:t>
            </a:r>
            <a:r>
              <a:rPr lang="ja-JP" altLang="ja-JP" sz="2000" dirty="0" smtClean="0"/>
              <a:t>陣頭</a:t>
            </a:r>
            <a:r>
              <a:rPr lang="ja-JP" altLang="ja-JP" sz="2000" dirty="0"/>
              <a:t>に立った教員</a:t>
            </a:r>
            <a:r>
              <a:rPr lang="ja-JP" altLang="ja-JP" sz="2000" dirty="0" smtClean="0"/>
              <a:t>たち</a:t>
            </a:r>
            <a:r>
              <a:rPr lang="en-US" altLang="ja-JP" sz="2000" dirty="0"/>
              <a:t> </a:t>
            </a:r>
            <a:endParaRPr lang="ja-JP" altLang="ja-JP" sz="2000" dirty="0"/>
          </a:p>
          <a:p>
            <a:pPr>
              <a:spcAft>
                <a:spcPts val="2400"/>
              </a:spcAft>
            </a:pPr>
            <a:r>
              <a:rPr lang="ja-JP" altLang="ja-JP" sz="2000" dirty="0" smtClean="0"/>
              <a:t>子ども</a:t>
            </a:r>
            <a:r>
              <a:rPr lang="ja-JP" altLang="ja-JP" sz="2000" dirty="0"/>
              <a:t>連れの若夫婦はすぐ</a:t>
            </a:r>
            <a:r>
              <a:rPr lang="ja-JP" altLang="ja-JP" sz="2000" dirty="0" smtClean="0"/>
              <a:t>に</a:t>
            </a:r>
            <a:r>
              <a:rPr lang="ja-JP" altLang="en-US" sz="2000" dirty="0" smtClean="0"/>
              <a:t>圏外</a:t>
            </a:r>
            <a:r>
              <a:rPr lang="ja-JP" altLang="ja-JP" sz="2000" dirty="0" smtClean="0"/>
              <a:t>へ</a:t>
            </a:r>
            <a:r>
              <a:rPr lang="ja-JP" altLang="en-US" sz="2000" dirty="0" smtClean="0"/>
              <a:t>。</a:t>
            </a:r>
            <a:r>
              <a:rPr lang="en-US" altLang="ja-JP" sz="2000" dirty="0" smtClean="0"/>
              <a:t>     </a:t>
            </a:r>
            <a:r>
              <a:rPr lang="ja-JP" altLang="ja-JP" sz="2000" dirty="0" smtClean="0"/>
              <a:t>災害弱者は、動けない老人、障害者</a:t>
            </a:r>
            <a:endParaRPr lang="ja-JP" altLang="ja-JP" sz="2000" dirty="0"/>
          </a:p>
          <a:p>
            <a:pPr>
              <a:spcAft>
                <a:spcPts val="2400"/>
              </a:spcAft>
            </a:pPr>
            <a:r>
              <a:rPr lang="en-US" altLang="ja-JP" sz="2000" dirty="0"/>
              <a:t> </a:t>
            </a:r>
            <a:r>
              <a:rPr lang="ja-JP" altLang="ja-JP" sz="2000" dirty="0"/>
              <a:t>燃える神戸の町、空襲による</a:t>
            </a:r>
            <a:r>
              <a:rPr lang="ja-JP" altLang="ja-JP" sz="2000" dirty="0" smtClean="0"/>
              <a:t>炎上</a:t>
            </a:r>
            <a:r>
              <a:rPr lang="ja-JP" altLang="en-US" sz="2000" dirty="0" smtClean="0"/>
              <a:t>と同じ。　</a:t>
            </a:r>
            <a:r>
              <a:rPr lang="ja-JP" altLang="ja-JP" sz="2000" dirty="0" smtClean="0"/>
              <a:t>戦争</a:t>
            </a:r>
            <a:r>
              <a:rPr lang="ja-JP" altLang="ja-JP" sz="2000" dirty="0"/>
              <a:t>は憎いが、自然災害は恨めない。当時はボスニア</a:t>
            </a:r>
            <a:r>
              <a:rPr lang="ja-JP" altLang="ja-JP" sz="2000" dirty="0" smtClean="0"/>
              <a:t>戦争</a:t>
            </a:r>
            <a:r>
              <a:rPr lang="ja-JP" altLang="en-US" sz="2000" dirty="0" smtClean="0"/>
              <a:t>中。震災</a:t>
            </a:r>
            <a:r>
              <a:rPr lang="ja-JP" altLang="ja-JP" sz="2000" dirty="0" smtClean="0"/>
              <a:t>は</a:t>
            </a:r>
            <a:r>
              <a:rPr lang="en-US" altLang="ja-JP" sz="2000" dirty="0"/>
              <a:t>1</a:t>
            </a:r>
            <a:r>
              <a:rPr lang="ja-JP" altLang="ja-JP" sz="2000" dirty="0"/>
              <a:t>回だけ、戦争は年余にわたって</a:t>
            </a:r>
            <a:r>
              <a:rPr lang="ja-JP" altLang="ja-JP" sz="2000" dirty="0" smtClean="0"/>
              <a:t>。</a:t>
            </a:r>
            <a:endParaRPr lang="en-US" altLang="ja-JP" sz="2000" dirty="0" smtClean="0"/>
          </a:p>
          <a:p>
            <a:pPr>
              <a:spcAft>
                <a:spcPts val="2400"/>
              </a:spcAft>
            </a:pPr>
            <a:r>
              <a:rPr lang="ja-JP" altLang="ja-JP" sz="2000" dirty="0"/>
              <a:t>ルミナリエの点灯で、一段落</a:t>
            </a:r>
            <a:r>
              <a:rPr lang="ja-JP" altLang="ja-JP" sz="2000" dirty="0" smtClean="0"/>
              <a:t>。</a:t>
            </a:r>
            <a:endParaRPr lang="ja-JP" altLang="ja-JP" sz="2000" dirty="0"/>
          </a:p>
          <a:p>
            <a:pPr>
              <a:spcAft>
                <a:spcPts val="2400"/>
              </a:spcAft>
            </a:pPr>
            <a:r>
              <a:rPr lang="ja-JP" altLang="en-US" sz="2000" dirty="0" smtClean="0"/>
              <a:t>最も役立ったものは、</a:t>
            </a:r>
            <a:r>
              <a:rPr lang="ja-JP" altLang="ja-JP" sz="2000" dirty="0"/>
              <a:t>　</a:t>
            </a:r>
            <a:r>
              <a:rPr lang="ja-JP" altLang="ja-JP" sz="2000" dirty="0" smtClean="0"/>
              <a:t>靴</a:t>
            </a:r>
            <a:r>
              <a:rPr lang="ja-JP" altLang="en-US" sz="2000" dirty="0" smtClean="0"/>
              <a:t>。</a:t>
            </a:r>
            <a:endParaRPr lang="ja-JP" altLang="ja-JP" sz="2000" dirty="0"/>
          </a:p>
        </p:txBody>
      </p:sp>
      <p:cxnSp>
        <p:nvCxnSpPr>
          <p:cNvPr id="4" name="直線コネクタ 3"/>
          <p:cNvCxnSpPr/>
          <p:nvPr/>
        </p:nvCxnSpPr>
        <p:spPr>
          <a:xfrm>
            <a:off x="691327" y="1044876"/>
            <a:ext cx="7492051"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63039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dirty="0" smtClean="0"/>
              <a:t>小児科医としてみた医療現場と子どもたち</a:t>
            </a:r>
            <a:endParaRPr kumimoji="1" lang="ja-JP" altLang="en-US" sz="2800" dirty="0"/>
          </a:p>
        </p:txBody>
      </p:sp>
      <p:sp>
        <p:nvSpPr>
          <p:cNvPr id="3" name="コンテンツ プレースホルダー 2"/>
          <p:cNvSpPr>
            <a:spLocks noGrp="1"/>
          </p:cNvSpPr>
          <p:nvPr>
            <p:ph idx="1"/>
          </p:nvPr>
        </p:nvSpPr>
        <p:spPr>
          <a:xfrm>
            <a:off x="457200" y="1600200"/>
            <a:ext cx="8229600" cy="4525963"/>
          </a:xfrm>
        </p:spPr>
        <p:txBody>
          <a:bodyPr>
            <a:normAutofit/>
          </a:bodyPr>
          <a:lstStyle/>
          <a:p>
            <a:pPr>
              <a:spcAft>
                <a:spcPts val="1800"/>
              </a:spcAft>
            </a:pPr>
            <a:r>
              <a:rPr lang="ja-JP" altLang="ja-JP" sz="2000" dirty="0" smtClean="0"/>
              <a:t>医療</a:t>
            </a:r>
            <a:r>
              <a:rPr lang="ja-JP" altLang="ja-JP" sz="2000" dirty="0"/>
              <a:t>機関どうしの助け合い　　普段からのネットワークが必要</a:t>
            </a:r>
          </a:p>
          <a:p>
            <a:pPr>
              <a:spcAft>
                <a:spcPts val="1800"/>
              </a:spcAft>
            </a:pPr>
            <a:r>
              <a:rPr lang="ja-JP" altLang="ja-JP" sz="2000" dirty="0"/>
              <a:t>電話が通じない　　脚での情報収集</a:t>
            </a:r>
          </a:p>
          <a:p>
            <a:pPr>
              <a:spcAft>
                <a:spcPts val="1800"/>
              </a:spcAft>
            </a:pPr>
            <a:r>
              <a:rPr lang="ja-JP" altLang="ja-JP" sz="2000" dirty="0"/>
              <a:t>非被災地域への患者搬送　　</a:t>
            </a:r>
          </a:p>
          <a:p>
            <a:pPr>
              <a:spcAft>
                <a:spcPts val="1800"/>
              </a:spcAft>
            </a:pPr>
            <a:r>
              <a:rPr lang="ja-JP" altLang="ja-JP" sz="2000" dirty="0"/>
              <a:t>慢性疾患をもつ子、障害児への支援。　どこででも診て</a:t>
            </a:r>
            <a:r>
              <a:rPr lang="ja-JP" altLang="ja-JP" sz="2000" dirty="0" smtClean="0"/>
              <a:t>もらえない</a:t>
            </a:r>
            <a:r>
              <a:rPr lang="ja-JP" altLang="en-US" sz="2000" dirty="0" smtClean="0"/>
              <a:t>子どもたち。</a:t>
            </a:r>
            <a:endParaRPr lang="ja-JP" altLang="ja-JP" sz="2000" dirty="0"/>
          </a:p>
          <a:p>
            <a:pPr marL="0" indent="0">
              <a:spcAft>
                <a:spcPts val="1800"/>
              </a:spcAft>
              <a:buNone/>
            </a:pPr>
            <a:endParaRPr lang="ja-JP" altLang="ja-JP" sz="2000" dirty="0"/>
          </a:p>
          <a:p>
            <a:pPr>
              <a:spcAft>
                <a:spcPts val="1800"/>
              </a:spcAft>
            </a:pPr>
            <a:r>
              <a:rPr lang="ja-JP" altLang="ja-JP" sz="2000" dirty="0" smtClean="0"/>
              <a:t>学校</a:t>
            </a:r>
            <a:r>
              <a:rPr lang="ja-JP" altLang="ja-JP" sz="2000" dirty="0"/>
              <a:t>が避難所に。　　子どもは、生活の場を失う。</a:t>
            </a:r>
          </a:p>
          <a:p>
            <a:pPr>
              <a:spcAft>
                <a:spcPts val="1800"/>
              </a:spcAft>
            </a:pPr>
            <a:r>
              <a:rPr lang="ja-JP" altLang="ja-JP" sz="2000" dirty="0"/>
              <a:t>学校再開で、目の輝きが増す。不登校児が通学するように。</a:t>
            </a:r>
          </a:p>
        </p:txBody>
      </p:sp>
      <p:cxnSp>
        <p:nvCxnSpPr>
          <p:cNvPr id="4" name="直線コネクタ 3"/>
          <p:cNvCxnSpPr/>
          <p:nvPr/>
        </p:nvCxnSpPr>
        <p:spPr>
          <a:xfrm>
            <a:off x="691327" y="1253851"/>
            <a:ext cx="7492051"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68905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2800" dirty="0" smtClean="0"/>
              <a:t>災害時における家族支援　　</a:t>
            </a:r>
            <a:r>
              <a:rPr lang="en-US" altLang="ja-JP" sz="2800" dirty="0" smtClean="0"/>
              <a:t>PTSD</a:t>
            </a:r>
            <a:r>
              <a:rPr lang="ja-JP" altLang="ja-JP" sz="2800" dirty="0" smtClean="0"/>
              <a:t>への対応</a:t>
            </a:r>
            <a:endParaRPr kumimoji="1" lang="ja-JP" altLang="en-US" sz="2800" dirty="0"/>
          </a:p>
        </p:txBody>
      </p:sp>
      <p:sp>
        <p:nvSpPr>
          <p:cNvPr id="3" name="コンテンツ プレースホルダー 2"/>
          <p:cNvSpPr>
            <a:spLocks noGrp="1"/>
          </p:cNvSpPr>
          <p:nvPr>
            <p:ph idx="1"/>
          </p:nvPr>
        </p:nvSpPr>
        <p:spPr>
          <a:xfrm>
            <a:off x="457200" y="1600200"/>
            <a:ext cx="8229600" cy="4525963"/>
          </a:xfrm>
        </p:spPr>
        <p:txBody>
          <a:bodyPr>
            <a:normAutofit/>
          </a:bodyPr>
          <a:lstStyle/>
          <a:p>
            <a:pPr>
              <a:spcAft>
                <a:spcPts val="2400"/>
              </a:spcAft>
            </a:pPr>
            <a:r>
              <a:rPr lang="ja-JP" altLang="ja-JP" sz="2400" dirty="0" smtClean="0"/>
              <a:t>子ども</a:t>
            </a:r>
            <a:r>
              <a:rPr lang="ja-JP" altLang="ja-JP" sz="2400" dirty="0"/>
              <a:t>のトラウマの原因は、地震の揺れよりも、生活</a:t>
            </a:r>
            <a:r>
              <a:rPr lang="ja-JP" altLang="ja-JP" sz="2400" dirty="0" smtClean="0"/>
              <a:t>破壊</a:t>
            </a:r>
            <a:r>
              <a:rPr lang="ja-JP" altLang="en-US" sz="2400" dirty="0" smtClean="0"/>
              <a:t>で。</a:t>
            </a:r>
            <a:endParaRPr lang="ja-JP" altLang="ja-JP" sz="2400" dirty="0"/>
          </a:p>
          <a:p>
            <a:pPr>
              <a:spcAft>
                <a:spcPts val="2400"/>
              </a:spcAft>
            </a:pPr>
            <a:r>
              <a:rPr lang="ja-JP" altLang="en-US" sz="2400" dirty="0" smtClean="0"/>
              <a:t>個々の症状は誰にでもある。</a:t>
            </a:r>
            <a:endParaRPr lang="en-US" altLang="ja-JP" sz="2400" dirty="0" smtClean="0"/>
          </a:p>
          <a:p>
            <a:pPr>
              <a:spcAft>
                <a:spcPts val="2400"/>
              </a:spcAft>
            </a:pPr>
            <a:r>
              <a:rPr lang="ja-JP" altLang="ja-JP" sz="2400" dirty="0" smtClean="0"/>
              <a:t>被災</a:t>
            </a:r>
            <a:r>
              <a:rPr lang="ja-JP" altLang="ja-JP" sz="2400" dirty="0"/>
              <a:t>の程度で</a:t>
            </a:r>
            <a:r>
              <a:rPr lang="ja-JP" altLang="ja-JP" sz="2400" dirty="0" smtClean="0"/>
              <a:t>、</a:t>
            </a:r>
            <a:r>
              <a:rPr lang="ja-JP" altLang="en-US" sz="2400" dirty="0" smtClean="0"/>
              <a:t>現れる</a:t>
            </a:r>
            <a:r>
              <a:rPr lang="ja-JP" altLang="ja-JP" sz="2400" dirty="0" smtClean="0"/>
              <a:t>症状</a:t>
            </a:r>
            <a:r>
              <a:rPr lang="ja-JP" altLang="ja-JP" sz="2400" dirty="0"/>
              <a:t>の強さが違う。</a:t>
            </a:r>
          </a:p>
          <a:p>
            <a:pPr>
              <a:spcAft>
                <a:spcPts val="2400"/>
              </a:spcAft>
            </a:pPr>
            <a:r>
              <a:rPr lang="ja-JP" altLang="ja-JP" sz="2400" dirty="0"/>
              <a:t>母と子の症状は関連する。</a:t>
            </a:r>
          </a:p>
          <a:p>
            <a:pPr>
              <a:spcAft>
                <a:spcPts val="2400"/>
              </a:spcAft>
            </a:pPr>
            <a:r>
              <a:rPr lang="ja-JP" altLang="ja-JP" sz="2400" dirty="0"/>
              <a:t>日常生活へ支障を来すか、否</a:t>
            </a:r>
            <a:r>
              <a:rPr lang="ja-JP" altLang="ja-JP" sz="2400" dirty="0" smtClean="0"/>
              <a:t>か</a:t>
            </a:r>
            <a:r>
              <a:rPr lang="ja-JP" altLang="en-US" sz="2400" dirty="0" smtClean="0"/>
              <a:t>が問題。</a:t>
            </a:r>
            <a:endParaRPr lang="ja-JP" altLang="ja-JP" sz="2400" dirty="0"/>
          </a:p>
        </p:txBody>
      </p:sp>
      <p:cxnSp>
        <p:nvCxnSpPr>
          <p:cNvPr id="7" name="直線コネクタ 6"/>
          <p:cNvCxnSpPr/>
          <p:nvPr/>
        </p:nvCxnSpPr>
        <p:spPr>
          <a:xfrm>
            <a:off x="691327" y="1253851"/>
            <a:ext cx="7492051"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34228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タイトル 1"/>
          <p:cNvSpPr>
            <a:spLocks noGrp="1"/>
          </p:cNvSpPr>
          <p:nvPr>
            <p:ph type="title"/>
          </p:nvPr>
        </p:nvSpPr>
        <p:spPr/>
        <p:txBody>
          <a:bodyPr/>
          <a:lstStyle/>
          <a:p>
            <a:pPr algn="ctr"/>
            <a:r>
              <a:rPr lang="ja-JP" altLang="en-US">
                <a:latin typeface="ヒラギノ明朝 ProN W3" charset="0"/>
                <a:ea typeface="ヒラギノ明朝 ProN W3" charset="0"/>
                <a:cs typeface="ヒラギノ明朝 ProN W3" charset="0"/>
              </a:rPr>
              <a:t>災害時における家族支援の手引き</a:t>
            </a:r>
            <a:r>
              <a:rPr lang="ja-JP">
                <a:latin typeface="ヒラギノ明朝 ProN W3" charset="0"/>
                <a:ea typeface="ヒラギノ明朝 ProN W3" charset="0"/>
                <a:cs typeface="ヒラギノ明朝 ProN W3" charset="0"/>
              </a:rPr>
              <a:t> </a:t>
            </a:r>
            <a:endParaRPr lang="ja-JP" altLang="en-US">
              <a:latin typeface="ヒラギノ明朝 ProN W3" charset="0"/>
              <a:ea typeface="ヒラギノ明朝 ProN W3" charset="0"/>
              <a:cs typeface="ヒラギノ明朝 ProN W3" charset="0"/>
            </a:endParaRPr>
          </a:p>
        </p:txBody>
      </p:sp>
      <p:pic>
        <p:nvPicPr>
          <p:cNvPr id="69634" name="コンテンツ プレースホルダ 3"/>
          <p:cNvPicPr>
            <a:picLocks noGrp="1"/>
          </p:cNvPicPr>
          <p:nvPr>
            <p:ph idx="1"/>
          </p:nvPr>
        </p:nvPicPr>
        <p:blipFill>
          <a:blip r:embed="rId2">
            <a:extLst>
              <a:ext uri="{28A0092B-C50C-407E-A947-70E740481C1C}">
                <a14:useLocalDpi xmlns:a14="http://schemas.microsoft.com/office/drawing/2010/main" val="0"/>
              </a:ext>
            </a:extLst>
          </a:blip>
          <a:srcRect l="-71220" r="-71220"/>
          <a:stretch>
            <a:fillRect/>
          </a:stretch>
        </p:blipFill>
        <p:spPr bwMode="auto">
          <a:xfrm>
            <a:off x="762000" y="1600200"/>
            <a:ext cx="7391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テキスト ボックス 4"/>
          <p:cNvSpPr txBox="1">
            <a:spLocks noChangeArrowheads="1"/>
          </p:cNvSpPr>
          <p:nvPr/>
        </p:nvSpPr>
        <p:spPr bwMode="auto">
          <a:xfrm>
            <a:off x="381000" y="6019800"/>
            <a:ext cx="815340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kumimoji="0" lang="ja-JP" altLang="en-US"/>
              <a:t>「災害時における家族支援の手引き」編集委員会、平成１０年３月</a:t>
            </a:r>
            <a:r>
              <a:rPr kumimoji="0" lang="ja-JP"/>
              <a:t> </a:t>
            </a:r>
            <a:endParaRPr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阪神淡路大震災と私</a:t>
            </a:r>
            <a:endParaRPr kumimoji="1" lang="ja-JP" altLang="en-US" sz="3600" dirty="0"/>
          </a:p>
        </p:txBody>
      </p:sp>
      <p:sp>
        <p:nvSpPr>
          <p:cNvPr id="3" name="コンテンツ プレースホルダー 2"/>
          <p:cNvSpPr>
            <a:spLocks noGrp="1"/>
          </p:cNvSpPr>
          <p:nvPr>
            <p:ph idx="1"/>
          </p:nvPr>
        </p:nvSpPr>
        <p:spPr>
          <a:xfrm>
            <a:off x="1043608" y="2276872"/>
            <a:ext cx="6986619" cy="3340968"/>
          </a:xfrm>
        </p:spPr>
        <p:txBody>
          <a:bodyPr/>
          <a:lstStyle/>
          <a:p>
            <a:pPr marL="514350" indent="-514350">
              <a:lnSpc>
                <a:spcPct val="150000"/>
              </a:lnSpc>
              <a:buClrTx/>
              <a:buFont typeface="+mj-lt"/>
              <a:buAutoNum type="arabicParenR"/>
            </a:pPr>
            <a:r>
              <a:rPr kumimoji="1" lang="ja-JP" altLang="en-US" sz="2400" dirty="0" smtClean="0"/>
              <a:t>阪神淡路大震災と東日本大震災の比較</a:t>
            </a:r>
            <a:endParaRPr kumimoji="1" lang="en-US" altLang="ja-JP" sz="2400" dirty="0" smtClean="0"/>
          </a:p>
          <a:p>
            <a:pPr marL="514350" indent="-514350">
              <a:lnSpc>
                <a:spcPct val="150000"/>
              </a:lnSpc>
              <a:buClrTx/>
              <a:buFont typeface="+mj-lt"/>
              <a:buAutoNum type="arabicParenR"/>
            </a:pPr>
            <a:r>
              <a:rPr lang="ja-JP" altLang="en-US" sz="2400" dirty="0"/>
              <a:t>阪神大震災で流行った</a:t>
            </a:r>
            <a:r>
              <a:rPr lang="ja-JP" altLang="en-US" sz="2400" dirty="0" smtClean="0"/>
              <a:t>こと</a:t>
            </a:r>
            <a:endParaRPr lang="en-US" altLang="ja-JP" sz="2400" dirty="0" smtClean="0"/>
          </a:p>
          <a:p>
            <a:pPr marL="514350" indent="-514350">
              <a:lnSpc>
                <a:spcPct val="150000"/>
              </a:lnSpc>
              <a:buClrTx/>
              <a:buFont typeface="+mj-lt"/>
              <a:buAutoNum type="arabicParenR"/>
            </a:pPr>
            <a:r>
              <a:rPr lang="ja-JP" altLang="ja-JP" sz="2400" dirty="0" smtClean="0"/>
              <a:t>私が感じたこと</a:t>
            </a:r>
            <a:endParaRPr lang="en-US" altLang="ja-JP" sz="2400" dirty="0" smtClean="0"/>
          </a:p>
          <a:p>
            <a:pPr marL="514350" indent="-514350">
              <a:lnSpc>
                <a:spcPct val="150000"/>
              </a:lnSpc>
              <a:buClrTx/>
              <a:buFont typeface="+mj-lt"/>
              <a:buAutoNum type="arabicParenR"/>
            </a:pPr>
            <a:r>
              <a:rPr lang="ja-JP" altLang="en-US" sz="2400" dirty="0"/>
              <a:t>小児科医としてみた医療現場と子ども</a:t>
            </a:r>
            <a:r>
              <a:rPr lang="ja-JP" altLang="en-US" sz="2400" dirty="0" smtClean="0"/>
              <a:t>たち</a:t>
            </a:r>
            <a:endParaRPr lang="en-US" altLang="ja-JP" sz="2400" dirty="0" smtClean="0"/>
          </a:p>
          <a:p>
            <a:pPr marL="514350" indent="-514350">
              <a:lnSpc>
                <a:spcPct val="150000"/>
              </a:lnSpc>
              <a:buClrTx/>
              <a:buFont typeface="+mj-lt"/>
              <a:buAutoNum type="arabicParenR"/>
            </a:pPr>
            <a:r>
              <a:rPr lang="ja-JP" altLang="ja-JP" sz="2400" dirty="0" smtClean="0"/>
              <a:t>災害時における家族支援　　</a:t>
            </a:r>
            <a:r>
              <a:rPr lang="en-US" altLang="ja-JP" sz="2400" dirty="0" smtClean="0"/>
              <a:t>PTSD</a:t>
            </a:r>
            <a:r>
              <a:rPr lang="ja-JP" altLang="ja-JP" sz="2400" dirty="0" smtClean="0"/>
              <a:t>への対応</a:t>
            </a:r>
            <a:endParaRPr lang="en-US" altLang="ja-JP" sz="2400" dirty="0" smtClean="0"/>
          </a:p>
        </p:txBody>
      </p:sp>
    </p:spTree>
    <p:extLst>
      <p:ext uri="{BB962C8B-B14F-4D97-AF65-F5344CB8AC3E}">
        <p14:creationId xmlns:p14="http://schemas.microsoft.com/office/powerpoint/2010/main" val="30121044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タイトル 1"/>
          <p:cNvSpPr>
            <a:spLocks noGrp="1"/>
          </p:cNvSpPr>
          <p:nvPr>
            <p:ph type="title"/>
          </p:nvPr>
        </p:nvSpPr>
        <p:spPr>
          <a:xfrm>
            <a:off x="584200" y="38100"/>
            <a:ext cx="7975600" cy="1257300"/>
          </a:xfrm>
        </p:spPr>
        <p:txBody>
          <a:bodyPr>
            <a:normAutofit fontScale="90000"/>
          </a:bodyPr>
          <a:lstStyle/>
          <a:p>
            <a:pPr algn="ctr"/>
            <a:r>
              <a:rPr lang="ja-JP" altLang="en-US">
                <a:latin typeface="ヒラギノ明朝 ProN W3" charset="0"/>
                <a:ea typeface="ヒラギノ明朝 ProN W3" charset="0"/>
                <a:cs typeface="ヒラギノ明朝 ProN W3" charset="0"/>
              </a:rPr>
              <a:t/>
            </a:r>
            <a:br>
              <a:rPr lang="ja-JP" altLang="en-US">
                <a:latin typeface="ヒラギノ明朝 ProN W3" charset="0"/>
                <a:ea typeface="ヒラギノ明朝 ProN W3" charset="0"/>
                <a:cs typeface="ヒラギノ明朝 ProN W3" charset="0"/>
              </a:rPr>
            </a:br>
            <a:r>
              <a:rPr lang="en-US" altLang="ja-JP">
                <a:latin typeface="ヒラギノ明朝 ProN W3" charset="0"/>
                <a:ea typeface="ヒラギノ明朝 ProN W3" charset="0"/>
                <a:cs typeface="ヒラギノ明朝 ProN W3" charset="0"/>
              </a:rPr>
              <a:t>Post-traumatic Stress Disorder</a:t>
            </a:r>
            <a:r>
              <a:rPr lang="ja-JP" altLang="en-US">
                <a:latin typeface="ヒラギノ明朝 ProN W3" charset="0"/>
                <a:ea typeface="ヒラギノ明朝 ProN W3" charset="0"/>
                <a:cs typeface="ヒラギノ明朝 ProN W3" charset="0"/>
              </a:rPr>
              <a:t>（</a:t>
            </a:r>
            <a:r>
              <a:rPr lang="en-US" altLang="ja-JP">
                <a:latin typeface="ヒラギノ明朝 ProN W3" charset="0"/>
                <a:ea typeface="ヒラギノ明朝 ProN W3" charset="0"/>
                <a:cs typeface="ヒラギノ明朝 ProN W3" charset="0"/>
              </a:rPr>
              <a:t>PTSD</a:t>
            </a:r>
            <a:r>
              <a:rPr lang="ja-JP" altLang="en-US">
                <a:latin typeface="ヒラギノ明朝 ProN W3" charset="0"/>
                <a:ea typeface="ヒラギノ明朝 ProN W3" charset="0"/>
                <a:cs typeface="ヒラギノ明朝 ProN W3" charset="0"/>
              </a:rPr>
              <a:t>）とは？ </a:t>
            </a:r>
          </a:p>
        </p:txBody>
      </p:sp>
      <p:sp>
        <p:nvSpPr>
          <p:cNvPr id="70658" name="テキスト ボックス 15"/>
          <p:cNvSpPr txBox="1">
            <a:spLocks noChangeArrowheads="1"/>
          </p:cNvSpPr>
          <p:nvPr/>
        </p:nvSpPr>
        <p:spPr bwMode="auto">
          <a:xfrm>
            <a:off x="533400" y="1600200"/>
            <a:ext cx="80772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l"/>
            <a:r>
              <a:rPr lang="ja-JP" altLang="en-US">
                <a:latin typeface="ヒラギノ明朝 ProN W3" charset="0"/>
              </a:rPr>
              <a:t>　</a:t>
            </a:r>
            <a:r>
              <a:rPr lang="en-US" altLang="ja-JP">
                <a:latin typeface="ヒラギノ明朝 ProN W3" charset="0"/>
              </a:rPr>
              <a:t>PTSD</a:t>
            </a:r>
            <a:r>
              <a:rPr lang="ja-JP" altLang="en-US">
                <a:latin typeface="ヒラギノ明朝 ProN W3" charset="0"/>
              </a:rPr>
              <a:t>（心的外傷後ストレス障害）とは生命に危険を感じるような異常な体験の後に、 　</a:t>
            </a:r>
          </a:p>
          <a:p>
            <a:pPr algn="l"/>
            <a:r>
              <a:rPr lang="en-US" altLang="ja-JP">
                <a:latin typeface="ヒラギノ明朝 ProN W3" charset="0"/>
              </a:rPr>
              <a:t>1</a:t>
            </a:r>
            <a:r>
              <a:rPr lang="ja-JP" altLang="en-US">
                <a:latin typeface="ヒラギノ明朝 ProN W3" charset="0"/>
              </a:rPr>
              <a:t>）悪夢・フラッシュバックなどトラウマの持続的な再体験。 　</a:t>
            </a:r>
          </a:p>
          <a:p>
            <a:pPr algn="l"/>
            <a:r>
              <a:rPr lang="en-US" altLang="ja-JP">
                <a:latin typeface="ヒラギノ明朝 ProN W3" charset="0"/>
              </a:rPr>
              <a:t>2</a:t>
            </a:r>
            <a:r>
              <a:rPr lang="ja-JP" altLang="en-US">
                <a:latin typeface="ヒラギノ明朝 ProN W3" charset="0"/>
              </a:rPr>
              <a:t>）トラウマを連想させる状況からの持続的な回避と無感情など反応性の鈍麻。 　</a:t>
            </a:r>
          </a:p>
          <a:p>
            <a:pPr algn="l"/>
            <a:r>
              <a:rPr lang="en-US" altLang="ja-JP">
                <a:latin typeface="ヒラギノ明朝 ProN W3" charset="0"/>
              </a:rPr>
              <a:t>3</a:t>
            </a:r>
            <a:r>
              <a:rPr lang="ja-JP" altLang="en-US">
                <a:latin typeface="ヒラギノ明朝 ProN W3" charset="0"/>
              </a:rPr>
              <a:t>）不眠・易刺激性・集中困難・過度の警戒などの覚醒の亢進。 　</a:t>
            </a:r>
          </a:p>
          <a:p>
            <a:pPr algn="l"/>
            <a:r>
              <a:rPr lang="ja-JP" altLang="en-US">
                <a:latin typeface="ヒラギノ明朝 ProN W3" charset="0"/>
              </a:rPr>
              <a:t>の</a:t>
            </a:r>
            <a:r>
              <a:rPr lang="en-US" altLang="ja-JP">
                <a:latin typeface="ヒラギノ明朝 ProN W3" charset="0"/>
              </a:rPr>
              <a:t>3</a:t>
            </a:r>
            <a:r>
              <a:rPr lang="ja-JP" altLang="en-US">
                <a:latin typeface="ヒラギノ明朝 ProN W3" charset="0"/>
              </a:rPr>
              <a:t>つの症状が</a:t>
            </a:r>
            <a:r>
              <a:rPr lang="en-US" altLang="ja-JP">
                <a:latin typeface="ヒラギノ明朝 ProN W3" charset="0"/>
              </a:rPr>
              <a:t>1</a:t>
            </a:r>
            <a:r>
              <a:rPr lang="ja-JP" altLang="en-US">
                <a:latin typeface="ヒラギノ明朝 ProN W3" charset="0"/>
              </a:rPr>
              <a:t>カ月以上持続し、日常生活の支障となる状態をいいます。</a:t>
            </a:r>
          </a:p>
          <a:p>
            <a:pPr algn="l"/>
            <a:endParaRPr lang="ja-JP"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タイトル 1"/>
          <p:cNvSpPr>
            <a:spLocks noGrp="1"/>
          </p:cNvSpPr>
          <p:nvPr>
            <p:ph type="title"/>
          </p:nvPr>
        </p:nvSpPr>
        <p:spPr/>
        <p:txBody>
          <a:bodyPr/>
          <a:lstStyle/>
          <a:p>
            <a:pPr algn="ctr"/>
            <a:r>
              <a:rPr lang="ja-JP" altLang="en-US">
                <a:latin typeface="ヒラギノ明朝 ProN W3" charset="0"/>
                <a:ea typeface="ヒラギノ明朝 ProN W3" charset="0"/>
                <a:cs typeface="ヒラギノ明朝 ProN W3" charset="0"/>
              </a:rPr>
              <a:t>悲哀の５段階</a:t>
            </a:r>
          </a:p>
        </p:txBody>
      </p:sp>
      <p:grpSp>
        <p:nvGrpSpPr>
          <p:cNvPr id="71682" name="図形グループ 15"/>
          <p:cNvGrpSpPr>
            <a:grpSpLocks/>
          </p:cNvGrpSpPr>
          <p:nvPr/>
        </p:nvGrpSpPr>
        <p:grpSpPr bwMode="auto">
          <a:xfrm>
            <a:off x="1600200" y="1600200"/>
            <a:ext cx="5943600" cy="4953000"/>
            <a:chOff x="1371599" y="1600200"/>
            <a:chExt cx="5943601" cy="4953000"/>
          </a:xfrm>
        </p:grpSpPr>
        <p:pic>
          <p:nvPicPr>
            <p:cNvPr id="71683" name="図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5943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角丸四角形 8"/>
            <p:cNvSpPr/>
            <p:nvPr/>
          </p:nvSpPr>
          <p:spPr bwMode="auto">
            <a:xfrm>
              <a:off x="1904999" y="1676400"/>
              <a:ext cx="1600200" cy="381000"/>
            </a:xfrm>
            <a:prstGeom prst="round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kumimoji="1" lang="en-US" altLang="ja-JP">
                  <a:solidFill>
                    <a:srgbClr val="000000"/>
                  </a:solidFill>
                  <a:latin typeface="Georgia" charset="0"/>
                  <a:ea typeface="ヒラギノ明朝 ProN W3" charset="0"/>
                  <a:cs typeface="ヒラギノ明朝 ProN W3" charset="0"/>
                </a:rPr>
                <a:t>I. </a:t>
              </a:r>
              <a:r>
                <a:rPr kumimoji="1" lang="ja-JP" altLang="en-US">
                  <a:solidFill>
                    <a:srgbClr val="000000"/>
                  </a:solidFill>
                  <a:latin typeface="Georgia" charset="0"/>
                  <a:ea typeface="ヒラギノ明朝 ProN W3" charset="0"/>
                  <a:cs typeface="ヒラギノ明朝 ProN W3" charset="0"/>
                </a:rPr>
                <a:t>ショック</a:t>
              </a:r>
            </a:p>
            <a:p>
              <a:pPr>
                <a:defRPr/>
              </a:pPr>
              <a:endParaRPr lang="ja-JP" altLang="en-US">
                <a:solidFill>
                  <a:srgbClr val="3D4A2F"/>
                </a:solidFill>
                <a:latin typeface="Georgia" charset="0"/>
                <a:ea typeface="ヒラギノ明朝 ProN W3" charset="0"/>
                <a:cs typeface="ヒラギノ明朝 ProN W3" charset="0"/>
              </a:endParaRPr>
            </a:p>
          </p:txBody>
        </p:sp>
        <p:sp>
          <p:nvSpPr>
            <p:cNvPr id="10" name="角丸四角形 9"/>
            <p:cNvSpPr/>
            <p:nvPr/>
          </p:nvSpPr>
          <p:spPr bwMode="auto">
            <a:xfrm>
              <a:off x="2209799" y="2590800"/>
              <a:ext cx="1143000" cy="533400"/>
            </a:xfrm>
            <a:prstGeom prst="round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kumimoji="1" lang="en-US" altLang="ja-JP">
                  <a:solidFill>
                    <a:srgbClr val="000000"/>
                  </a:solidFill>
                  <a:latin typeface="Georgia" charset="0"/>
                  <a:ea typeface="ヒラギノ明朝 ProN W3" charset="0"/>
                  <a:cs typeface="ヒラギノ明朝 ProN W3" charset="0"/>
                </a:rPr>
                <a:t>II. </a:t>
              </a:r>
              <a:r>
                <a:rPr kumimoji="1" lang="ja-JP" altLang="en-US">
                  <a:solidFill>
                    <a:srgbClr val="000000"/>
                  </a:solidFill>
                  <a:latin typeface="Georgia" charset="0"/>
                  <a:ea typeface="ヒラギノ明朝 ProN W3" charset="0"/>
                  <a:cs typeface="ヒラギノ明朝 ProN W3" charset="0"/>
                </a:rPr>
                <a:t>否認</a:t>
              </a:r>
            </a:p>
            <a:p>
              <a:pPr>
                <a:defRPr/>
              </a:pPr>
              <a:endParaRPr lang="ja-JP" altLang="en-US">
                <a:solidFill>
                  <a:srgbClr val="3D4A2F"/>
                </a:solidFill>
                <a:latin typeface="Georgia" charset="0"/>
                <a:ea typeface="ヒラギノ明朝 ProN W3" charset="0"/>
                <a:cs typeface="ヒラギノ明朝 ProN W3" charset="0"/>
              </a:endParaRPr>
            </a:p>
          </p:txBody>
        </p:sp>
        <p:sp>
          <p:nvSpPr>
            <p:cNvPr id="11" name="角丸四角形 10"/>
            <p:cNvSpPr/>
            <p:nvPr/>
          </p:nvSpPr>
          <p:spPr bwMode="auto">
            <a:xfrm>
              <a:off x="3276599" y="2667000"/>
              <a:ext cx="2286000" cy="533400"/>
            </a:xfrm>
            <a:prstGeom prst="round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kumimoji="1" lang="en-US" altLang="ja-JP">
                  <a:solidFill>
                    <a:srgbClr val="000000"/>
                  </a:solidFill>
                  <a:latin typeface="Georgia" charset="0"/>
                  <a:ea typeface="ヒラギノ明朝 ProN W3" charset="0"/>
                  <a:cs typeface="ヒラギノ明朝 ProN W3" charset="0"/>
                </a:rPr>
                <a:t>III. </a:t>
              </a:r>
              <a:r>
                <a:rPr kumimoji="1" lang="ja-JP" altLang="en-US">
                  <a:solidFill>
                    <a:srgbClr val="000000"/>
                  </a:solidFill>
                  <a:latin typeface="Georgia" charset="0"/>
                  <a:ea typeface="ヒラギノ明朝 ProN W3" charset="0"/>
                  <a:cs typeface="ヒラギノ明朝 ProN W3" charset="0"/>
                </a:rPr>
                <a:t>悲しみと怒り</a:t>
              </a:r>
            </a:p>
            <a:p>
              <a:pPr>
                <a:defRPr/>
              </a:pPr>
              <a:endParaRPr lang="ja-JP" altLang="en-US">
                <a:solidFill>
                  <a:srgbClr val="3D4A2F"/>
                </a:solidFill>
                <a:latin typeface="Georgia" charset="0"/>
                <a:ea typeface="ヒラギノ明朝 ProN W3" charset="0"/>
                <a:cs typeface="ヒラギノ明朝 ProN W3" charset="0"/>
              </a:endParaRPr>
            </a:p>
          </p:txBody>
        </p:sp>
        <p:sp>
          <p:nvSpPr>
            <p:cNvPr id="12" name="角丸四角形 11"/>
            <p:cNvSpPr/>
            <p:nvPr/>
          </p:nvSpPr>
          <p:spPr bwMode="auto">
            <a:xfrm>
              <a:off x="4876800" y="4191000"/>
              <a:ext cx="1219200" cy="533400"/>
            </a:xfrm>
            <a:prstGeom prst="round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kumimoji="1" lang="en-US" altLang="ja-JP">
                  <a:solidFill>
                    <a:srgbClr val="000000"/>
                  </a:solidFill>
                  <a:latin typeface="Georgia" charset="0"/>
                  <a:ea typeface="ヒラギノ明朝 ProN W3" charset="0"/>
                  <a:cs typeface="ヒラギノ明朝 ProN W3" charset="0"/>
                </a:rPr>
                <a:t>IV. </a:t>
              </a:r>
              <a:r>
                <a:rPr kumimoji="1" lang="ja-JP" altLang="en-US">
                  <a:solidFill>
                    <a:srgbClr val="000000"/>
                  </a:solidFill>
                  <a:latin typeface="Georgia" charset="0"/>
                  <a:ea typeface="ヒラギノ明朝 ProN W3" charset="0"/>
                  <a:cs typeface="ヒラギノ明朝 ProN W3" charset="0"/>
                </a:rPr>
                <a:t>適応</a:t>
              </a:r>
            </a:p>
            <a:p>
              <a:pPr>
                <a:defRPr/>
              </a:pPr>
              <a:endParaRPr lang="ja-JP" altLang="en-US">
                <a:solidFill>
                  <a:srgbClr val="3D4A2F"/>
                </a:solidFill>
                <a:latin typeface="Georgia" charset="0"/>
                <a:ea typeface="ヒラギノ明朝 ProN W3" charset="0"/>
                <a:cs typeface="ヒラギノ明朝 ProN W3" charset="0"/>
              </a:endParaRPr>
            </a:p>
          </p:txBody>
        </p:sp>
        <p:sp>
          <p:nvSpPr>
            <p:cNvPr id="13" name="角丸四角形 12"/>
            <p:cNvSpPr/>
            <p:nvPr/>
          </p:nvSpPr>
          <p:spPr bwMode="auto">
            <a:xfrm>
              <a:off x="5486400" y="2209800"/>
              <a:ext cx="1143000" cy="533400"/>
            </a:xfrm>
            <a:prstGeom prst="round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kumimoji="1" lang="en-US" altLang="ja-JP">
                  <a:solidFill>
                    <a:srgbClr val="000000"/>
                  </a:solidFill>
                  <a:latin typeface="Georgia" charset="0"/>
                  <a:ea typeface="ヒラギノ明朝 ProN W3" charset="0"/>
                  <a:cs typeface="ヒラギノ明朝 ProN W3" charset="0"/>
                </a:rPr>
                <a:t>V. </a:t>
              </a:r>
              <a:r>
                <a:rPr kumimoji="1" lang="ja-JP" altLang="en-US">
                  <a:solidFill>
                    <a:srgbClr val="000000"/>
                  </a:solidFill>
                  <a:latin typeface="Georgia" charset="0"/>
                  <a:ea typeface="ヒラギノ明朝 ProN W3" charset="0"/>
                  <a:cs typeface="ヒラギノ明朝 ProN W3" charset="0"/>
                </a:rPr>
                <a:t>再起</a:t>
              </a:r>
            </a:p>
            <a:p>
              <a:pPr>
                <a:defRPr/>
              </a:pPr>
              <a:endParaRPr lang="ja-JP" altLang="en-US">
                <a:solidFill>
                  <a:srgbClr val="3D4A2F"/>
                </a:solidFill>
                <a:latin typeface="Georgia" charset="0"/>
                <a:ea typeface="ヒラギノ明朝 ProN W3" charset="0"/>
                <a:cs typeface="ヒラギノ明朝 ProN W3" charset="0"/>
              </a:endParaRPr>
            </a:p>
          </p:txBody>
        </p:sp>
        <p:sp>
          <p:nvSpPr>
            <p:cNvPr id="14" name="角丸四角形 13"/>
            <p:cNvSpPr/>
            <p:nvPr/>
          </p:nvSpPr>
          <p:spPr bwMode="auto">
            <a:xfrm>
              <a:off x="3276599" y="5410200"/>
              <a:ext cx="1905000" cy="990600"/>
            </a:xfrm>
            <a:prstGeom prst="round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defRPr/>
              </a:pPr>
              <a:r>
                <a:rPr lang="ja-JP" altLang="en-US">
                  <a:solidFill>
                    <a:srgbClr val="3D4A2F"/>
                  </a:solidFill>
                  <a:latin typeface="Georgia" charset="0"/>
                  <a:ea typeface="ヒラギノ明朝 ProN W3" charset="0"/>
                  <a:cs typeface="ヒラギノ明朝 ProN W3" charset="0"/>
                </a:rPr>
                <a:t>時間的推移</a:t>
              </a:r>
            </a:p>
          </p:txBody>
        </p:sp>
        <p:sp>
          <p:nvSpPr>
            <p:cNvPr id="15" name="角丸四角形 14"/>
            <p:cNvSpPr/>
            <p:nvPr/>
          </p:nvSpPr>
          <p:spPr bwMode="auto">
            <a:xfrm rot="16200000">
              <a:off x="152399" y="3352800"/>
              <a:ext cx="2819400" cy="381000"/>
            </a:xfrm>
            <a:prstGeom prst="round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eaVert"/>
            <a:lstStyle/>
            <a:p>
              <a:pPr>
                <a:defRPr/>
              </a:pPr>
              <a:r>
                <a:rPr lang="ja-JP" altLang="en-US">
                  <a:solidFill>
                    <a:srgbClr val="3D4A2F"/>
                  </a:solidFill>
                  <a:latin typeface="Georgia" charset="0"/>
                  <a:ea typeface="ヒラギノ明朝 ProN W3" charset="0"/>
                  <a:cs typeface="ヒラギノ明朝 ProN W3" charset="0"/>
                </a:rPr>
                <a:t>反応の強さ</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Grp="1" noChangeArrowheads="1"/>
          </p:cNvSpPr>
          <p:nvPr>
            <p:ph type="title"/>
          </p:nvPr>
        </p:nvSpPr>
        <p:spPr>
          <a:xfrm>
            <a:off x="323528" y="908720"/>
            <a:ext cx="8229600" cy="1447800"/>
          </a:xfrm>
        </p:spPr>
        <p:txBody>
          <a:bodyPr/>
          <a:lstStyle/>
          <a:p>
            <a:pPr algn="ctr" eaLnBrk="1" hangingPunct="1">
              <a:spcAft>
                <a:spcPts val="8400"/>
              </a:spcAft>
            </a:pPr>
            <a:r>
              <a:rPr kumimoji="0" lang="ja-JP" altLang="en-US" sz="3200" dirty="0">
                <a:solidFill>
                  <a:srgbClr val="000000"/>
                </a:solidFill>
                <a:latin typeface="ヒラギノ明朝 ProN W3" charset="0"/>
                <a:ea typeface="HG丸ｺﾞｼｯｸM-PRO" charset="0"/>
                <a:cs typeface="HG丸ｺﾞｼｯｸM-PRO" charset="0"/>
                <a:sym typeface="Lucida Grande" charset="0"/>
              </a:rPr>
              <a:t>母親・子どもの心理状況と被災の程度</a:t>
            </a:r>
            <a:r>
              <a:rPr kumimoji="0" lang="en-US" altLang="ja-JP" sz="3200" dirty="0">
                <a:solidFill>
                  <a:srgbClr val="000000"/>
                </a:solidFill>
                <a:latin typeface="ヒラギノ明朝 ProN W3" charset="0"/>
                <a:ea typeface="HG丸ｺﾞｼｯｸM-PRO" charset="0"/>
                <a:cs typeface="HG丸ｺﾞｼｯｸM-PRO" charset="0"/>
                <a:sym typeface="Lucida Grande" charset="0"/>
              </a:rPr>
              <a:t/>
            </a:r>
            <a:br>
              <a:rPr kumimoji="0" lang="en-US" altLang="ja-JP" sz="3200" dirty="0">
                <a:solidFill>
                  <a:srgbClr val="000000"/>
                </a:solidFill>
                <a:latin typeface="ヒラギノ明朝 ProN W3" charset="0"/>
                <a:ea typeface="HG丸ｺﾞｼｯｸM-PRO" charset="0"/>
                <a:cs typeface="HG丸ｺﾞｼｯｸM-PRO" charset="0"/>
                <a:sym typeface="Lucida Grande" charset="0"/>
              </a:rPr>
            </a:br>
            <a:r>
              <a:rPr kumimoji="0" lang="ja-JP" altLang="en-US" sz="3200" dirty="0">
                <a:solidFill>
                  <a:srgbClr val="000000"/>
                </a:solidFill>
                <a:latin typeface="ヒラギノ明朝 ProN W3" charset="0"/>
                <a:ea typeface="HG丸ｺﾞｼｯｸM-PRO" charset="0"/>
                <a:cs typeface="HG丸ｺﾞｼｯｸM-PRO" charset="0"/>
                <a:sym typeface="Lucida Grande" charset="0"/>
              </a:rPr>
              <a:t>との関連</a:t>
            </a:r>
          </a:p>
        </p:txBody>
      </p:sp>
      <p:sp>
        <p:nvSpPr>
          <p:cNvPr id="72706" name="テキスト ボックス 3"/>
          <p:cNvSpPr txBox="1">
            <a:spLocks noChangeArrowheads="1"/>
          </p:cNvSpPr>
          <p:nvPr/>
        </p:nvSpPr>
        <p:spPr bwMode="auto">
          <a:xfrm>
            <a:off x="1331640" y="3212976"/>
            <a:ext cx="628967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sz="2800" dirty="0">
                <a:latin typeface="ヒラギノ明朝 ProN W3" charset="0"/>
              </a:rPr>
              <a:t>震災１年後の３歳児・６歳児調査から</a:t>
            </a:r>
            <a:endParaRPr lang="en-US" altLang="ja-JP" sz="2800" dirty="0">
              <a:latin typeface="ヒラギノ明朝 ProN W3" charset="0"/>
            </a:endParaRPr>
          </a:p>
          <a:p>
            <a:r>
              <a:rPr lang="ja-JP" altLang="en-US" sz="2800" dirty="0">
                <a:latin typeface="ヒラギノ明朝 ProN W3" charset="0"/>
              </a:rPr>
              <a:t>被災地</a:t>
            </a:r>
            <a:r>
              <a:rPr lang="en-US" altLang="ja-JP" sz="2800" dirty="0">
                <a:latin typeface="ヒラギノ明朝 ProN W3" charset="0"/>
              </a:rPr>
              <a:t>8,150</a:t>
            </a:r>
            <a:r>
              <a:rPr lang="ja-JP" altLang="en-US" sz="2800" dirty="0">
                <a:latin typeface="ヒラギノ明朝 ProN W3" charset="0"/>
              </a:rPr>
              <a:t>名、対象地</a:t>
            </a:r>
            <a:r>
              <a:rPr lang="en-US" altLang="ja-JP" sz="2800" dirty="0">
                <a:latin typeface="ヒラギノ明朝 ProN W3" charset="0"/>
              </a:rPr>
              <a:t>2,072</a:t>
            </a:r>
            <a:r>
              <a:rPr lang="ja-JP" altLang="en-US" sz="2800" dirty="0">
                <a:latin typeface="ヒラギノ明朝 ProN W3" charset="0"/>
              </a:rPr>
              <a:t>名</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noChangeArrowheads="1"/>
          </p:cNvSpPr>
          <p:nvPr>
            <p:ph type="title"/>
          </p:nvPr>
        </p:nvSpPr>
        <p:spPr>
          <a:xfrm>
            <a:off x="395536" y="404664"/>
            <a:ext cx="8229600" cy="576064"/>
          </a:xfrm>
        </p:spPr>
        <p:txBody>
          <a:bodyPr>
            <a:normAutofit/>
          </a:bodyPr>
          <a:lstStyle/>
          <a:p>
            <a:pPr algn="ctr" eaLnBrk="1" hangingPunct="1">
              <a:spcAft>
                <a:spcPts val="6600"/>
              </a:spcAft>
            </a:pPr>
            <a:r>
              <a:rPr kumimoji="0" lang="en-US" altLang="ja-JP" sz="2800" dirty="0" smtClean="0">
                <a:solidFill>
                  <a:srgbClr val="000000"/>
                </a:solidFill>
                <a:latin typeface="ヒラギノ明朝 ProN W3" charset="0"/>
                <a:ea typeface="HG丸ｺﾞｼｯｸM-PRO" charset="0"/>
                <a:cs typeface="HG丸ｺﾞｼｯｸM-PRO" charset="0"/>
                <a:sym typeface="Lucida Grande" charset="0"/>
              </a:rPr>
              <a:t>1</a:t>
            </a:r>
            <a:r>
              <a:rPr kumimoji="0" lang="ja-JP" altLang="en-US" sz="2800" dirty="0" smtClean="0">
                <a:solidFill>
                  <a:srgbClr val="000000"/>
                </a:solidFill>
                <a:latin typeface="ヒラギノ明朝 ProN W3" charset="0"/>
                <a:ea typeface="HG丸ｺﾞｼｯｸM-PRO" charset="0"/>
                <a:cs typeface="HG丸ｺﾞｼｯｸM-PRO" charset="0"/>
                <a:sym typeface="Lucida Grande" charset="0"/>
              </a:rPr>
              <a:t>年後の母親</a:t>
            </a:r>
            <a:r>
              <a:rPr kumimoji="0" lang="ja-JP" altLang="en-US" sz="2800" dirty="0">
                <a:solidFill>
                  <a:srgbClr val="000000"/>
                </a:solidFill>
                <a:latin typeface="ヒラギノ明朝 ProN W3" charset="0"/>
                <a:ea typeface="HG丸ｺﾞｼｯｸM-PRO" charset="0"/>
                <a:cs typeface="HG丸ｺﾞｼｯｸM-PRO" charset="0"/>
                <a:sym typeface="Lucida Grande" charset="0"/>
              </a:rPr>
              <a:t>の心理状況</a:t>
            </a:r>
            <a:r>
              <a:rPr kumimoji="0" lang="en-US" altLang="ja-JP" sz="2800" dirty="0">
                <a:solidFill>
                  <a:srgbClr val="000000"/>
                </a:solidFill>
                <a:latin typeface="ヒラギノ明朝 ProN W3" charset="0"/>
                <a:ea typeface="HG丸ｺﾞｼｯｸM-PRO" charset="0"/>
                <a:cs typeface="HG丸ｺﾞｼｯｸM-PRO" charset="0"/>
                <a:sym typeface="Lucida Grande" charset="0"/>
              </a:rPr>
              <a:t> </a:t>
            </a:r>
            <a:r>
              <a:rPr kumimoji="0" lang="ja-JP" altLang="en-US" sz="2800" dirty="0">
                <a:solidFill>
                  <a:srgbClr val="000000"/>
                </a:solidFill>
                <a:latin typeface="ヒラギノ明朝 ProN W3" charset="0"/>
                <a:ea typeface="HG丸ｺﾞｼｯｸM-PRO" charset="0"/>
                <a:cs typeface="HG丸ｺﾞｼｯｸM-PRO" charset="0"/>
                <a:sym typeface="Lucida Grande" charset="0"/>
              </a:rPr>
              <a:t>ー被災の程度との関連</a:t>
            </a:r>
            <a:r>
              <a:rPr kumimoji="0" lang="ja-JP" altLang="en-US" sz="2800" dirty="0" smtClean="0">
                <a:solidFill>
                  <a:srgbClr val="000000"/>
                </a:solidFill>
                <a:latin typeface="ヒラギノ明朝 ProN W3" charset="0"/>
                <a:ea typeface="HG丸ｺﾞｼｯｸM-PRO" charset="0"/>
                <a:cs typeface="HG丸ｺﾞｼｯｸM-PRO" charset="0"/>
                <a:sym typeface="Lucida Grande" charset="0"/>
              </a:rPr>
              <a:t>ー</a:t>
            </a:r>
            <a:endParaRPr kumimoji="0" lang="ja-JP" altLang="en-US" sz="2800" dirty="0">
              <a:solidFill>
                <a:srgbClr val="000000"/>
              </a:solidFill>
              <a:latin typeface="ヒラギノ明朝 ProN W3" charset="0"/>
              <a:ea typeface="HG丸ｺﾞｼｯｸM-PRO" charset="0"/>
              <a:cs typeface="HG丸ｺﾞｼｯｸM-PRO" charset="0"/>
              <a:sym typeface="Lucida Grande" charset="0"/>
            </a:endParaRPr>
          </a:p>
        </p:txBody>
      </p:sp>
      <p:graphicFrame>
        <p:nvGraphicFramePr>
          <p:cNvPr id="4" name="グラフ 3"/>
          <p:cNvGraphicFramePr/>
          <p:nvPr>
            <p:extLst>
              <p:ext uri="{D42A27DB-BD31-4B8C-83A1-F6EECF244321}">
                <p14:modId xmlns:p14="http://schemas.microsoft.com/office/powerpoint/2010/main" val="2681937513"/>
              </p:ext>
            </p:extLst>
          </p:nvPr>
        </p:nvGraphicFramePr>
        <p:xfrm>
          <a:off x="179512" y="1700808"/>
          <a:ext cx="8712968"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755576" y="1628800"/>
            <a:ext cx="2160240" cy="707886"/>
          </a:xfrm>
          <a:prstGeom prst="rect">
            <a:avLst/>
          </a:prstGeom>
          <a:solidFill>
            <a:schemeClr val="bg1"/>
          </a:solidFill>
        </p:spPr>
        <p:txBody>
          <a:bodyPr wrap="square">
            <a:spAutoFit/>
          </a:bodyPr>
          <a:lstStyle/>
          <a:p>
            <a:pPr>
              <a:lnSpc>
                <a:spcPct val="100000"/>
              </a:lnSpc>
              <a:spcAft>
                <a:spcPts val="0"/>
              </a:spcAft>
            </a:pPr>
            <a:r>
              <a:rPr lang="ja-JP" altLang="en-US" dirty="0" smtClean="0">
                <a:solidFill>
                  <a:srgbClr val="000000"/>
                </a:solidFill>
                <a:latin typeface="ヒラギノ明朝 ProN W3" charset="0"/>
                <a:ea typeface="HG丸ｺﾞｼｯｸM-PRO" charset="0"/>
                <a:cs typeface="HG丸ｺﾞｼｯｸM-PRO" charset="0"/>
                <a:sym typeface="Lucida Grande" charset="0"/>
              </a:rPr>
              <a:t>いらいら</a:t>
            </a:r>
            <a:r>
              <a:rPr lang="ja-JP" altLang="en-US" dirty="0">
                <a:solidFill>
                  <a:srgbClr val="000000"/>
                </a:solidFill>
                <a:latin typeface="ヒラギノ明朝 ProN W3" charset="0"/>
                <a:ea typeface="HG丸ｺﾞｼｯｸM-PRO" charset="0"/>
                <a:cs typeface="HG丸ｺﾞｼｯｸM-PRO" charset="0"/>
                <a:sym typeface="Lucida Grande" charset="0"/>
              </a:rPr>
              <a:t>したり、すぐ腹が立つ</a:t>
            </a:r>
            <a:endParaRPr lang="ja-JP" altLang="en-US" dirty="0"/>
          </a:p>
        </p:txBody>
      </p:sp>
      <p:sp>
        <p:nvSpPr>
          <p:cNvPr id="6" name="テキスト ボックス 5"/>
          <p:cNvSpPr txBox="1"/>
          <p:nvPr/>
        </p:nvSpPr>
        <p:spPr>
          <a:xfrm>
            <a:off x="395536" y="1303650"/>
            <a:ext cx="394309" cy="541174"/>
          </a:xfrm>
          <a:prstGeom prst="rect">
            <a:avLst/>
          </a:prstGeom>
          <a:noFill/>
        </p:spPr>
        <p:txBody>
          <a:bodyPr wrap="none" rtlCol="0">
            <a:spAutoFit/>
          </a:bodyPr>
          <a:lstStyle/>
          <a:p>
            <a:r>
              <a:rPr kumimoji="1" lang="en-US" altLang="ja-JP" dirty="0" smtClean="0"/>
              <a:t>%</a:t>
            </a:r>
            <a:endParaRPr kumimoji="1" lang="ja-JP" altLang="en-US" dirty="0"/>
          </a:p>
        </p:txBody>
      </p:sp>
      <p:sp>
        <p:nvSpPr>
          <p:cNvPr id="10" name="正方形/長方形 9"/>
          <p:cNvSpPr/>
          <p:nvPr/>
        </p:nvSpPr>
        <p:spPr>
          <a:xfrm>
            <a:off x="2555776" y="2721114"/>
            <a:ext cx="2160240" cy="707886"/>
          </a:xfrm>
          <a:prstGeom prst="rect">
            <a:avLst/>
          </a:prstGeom>
          <a:solidFill>
            <a:schemeClr val="bg1"/>
          </a:solidFill>
        </p:spPr>
        <p:txBody>
          <a:bodyPr wrap="square">
            <a:spAutoFit/>
          </a:bodyPr>
          <a:lstStyle/>
          <a:p>
            <a:pPr>
              <a:lnSpc>
                <a:spcPct val="100000"/>
              </a:lnSpc>
              <a:spcAft>
                <a:spcPts val="0"/>
              </a:spcAft>
            </a:pPr>
            <a:r>
              <a:rPr lang="ja-JP" altLang="en-US" dirty="0">
                <a:solidFill>
                  <a:srgbClr val="000000"/>
                </a:solidFill>
                <a:latin typeface="ヒラギノ明朝 ProN W3" charset="0"/>
                <a:ea typeface="HG丸ｺﾞｼｯｸM-PRO" charset="0"/>
                <a:cs typeface="HG丸ｺﾞｼｯｸM-PRO" charset="0"/>
                <a:sym typeface="Lucida Grande" charset="0"/>
              </a:rPr>
              <a:t>物音にピクツとおどろく</a:t>
            </a:r>
            <a:endParaRPr lang="ja-JP" altLang="en-US" dirty="0"/>
          </a:p>
        </p:txBody>
      </p:sp>
      <p:sp>
        <p:nvSpPr>
          <p:cNvPr id="11" name="正方形/長方形 10"/>
          <p:cNvSpPr/>
          <p:nvPr/>
        </p:nvSpPr>
        <p:spPr>
          <a:xfrm>
            <a:off x="4716016" y="3284984"/>
            <a:ext cx="2160240" cy="1015663"/>
          </a:xfrm>
          <a:prstGeom prst="rect">
            <a:avLst/>
          </a:prstGeom>
          <a:solidFill>
            <a:schemeClr val="bg1"/>
          </a:solidFill>
        </p:spPr>
        <p:txBody>
          <a:bodyPr wrap="square">
            <a:spAutoFit/>
          </a:bodyPr>
          <a:lstStyle/>
          <a:p>
            <a:pPr>
              <a:lnSpc>
                <a:spcPct val="100000"/>
              </a:lnSpc>
              <a:spcAft>
                <a:spcPts val="0"/>
              </a:spcAft>
            </a:pPr>
            <a:r>
              <a:rPr lang="ja-JP" altLang="en-US" dirty="0">
                <a:solidFill>
                  <a:srgbClr val="000000"/>
                </a:solidFill>
                <a:latin typeface="ヒラギノ明朝 ProN W3" charset="0"/>
                <a:ea typeface="HG丸ｺﾞｼｯｸM-PRO" charset="0"/>
                <a:cs typeface="HG丸ｺﾞｼｯｸM-PRO" charset="0"/>
                <a:sym typeface="Lucida Grande" charset="0"/>
              </a:rPr>
              <a:t>気分が落ち込んでしまいがちである</a:t>
            </a:r>
            <a:endParaRPr lang="ja-JP" altLang="en-US" dirty="0"/>
          </a:p>
        </p:txBody>
      </p:sp>
      <p:sp>
        <p:nvSpPr>
          <p:cNvPr id="12" name="正方形/長方形 11"/>
          <p:cNvSpPr/>
          <p:nvPr/>
        </p:nvSpPr>
        <p:spPr>
          <a:xfrm>
            <a:off x="6876256" y="1160748"/>
            <a:ext cx="2160240" cy="707886"/>
          </a:xfrm>
          <a:prstGeom prst="rect">
            <a:avLst/>
          </a:prstGeom>
          <a:solidFill>
            <a:schemeClr val="bg1"/>
          </a:solidFill>
        </p:spPr>
        <p:txBody>
          <a:bodyPr wrap="square">
            <a:spAutoFit/>
          </a:bodyPr>
          <a:lstStyle/>
          <a:p>
            <a:pPr>
              <a:lnSpc>
                <a:spcPct val="100000"/>
              </a:lnSpc>
              <a:spcAft>
                <a:spcPts val="0"/>
              </a:spcAft>
            </a:pPr>
            <a:r>
              <a:rPr lang="ja-JP" altLang="en-US" dirty="0">
                <a:solidFill>
                  <a:srgbClr val="000000"/>
                </a:solidFill>
                <a:latin typeface="ヒラギノ明朝 ProN W3" charset="0"/>
                <a:ea typeface="HG丸ｺﾞｼｯｸM-PRO" charset="0"/>
                <a:cs typeface="HG丸ｺﾞｼｯｸM-PRO" charset="0"/>
                <a:sym typeface="Lucida Grande" charset="0"/>
              </a:rPr>
              <a:t>以前よりも家族の会話が増えた</a:t>
            </a:r>
            <a:endParaRPr lang="ja-JP" altLang="en-US" dirty="0"/>
          </a:p>
        </p:txBody>
      </p:sp>
      <p:sp>
        <p:nvSpPr>
          <p:cNvPr id="7" name="テキスト ボックス 6"/>
          <p:cNvSpPr txBox="1"/>
          <p:nvPr/>
        </p:nvSpPr>
        <p:spPr>
          <a:xfrm>
            <a:off x="2443312" y="836712"/>
            <a:ext cx="3018775" cy="541174"/>
          </a:xfrm>
          <a:prstGeom prst="rect">
            <a:avLst/>
          </a:prstGeom>
          <a:noFill/>
        </p:spPr>
        <p:txBody>
          <a:bodyPr wrap="none" rtlCol="0">
            <a:spAutoFit/>
          </a:bodyPr>
          <a:lstStyle/>
          <a:p>
            <a:r>
              <a:rPr kumimoji="1" lang="ja-JP" altLang="en-US" dirty="0" smtClean="0"/>
              <a:t>「よくある」の回答比率</a:t>
            </a:r>
            <a:endParaRPr kumimoji="1" lang="ja-JP" alt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noChangeArrowheads="1"/>
          </p:cNvSpPr>
          <p:nvPr>
            <p:ph type="title"/>
          </p:nvPr>
        </p:nvSpPr>
        <p:spPr>
          <a:xfrm>
            <a:off x="395536" y="404664"/>
            <a:ext cx="8229600" cy="576064"/>
          </a:xfrm>
        </p:spPr>
        <p:txBody>
          <a:bodyPr>
            <a:normAutofit/>
          </a:bodyPr>
          <a:lstStyle/>
          <a:p>
            <a:pPr algn="ctr" eaLnBrk="1" hangingPunct="1">
              <a:spcAft>
                <a:spcPts val="6600"/>
              </a:spcAft>
            </a:pPr>
            <a:r>
              <a:rPr kumimoji="0" lang="en-US" altLang="ja-JP" sz="2800" dirty="0" smtClean="0">
                <a:solidFill>
                  <a:srgbClr val="000000"/>
                </a:solidFill>
                <a:latin typeface="ヒラギノ明朝 ProN W3" charset="0"/>
                <a:ea typeface="HG丸ｺﾞｼｯｸM-PRO" charset="0"/>
                <a:cs typeface="HG丸ｺﾞｼｯｸM-PRO" charset="0"/>
                <a:sym typeface="Lucida Grande" charset="0"/>
              </a:rPr>
              <a:t>1</a:t>
            </a:r>
            <a:r>
              <a:rPr kumimoji="0" lang="ja-JP" altLang="en-US" sz="2800" dirty="0" smtClean="0">
                <a:solidFill>
                  <a:srgbClr val="000000"/>
                </a:solidFill>
                <a:latin typeface="ヒラギノ明朝 ProN W3" charset="0"/>
                <a:ea typeface="HG丸ｺﾞｼｯｸM-PRO" charset="0"/>
                <a:cs typeface="HG丸ｺﾞｼｯｸM-PRO" charset="0"/>
                <a:sym typeface="Lucida Grande" charset="0"/>
              </a:rPr>
              <a:t>年後</a:t>
            </a:r>
            <a:r>
              <a:rPr kumimoji="0" lang="ja-JP" altLang="en-US" sz="2800" dirty="0" smtClean="0">
                <a:solidFill>
                  <a:srgbClr val="000000"/>
                </a:solidFill>
                <a:latin typeface="ヒラギノ明朝 ProN W3" charset="0"/>
                <a:ea typeface="HG丸ｺﾞｼｯｸM-PRO" charset="0"/>
                <a:cs typeface="HG丸ｺﾞｼｯｸM-PRO" charset="0"/>
                <a:sym typeface="Lucida Grande" charset="0"/>
              </a:rPr>
              <a:t>の</a:t>
            </a:r>
            <a:r>
              <a:rPr kumimoji="0" lang="ja-JP" altLang="en-US" sz="2800" dirty="0" smtClean="0">
                <a:solidFill>
                  <a:srgbClr val="000000"/>
                </a:solidFill>
                <a:latin typeface="ヒラギノ明朝 ProN W3" charset="0"/>
                <a:ea typeface="HG丸ｺﾞｼｯｸM-PRO" charset="0"/>
                <a:cs typeface="HG丸ｺﾞｼｯｸM-PRO" charset="0"/>
                <a:sym typeface="Lucida Grande" charset="0"/>
              </a:rPr>
              <a:t>子ども</a:t>
            </a:r>
            <a:r>
              <a:rPr kumimoji="0" lang="ja-JP" altLang="en-US" sz="2800" dirty="0" smtClean="0">
                <a:solidFill>
                  <a:srgbClr val="000000"/>
                </a:solidFill>
                <a:latin typeface="ヒラギノ明朝 ProN W3" charset="0"/>
                <a:ea typeface="HG丸ｺﾞｼｯｸM-PRO" charset="0"/>
                <a:cs typeface="HG丸ｺﾞｼｯｸM-PRO" charset="0"/>
                <a:sym typeface="Lucida Grande" charset="0"/>
              </a:rPr>
              <a:t>の</a:t>
            </a:r>
            <a:r>
              <a:rPr kumimoji="0" lang="ja-JP" altLang="en-US" sz="2800" dirty="0">
                <a:solidFill>
                  <a:srgbClr val="000000"/>
                </a:solidFill>
                <a:latin typeface="ヒラギノ明朝 ProN W3" charset="0"/>
                <a:ea typeface="HG丸ｺﾞｼｯｸM-PRO" charset="0"/>
                <a:cs typeface="HG丸ｺﾞｼｯｸM-PRO" charset="0"/>
                <a:sym typeface="Lucida Grande" charset="0"/>
              </a:rPr>
              <a:t>心理状況</a:t>
            </a:r>
            <a:r>
              <a:rPr kumimoji="0" lang="en-US" altLang="ja-JP" sz="2800" dirty="0">
                <a:solidFill>
                  <a:srgbClr val="000000"/>
                </a:solidFill>
                <a:latin typeface="ヒラギノ明朝 ProN W3" charset="0"/>
                <a:ea typeface="HG丸ｺﾞｼｯｸM-PRO" charset="0"/>
                <a:cs typeface="HG丸ｺﾞｼｯｸM-PRO" charset="0"/>
                <a:sym typeface="Lucida Grande" charset="0"/>
              </a:rPr>
              <a:t> </a:t>
            </a:r>
            <a:r>
              <a:rPr kumimoji="0" lang="ja-JP" altLang="en-US" sz="2800" dirty="0">
                <a:solidFill>
                  <a:srgbClr val="000000"/>
                </a:solidFill>
                <a:latin typeface="ヒラギノ明朝 ProN W3" charset="0"/>
                <a:ea typeface="HG丸ｺﾞｼｯｸM-PRO" charset="0"/>
                <a:cs typeface="HG丸ｺﾞｼｯｸM-PRO" charset="0"/>
                <a:sym typeface="Lucida Grande" charset="0"/>
              </a:rPr>
              <a:t>ー被災の程度との関連</a:t>
            </a:r>
            <a:r>
              <a:rPr kumimoji="0" lang="ja-JP" altLang="en-US" sz="2800" dirty="0" smtClean="0">
                <a:solidFill>
                  <a:srgbClr val="000000"/>
                </a:solidFill>
                <a:latin typeface="ヒラギノ明朝 ProN W3" charset="0"/>
                <a:ea typeface="HG丸ｺﾞｼｯｸM-PRO" charset="0"/>
                <a:cs typeface="HG丸ｺﾞｼｯｸM-PRO" charset="0"/>
                <a:sym typeface="Lucida Grande" charset="0"/>
              </a:rPr>
              <a:t>ー</a:t>
            </a:r>
            <a:endParaRPr kumimoji="0" lang="ja-JP" altLang="en-US" sz="2800" dirty="0">
              <a:solidFill>
                <a:srgbClr val="000000"/>
              </a:solidFill>
              <a:latin typeface="ヒラギノ明朝 ProN W3" charset="0"/>
              <a:ea typeface="HG丸ｺﾞｼｯｸM-PRO" charset="0"/>
              <a:cs typeface="HG丸ｺﾞｼｯｸM-PRO" charset="0"/>
              <a:sym typeface="Lucida Grande" charset="0"/>
            </a:endParaRPr>
          </a:p>
        </p:txBody>
      </p:sp>
      <p:graphicFrame>
        <p:nvGraphicFramePr>
          <p:cNvPr id="4" name="グラフ 3"/>
          <p:cNvGraphicFramePr/>
          <p:nvPr>
            <p:extLst>
              <p:ext uri="{D42A27DB-BD31-4B8C-83A1-F6EECF244321}">
                <p14:modId xmlns:p14="http://schemas.microsoft.com/office/powerpoint/2010/main" val="3366587452"/>
              </p:ext>
            </p:extLst>
          </p:nvPr>
        </p:nvGraphicFramePr>
        <p:xfrm>
          <a:off x="179512" y="1700808"/>
          <a:ext cx="8712968"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827584" y="2492896"/>
            <a:ext cx="1872208" cy="707886"/>
          </a:xfrm>
          <a:prstGeom prst="rect">
            <a:avLst/>
          </a:prstGeom>
          <a:solidFill>
            <a:schemeClr val="bg1"/>
          </a:solidFill>
        </p:spPr>
        <p:txBody>
          <a:bodyPr wrap="square">
            <a:spAutoFit/>
          </a:bodyPr>
          <a:lstStyle/>
          <a:p>
            <a:pPr>
              <a:lnSpc>
                <a:spcPct val="100000"/>
              </a:lnSpc>
              <a:spcAft>
                <a:spcPts val="0"/>
              </a:spcAft>
            </a:pPr>
            <a:r>
              <a:rPr lang="ja-JP" altLang="en-US" dirty="0">
                <a:solidFill>
                  <a:srgbClr val="000000"/>
                </a:solidFill>
                <a:latin typeface="ヒラギノ明朝 ProN W3" charset="0"/>
                <a:ea typeface="HG丸ｺﾞｼｯｸM-PRO" charset="0"/>
                <a:cs typeface="HG丸ｺﾞｼｯｸM-PRO" charset="0"/>
                <a:sym typeface="Lucida Grande" charset="0"/>
              </a:rPr>
              <a:t>小さな物音に驚く</a:t>
            </a:r>
            <a:endParaRPr lang="ja-JP" altLang="en-US" dirty="0"/>
          </a:p>
        </p:txBody>
      </p:sp>
      <p:sp>
        <p:nvSpPr>
          <p:cNvPr id="6" name="テキスト ボックス 5"/>
          <p:cNvSpPr txBox="1"/>
          <p:nvPr/>
        </p:nvSpPr>
        <p:spPr>
          <a:xfrm>
            <a:off x="395536" y="1303650"/>
            <a:ext cx="394309" cy="541174"/>
          </a:xfrm>
          <a:prstGeom prst="rect">
            <a:avLst/>
          </a:prstGeom>
          <a:noFill/>
        </p:spPr>
        <p:txBody>
          <a:bodyPr wrap="none" rtlCol="0">
            <a:spAutoFit/>
          </a:bodyPr>
          <a:lstStyle/>
          <a:p>
            <a:r>
              <a:rPr kumimoji="1" lang="en-US" altLang="ja-JP" dirty="0" smtClean="0"/>
              <a:t>%</a:t>
            </a:r>
            <a:endParaRPr kumimoji="1" lang="ja-JP" altLang="en-US" dirty="0"/>
          </a:p>
        </p:txBody>
      </p:sp>
      <p:sp>
        <p:nvSpPr>
          <p:cNvPr id="10" name="正方形/長方形 9"/>
          <p:cNvSpPr/>
          <p:nvPr/>
        </p:nvSpPr>
        <p:spPr>
          <a:xfrm>
            <a:off x="2771800" y="1628800"/>
            <a:ext cx="2160240" cy="707886"/>
          </a:xfrm>
          <a:prstGeom prst="rect">
            <a:avLst/>
          </a:prstGeom>
          <a:solidFill>
            <a:schemeClr val="bg1"/>
          </a:solidFill>
        </p:spPr>
        <p:txBody>
          <a:bodyPr wrap="square">
            <a:spAutoFit/>
          </a:bodyPr>
          <a:lstStyle/>
          <a:p>
            <a:pPr>
              <a:lnSpc>
                <a:spcPct val="100000"/>
              </a:lnSpc>
              <a:spcAft>
                <a:spcPts val="0"/>
              </a:spcAft>
            </a:pPr>
            <a:r>
              <a:rPr lang="ja-JP" altLang="en-US" dirty="0">
                <a:solidFill>
                  <a:srgbClr val="000000"/>
                </a:solidFill>
                <a:latin typeface="ヒラギノ明朝 ProN W3" charset="0"/>
                <a:ea typeface="HG丸ｺﾞｼｯｸM-PRO" charset="0"/>
                <a:cs typeface="HG丸ｺﾞｼｯｸM-PRO" charset="0"/>
                <a:sym typeface="Lucida Grande" charset="0"/>
              </a:rPr>
              <a:t>すぐ怒ったり興奮しやすい</a:t>
            </a:r>
            <a:endParaRPr lang="ja-JP" altLang="en-US" dirty="0"/>
          </a:p>
        </p:txBody>
      </p:sp>
      <p:sp>
        <p:nvSpPr>
          <p:cNvPr id="11" name="正方形/長方形 10"/>
          <p:cNvSpPr/>
          <p:nvPr/>
        </p:nvSpPr>
        <p:spPr>
          <a:xfrm>
            <a:off x="4716016" y="3284984"/>
            <a:ext cx="2160240" cy="707886"/>
          </a:xfrm>
          <a:prstGeom prst="rect">
            <a:avLst/>
          </a:prstGeom>
          <a:solidFill>
            <a:schemeClr val="bg1"/>
          </a:solidFill>
        </p:spPr>
        <p:txBody>
          <a:bodyPr wrap="square">
            <a:spAutoFit/>
          </a:bodyPr>
          <a:lstStyle/>
          <a:p>
            <a:pPr>
              <a:lnSpc>
                <a:spcPct val="100000"/>
              </a:lnSpc>
              <a:spcAft>
                <a:spcPts val="0"/>
              </a:spcAft>
            </a:pPr>
            <a:r>
              <a:rPr lang="ja-JP" altLang="en-US" dirty="0">
                <a:solidFill>
                  <a:srgbClr val="000000"/>
                </a:solidFill>
                <a:latin typeface="ヒラギノ明朝 ProN W3" charset="0"/>
                <a:ea typeface="HG丸ｺﾞｼｯｸM-PRO" charset="0"/>
                <a:cs typeface="HG丸ｺﾞｼｯｸM-PRO" charset="0"/>
                <a:sym typeface="Lucida Grande" charset="0"/>
              </a:rPr>
              <a:t>地震について繰り返し話す</a:t>
            </a:r>
            <a:endParaRPr lang="ja-JP" altLang="en-US" dirty="0"/>
          </a:p>
        </p:txBody>
      </p:sp>
      <p:sp>
        <p:nvSpPr>
          <p:cNvPr id="12" name="正方形/長方形 11"/>
          <p:cNvSpPr/>
          <p:nvPr/>
        </p:nvSpPr>
        <p:spPr>
          <a:xfrm>
            <a:off x="6876256" y="3501008"/>
            <a:ext cx="1800200" cy="707886"/>
          </a:xfrm>
          <a:prstGeom prst="rect">
            <a:avLst/>
          </a:prstGeom>
          <a:solidFill>
            <a:schemeClr val="bg1"/>
          </a:solidFill>
        </p:spPr>
        <p:txBody>
          <a:bodyPr wrap="square">
            <a:spAutoFit/>
          </a:bodyPr>
          <a:lstStyle/>
          <a:p>
            <a:pPr>
              <a:lnSpc>
                <a:spcPct val="100000"/>
              </a:lnSpc>
              <a:spcAft>
                <a:spcPts val="0"/>
              </a:spcAft>
            </a:pPr>
            <a:r>
              <a:rPr lang="ja-JP" altLang="en-US" dirty="0">
                <a:solidFill>
                  <a:srgbClr val="000000"/>
                </a:solidFill>
                <a:latin typeface="ヒラギノ明朝 ProN W3" charset="0"/>
                <a:ea typeface="HG丸ｺﾞｼｯｸM-PRO" charset="0"/>
                <a:cs typeface="HG丸ｺﾞｼｯｸM-PRO" charset="0"/>
                <a:sym typeface="Lucida Grande" charset="0"/>
              </a:rPr>
              <a:t>地震の話をとても嫌がる</a:t>
            </a:r>
            <a:endParaRPr lang="ja-JP" altLang="en-US" dirty="0"/>
          </a:p>
        </p:txBody>
      </p:sp>
      <p:sp>
        <p:nvSpPr>
          <p:cNvPr id="7" name="テキスト ボックス 6"/>
          <p:cNvSpPr txBox="1"/>
          <p:nvPr/>
        </p:nvSpPr>
        <p:spPr>
          <a:xfrm>
            <a:off x="1802112" y="836712"/>
            <a:ext cx="4301177" cy="541174"/>
          </a:xfrm>
          <a:prstGeom prst="rect">
            <a:avLst/>
          </a:prstGeom>
          <a:noFill/>
        </p:spPr>
        <p:txBody>
          <a:bodyPr wrap="none" rtlCol="0">
            <a:spAutoFit/>
          </a:bodyPr>
          <a:lstStyle/>
          <a:p>
            <a:r>
              <a:rPr kumimoji="1" lang="ja-JP" altLang="en-US" dirty="0" smtClean="0"/>
              <a:t>「</a:t>
            </a:r>
            <a:r>
              <a:rPr kumimoji="1" lang="ja-JP" altLang="en-US" dirty="0" smtClean="0"/>
              <a:t>いつも</a:t>
            </a:r>
            <a:r>
              <a:rPr kumimoji="1" lang="ja-JP" altLang="en-US" dirty="0" smtClean="0"/>
              <a:t>」</a:t>
            </a:r>
            <a:r>
              <a:rPr kumimoji="1" lang="ja-JP" altLang="en-US" dirty="0" smtClean="0"/>
              <a:t>＋「かなり</a:t>
            </a:r>
            <a:r>
              <a:rPr kumimoji="1" lang="en-US" altLang="ja-JP" dirty="0" smtClean="0"/>
              <a:t>』</a:t>
            </a:r>
            <a:r>
              <a:rPr kumimoji="1" lang="ja-JP" altLang="en-US" dirty="0" smtClean="0"/>
              <a:t>の</a:t>
            </a:r>
            <a:r>
              <a:rPr kumimoji="1" lang="ja-JP" altLang="en-US" dirty="0" smtClean="0"/>
              <a:t>回答</a:t>
            </a:r>
            <a:r>
              <a:rPr kumimoji="1" lang="ja-JP" altLang="en-US" dirty="0" smtClean="0"/>
              <a:t>比率</a:t>
            </a:r>
            <a:endParaRPr kumimoji="1" lang="ja-JP" altLang="en-US" dirty="0"/>
          </a:p>
        </p:txBody>
      </p:sp>
    </p:spTree>
    <p:extLst>
      <p:ext uri="{BB962C8B-B14F-4D97-AF65-F5344CB8AC3E}">
        <p14:creationId xmlns:p14="http://schemas.microsoft.com/office/powerpoint/2010/main" val="3324571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115616" y="476672"/>
            <a:ext cx="6794500" cy="1573764"/>
          </a:xfrm>
          <a:prstGeom prst="rect">
            <a:avLst/>
          </a:prstGeom>
        </p:spPr>
        <p:txBody>
          <a:bodyPr>
            <a:spAutoFit/>
          </a:bodyPr>
          <a:lstStyle/>
          <a:p>
            <a:pPr algn="ctr">
              <a:defRPr/>
            </a:pPr>
            <a:r>
              <a:rPr lang="ja-JP" altLang="en-US" sz="3200" b="1" dirty="0">
                <a:solidFill>
                  <a:srgbClr val="000000"/>
                </a:solidFill>
                <a:effectLst>
                  <a:outerShdw blurRad="38100" dist="38100" dir="2700000" algn="tl">
                    <a:srgbClr val="000000">
                      <a:alpha val="43137"/>
                    </a:srgbClr>
                  </a:outerShdw>
                </a:effectLst>
                <a:latin typeface="Century" pitchFamily="18" charset="0"/>
                <a:ea typeface="ＭＳ 明朝" pitchFamily="17" charset="-128"/>
                <a:cs typeface="Times New Roman" pitchFamily="18" charset="0"/>
              </a:rPr>
              <a:t>災害後に障がいのある子どもを持つ家族が求めた支援</a:t>
            </a:r>
            <a:endParaRPr lang="ja-JP" altLang="en-US" sz="3200" dirty="0">
              <a:solidFill>
                <a:srgbClr val="000000"/>
              </a:solidFill>
              <a:effectLst>
                <a:outerShdw blurRad="38100" dist="38100" dir="2700000" algn="tl">
                  <a:srgbClr val="000000">
                    <a:alpha val="43137"/>
                  </a:srgbClr>
                </a:outerShdw>
              </a:effectLst>
              <a:ea typeface="ＭＳ 明朝" pitchFamily="17" charset="-128"/>
              <a:cs typeface="+mn-cs"/>
            </a:endParaRPr>
          </a:p>
        </p:txBody>
      </p:sp>
      <p:sp>
        <p:nvSpPr>
          <p:cNvPr id="5" name="正方形/長方形 4"/>
          <p:cNvSpPr/>
          <p:nvPr/>
        </p:nvSpPr>
        <p:spPr>
          <a:xfrm>
            <a:off x="571501" y="2332039"/>
            <a:ext cx="8104955" cy="1839478"/>
          </a:xfrm>
          <a:prstGeom prst="rect">
            <a:avLst/>
          </a:prstGeom>
        </p:spPr>
        <p:txBody>
          <a:bodyPr wrap="square">
            <a:spAutoFit/>
          </a:bodyPr>
          <a:lstStyle/>
          <a:p>
            <a:pPr algn="l" eaLnBrk="0" hangingPunct="0">
              <a:defRPr/>
            </a:pPr>
            <a:r>
              <a:rPr lang="ja-JP" altLang="en-US" sz="2400" b="1" dirty="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神戸市立養護学校、通園施設に通う子どもの家族</a:t>
            </a:r>
            <a:endParaRPr lang="en-US" altLang="ja-JP" sz="2400" b="1" dirty="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endParaRPr>
          </a:p>
          <a:p>
            <a:pPr algn="l" eaLnBrk="0" hangingPunct="0">
              <a:lnSpc>
                <a:spcPct val="100000"/>
              </a:lnSpc>
              <a:defRPr/>
            </a:pPr>
            <a:r>
              <a:rPr lang="ja-JP" altLang="en-US" sz="2400" b="1" dirty="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a:t>
            </a:r>
            <a:r>
              <a:rPr lang="en-US" altLang="ja-JP" sz="2400" b="1" dirty="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678</a:t>
            </a:r>
            <a:r>
              <a:rPr lang="ja-JP" altLang="en-US" sz="2400" b="1" dirty="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家族）を対象にアンケート調査　</a:t>
            </a:r>
            <a:r>
              <a:rPr lang="en-US" altLang="ja-JP" sz="2400" b="1" dirty="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a:t>
            </a:r>
            <a:r>
              <a:rPr lang="ja-JP" altLang="en-US" sz="2400" b="1" dirty="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震災</a:t>
            </a:r>
            <a:r>
              <a:rPr lang="en-US" altLang="ja-JP" sz="2400" b="1" dirty="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1</a:t>
            </a:r>
            <a:r>
              <a:rPr lang="ja-JP" altLang="en-US" sz="2400" b="1" dirty="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a:t>
            </a:r>
            <a:r>
              <a:rPr lang="en-US" altLang="ja-JP" sz="2400" b="1" dirty="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2</a:t>
            </a:r>
            <a:r>
              <a:rPr lang="ja-JP" altLang="en-US" sz="2400" b="1" dirty="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ヶ月</a:t>
            </a:r>
            <a:r>
              <a:rPr lang="ja-JP" altLang="en-US" sz="2400" b="1" dirty="0" smtClean="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a:t>
            </a:r>
            <a:endParaRPr lang="en-US" altLang="ja-JP" sz="2400" b="1" dirty="0" smtClean="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endParaRPr>
          </a:p>
          <a:p>
            <a:pPr algn="l" eaLnBrk="0" hangingPunct="0">
              <a:lnSpc>
                <a:spcPct val="100000"/>
              </a:lnSpc>
              <a:defRPr/>
            </a:pPr>
            <a:r>
              <a:rPr lang="ja-JP" altLang="en-US" sz="2400" b="1" dirty="0">
                <a:solidFill>
                  <a:srgbClr val="000000"/>
                </a:solidFill>
                <a:effectLst>
                  <a:outerShdw blurRad="38100" dist="38100" dir="2700000" algn="tl">
                    <a:srgbClr val="000000">
                      <a:alpha val="43137"/>
                    </a:srgbClr>
                  </a:outerShdw>
                </a:effectLst>
                <a:ea typeface="ＭＳ 明朝" pitchFamily="17" charset="-128"/>
              </a:rPr>
              <a:t>自宅・避難所に教師とともに</a:t>
            </a:r>
            <a:r>
              <a:rPr lang="ja-JP" altLang="en-US" sz="2400" b="1" dirty="0" smtClean="0">
                <a:solidFill>
                  <a:srgbClr val="000000"/>
                </a:solidFill>
                <a:effectLst>
                  <a:outerShdw blurRad="38100" dist="38100" dir="2700000" algn="tl">
                    <a:srgbClr val="000000">
                      <a:alpha val="43137"/>
                    </a:srgbClr>
                  </a:outerShdw>
                </a:effectLst>
                <a:ea typeface="ＭＳ 明朝" pitchFamily="17" charset="-128"/>
              </a:rPr>
              <a:t>訪問</a:t>
            </a:r>
            <a:endParaRPr lang="ja-JP" altLang="en-US" sz="2400" b="1" dirty="0">
              <a:solidFill>
                <a:srgbClr val="000000"/>
              </a:solidFill>
              <a:effectLst>
                <a:outerShdw blurRad="38100" dist="38100" dir="2700000" algn="tl">
                  <a:srgbClr val="000000">
                    <a:alpha val="43137"/>
                  </a:srgbClr>
                </a:outerShdw>
              </a:effectLst>
              <a:ea typeface="ＭＳ 明朝" pitchFamily="17" charset="-128"/>
            </a:endParaRPr>
          </a:p>
        </p:txBody>
      </p:sp>
      <p:sp>
        <p:nvSpPr>
          <p:cNvPr id="8" name="正方形/長方形 7"/>
          <p:cNvSpPr/>
          <p:nvPr/>
        </p:nvSpPr>
        <p:spPr>
          <a:xfrm>
            <a:off x="539552" y="4869160"/>
            <a:ext cx="7488832" cy="720710"/>
          </a:xfrm>
          <a:prstGeom prst="rect">
            <a:avLst/>
          </a:prstGeom>
          <a:ln>
            <a:solidFill>
              <a:schemeClr val="bg2"/>
            </a:solidFill>
          </a:ln>
        </p:spPr>
        <p:txBody>
          <a:bodyPr wrap="square">
            <a:spAutoFit/>
          </a:bodyPr>
          <a:lstStyle/>
          <a:p>
            <a:pPr algn="l" eaLnBrk="0" hangingPunct="0">
              <a:defRPr/>
            </a:pPr>
            <a:r>
              <a:rPr lang="en-US" altLang="ja-JP" sz="2800" b="1" dirty="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466</a:t>
            </a:r>
            <a:r>
              <a:rPr lang="ja-JP" altLang="en-US" sz="2800" b="1" dirty="0" smtClean="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家族</a:t>
            </a:r>
            <a:r>
              <a:rPr lang="ja-JP" altLang="en-US" sz="2800" b="1" dirty="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（肢体</a:t>
            </a:r>
            <a:r>
              <a:rPr lang="en-US" altLang="ja-JP" sz="2800" b="1" dirty="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191</a:t>
            </a:r>
            <a:r>
              <a:rPr lang="ja-JP" altLang="en-US" sz="2800" b="1" dirty="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、知的・情緒</a:t>
            </a:r>
            <a:r>
              <a:rPr lang="en-US" altLang="ja-JP" sz="2800" b="1" dirty="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275</a:t>
            </a:r>
            <a:r>
              <a:rPr lang="ja-JP" altLang="en-US" sz="2800" b="1" dirty="0" smtClean="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）が回答</a:t>
            </a:r>
            <a:endParaRPr lang="en-US" altLang="ja-JP" sz="2800" b="1" dirty="0">
              <a:solidFill>
                <a:srgbClr val="000000"/>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endParaRPr>
          </a:p>
        </p:txBody>
      </p:sp>
    </p:spTree>
    <p:extLst>
      <p:ext uri="{BB962C8B-B14F-4D97-AF65-F5344CB8AC3E}">
        <p14:creationId xmlns:p14="http://schemas.microsoft.com/office/powerpoint/2010/main" val="20240896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364280523"/>
              </p:ext>
            </p:extLst>
          </p:nvPr>
        </p:nvGraphicFramePr>
        <p:xfrm>
          <a:off x="323529" y="2204864"/>
          <a:ext cx="8208913" cy="4104457"/>
        </p:xfrm>
        <a:graphic>
          <a:graphicData uri="http://schemas.openxmlformats.org/drawingml/2006/table">
            <a:tbl>
              <a:tblPr firstRow="1" bandRow="1">
                <a:tableStyleId>{00A15C55-8517-42AA-B614-E9B94910E393}</a:tableStyleId>
              </a:tblPr>
              <a:tblGrid>
                <a:gridCol w="509046"/>
                <a:gridCol w="3811434"/>
                <a:gridCol w="3888433"/>
              </a:tblGrid>
              <a:tr h="741200">
                <a:tc>
                  <a:txBody>
                    <a:bodyPr/>
                    <a:lstStyle/>
                    <a:p>
                      <a:pPr algn="l">
                        <a:lnSpc>
                          <a:spcPct val="100000"/>
                        </a:lnSpc>
                      </a:pPr>
                      <a:endParaRPr kumimoji="1" lang="ja-JP" altLang="en-US" sz="2000" b="0" dirty="0">
                        <a:solidFill>
                          <a:schemeClr val="bg1"/>
                        </a:solidFill>
                        <a:effectLst/>
                        <a:latin typeface="+mn-ea"/>
                        <a:ea typeface="+mn-ea"/>
                        <a:cs typeface="Times New Roman" pitchFamily="18" charset="0"/>
                      </a:endParaRPr>
                    </a:p>
                  </a:txBody>
                  <a:tcPr marL="81279" marR="81279" marT="45716" marB="45716"/>
                </a:tc>
                <a:tc>
                  <a:txBody>
                    <a:bodyPr/>
                    <a:lstStyle/>
                    <a:p>
                      <a:pPr algn="ctr">
                        <a:lnSpc>
                          <a:spcPct val="100000"/>
                        </a:lnSpc>
                      </a:pPr>
                      <a:r>
                        <a:rPr kumimoji="1" lang="ja-JP" altLang="en-US" sz="2000" b="0" dirty="0" smtClean="0">
                          <a:solidFill>
                            <a:schemeClr val="bg1"/>
                          </a:solidFill>
                          <a:effectLst/>
                          <a:latin typeface="+mn-ea"/>
                          <a:ea typeface="+mn-ea"/>
                          <a:cs typeface="Times New Roman" pitchFamily="18" charset="0"/>
                        </a:rPr>
                        <a:t>知的・情緒障がい家族</a:t>
                      </a:r>
                      <a:endParaRPr kumimoji="1" lang="en-US" altLang="ja-JP" sz="2000" b="0" dirty="0" smtClean="0">
                        <a:solidFill>
                          <a:schemeClr val="bg1"/>
                        </a:solidFill>
                        <a:effectLst/>
                        <a:latin typeface="+mn-ea"/>
                        <a:ea typeface="+mn-ea"/>
                        <a:cs typeface="Times New Roman" pitchFamily="18" charset="0"/>
                      </a:endParaRPr>
                    </a:p>
                    <a:p>
                      <a:pPr algn="ctr">
                        <a:lnSpc>
                          <a:spcPct val="100000"/>
                        </a:lnSpc>
                      </a:pPr>
                      <a:r>
                        <a:rPr kumimoji="1" lang="ja-JP" altLang="en-US" sz="2000" b="0" dirty="0" smtClean="0">
                          <a:solidFill>
                            <a:schemeClr val="bg1"/>
                          </a:solidFill>
                          <a:effectLst/>
                          <a:latin typeface="+mn-ea"/>
                          <a:ea typeface="+mn-ea"/>
                          <a:cs typeface="Times New Roman" pitchFamily="18" charset="0"/>
                        </a:rPr>
                        <a:t>（</a:t>
                      </a:r>
                      <a:r>
                        <a:rPr kumimoji="1" lang="en-US" altLang="ja-JP" sz="2000" b="0" dirty="0" smtClean="0">
                          <a:solidFill>
                            <a:schemeClr val="bg1"/>
                          </a:solidFill>
                          <a:effectLst/>
                          <a:latin typeface="+mn-ea"/>
                          <a:ea typeface="+mn-ea"/>
                          <a:cs typeface="Times New Roman" pitchFamily="18" charset="0"/>
                        </a:rPr>
                        <a:t>n:275</a:t>
                      </a:r>
                      <a:r>
                        <a:rPr kumimoji="1" lang="ja-JP" altLang="en-US" sz="2000" b="0" dirty="0" smtClean="0">
                          <a:solidFill>
                            <a:schemeClr val="bg1"/>
                          </a:solidFill>
                          <a:effectLst/>
                          <a:latin typeface="+mn-ea"/>
                          <a:ea typeface="+mn-ea"/>
                          <a:cs typeface="Times New Roman" pitchFamily="18" charset="0"/>
                        </a:rPr>
                        <a:t>）</a:t>
                      </a:r>
                      <a:endParaRPr kumimoji="1" lang="ja-JP" altLang="en-US" sz="2000" b="0" dirty="0">
                        <a:solidFill>
                          <a:schemeClr val="bg1"/>
                        </a:solidFill>
                        <a:effectLst/>
                        <a:latin typeface="+mn-ea"/>
                        <a:ea typeface="+mn-ea"/>
                        <a:cs typeface="Times New Roman" pitchFamily="18" charset="0"/>
                      </a:endParaRPr>
                    </a:p>
                  </a:txBody>
                  <a:tcPr marL="81279" marR="81279" marT="45716" marB="45716"/>
                </a:tc>
                <a:tc>
                  <a:txBody>
                    <a:bodyPr/>
                    <a:lstStyle/>
                    <a:p>
                      <a:pPr algn="ctr">
                        <a:lnSpc>
                          <a:spcPct val="100000"/>
                        </a:lnSpc>
                      </a:pPr>
                      <a:r>
                        <a:rPr kumimoji="1" lang="ja-JP" altLang="en-US" sz="2000" b="0" dirty="0" smtClean="0">
                          <a:solidFill>
                            <a:schemeClr val="bg1"/>
                          </a:solidFill>
                          <a:effectLst/>
                          <a:latin typeface="+mn-ea"/>
                          <a:ea typeface="+mn-ea"/>
                          <a:cs typeface="Times New Roman" pitchFamily="18" charset="0"/>
                        </a:rPr>
                        <a:t>肢体不自由障がい家族</a:t>
                      </a:r>
                      <a:endParaRPr kumimoji="1" lang="en-US" altLang="ja-JP" sz="2000" b="0" dirty="0" smtClean="0">
                        <a:solidFill>
                          <a:schemeClr val="bg1"/>
                        </a:solidFill>
                        <a:effectLst/>
                        <a:latin typeface="+mn-ea"/>
                        <a:ea typeface="+mn-ea"/>
                        <a:cs typeface="Times New Roman" pitchFamily="18" charset="0"/>
                      </a:endParaRPr>
                    </a:p>
                    <a:p>
                      <a:pPr algn="ctr">
                        <a:lnSpc>
                          <a:spcPct val="100000"/>
                        </a:lnSpc>
                      </a:pPr>
                      <a:r>
                        <a:rPr kumimoji="1" lang="ja-JP" altLang="en-US" sz="2000" b="0" dirty="0" smtClean="0">
                          <a:solidFill>
                            <a:schemeClr val="bg1"/>
                          </a:solidFill>
                          <a:effectLst/>
                          <a:latin typeface="+mn-ea"/>
                          <a:ea typeface="+mn-ea"/>
                          <a:cs typeface="Times New Roman" pitchFamily="18" charset="0"/>
                        </a:rPr>
                        <a:t>（</a:t>
                      </a:r>
                      <a:r>
                        <a:rPr kumimoji="1" lang="en-US" altLang="ja-JP" sz="2000" b="0" dirty="0" smtClean="0">
                          <a:solidFill>
                            <a:schemeClr val="bg1"/>
                          </a:solidFill>
                          <a:effectLst/>
                          <a:latin typeface="+mn-ea"/>
                          <a:ea typeface="+mn-ea"/>
                          <a:cs typeface="Times New Roman" pitchFamily="18" charset="0"/>
                        </a:rPr>
                        <a:t>n:191</a:t>
                      </a:r>
                      <a:r>
                        <a:rPr kumimoji="1" lang="ja-JP" altLang="en-US" sz="2000" b="0" dirty="0" smtClean="0">
                          <a:solidFill>
                            <a:schemeClr val="bg1"/>
                          </a:solidFill>
                          <a:effectLst/>
                          <a:latin typeface="+mn-ea"/>
                          <a:ea typeface="+mn-ea"/>
                          <a:cs typeface="Times New Roman" pitchFamily="18" charset="0"/>
                        </a:rPr>
                        <a:t>）</a:t>
                      </a:r>
                      <a:endParaRPr kumimoji="1" lang="ja-JP" altLang="en-US" sz="2000" b="0" dirty="0">
                        <a:solidFill>
                          <a:schemeClr val="bg1"/>
                        </a:solidFill>
                        <a:effectLst/>
                        <a:latin typeface="+mn-ea"/>
                        <a:ea typeface="+mn-ea"/>
                        <a:cs typeface="Times New Roman" pitchFamily="18" charset="0"/>
                      </a:endParaRPr>
                    </a:p>
                  </a:txBody>
                  <a:tcPr marL="81279" marR="81279" marT="45716" marB="45716"/>
                </a:tc>
              </a:tr>
              <a:tr h="615832">
                <a:tc>
                  <a:txBody>
                    <a:bodyPr/>
                    <a:lstStyle/>
                    <a:p>
                      <a:pPr algn="l">
                        <a:lnSpc>
                          <a:spcPct val="100000"/>
                        </a:lnSpc>
                      </a:pPr>
                      <a:r>
                        <a:rPr kumimoji="1" lang="ja-JP" altLang="en-US" sz="2000" b="0" dirty="0" smtClean="0">
                          <a:effectLst/>
                          <a:latin typeface="+mn-ea"/>
                          <a:ea typeface="+mn-ea"/>
                          <a:cs typeface="Times New Roman" pitchFamily="18" charset="0"/>
                        </a:rPr>
                        <a:t>１</a:t>
                      </a:r>
                      <a:endParaRPr kumimoji="1" lang="ja-JP" altLang="en-US" sz="2000" b="0" dirty="0">
                        <a:solidFill>
                          <a:schemeClr val="tx1"/>
                        </a:solidFill>
                        <a:effectLst/>
                        <a:latin typeface="+mn-ea"/>
                        <a:ea typeface="+mn-ea"/>
                        <a:cs typeface="Times New Roman" pitchFamily="18" charset="0"/>
                      </a:endParaRPr>
                    </a:p>
                  </a:txBody>
                  <a:tcPr marL="81279" marR="81279" marT="45716" marB="45716"/>
                </a:tc>
                <a:tc>
                  <a:txBody>
                    <a:bodyPr/>
                    <a:lstStyle/>
                    <a:p>
                      <a:pPr algn="l">
                        <a:lnSpc>
                          <a:spcPct val="100000"/>
                        </a:lnSpc>
                      </a:pPr>
                      <a:r>
                        <a:rPr kumimoji="1" lang="ja-JP" altLang="en-US" sz="2000" b="0" dirty="0" smtClean="0">
                          <a:effectLst/>
                          <a:latin typeface="+mn-ea"/>
                          <a:ea typeface="+mn-ea"/>
                          <a:cs typeface="Times New Roman" pitchFamily="18" charset="0"/>
                        </a:rPr>
                        <a:t>食物・水の不足（</a:t>
                      </a:r>
                      <a:r>
                        <a:rPr kumimoji="1" lang="en-US" altLang="ja-JP" sz="2000" b="0" dirty="0" smtClean="0">
                          <a:effectLst/>
                          <a:latin typeface="+mn-ea"/>
                          <a:ea typeface="+mn-ea"/>
                          <a:cs typeface="Times New Roman" pitchFamily="18" charset="0"/>
                        </a:rPr>
                        <a:t>n:103</a:t>
                      </a:r>
                      <a:r>
                        <a:rPr kumimoji="1" lang="ja-JP" altLang="en-US" sz="2000" b="0" dirty="0" smtClean="0">
                          <a:effectLst/>
                          <a:latin typeface="+mn-ea"/>
                          <a:ea typeface="+mn-ea"/>
                          <a:cs typeface="Times New Roman" pitchFamily="18" charset="0"/>
                        </a:rPr>
                        <a:t>）</a:t>
                      </a:r>
                      <a:endParaRPr kumimoji="1" lang="ja-JP" altLang="en-US" sz="2000" b="0" dirty="0">
                        <a:solidFill>
                          <a:schemeClr val="tx1"/>
                        </a:solidFill>
                        <a:effectLst/>
                        <a:latin typeface="+mn-ea"/>
                        <a:ea typeface="+mn-ea"/>
                        <a:cs typeface="Times New Roman" pitchFamily="18" charset="0"/>
                      </a:endParaRPr>
                    </a:p>
                  </a:txBody>
                  <a:tcPr marL="81279" marR="81279"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smtClean="0">
                          <a:effectLst/>
                          <a:latin typeface="+mn-ea"/>
                          <a:ea typeface="+mn-ea"/>
                          <a:cs typeface="Times New Roman" pitchFamily="18" charset="0"/>
                        </a:rPr>
                        <a:t>食物・水の不足（</a:t>
                      </a:r>
                      <a:r>
                        <a:rPr kumimoji="1" lang="en-US" altLang="ja-JP" sz="2000" b="0" dirty="0" smtClean="0">
                          <a:effectLst/>
                          <a:latin typeface="+mn-ea"/>
                          <a:ea typeface="+mn-ea"/>
                          <a:cs typeface="Times New Roman" pitchFamily="18" charset="0"/>
                        </a:rPr>
                        <a:t>n:61</a:t>
                      </a:r>
                      <a:r>
                        <a:rPr kumimoji="1" lang="ja-JP" altLang="en-US" sz="2000" b="0" dirty="0" smtClean="0">
                          <a:effectLst/>
                          <a:latin typeface="+mn-ea"/>
                          <a:ea typeface="+mn-ea"/>
                          <a:cs typeface="Times New Roman" pitchFamily="18" charset="0"/>
                        </a:rPr>
                        <a:t>）</a:t>
                      </a:r>
                      <a:endParaRPr kumimoji="1" lang="ja-JP" altLang="en-US" sz="2000" b="0" dirty="0" smtClean="0">
                        <a:solidFill>
                          <a:schemeClr val="tx1"/>
                        </a:solidFill>
                        <a:effectLst/>
                        <a:latin typeface="+mn-ea"/>
                        <a:ea typeface="+mn-ea"/>
                        <a:cs typeface="Times New Roman" pitchFamily="18" charset="0"/>
                      </a:endParaRPr>
                    </a:p>
                  </a:txBody>
                  <a:tcPr marL="81279" marR="81279" marT="45716" marB="45716"/>
                </a:tc>
              </a:tr>
              <a:tr h="710531">
                <a:tc>
                  <a:txBody>
                    <a:bodyPr/>
                    <a:lstStyle/>
                    <a:p>
                      <a:pPr algn="l">
                        <a:lnSpc>
                          <a:spcPct val="100000"/>
                        </a:lnSpc>
                      </a:pPr>
                      <a:r>
                        <a:rPr kumimoji="1" lang="ja-JP" altLang="en-US" sz="2000" b="0" dirty="0" smtClean="0">
                          <a:effectLst/>
                          <a:latin typeface="+mn-ea"/>
                          <a:ea typeface="+mn-ea"/>
                          <a:cs typeface="Times New Roman" pitchFamily="18" charset="0"/>
                        </a:rPr>
                        <a:t>２</a:t>
                      </a:r>
                      <a:endParaRPr kumimoji="1" lang="ja-JP" altLang="en-US" sz="2000" b="0" dirty="0">
                        <a:solidFill>
                          <a:schemeClr val="tx1"/>
                        </a:solidFill>
                        <a:effectLst/>
                        <a:latin typeface="+mn-ea"/>
                        <a:ea typeface="+mn-ea"/>
                        <a:cs typeface="Times New Roman" pitchFamily="18" charset="0"/>
                      </a:endParaRPr>
                    </a:p>
                  </a:txBody>
                  <a:tcPr marL="81279" marR="81279" marT="45716" marB="45716"/>
                </a:tc>
                <a:tc>
                  <a:txBody>
                    <a:bodyPr/>
                    <a:lstStyle/>
                    <a:p>
                      <a:pPr algn="l">
                        <a:lnSpc>
                          <a:spcPct val="100000"/>
                        </a:lnSpc>
                      </a:pPr>
                      <a:r>
                        <a:rPr kumimoji="1" lang="ja-JP" altLang="en-US" sz="2000" b="0" dirty="0" smtClean="0">
                          <a:effectLst/>
                          <a:latin typeface="+mn-ea"/>
                          <a:ea typeface="+mn-ea"/>
                          <a:cs typeface="Times New Roman" pitchFamily="18" charset="0"/>
                        </a:rPr>
                        <a:t>電気・ガス（</a:t>
                      </a:r>
                      <a:r>
                        <a:rPr kumimoji="1" lang="en-US" altLang="ja-JP" sz="2000" b="0" dirty="0" smtClean="0">
                          <a:effectLst/>
                          <a:latin typeface="+mn-ea"/>
                          <a:ea typeface="+mn-ea"/>
                          <a:cs typeface="Times New Roman" pitchFamily="18" charset="0"/>
                        </a:rPr>
                        <a:t>n:51</a:t>
                      </a:r>
                      <a:r>
                        <a:rPr kumimoji="1" lang="ja-JP" altLang="en-US" sz="2000" b="0" dirty="0" smtClean="0">
                          <a:effectLst/>
                          <a:latin typeface="+mn-ea"/>
                          <a:ea typeface="+mn-ea"/>
                          <a:cs typeface="Times New Roman" pitchFamily="18" charset="0"/>
                        </a:rPr>
                        <a:t>）</a:t>
                      </a:r>
                      <a:endParaRPr kumimoji="1" lang="ja-JP" altLang="en-US" sz="2000" b="0" dirty="0">
                        <a:solidFill>
                          <a:schemeClr val="tx1"/>
                        </a:solidFill>
                        <a:effectLst/>
                        <a:latin typeface="+mn-ea"/>
                        <a:ea typeface="+mn-ea"/>
                        <a:cs typeface="Times New Roman" pitchFamily="18" charset="0"/>
                      </a:endParaRPr>
                    </a:p>
                  </a:txBody>
                  <a:tcPr marL="81279" marR="81279" marT="45716" marB="45716"/>
                </a:tc>
                <a:tc>
                  <a:txBody>
                    <a:bodyPr/>
                    <a:lstStyle/>
                    <a:p>
                      <a:pPr algn="l">
                        <a:lnSpc>
                          <a:spcPct val="100000"/>
                        </a:lnSpc>
                      </a:pPr>
                      <a:r>
                        <a:rPr kumimoji="1" lang="ja-JP" altLang="en-US" sz="2000" b="0" dirty="0" smtClean="0">
                          <a:effectLst/>
                          <a:latin typeface="+mn-ea"/>
                          <a:ea typeface="+mn-ea"/>
                          <a:cs typeface="Times New Roman" pitchFamily="18" charset="0"/>
                        </a:rPr>
                        <a:t>電気・ガス（</a:t>
                      </a:r>
                      <a:r>
                        <a:rPr kumimoji="1" lang="en-US" altLang="ja-JP" sz="2000" b="0" dirty="0" smtClean="0">
                          <a:effectLst/>
                          <a:latin typeface="+mn-ea"/>
                          <a:ea typeface="+mn-ea"/>
                          <a:cs typeface="Times New Roman" pitchFamily="18" charset="0"/>
                        </a:rPr>
                        <a:t>n:27</a:t>
                      </a:r>
                      <a:r>
                        <a:rPr kumimoji="1" lang="ja-JP" altLang="en-US" sz="2000" b="0" dirty="0" smtClean="0">
                          <a:effectLst/>
                          <a:latin typeface="+mn-ea"/>
                          <a:ea typeface="+mn-ea"/>
                          <a:cs typeface="Times New Roman" pitchFamily="18" charset="0"/>
                        </a:rPr>
                        <a:t>）</a:t>
                      </a:r>
                      <a:endParaRPr kumimoji="1" lang="ja-JP" altLang="en-US" sz="2000" b="0" dirty="0">
                        <a:solidFill>
                          <a:schemeClr val="tx1"/>
                        </a:solidFill>
                        <a:effectLst/>
                        <a:latin typeface="+mn-ea"/>
                        <a:ea typeface="+mn-ea"/>
                        <a:cs typeface="Times New Roman" pitchFamily="18" charset="0"/>
                      </a:endParaRPr>
                    </a:p>
                  </a:txBody>
                  <a:tcPr marL="81279" marR="81279" marT="45716" marB="45716"/>
                </a:tc>
              </a:tr>
              <a:tr h="710531">
                <a:tc>
                  <a:txBody>
                    <a:bodyPr/>
                    <a:lstStyle/>
                    <a:p>
                      <a:pPr algn="l">
                        <a:lnSpc>
                          <a:spcPct val="100000"/>
                        </a:lnSpc>
                      </a:pPr>
                      <a:r>
                        <a:rPr kumimoji="1" lang="ja-JP" altLang="en-US" sz="2000" b="0" dirty="0" smtClean="0">
                          <a:effectLst/>
                          <a:latin typeface="+mn-ea"/>
                          <a:ea typeface="+mn-ea"/>
                          <a:cs typeface="Times New Roman" pitchFamily="18" charset="0"/>
                        </a:rPr>
                        <a:t>３</a:t>
                      </a:r>
                      <a:endParaRPr kumimoji="1" lang="ja-JP" altLang="en-US" sz="2000" b="0" dirty="0">
                        <a:solidFill>
                          <a:schemeClr val="tx1"/>
                        </a:solidFill>
                        <a:effectLst/>
                        <a:latin typeface="+mn-ea"/>
                        <a:ea typeface="+mn-ea"/>
                        <a:cs typeface="Times New Roman" pitchFamily="18" charset="0"/>
                      </a:endParaRPr>
                    </a:p>
                  </a:txBody>
                  <a:tcPr marL="81279" marR="81279" marT="45716" marB="45716"/>
                </a:tc>
                <a:tc>
                  <a:txBody>
                    <a:bodyPr/>
                    <a:lstStyle/>
                    <a:p>
                      <a:pPr algn="l">
                        <a:lnSpc>
                          <a:spcPct val="100000"/>
                        </a:lnSpc>
                      </a:pPr>
                      <a:r>
                        <a:rPr kumimoji="1" lang="ja-JP" altLang="en-US" sz="2000" b="0" dirty="0" smtClean="0">
                          <a:effectLst/>
                          <a:latin typeface="+mn-ea"/>
                          <a:ea typeface="+mn-ea"/>
                          <a:cs typeface="Times New Roman" pitchFamily="18" charset="0"/>
                        </a:rPr>
                        <a:t>子どもの介護（</a:t>
                      </a:r>
                      <a:r>
                        <a:rPr kumimoji="1" lang="en-US" altLang="ja-JP" sz="2000" b="0" dirty="0" smtClean="0">
                          <a:effectLst/>
                          <a:latin typeface="+mn-ea"/>
                          <a:ea typeface="+mn-ea"/>
                          <a:cs typeface="Times New Roman" pitchFamily="18" charset="0"/>
                        </a:rPr>
                        <a:t>n:26</a:t>
                      </a:r>
                      <a:r>
                        <a:rPr kumimoji="1" lang="ja-JP" altLang="en-US" sz="2000" b="0" dirty="0" smtClean="0">
                          <a:effectLst/>
                          <a:latin typeface="+mn-ea"/>
                          <a:ea typeface="+mn-ea"/>
                          <a:cs typeface="Times New Roman" pitchFamily="18" charset="0"/>
                        </a:rPr>
                        <a:t>）</a:t>
                      </a:r>
                      <a:endParaRPr kumimoji="1" lang="ja-JP" altLang="en-US" sz="2000" b="0" dirty="0">
                        <a:solidFill>
                          <a:schemeClr val="tx1"/>
                        </a:solidFill>
                        <a:effectLst/>
                        <a:latin typeface="+mn-ea"/>
                        <a:ea typeface="+mn-ea"/>
                        <a:cs typeface="Times New Roman" pitchFamily="18" charset="0"/>
                      </a:endParaRPr>
                    </a:p>
                  </a:txBody>
                  <a:tcPr marL="81279" marR="81279" marT="45716" marB="45716"/>
                </a:tc>
                <a:tc>
                  <a:txBody>
                    <a:bodyPr/>
                    <a:lstStyle/>
                    <a:p>
                      <a:pPr algn="l">
                        <a:lnSpc>
                          <a:spcPct val="100000"/>
                        </a:lnSpc>
                      </a:pPr>
                      <a:r>
                        <a:rPr kumimoji="1" lang="ja-JP" altLang="en-US" sz="2000" b="0" dirty="0" smtClean="0">
                          <a:effectLst/>
                          <a:latin typeface="+mn-ea"/>
                          <a:ea typeface="+mn-ea"/>
                          <a:cs typeface="Times New Roman" pitchFamily="18" charset="0"/>
                        </a:rPr>
                        <a:t>医薬・介護用品（</a:t>
                      </a:r>
                      <a:r>
                        <a:rPr kumimoji="1" lang="en-US" altLang="ja-JP" sz="2000" b="0" dirty="0" smtClean="0">
                          <a:effectLst/>
                          <a:latin typeface="+mn-ea"/>
                          <a:ea typeface="+mn-ea"/>
                          <a:cs typeface="Times New Roman" pitchFamily="18" charset="0"/>
                        </a:rPr>
                        <a:t>n:20</a:t>
                      </a:r>
                      <a:r>
                        <a:rPr kumimoji="1" lang="ja-JP" altLang="en-US" sz="2000" b="0" dirty="0" smtClean="0">
                          <a:effectLst/>
                          <a:latin typeface="+mn-ea"/>
                          <a:ea typeface="+mn-ea"/>
                          <a:cs typeface="Times New Roman" pitchFamily="18" charset="0"/>
                        </a:rPr>
                        <a:t>）</a:t>
                      </a:r>
                      <a:endParaRPr kumimoji="1" lang="ja-JP" altLang="en-US" sz="2000" b="0" dirty="0">
                        <a:solidFill>
                          <a:schemeClr val="tx1"/>
                        </a:solidFill>
                        <a:effectLst/>
                        <a:latin typeface="+mn-ea"/>
                        <a:ea typeface="+mn-ea"/>
                        <a:cs typeface="Times New Roman" pitchFamily="18" charset="0"/>
                      </a:endParaRPr>
                    </a:p>
                  </a:txBody>
                  <a:tcPr marL="81279" marR="81279" marT="45716" marB="45716"/>
                </a:tc>
              </a:tr>
              <a:tr h="615832">
                <a:tc>
                  <a:txBody>
                    <a:bodyPr/>
                    <a:lstStyle/>
                    <a:p>
                      <a:pPr algn="l">
                        <a:lnSpc>
                          <a:spcPct val="100000"/>
                        </a:lnSpc>
                      </a:pPr>
                      <a:r>
                        <a:rPr kumimoji="1" lang="ja-JP" altLang="en-US" sz="2000" b="0" dirty="0" smtClean="0">
                          <a:effectLst/>
                          <a:latin typeface="+mn-ea"/>
                          <a:ea typeface="+mn-ea"/>
                          <a:cs typeface="Times New Roman" pitchFamily="18" charset="0"/>
                        </a:rPr>
                        <a:t>４</a:t>
                      </a:r>
                      <a:endParaRPr kumimoji="1" lang="ja-JP" altLang="en-US" sz="2000" b="0" dirty="0">
                        <a:solidFill>
                          <a:schemeClr val="tx1"/>
                        </a:solidFill>
                        <a:effectLst/>
                        <a:latin typeface="+mn-ea"/>
                        <a:ea typeface="+mn-ea"/>
                        <a:cs typeface="Times New Roman" pitchFamily="18" charset="0"/>
                      </a:endParaRPr>
                    </a:p>
                  </a:txBody>
                  <a:tcPr marL="81279" marR="81279" marT="45716" marB="45716"/>
                </a:tc>
                <a:tc>
                  <a:txBody>
                    <a:bodyPr/>
                    <a:lstStyle/>
                    <a:p>
                      <a:pPr algn="l">
                        <a:lnSpc>
                          <a:spcPct val="100000"/>
                        </a:lnSpc>
                      </a:pPr>
                      <a:r>
                        <a:rPr kumimoji="1" lang="ja-JP" altLang="en-US" sz="2000" b="0" dirty="0" smtClean="0">
                          <a:effectLst/>
                          <a:latin typeface="+mn-ea"/>
                          <a:ea typeface="+mn-ea"/>
                          <a:cs typeface="Times New Roman" pitchFamily="18" charset="0"/>
                        </a:rPr>
                        <a:t>子どもの興奮・パニック（</a:t>
                      </a:r>
                      <a:r>
                        <a:rPr kumimoji="1" lang="en-US" altLang="ja-JP" sz="2000" b="0" dirty="0" smtClean="0">
                          <a:effectLst/>
                          <a:latin typeface="+mn-ea"/>
                          <a:ea typeface="+mn-ea"/>
                          <a:cs typeface="Times New Roman" pitchFamily="18" charset="0"/>
                        </a:rPr>
                        <a:t>n:22</a:t>
                      </a:r>
                      <a:r>
                        <a:rPr kumimoji="1" lang="ja-JP" altLang="en-US" sz="2000" b="0" dirty="0" smtClean="0">
                          <a:effectLst/>
                          <a:latin typeface="+mn-ea"/>
                          <a:ea typeface="+mn-ea"/>
                          <a:cs typeface="Times New Roman" pitchFamily="18" charset="0"/>
                        </a:rPr>
                        <a:t>）</a:t>
                      </a:r>
                      <a:endParaRPr kumimoji="1" lang="ja-JP" altLang="en-US" sz="2000" b="0" dirty="0">
                        <a:solidFill>
                          <a:schemeClr val="tx1"/>
                        </a:solidFill>
                        <a:effectLst/>
                        <a:latin typeface="+mn-ea"/>
                        <a:ea typeface="+mn-ea"/>
                        <a:cs typeface="Times New Roman" pitchFamily="18" charset="0"/>
                      </a:endParaRPr>
                    </a:p>
                  </a:txBody>
                  <a:tcPr marL="81279" marR="81279"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smtClean="0">
                          <a:effectLst/>
                          <a:latin typeface="+mn-ea"/>
                          <a:ea typeface="+mn-ea"/>
                          <a:cs typeface="Times New Roman" pitchFamily="18" charset="0"/>
                        </a:rPr>
                        <a:t>避難場所（</a:t>
                      </a:r>
                      <a:r>
                        <a:rPr kumimoji="1" lang="en-US" altLang="ja-JP" sz="2000" b="0" dirty="0" smtClean="0">
                          <a:effectLst/>
                          <a:latin typeface="+mn-ea"/>
                          <a:ea typeface="+mn-ea"/>
                          <a:cs typeface="Times New Roman" pitchFamily="18" charset="0"/>
                        </a:rPr>
                        <a:t>n:16</a:t>
                      </a:r>
                      <a:r>
                        <a:rPr kumimoji="1" lang="ja-JP" altLang="en-US" sz="2000" b="0" dirty="0" smtClean="0">
                          <a:effectLst/>
                          <a:latin typeface="+mn-ea"/>
                          <a:ea typeface="+mn-ea"/>
                          <a:cs typeface="Times New Roman" pitchFamily="18" charset="0"/>
                        </a:rPr>
                        <a:t>）</a:t>
                      </a:r>
                      <a:endParaRPr kumimoji="1" lang="ja-JP" altLang="en-US" sz="2000" b="0" dirty="0">
                        <a:solidFill>
                          <a:schemeClr val="tx1"/>
                        </a:solidFill>
                        <a:effectLst/>
                        <a:latin typeface="+mn-ea"/>
                        <a:ea typeface="+mn-ea"/>
                        <a:cs typeface="Times New Roman" pitchFamily="18" charset="0"/>
                      </a:endParaRPr>
                    </a:p>
                  </a:txBody>
                  <a:tcPr marL="81279" marR="81279" marT="45716" marB="45716"/>
                </a:tc>
              </a:tr>
              <a:tr h="710531">
                <a:tc>
                  <a:txBody>
                    <a:bodyPr/>
                    <a:lstStyle/>
                    <a:p>
                      <a:pPr algn="l">
                        <a:lnSpc>
                          <a:spcPct val="100000"/>
                        </a:lnSpc>
                      </a:pPr>
                      <a:r>
                        <a:rPr kumimoji="1" lang="ja-JP" altLang="en-US" sz="2000" b="0" dirty="0" smtClean="0">
                          <a:effectLst/>
                          <a:latin typeface="+mn-ea"/>
                          <a:ea typeface="+mn-ea"/>
                          <a:cs typeface="Times New Roman" pitchFamily="18" charset="0"/>
                        </a:rPr>
                        <a:t>５</a:t>
                      </a:r>
                      <a:endParaRPr kumimoji="1" lang="ja-JP" altLang="en-US" sz="2000" b="0" dirty="0">
                        <a:solidFill>
                          <a:schemeClr val="tx1"/>
                        </a:solidFill>
                        <a:effectLst/>
                        <a:latin typeface="+mn-ea"/>
                        <a:ea typeface="+mn-ea"/>
                        <a:cs typeface="Times New Roman" pitchFamily="18" charset="0"/>
                      </a:endParaRPr>
                    </a:p>
                  </a:txBody>
                  <a:tcPr marL="81279" marR="81279" marT="45716" marB="45716"/>
                </a:tc>
                <a:tc>
                  <a:txBody>
                    <a:bodyPr/>
                    <a:lstStyle/>
                    <a:p>
                      <a:pPr algn="l">
                        <a:lnSpc>
                          <a:spcPct val="100000"/>
                        </a:lnSpc>
                      </a:pPr>
                      <a:r>
                        <a:rPr kumimoji="1" lang="ja-JP" altLang="en-US" sz="2000" b="0" dirty="0" smtClean="0">
                          <a:effectLst/>
                          <a:latin typeface="+mn-ea"/>
                          <a:ea typeface="+mn-ea"/>
                          <a:cs typeface="Times New Roman" pitchFamily="18" charset="0"/>
                        </a:rPr>
                        <a:t>避難場所（</a:t>
                      </a:r>
                      <a:r>
                        <a:rPr kumimoji="1" lang="en-US" altLang="ja-JP" sz="2000" b="0" dirty="0" smtClean="0">
                          <a:effectLst/>
                          <a:latin typeface="+mn-ea"/>
                          <a:ea typeface="+mn-ea"/>
                          <a:cs typeface="Times New Roman" pitchFamily="18" charset="0"/>
                        </a:rPr>
                        <a:t>n:17</a:t>
                      </a:r>
                      <a:r>
                        <a:rPr kumimoji="1" lang="ja-JP" altLang="en-US" sz="2000" b="0" dirty="0" smtClean="0">
                          <a:effectLst/>
                          <a:latin typeface="+mn-ea"/>
                          <a:ea typeface="+mn-ea"/>
                          <a:cs typeface="Times New Roman" pitchFamily="18" charset="0"/>
                        </a:rPr>
                        <a:t>）</a:t>
                      </a:r>
                      <a:endParaRPr kumimoji="1" lang="ja-JP" altLang="en-US" sz="2000" b="0" dirty="0">
                        <a:solidFill>
                          <a:schemeClr val="tx1"/>
                        </a:solidFill>
                        <a:effectLst/>
                        <a:latin typeface="+mn-ea"/>
                        <a:ea typeface="+mn-ea"/>
                        <a:cs typeface="Times New Roman" pitchFamily="18" charset="0"/>
                      </a:endParaRPr>
                    </a:p>
                  </a:txBody>
                  <a:tcPr marL="81279" marR="81279"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smtClean="0">
                          <a:effectLst/>
                          <a:latin typeface="+mn-ea"/>
                          <a:ea typeface="+mn-ea"/>
                          <a:cs typeface="Times New Roman" pitchFamily="18" charset="0"/>
                        </a:rPr>
                        <a:t>主治医との連絡（</a:t>
                      </a:r>
                      <a:r>
                        <a:rPr kumimoji="1" lang="en-US" altLang="ja-JP" sz="2000" b="0" dirty="0" smtClean="0">
                          <a:effectLst/>
                          <a:latin typeface="+mn-ea"/>
                          <a:ea typeface="+mn-ea"/>
                          <a:cs typeface="Times New Roman" pitchFamily="18" charset="0"/>
                        </a:rPr>
                        <a:t>n:14</a:t>
                      </a:r>
                      <a:r>
                        <a:rPr kumimoji="1" lang="ja-JP" altLang="en-US" sz="2000" b="0" dirty="0" smtClean="0">
                          <a:effectLst/>
                          <a:latin typeface="+mn-ea"/>
                          <a:ea typeface="+mn-ea"/>
                          <a:cs typeface="Times New Roman" pitchFamily="18" charset="0"/>
                        </a:rPr>
                        <a:t>）</a:t>
                      </a:r>
                      <a:endParaRPr kumimoji="1" lang="ja-JP" altLang="en-US" sz="2000" b="0" dirty="0" smtClean="0">
                        <a:solidFill>
                          <a:schemeClr val="tx1"/>
                        </a:solidFill>
                        <a:effectLst/>
                        <a:latin typeface="+mn-ea"/>
                        <a:ea typeface="+mn-ea"/>
                        <a:cs typeface="Times New Roman" pitchFamily="18" charset="0"/>
                      </a:endParaRPr>
                    </a:p>
                  </a:txBody>
                  <a:tcPr marL="81279" marR="81279" marT="45716" marB="45716"/>
                </a:tc>
              </a:tr>
            </a:tbl>
          </a:graphicData>
        </a:graphic>
      </p:graphicFrame>
      <p:sp>
        <p:nvSpPr>
          <p:cNvPr id="8" name="正方形/長方形 7"/>
          <p:cNvSpPr/>
          <p:nvPr/>
        </p:nvSpPr>
        <p:spPr>
          <a:xfrm>
            <a:off x="323528" y="404664"/>
            <a:ext cx="8190037" cy="1573764"/>
          </a:xfrm>
          <a:prstGeom prst="rect">
            <a:avLst/>
          </a:prstGeom>
        </p:spPr>
        <p:txBody>
          <a:bodyPr wrap="square">
            <a:spAutoFit/>
          </a:bodyPr>
          <a:lstStyle/>
          <a:p>
            <a:pPr algn="ctr">
              <a:defRPr/>
            </a:pPr>
            <a:r>
              <a:rPr lang="ja-JP" altLang="en-US" sz="3200" b="1" dirty="0">
                <a:solidFill>
                  <a:schemeClr val="accent1">
                    <a:lumMod val="50000"/>
                  </a:schemeClr>
                </a:solidFill>
                <a:effectLst>
                  <a:outerShdw blurRad="38100" dist="38100" dir="2700000" algn="tl">
                    <a:srgbClr val="000000">
                      <a:alpha val="43137"/>
                    </a:srgbClr>
                  </a:outerShdw>
                </a:effectLst>
                <a:latin typeface="Century" pitchFamily="18" charset="0"/>
                <a:ea typeface="ＭＳ 明朝" pitchFamily="17" charset="-128"/>
                <a:cs typeface="Times New Roman" pitchFamily="18" charset="0"/>
              </a:rPr>
              <a:t>災害後に障がいのある子どもを持つ家族は何に困ったか？</a:t>
            </a:r>
            <a:endParaRPr lang="ja-JP" altLang="en-US" sz="3200" dirty="0">
              <a:solidFill>
                <a:schemeClr val="accent1">
                  <a:lumMod val="50000"/>
                </a:schemeClr>
              </a:solidFill>
              <a:effectLst>
                <a:outerShdw blurRad="38100" dist="38100" dir="2700000" algn="tl">
                  <a:srgbClr val="000000">
                    <a:alpha val="43137"/>
                  </a:srgbClr>
                </a:outerShdw>
              </a:effectLst>
              <a:ea typeface="ＭＳ 明朝" pitchFamily="17" charset="-128"/>
              <a:cs typeface="+mn-cs"/>
            </a:endParaRPr>
          </a:p>
        </p:txBody>
      </p:sp>
    </p:spTree>
    <p:extLst>
      <p:ext uri="{BB962C8B-B14F-4D97-AF65-F5344CB8AC3E}">
        <p14:creationId xmlns:p14="http://schemas.microsoft.com/office/powerpoint/2010/main" val="30682341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611560" y="1556792"/>
            <a:ext cx="8064896" cy="3703578"/>
          </a:xfrm>
          <a:prstGeom prst="rect">
            <a:avLst/>
          </a:prstGeom>
          <a:noFill/>
          <a:ln w="9525">
            <a:noFill/>
            <a:miter lim="800000"/>
            <a:headEnd/>
            <a:tailEnd/>
          </a:ln>
          <a:effectLst/>
        </p:spPr>
        <p:txBody>
          <a:bodyPr wrap="square" anchor="ctr">
            <a:spAutoFit/>
          </a:bodyPr>
          <a:lstStyle/>
          <a:p>
            <a:pPr marL="457200" indent="-457200" algn="l" eaLnBrk="0" hangingPunct="0">
              <a:lnSpc>
                <a:spcPct val="150000"/>
              </a:lnSpc>
              <a:buFont typeface="Arial"/>
              <a:buChar char="•"/>
            </a:pPr>
            <a:r>
              <a:rPr lang="ja-JP" altLang="en-US" sz="2400" b="1" dirty="0">
                <a:solidFill>
                  <a:schemeClr val="tx1"/>
                </a:solidFill>
                <a:effectLst>
                  <a:outerShdw blurRad="38100" dist="38100" dir="2700000" algn="tl">
                    <a:srgbClr val="DDDDDD"/>
                  </a:outerShdw>
                </a:effectLst>
                <a:latin typeface="+mn-ea"/>
                <a:ea typeface="+mn-ea"/>
                <a:cs typeface="Times New Roman" charset="0"/>
              </a:rPr>
              <a:t>人と上手に関わることができない</a:t>
            </a:r>
            <a:endParaRPr lang="en-US" altLang="ja-JP" sz="2400" b="1" dirty="0">
              <a:solidFill>
                <a:schemeClr val="tx1"/>
              </a:solidFill>
              <a:effectLst>
                <a:outerShdw blurRad="38100" dist="38100" dir="2700000" algn="tl">
                  <a:srgbClr val="DDDDDD"/>
                </a:outerShdw>
              </a:effectLst>
              <a:latin typeface="+mn-ea"/>
              <a:ea typeface="+mn-ea"/>
              <a:cs typeface="Times New Roman" charset="0"/>
            </a:endParaRPr>
          </a:p>
          <a:p>
            <a:pPr marL="457200" indent="-457200" algn="l" eaLnBrk="0" hangingPunct="0">
              <a:lnSpc>
                <a:spcPct val="150000"/>
              </a:lnSpc>
              <a:buFont typeface="Arial"/>
              <a:buChar char="•"/>
            </a:pPr>
            <a:r>
              <a:rPr lang="ja-JP" altLang="en-US" sz="2400" b="1" dirty="0">
                <a:solidFill>
                  <a:schemeClr val="tx1"/>
                </a:solidFill>
                <a:effectLst>
                  <a:outerShdw blurRad="38100" dist="38100" dir="2700000" algn="tl">
                    <a:srgbClr val="DDDDDD"/>
                  </a:outerShdw>
                </a:effectLst>
                <a:latin typeface="+mn-ea"/>
                <a:ea typeface="+mn-ea"/>
                <a:cs typeface="Times New Roman" charset="0"/>
              </a:rPr>
              <a:t>集団行動がとれない</a:t>
            </a:r>
            <a:endParaRPr lang="en-US" altLang="ja-JP" sz="2400" b="1" dirty="0">
              <a:solidFill>
                <a:schemeClr val="tx1"/>
              </a:solidFill>
              <a:effectLst>
                <a:outerShdw blurRad="38100" dist="38100" dir="2700000" algn="tl">
                  <a:srgbClr val="DDDDDD"/>
                </a:outerShdw>
              </a:effectLst>
              <a:latin typeface="+mn-ea"/>
              <a:ea typeface="+mn-ea"/>
              <a:cs typeface="Times New Roman" charset="0"/>
            </a:endParaRPr>
          </a:p>
          <a:p>
            <a:pPr marL="457200" indent="-457200" algn="l" eaLnBrk="0" hangingPunct="0">
              <a:lnSpc>
                <a:spcPct val="150000"/>
              </a:lnSpc>
              <a:buFont typeface="Arial"/>
              <a:buChar char="•"/>
            </a:pPr>
            <a:r>
              <a:rPr lang="ja-JP" altLang="en-US" sz="2400" b="1" dirty="0">
                <a:solidFill>
                  <a:schemeClr val="tx1"/>
                </a:solidFill>
                <a:effectLst>
                  <a:outerShdw blurRad="38100" dist="38100" dir="2700000" algn="tl">
                    <a:srgbClr val="DDDDDD"/>
                  </a:outerShdw>
                </a:effectLst>
                <a:latin typeface="+mn-ea"/>
                <a:ea typeface="+mn-ea"/>
                <a:cs typeface="Times New Roman" charset="0"/>
              </a:rPr>
              <a:t>不安を感じたり、思うようにならないとパニックを生じる</a:t>
            </a:r>
            <a:endParaRPr lang="en-US" altLang="ja-JP" sz="2400" b="1" dirty="0">
              <a:solidFill>
                <a:schemeClr val="tx1"/>
              </a:solidFill>
              <a:effectLst>
                <a:outerShdw blurRad="38100" dist="38100" dir="2700000" algn="tl">
                  <a:srgbClr val="DDDDDD"/>
                </a:outerShdw>
              </a:effectLst>
              <a:latin typeface="+mn-ea"/>
              <a:ea typeface="+mn-ea"/>
              <a:cs typeface="Times New Roman" charset="0"/>
            </a:endParaRPr>
          </a:p>
          <a:p>
            <a:pPr marL="457200" indent="-457200" algn="l" eaLnBrk="0" hangingPunct="0">
              <a:lnSpc>
                <a:spcPct val="150000"/>
              </a:lnSpc>
              <a:buFont typeface="Arial"/>
              <a:buChar char="•"/>
            </a:pPr>
            <a:r>
              <a:rPr lang="ja-JP" altLang="en-US" sz="2400" b="1" dirty="0">
                <a:solidFill>
                  <a:schemeClr val="tx1"/>
                </a:solidFill>
                <a:effectLst>
                  <a:outerShdw blurRad="38100" dist="38100" dir="2700000" algn="tl">
                    <a:srgbClr val="DDDDDD"/>
                  </a:outerShdw>
                </a:effectLst>
                <a:latin typeface="+mn-ea"/>
                <a:ea typeface="+mn-ea"/>
                <a:cs typeface="Times New Roman" charset="0"/>
              </a:rPr>
              <a:t>大きな声で独り言をいう</a:t>
            </a:r>
            <a:endParaRPr lang="en-US" altLang="ja-JP" sz="2400" b="1" dirty="0">
              <a:solidFill>
                <a:schemeClr val="tx1"/>
              </a:solidFill>
              <a:effectLst>
                <a:outerShdw blurRad="38100" dist="38100" dir="2700000" algn="tl">
                  <a:srgbClr val="DDDDDD"/>
                </a:outerShdw>
              </a:effectLst>
              <a:latin typeface="+mn-ea"/>
              <a:ea typeface="+mn-ea"/>
              <a:cs typeface="Times New Roman" charset="0"/>
            </a:endParaRPr>
          </a:p>
          <a:p>
            <a:pPr marL="457200" indent="-457200" algn="l" eaLnBrk="0" hangingPunct="0">
              <a:lnSpc>
                <a:spcPct val="150000"/>
              </a:lnSpc>
              <a:buFont typeface="Arial"/>
              <a:buChar char="•"/>
            </a:pPr>
            <a:r>
              <a:rPr lang="ja-JP" altLang="en-US" sz="2400" b="1" dirty="0">
                <a:solidFill>
                  <a:schemeClr val="tx1"/>
                </a:solidFill>
                <a:effectLst>
                  <a:outerShdw blurRad="38100" dist="38100" dir="2700000" algn="tl">
                    <a:srgbClr val="DDDDDD"/>
                  </a:outerShdw>
                </a:effectLst>
                <a:latin typeface="+mn-ea"/>
                <a:ea typeface="+mn-ea"/>
                <a:cs typeface="Times New Roman" charset="0"/>
              </a:rPr>
              <a:t>状況を考えない言動のため、周囲の人を傷つける</a:t>
            </a:r>
            <a:endParaRPr lang="ja-JP" sz="2400" b="1" dirty="0">
              <a:solidFill>
                <a:schemeClr val="tx1"/>
              </a:solidFill>
              <a:effectLst>
                <a:outerShdw blurRad="38100" dist="38100" dir="2700000" algn="tl">
                  <a:srgbClr val="DDDDDD"/>
                </a:outerShdw>
              </a:effectLst>
              <a:latin typeface="+mn-ea"/>
              <a:ea typeface="+mn-ea"/>
              <a:cs typeface="Times New Roman" charset="0"/>
            </a:endParaRPr>
          </a:p>
        </p:txBody>
      </p:sp>
      <p:sp>
        <p:nvSpPr>
          <p:cNvPr id="9" name="テキスト ボックス 8"/>
          <p:cNvSpPr txBox="1"/>
          <p:nvPr/>
        </p:nvSpPr>
        <p:spPr>
          <a:xfrm>
            <a:off x="2111921" y="404664"/>
            <a:ext cx="4711546" cy="810478"/>
          </a:xfrm>
          <a:prstGeom prst="rect">
            <a:avLst/>
          </a:prstGeom>
          <a:noFill/>
        </p:spPr>
        <p:txBody>
          <a:bodyPr wrap="none">
            <a:spAutoFit/>
          </a:bodyPr>
          <a:lstStyle/>
          <a:p>
            <a:pPr>
              <a:defRPr/>
            </a:pPr>
            <a:r>
              <a:rPr lang="ja-JP" altLang="en-US" sz="3200" dirty="0">
                <a:solidFill>
                  <a:srgbClr val="000000"/>
                </a:solidFill>
                <a:effectLst>
                  <a:outerShdw blurRad="38100" dist="38100" dir="2700000" algn="tl">
                    <a:srgbClr val="000000">
                      <a:alpha val="43137"/>
                    </a:srgbClr>
                  </a:outerShdw>
                </a:effectLst>
                <a:latin typeface="+mj-ea"/>
                <a:ea typeface="+mj-ea"/>
                <a:cs typeface="+mn-cs"/>
              </a:rPr>
              <a:t>避難所生活における困難</a:t>
            </a:r>
          </a:p>
        </p:txBody>
      </p:sp>
    </p:spTree>
    <p:extLst>
      <p:ext uri="{BB962C8B-B14F-4D97-AF65-F5344CB8AC3E}">
        <p14:creationId xmlns:p14="http://schemas.microsoft.com/office/powerpoint/2010/main" val="57446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78276" y="548680"/>
            <a:ext cx="6221575" cy="810478"/>
          </a:xfrm>
          <a:prstGeom prst="rect">
            <a:avLst/>
          </a:prstGeom>
          <a:noFill/>
        </p:spPr>
        <p:txBody>
          <a:bodyPr wrap="none">
            <a:spAutoFit/>
          </a:bodyPr>
          <a:lstStyle/>
          <a:p>
            <a:pPr>
              <a:defRPr/>
            </a:pPr>
            <a:r>
              <a:rPr lang="ja-JP" altLang="en-US" sz="3200" dirty="0">
                <a:solidFill>
                  <a:srgbClr val="000000"/>
                </a:solidFill>
                <a:effectLst>
                  <a:outerShdw blurRad="38100" dist="38100" dir="2700000" algn="tl">
                    <a:srgbClr val="000000">
                      <a:alpha val="43137"/>
                    </a:srgbClr>
                  </a:outerShdw>
                </a:effectLst>
                <a:latin typeface="+mj-ea"/>
                <a:ea typeface="+mj-ea"/>
                <a:cs typeface="+mn-cs"/>
              </a:rPr>
              <a:t>大規模災害と発達障</a:t>
            </a:r>
            <a:r>
              <a:rPr lang="ja-JP" altLang="en-US" sz="3200" dirty="0" smtClean="0">
                <a:solidFill>
                  <a:srgbClr val="000000"/>
                </a:solidFill>
                <a:effectLst>
                  <a:outerShdw blurRad="38100" dist="38100" dir="2700000" algn="tl">
                    <a:srgbClr val="000000">
                      <a:alpha val="43137"/>
                    </a:srgbClr>
                  </a:outerShdw>
                </a:effectLst>
                <a:latin typeface="+mj-ea"/>
                <a:ea typeface="+mj-ea"/>
                <a:cs typeface="+mn-cs"/>
              </a:rPr>
              <a:t>がい児の</a:t>
            </a:r>
            <a:r>
              <a:rPr lang="ja-JP" altLang="en-US" sz="3200" dirty="0">
                <a:solidFill>
                  <a:srgbClr val="000000"/>
                </a:solidFill>
                <a:effectLst>
                  <a:outerShdw blurRad="38100" dist="38100" dir="2700000" algn="tl">
                    <a:srgbClr val="000000">
                      <a:alpha val="43137"/>
                    </a:srgbClr>
                  </a:outerShdw>
                </a:effectLst>
                <a:latin typeface="+mj-ea"/>
                <a:ea typeface="+mj-ea"/>
                <a:cs typeface="+mn-cs"/>
              </a:rPr>
              <a:t>特徴</a:t>
            </a:r>
          </a:p>
        </p:txBody>
      </p:sp>
      <p:sp>
        <p:nvSpPr>
          <p:cNvPr id="12" name="テキスト ボックス 11"/>
          <p:cNvSpPr txBox="1"/>
          <p:nvPr/>
        </p:nvSpPr>
        <p:spPr>
          <a:xfrm>
            <a:off x="1475656" y="5517232"/>
            <a:ext cx="5750292" cy="630942"/>
          </a:xfrm>
          <a:prstGeom prst="rect">
            <a:avLst/>
          </a:prstGeom>
          <a:noFill/>
        </p:spPr>
        <p:txBody>
          <a:bodyPr wrap="none">
            <a:spAutoFit/>
          </a:bodyPr>
          <a:lstStyle/>
          <a:p>
            <a:pPr marL="342900" indent="-342900">
              <a:buFont typeface="Arial"/>
              <a:buChar char="•"/>
              <a:defRPr/>
            </a:pPr>
            <a:r>
              <a:rPr lang="ja-JP" altLang="en-US" sz="2400" b="1" dirty="0">
                <a:solidFill>
                  <a:schemeClr val="tx1"/>
                </a:solidFill>
                <a:effectLst>
                  <a:outerShdw blurRad="38100" dist="38100" dir="2700000" algn="tl">
                    <a:srgbClr val="000000">
                      <a:alpha val="43137"/>
                    </a:srgbClr>
                  </a:outerShdw>
                </a:effectLst>
                <a:ea typeface="ＭＳ 明朝" pitchFamily="17" charset="-128"/>
                <a:cs typeface="+mn-cs"/>
              </a:rPr>
              <a:t>困っている内容を的確に伝えられない</a:t>
            </a:r>
            <a:endParaRPr lang="ja-JP" altLang="en-US" b="1" dirty="0">
              <a:effectLst>
                <a:outerShdw blurRad="38100" dist="38100" dir="2700000" algn="tl">
                  <a:srgbClr val="000000">
                    <a:alpha val="43137"/>
                  </a:srgbClr>
                </a:outerShdw>
              </a:effectLst>
              <a:ea typeface="ＭＳ 明朝" pitchFamily="17" charset="-128"/>
              <a:cs typeface="+mn-cs"/>
            </a:endParaRPr>
          </a:p>
        </p:txBody>
      </p:sp>
      <p:sp>
        <p:nvSpPr>
          <p:cNvPr id="11" name="テキスト ボックス 10"/>
          <p:cNvSpPr txBox="1"/>
          <p:nvPr/>
        </p:nvSpPr>
        <p:spPr>
          <a:xfrm>
            <a:off x="892198" y="1772816"/>
            <a:ext cx="6250429" cy="720710"/>
          </a:xfrm>
          <a:prstGeom prst="rect">
            <a:avLst/>
          </a:prstGeom>
          <a:noFill/>
        </p:spPr>
        <p:txBody>
          <a:bodyPr wrap="none">
            <a:spAutoFit/>
          </a:bodyPr>
          <a:lstStyle/>
          <a:p>
            <a:pPr marL="457200" indent="-457200">
              <a:buFont typeface="Wingdings" charset="2"/>
              <a:buChar char="l"/>
              <a:defRPr/>
            </a:pPr>
            <a:r>
              <a:rPr lang="ja-JP" altLang="en-US" sz="2800" dirty="0">
                <a:solidFill>
                  <a:srgbClr val="000000"/>
                </a:solidFill>
                <a:effectLst>
                  <a:outerShdw blurRad="38100" dist="38100" dir="2700000" algn="tl">
                    <a:srgbClr val="000000">
                      <a:alpha val="43137"/>
                    </a:srgbClr>
                  </a:outerShdw>
                </a:effectLst>
                <a:latin typeface="+mn-ea"/>
                <a:ea typeface="+mn-ea"/>
                <a:cs typeface="+mn-cs"/>
              </a:rPr>
              <a:t>危険が理解</a:t>
            </a:r>
            <a:r>
              <a:rPr lang="ja-JP" altLang="en-US" sz="2800" dirty="0" smtClean="0">
                <a:solidFill>
                  <a:srgbClr val="000000"/>
                </a:solidFill>
                <a:effectLst>
                  <a:outerShdw blurRad="38100" dist="38100" dir="2700000" algn="tl">
                    <a:srgbClr val="000000">
                      <a:alpha val="43137"/>
                    </a:srgbClr>
                  </a:outerShdw>
                </a:effectLst>
                <a:latin typeface="+mn-ea"/>
                <a:ea typeface="+mn-ea"/>
                <a:cs typeface="+mn-cs"/>
              </a:rPr>
              <a:t>できない</a:t>
            </a:r>
            <a:r>
              <a:rPr lang="en-US" altLang="ja-JP" sz="2800" dirty="0" smtClean="0">
                <a:solidFill>
                  <a:srgbClr val="000000"/>
                </a:solidFill>
                <a:effectLst>
                  <a:outerShdw blurRad="38100" dist="38100" dir="2700000" algn="tl">
                    <a:srgbClr val="000000">
                      <a:alpha val="43137"/>
                    </a:srgbClr>
                  </a:outerShdw>
                </a:effectLst>
                <a:latin typeface="+mn-ea"/>
                <a:ea typeface="+mn-ea"/>
                <a:cs typeface="+mn-cs"/>
              </a:rPr>
              <a:t> ‐ </a:t>
            </a:r>
            <a:r>
              <a:rPr lang="ja-JP" altLang="en-US" sz="2800" dirty="0" smtClean="0">
                <a:solidFill>
                  <a:srgbClr val="000000"/>
                </a:solidFill>
                <a:effectLst>
                  <a:outerShdw blurRad="38100" dist="38100" dir="2700000" algn="tl">
                    <a:srgbClr val="000000">
                      <a:alpha val="43137"/>
                    </a:srgbClr>
                  </a:outerShdw>
                </a:effectLst>
                <a:latin typeface="+mn-ea"/>
                <a:ea typeface="+mn-ea"/>
                <a:cs typeface="+mn-cs"/>
              </a:rPr>
              <a:t>想像力</a:t>
            </a:r>
            <a:r>
              <a:rPr lang="ja-JP" altLang="en-US" sz="2800" dirty="0">
                <a:solidFill>
                  <a:srgbClr val="000000"/>
                </a:solidFill>
                <a:effectLst>
                  <a:outerShdw blurRad="38100" dist="38100" dir="2700000" algn="tl">
                    <a:srgbClr val="000000">
                      <a:alpha val="43137"/>
                    </a:srgbClr>
                  </a:outerShdw>
                </a:effectLst>
                <a:latin typeface="+mn-ea"/>
                <a:ea typeface="+mn-ea"/>
                <a:cs typeface="+mn-cs"/>
              </a:rPr>
              <a:t>が弱い</a:t>
            </a:r>
          </a:p>
        </p:txBody>
      </p:sp>
      <p:sp>
        <p:nvSpPr>
          <p:cNvPr id="13" name="テキスト ボックス 12"/>
          <p:cNvSpPr txBox="1"/>
          <p:nvPr/>
        </p:nvSpPr>
        <p:spPr>
          <a:xfrm>
            <a:off x="971600" y="4725144"/>
            <a:ext cx="4673074" cy="720710"/>
          </a:xfrm>
          <a:prstGeom prst="rect">
            <a:avLst/>
          </a:prstGeom>
          <a:noFill/>
        </p:spPr>
        <p:txBody>
          <a:bodyPr wrap="none">
            <a:spAutoFit/>
          </a:bodyPr>
          <a:lstStyle/>
          <a:p>
            <a:pPr marL="457200" indent="-457200">
              <a:buFont typeface="Wingdings" charset="2"/>
              <a:buChar char="l"/>
              <a:defRPr/>
            </a:pPr>
            <a:r>
              <a:rPr lang="ja-JP" altLang="en-US" sz="2800" dirty="0">
                <a:effectLst>
                  <a:outerShdw blurRad="38100" dist="38100" dir="2700000" algn="tl">
                    <a:srgbClr val="000000">
                      <a:alpha val="43137"/>
                    </a:srgbClr>
                  </a:outerShdw>
                </a:effectLst>
                <a:latin typeface="+mn-ea"/>
                <a:ea typeface="+mn-ea"/>
                <a:cs typeface="+mn-cs"/>
              </a:rPr>
              <a:t>コミュニケーションの困難さ</a:t>
            </a:r>
          </a:p>
        </p:txBody>
      </p:sp>
      <p:sp>
        <p:nvSpPr>
          <p:cNvPr id="14" name="テキスト ボックス 13"/>
          <p:cNvSpPr txBox="1"/>
          <p:nvPr/>
        </p:nvSpPr>
        <p:spPr>
          <a:xfrm>
            <a:off x="1547664" y="2564904"/>
            <a:ext cx="6800924" cy="1941557"/>
          </a:xfrm>
          <a:prstGeom prst="rect">
            <a:avLst/>
          </a:prstGeom>
          <a:noFill/>
        </p:spPr>
        <p:txBody>
          <a:bodyPr wrap="square">
            <a:spAutoFit/>
          </a:bodyPr>
          <a:lstStyle/>
          <a:p>
            <a:pPr marL="342900" indent="-342900" algn="l">
              <a:lnSpc>
                <a:spcPct val="150000"/>
              </a:lnSpc>
              <a:buFont typeface="Arial"/>
              <a:buChar char="•"/>
              <a:defRPr/>
            </a:pPr>
            <a:r>
              <a:rPr lang="ja-JP" altLang="en-US" sz="2400" b="1" dirty="0">
                <a:solidFill>
                  <a:schemeClr val="tx1"/>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周囲の人々の雰囲気を知ることが苦手</a:t>
            </a:r>
            <a:endParaRPr lang="en-US" altLang="ja-JP" sz="2400" b="1" dirty="0">
              <a:solidFill>
                <a:schemeClr val="tx1"/>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endParaRPr>
          </a:p>
          <a:p>
            <a:pPr marL="342900" indent="-342900" algn="l">
              <a:lnSpc>
                <a:spcPct val="150000"/>
              </a:lnSpc>
              <a:buFont typeface="Arial"/>
              <a:buChar char="•"/>
              <a:defRPr/>
            </a:pPr>
            <a:r>
              <a:rPr lang="ja-JP" altLang="en-US" sz="2400" b="1" dirty="0">
                <a:solidFill>
                  <a:schemeClr val="tx1"/>
                </a:solidFill>
                <a:effectLst>
                  <a:outerShdw blurRad="38100" dist="38100" dir="2700000" algn="tl">
                    <a:srgbClr val="000000">
                      <a:alpha val="43137"/>
                    </a:srgbClr>
                  </a:outerShdw>
                </a:effectLst>
                <a:latin typeface="Times New Roman" pitchFamily="18" charset="0"/>
                <a:ea typeface="ＭＳ 明朝" pitchFamily="17" charset="-128"/>
                <a:cs typeface="Times New Roman" pitchFamily="18" charset="0"/>
              </a:rPr>
              <a:t>災害がもたらす結果を予想できず、避難の必要性が理解できない</a:t>
            </a:r>
          </a:p>
        </p:txBody>
      </p:sp>
    </p:spTree>
    <p:extLst>
      <p:ext uri="{BB962C8B-B14F-4D97-AF65-F5344CB8AC3E}">
        <p14:creationId xmlns:p14="http://schemas.microsoft.com/office/powerpoint/2010/main" val="413808789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43000" y="500064"/>
            <a:ext cx="7493000" cy="1573764"/>
          </a:xfrm>
          <a:prstGeom prst="rect">
            <a:avLst/>
          </a:prstGeom>
        </p:spPr>
        <p:txBody>
          <a:bodyPr>
            <a:spAutoFit/>
          </a:bodyPr>
          <a:lstStyle/>
          <a:p>
            <a:pPr algn="ctr">
              <a:defRPr/>
            </a:pPr>
            <a:r>
              <a:rPr lang="ja-JP" altLang="en-US" sz="3200" dirty="0">
                <a:solidFill>
                  <a:schemeClr val="tx1"/>
                </a:solidFill>
                <a:effectLst>
                  <a:outerShdw blurRad="38100" dist="38100" dir="2700000" algn="tl">
                    <a:srgbClr val="000000">
                      <a:alpha val="43137"/>
                    </a:srgbClr>
                  </a:outerShdw>
                </a:effectLst>
                <a:latin typeface="+mj-ea"/>
                <a:ea typeface="+mj-ea"/>
                <a:cs typeface="+mn-cs"/>
              </a:rPr>
              <a:t>阪神・淡路大震災時に障がいのある子どもを持つ家族が感じたこと</a:t>
            </a:r>
          </a:p>
        </p:txBody>
      </p:sp>
      <p:sp>
        <p:nvSpPr>
          <p:cNvPr id="3" name="正方形/長方形 2"/>
          <p:cNvSpPr/>
          <p:nvPr/>
        </p:nvSpPr>
        <p:spPr>
          <a:xfrm>
            <a:off x="571501" y="2286000"/>
            <a:ext cx="8001000" cy="2159566"/>
          </a:xfrm>
          <a:prstGeom prst="rect">
            <a:avLst/>
          </a:prstGeom>
        </p:spPr>
        <p:txBody>
          <a:bodyPr>
            <a:spAutoFit/>
          </a:bodyPr>
          <a:lstStyle/>
          <a:p>
            <a:pPr>
              <a:lnSpc>
                <a:spcPct val="150000"/>
              </a:lnSpc>
              <a:defRPr/>
            </a:pPr>
            <a:r>
              <a:rPr lang="en-US" sz="2400" dirty="0">
                <a:solidFill>
                  <a:schemeClr val="tx1"/>
                </a:solidFill>
                <a:effectLst>
                  <a:outerShdw blurRad="38100" dist="38100" dir="2700000" algn="tl">
                    <a:srgbClr val="000000">
                      <a:alpha val="43137"/>
                    </a:srgbClr>
                  </a:outerShdw>
                </a:effectLst>
                <a:latin typeface="+mn-ea"/>
                <a:ea typeface="+mn-ea"/>
                <a:cs typeface="Times New Roman" pitchFamily="18" charset="0"/>
              </a:rPr>
              <a:t>1</a:t>
            </a:r>
            <a:r>
              <a:rPr lang="ja-JP" altLang="en-US" sz="2400" dirty="0" err="1">
                <a:solidFill>
                  <a:schemeClr val="tx1"/>
                </a:solidFill>
                <a:effectLst>
                  <a:outerShdw blurRad="38100" dist="38100" dir="2700000" algn="tl">
                    <a:srgbClr val="000000">
                      <a:alpha val="43137"/>
                    </a:srgbClr>
                  </a:outerShdw>
                </a:effectLst>
                <a:latin typeface="+mn-ea"/>
                <a:ea typeface="+mn-ea"/>
                <a:cs typeface="Times New Roman" pitchFamily="18" charset="0"/>
              </a:rPr>
              <a:t>．</a:t>
            </a:r>
            <a:r>
              <a:rPr lang="ja-JP" altLang="en-US" sz="2400" dirty="0">
                <a:solidFill>
                  <a:schemeClr val="tx1"/>
                </a:solidFill>
                <a:effectLst>
                  <a:outerShdw blurRad="38100" dist="38100" dir="2700000" algn="tl">
                    <a:srgbClr val="000000">
                      <a:alpha val="43137"/>
                    </a:srgbClr>
                  </a:outerShdw>
                </a:effectLst>
                <a:latin typeface="+mn-ea"/>
                <a:ea typeface="+mn-ea"/>
                <a:cs typeface="Times New Roman" pitchFamily="18" charset="0"/>
              </a:rPr>
              <a:t>自分自身が子どもの状態を理解することの大切さ</a:t>
            </a:r>
            <a:endParaRPr lang="en-US" altLang="ja-JP" sz="2400" dirty="0">
              <a:solidFill>
                <a:schemeClr val="tx1"/>
              </a:solidFill>
              <a:effectLst>
                <a:outerShdw blurRad="38100" dist="38100" dir="2700000" algn="tl">
                  <a:srgbClr val="000000">
                    <a:alpha val="43137"/>
                  </a:srgbClr>
                </a:outerShdw>
              </a:effectLst>
              <a:latin typeface="+mn-ea"/>
              <a:ea typeface="+mn-ea"/>
              <a:cs typeface="Times New Roman" pitchFamily="18" charset="0"/>
            </a:endParaRPr>
          </a:p>
          <a:p>
            <a:pPr>
              <a:lnSpc>
                <a:spcPct val="150000"/>
              </a:lnSpc>
              <a:defRPr/>
            </a:pPr>
            <a:r>
              <a:rPr lang="en-US" sz="2400" dirty="0">
                <a:solidFill>
                  <a:schemeClr val="tx1"/>
                </a:solidFill>
                <a:effectLst>
                  <a:outerShdw blurRad="38100" dist="38100" dir="2700000" algn="tl">
                    <a:srgbClr val="000000">
                      <a:alpha val="43137"/>
                    </a:srgbClr>
                  </a:outerShdw>
                </a:effectLst>
                <a:latin typeface="+mn-ea"/>
                <a:ea typeface="+mn-ea"/>
                <a:cs typeface="Times New Roman" pitchFamily="18" charset="0"/>
              </a:rPr>
              <a:t>2</a:t>
            </a:r>
            <a:r>
              <a:rPr lang="ja-JP" altLang="en-US" sz="2400" dirty="0" err="1">
                <a:solidFill>
                  <a:schemeClr val="tx1"/>
                </a:solidFill>
                <a:effectLst>
                  <a:outerShdw blurRad="38100" dist="38100" dir="2700000" algn="tl">
                    <a:srgbClr val="000000">
                      <a:alpha val="43137"/>
                    </a:srgbClr>
                  </a:outerShdw>
                </a:effectLst>
                <a:latin typeface="+mn-ea"/>
                <a:ea typeface="+mn-ea"/>
                <a:cs typeface="Times New Roman" pitchFamily="18" charset="0"/>
              </a:rPr>
              <a:t>．障がい</a:t>
            </a:r>
            <a:r>
              <a:rPr lang="ja-JP" altLang="en-US" sz="2400" dirty="0">
                <a:solidFill>
                  <a:schemeClr val="tx1"/>
                </a:solidFill>
                <a:effectLst>
                  <a:outerShdw blurRad="38100" dist="38100" dir="2700000" algn="tl">
                    <a:srgbClr val="000000">
                      <a:alpha val="43137"/>
                    </a:srgbClr>
                  </a:outerShdw>
                </a:effectLst>
                <a:latin typeface="+mn-ea"/>
                <a:ea typeface="+mn-ea"/>
                <a:cs typeface="Times New Roman" pitchFamily="18" charset="0"/>
              </a:rPr>
              <a:t>者を想定した避難システムの必要性</a:t>
            </a:r>
            <a:endParaRPr lang="en-US" altLang="ja-JP" sz="2400" dirty="0">
              <a:solidFill>
                <a:schemeClr val="tx1"/>
              </a:solidFill>
              <a:effectLst>
                <a:outerShdw blurRad="38100" dist="38100" dir="2700000" algn="tl">
                  <a:srgbClr val="000000">
                    <a:alpha val="43137"/>
                  </a:srgbClr>
                </a:outerShdw>
              </a:effectLst>
              <a:latin typeface="+mn-ea"/>
              <a:ea typeface="+mn-ea"/>
              <a:cs typeface="Times New Roman" pitchFamily="18" charset="0"/>
            </a:endParaRPr>
          </a:p>
          <a:p>
            <a:pPr>
              <a:lnSpc>
                <a:spcPct val="150000"/>
              </a:lnSpc>
              <a:defRPr/>
            </a:pPr>
            <a:r>
              <a:rPr lang="en-US" sz="2400" dirty="0">
                <a:solidFill>
                  <a:schemeClr val="tx1"/>
                </a:solidFill>
                <a:effectLst>
                  <a:outerShdw blurRad="38100" dist="38100" dir="2700000" algn="tl">
                    <a:srgbClr val="000000">
                      <a:alpha val="43137"/>
                    </a:srgbClr>
                  </a:outerShdw>
                </a:effectLst>
                <a:latin typeface="+mn-ea"/>
                <a:ea typeface="+mn-ea"/>
                <a:cs typeface="Times New Roman" pitchFamily="18" charset="0"/>
              </a:rPr>
              <a:t>3</a:t>
            </a:r>
            <a:r>
              <a:rPr lang="ja-JP" altLang="en-US" sz="2400" dirty="0" err="1">
                <a:solidFill>
                  <a:schemeClr val="tx1"/>
                </a:solidFill>
                <a:effectLst>
                  <a:outerShdw blurRad="38100" dist="38100" dir="2700000" algn="tl">
                    <a:srgbClr val="000000">
                      <a:alpha val="43137"/>
                    </a:srgbClr>
                  </a:outerShdw>
                </a:effectLst>
                <a:latin typeface="+mn-ea"/>
                <a:ea typeface="+mn-ea"/>
                <a:cs typeface="Times New Roman" pitchFamily="18" charset="0"/>
              </a:rPr>
              <a:t>．</a:t>
            </a:r>
            <a:r>
              <a:rPr lang="ja-JP" altLang="en-US" sz="2400" dirty="0">
                <a:solidFill>
                  <a:schemeClr val="tx1"/>
                </a:solidFill>
                <a:effectLst>
                  <a:outerShdw blurRad="38100" dist="38100" dir="2700000" algn="tl">
                    <a:srgbClr val="000000">
                      <a:alpha val="43137"/>
                    </a:srgbClr>
                  </a:outerShdw>
                </a:effectLst>
                <a:latin typeface="+mn-ea"/>
                <a:ea typeface="+mn-ea"/>
                <a:cs typeface="Times New Roman" pitchFamily="18" charset="0"/>
              </a:rPr>
              <a:t>コミュニティとの交流の大切さ</a:t>
            </a:r>
          </a:p>
        </p:txBody>
      </p:sp>
      <p:sp>
        <p:nvSpPr>
          <p:cNvPr id="17412" name="下矢印 3"/>
          <p:cNvSpPr>
            <a:spLocks noChangeArrowheads="1"/>
          </p:cNvSpPr>
          <p:nvPr/>
        </p:nvSpPr>
        <p:spPr bwMode="auto">
          <a:xfrm>
            <a:off x="3995936" y="4797152"/>
            <a:ext cx="499491" cy="634380"/>
          </a:xfrm>
          <a:prstGeom prst="downArrow">
            <a:avLst>
              <a:gd name="adj1" fmla="val 50000"/>
              <a:gd name="adj2" fmla="val 50000"/>
            </a:avLst>
          </a:prstGeom>
          <a:solidFill>
            <a:schemeClr val="accent1"/>
          </a:solidFill>
          <a:ln w="9525">
            <a:solidFill>
              <a:schemeClr val="tx1"/>
            </a:solidFill>
            <a:round/>
            <a:headEnd/>
            <a:tailEnd/>
          </a:ln>
        </p:spPr>
        <p:txBody>
          <a:bodyPr/>
          <a:lstStyle/>
          <a:p>
            <a:endParaRPr lang="ja-JP" altLang="en-US">
              <a:ea typeface="平成明朝" charset="0"/>
              <a:cs typeface="平成明朝" charset="0"/>
            </a:endParaRPr>
          </a:p>
        </p:txBody>
      </p:sp>
      <p:sp>
        <p:nvSpPr>
          <p:cNvPr id="5" name="テキスト ボックス 4"/>
          <p:cNvSpPr txBox="1"/>
          <p:nvPr/>
        </p:nvSpPr>
        <p:spPr>
          <a:xfrm>
            <a:off x="1104081" y="5357814"/>
            <a:ext cx="6647974" cy="720710"/>
          </a:xfrm>
          <a:prstGeom prst="rect">
            <a:avLst/>
          </a:prstGeom>
          <a:noFill/>
        </p:spPr>
        <p:txBody>
          <a:bodyPr wrap="none">
            <a:spAutoFit/>
          </a:bodyPr>
          <a:lstStyle/>
          <a:p>
            <a:pPr>
              <a:defRPr/>
            </a:pPr>
            <a:r>
              <a:rPr lang="ja-JP" altLang="en-US" sz="2800" b="1" dirty="0">
                <a:solidFill>
                  <a:srgbClr val="000000"/>
                </a:solidFill>
                <a:effectLst>
                  <a:outerShdw blurRad="38100" dist="38100" dir="2700000" algn="tl">
                    <a:srgbClr val="000000">
                      <a:alpha val="43137"/>
                    </a:srgbClr>
                  </a:outerShdw>
                </a:effectLst>
                <a:ea typeface="ＭＳ 明朝" pitchFamily="17" charset="-128"/>
                <a:cs typeface="+mn-cs"/>
              </a:rPr>
              <a:t>人々が暮らす地域を主体として支援する</a:t>
            </a:r>
          </a:p>
        </p:txBody>
      </p:sp>
    </p:spTree>
    <p:extLst>
      <p:ext uri="{BB962C8B-B14F-4D97-AF65-F5344CB8AC3E}">
        <p14:creationId xmlns:p14="http://schemas.microsoft.com/office/powerpoint/2010/main" val="2800233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スキャン 3a.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692696"/>
            <a:ext cx="8164024" cy="5400600"/>
          </a:xfrm>
          <a:prstGeom prst="rect">
            <a:avLst/>
          </a:prstGeom>
        </p:spPr>
      </p:pic>
    </p:spTree>
    <p:extLst>
      <p:ext uri="{BB962C8B-B14F-4D97-AF65-F5344CB8AC3E}">
        <p14:creationId xmlns:p14="http://schemas.microsoft.com/office/powerpoint/2010/main" val="31485127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タイトル 1"/>
          <p:cNvSpPr>
            <a:spLocks noGrp="1"/>
          </p:cNvSpPr>
          <p:nvPr>
            <p:ph type="title"/>
          </p:nvPr>
        </p:nvSpPr>
        <p:spPr>
          <a:xfrm>
            <a:off x="323528" y="620688"/>
            <a:ext cx="8559800" cy="1872208"/>
          </a:xfrm>
        </p:spPr>
        <p:txBody>
          <a:bodyPr>
            <a:normAutofit/>
          </a:bodyPr>
          <a:lstStyle/>
          <a:p>
            <a:pPr algn="ctr"/>
            <a:r>
              <a:rPr lang="ja-JP" altLang="en-US" dirty="0" smtClean="0">
                <a:latin typeface="ヒラギノ明朝 ProN W3" charset="0"/>
                <a:ea typeface="ヒラギノ明朝 ProN W3" charset="0"/>
                <a:cs typeface="ヒラギノ明朝 ProN W3" charset="0"/>
              </a:rPr>
              <a:t>災害</a:t>
            </a:r>
            <a:r>
              <a:rPr lang="ja-JP" altLang="en-US" dirty="0">
                <a:latin typeface="ヒラギノ明朝 ProN W3" charset="0"/>
                <a:ea typeface="ヒラギノ明朝 ProN W3" charset="0"/>
                <a:cs typeface="ヒラギノ明朝 ProN W3" charset="0"/>
              </a:rPr>
              <a:t>を体験した子どもたちの</a:t>
            </a:r>
            <a:r>
              <a:rPr lang="en-US" altLang="ja-JP" dirty="0">
                <a:latin typeface="ヒラギノ明朝 ProN W3" charset="0"/>
                <a:ea typeface="ヒラギノ明朝 ProN W3" charset="0"/>
                <a:cs typeface="ヒラギノ明朝 ProN W3" charset="0"/>
              </a:rPr>
              <a:t/>
            </a:r>
            <a:br>
              <a:rPr lang="en-US" altLang="ja-JP" dirty="0">
                <a:latin typeface="ヒラギノ明朝 ProN W3" charset="0"/>
                <a:ea typeface="ヒラギノ明朝 ProN W3" charset="0"/>
                <a:cs typeface="ヒラギノ明朝 ProN W3" charset="0"/>
              </a:rPr>
            </a:br>
            <a:r>
              <a:rPr lang="ja-JP" altLang="en-US" dirty="0">
                <a:latin typeface="ヒラギノ明朝 ProN W3" charset="0"/>
                <a:ea typeface="ヒラギノ明朝 ProN W3" charset="0"/>
                <a:cs typeface="ヒラギノ明朝 ProN W3" charset="0"/>
              </a:rPr>
              <a:t>「こころのケア」</a:t>
            </a:r>
          </a:p>
        </p:txBody>
      </p:sp>
      <p:sp>
        <p:nvSpPr>
          <p:cNvPr id="81922" name="テキスト ボックス 15"/>
          <p:cNvSpPr txBox="1">
            <a:spLocks noChangeArrowheads="1"/>
          </p:cNvSpPr>
          <p:nvPr/>
        </p:nvSpPr>
        <p:spPr bwMode="auto">
          <a:xfrm>
            <a:off x="1763688" y="2852936"/>
            <a:ext cx="5904656"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l">
              <a:buFont typeface="Georgia" charset="0"/>
              <a:buAutoNum type="arabicPeriod"/>
            </a:pPr>
            <a:r>
              <a:rPr lang="ja-JP" altLang="en-US" sz="2800" dirty="0">
                <a:latin typeface="ヒラギノ明朝 ProN W3" charset="0"/>
              </a:rPr>
              <a:t>こんな様子はありませんか？</a:t>
            </a:r>
            <a:endParaRPr lang="en-US" altLang="ja-JP" sz="2800" dirty="0">
              <a:latin typeface="ヒラギノ明朝 ProN W3" charset="0"/>
            </a:endParaRPr>
          </a:p>
          <a:p>
            <a:pPr algn="l">
              <a:buFont typeface="Georgia" charset="0"/>
              <a:buAutoNum type="arabicPeriod"/>
            </a:pPr>
            <a:r>
              <a:rPr lang="ja-JP" altLang="en-US" sz="2800" dirty="0">
                <a:latin typeface="ヒラギノ明朝 ProN W3" charset="0"/>
              </a:rPr>
              <a:t>こんな関わり方をしましょう</a:t>
            </a:r>
            <a:endParaRPr lang="en-US" altLang="ja-JP" sz="2800" dirty="0">
              <a:latin typeface="ヒラギノ明朝 ProN W3" charset="0"/>
            </a:endParaRPr>
          </a:p>
          <a:p>
            <a:pPr algn="l">
              <a:buFont typeface="Georgia" charset="0"/>
              <a:buAutoNum type="arabicPeriod"/>
            </a:pPr>
            <a:r>
              <a:rPr lang="ja-JP" altLang="en-US" sz="2800" dirty="0">
                <a:latin typeface="ヒラギノ明朝 ProN W3" charset="0"/>
              </a:rPr>
              <a:t>こんなことに気をつけて</a:t>
            </a:r>
            <a:endParaRPr lang="en-US" altLang="ja-JP" sz="2800" dirty="0">
              <a:latin typeface="ヒラギノ明朝 ProN W3"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タイトル 1"/>
          <p:cNvSpPr>
            <a:spLocks noGrp="1"/>
          </p:cNvSpPr>
          <p:nvPr>
            <p:ph type="title"/>
          </p:nvPr>
        </p:nvSpPr>
        <p:spPr>
          <a:xfrm>
            <a:off x="228600" y="0"/>
            <a:ext cx="8559800" cy="609600"/>
          </a:xfrm>
        </p:spPr>
        <p:txBody>
          <a:bodyPr>
            <a:normAutofit fontScale="90000"/>
          </a:bodyPr>
          <a:lstStyle/>
          <a:p>
            <a:pPr algn="ctr"/>
            <a:r>
              <a:rPr lang="ja-JP" altLang="en-US">
                <a:latin typeface="ヒラギノ明朝 ProN W3" charset="0"/>
                <a:ea typeface="ヒラギノ明朝 ProN W3" charset="0"/>
                <a:cs typeface="ヒラギノ明朝 ProN W3" charset="0"/>
              </a:rPr>
              <a:t/>
            </a:r>
            <a:br>
              <a:rPr lang="ja-JP" altLang="en-US">
                <a:latin typeface="ヒラギノ明朝 ProN W3" charset="0"/>
                <a:ea typeface="ヒラギノ明朝 ProN W3" charset="0"/>
                <a:cs typeface="ヒラギノ明朝 ProN W3" charset="0"/>
              </a:rPr>
            </a:br>
            <a:r>
              <a:rPr lang="ja-JP" altLang="en-US" sz="2400">
                <a:latin typeface="ヒラギノ明朝 ProN W3" charset="0"/>
                <a:ea typeface="ヒラギノ明朝 ProN W3" charset="0"/>
                <a:cs typeface="ヒラギノ明朝 ProN W3" charset="0"/>
              </a:rPr>
              <a:t>災害を体験した子どもたちの「こころのケア」</a:t>
            </a:r>
          </a:p>
        </p:txBody>
      </p:sp>
      <p:sp>
        <p:nvSpPr>
          <p:cNvPr id="82946" name="テキスト ボックス 15"/>
          <p:cNvSpPr txBox="1">
            <a:spLocks noChangeArrowheads="1"/>
          </p:cNvSpPr>
          <p:nvPr/>
        </p:nvSpPr>
        <p:spPr bwMode="auto">
          <a:xfrm>
            <a:off x="467544" y="1628800"/>
            <a:ext cx="8375848" cy="457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4638"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marL="457200" indent="-457200" algn="l">
              <a:lnSpc>
                <a:spcPct val="100000"/>
              </a:lnSpc>
              <a:buFont typeface="+mj-ea"/>
              <a:buAutoNum type="circleNumDbPlain"/>
            </a:pPr>
            <a:r>
              <a:rPr lang="ja-JP" altLang="en-US" sz="2400" dirty="0">
                <a:latin typeface="ヒラギノ明朝 ProN W3" charset="0"/>
              </a:rPr>
              <a:t>ささいなことに怯える。</a:t>
            </a:r>
            <a:endParaRPr lang="en-US" altLang="ja-JP" sz="2400" dirty="0">
              <a:latin typeface="ヒラギノ明朝 ProN W3" charset="0"/>
            </a:endParaRPr>
          </a:p>
          <a:p>
            <a:pPr marL="457200" indent="-457200" algn="l">
              <a:lnSpc>
                <a:spcPct val="100000"/>
              </a:lnSpc>
              <a:buFont typeface="+mj-ea"/>
              <a:buAutoNum type="circleNumDbPlain"/>
            </a:pPr>
            <a:r>
              <a:rPr lang="ja-JP" altLang="en-US" sz="2400" dirty="0">
                <a:latin typeface="ヒラギノ明朝 ProN W3" charset="0"/>
              </a:rPr>
              <a:t>赤ちゃん返りがある。</a:t>
            </a:r>
            <a:endParaRPr lang="en-US" altLang="ja-JP" sz="2400" dirty="0">
              <a:latin typeface="ヒラギノ明朝 ProN W3" charset="0"/>
            </a:endParaRPr>
          </a:p>
          <a:p>
            <a:pPr marL="457200" indent="-457200" algn="l">
              <a:lnSpc>
                <a:spcPct val="100000"/>
              </a:lnSpc>
              <a:buFont typeface="+mj-ea"/>
              <a:buAutoNum type="circleNumDbPlain"/>
            </a:pPr>
            <a:r>
              <a:rPr lang="ja-JP" altLang="en-US" sz="2400" dirty="0">
                <a:latin typeface="ヒラギノ明朝 ProN W3" charset="0"/>
              </a:rPr>
              <a:t>表情が乏しく、ぼーっとしている。</a:t>
            </a:r>
            <a:endParaRPr lang="en-US" altLang="ja-JP" sz="2400" dirty="0">
              <a:latin typeface="ヒラギノ明朝 ProN W3" charset="0"/>
            </a:endParaRPr>
          </a:p>
          <a:p>
            <a:pPr marL="457200" indent="-457200" algn="l">
              <a:lnSpc>
                <a:spcPct val="100000"/>
              </a:lnSpc>
              <a:buFont typeface="+mj-ea"/>
              <a:buAutoNum type="circleNumDbPlain"/>
            </a:pPr>
            <a:r>
              <a:rPr lang="ja-JP" altLang="en-US" sz="2400" dirty="0">
                <a:latin typeface="ヒラギノ明朝 ProN W3" charset="0"/>
              </a:rPr>
              <a:t>寝付きが悪い、眠れない。</a:t>
            </a:r>
            <a:endParaRPr lang="en-US" altLang="ja-JP" sz="2400" dirty="0">
              <a:latin typeface="ヒラギノ明朝 ProN W3" charset="0"/>
            </a:endParaRPr>
          </a:p>
          <a:p>
            <a:pPr marL="457200" indent="-457200" algn="l">
              <a:lnSpc>
                <a:spcPct val="100000"/>
              </a:lnSpc>
              <a:buFont typeface="+mj-ea"/>
              <a:buAutoNum type="circleNumDbPlain"/>
            </a:pPr>
            <a:r>
              <a:rPr lang="ja-JP" altLang="en-US" sz="2400" dirty="0">
                <a:latin typeface="ヒラギノ明朝 ProN W3" charset="0"/>
              </a:rPr>
              <a:t>夜泣きをする</a:t>
            </a:r>
            <a:r>
              <a:rPr lang="ja-JP" altLang="en-US" sz="2400" dirty="0" smtClean="0">
                <a:latin typeface="ヒラギノ明朝 ProN W3" charset="0"/>
              </a:rPr>
              <a:t>。</a:t>
            </a:r>
            <a:endParaRPr lang="en-US" altLang="ja-JP" sz="2400" dirty="0" smtClean="0">
              <a:latin typeface="ヒラギノ明朝 ProN W3" charset="0"/>
            </a:endParaRPr>
          </a:p>
          <a:p>
            <a:pPr marL="457200" indent="-457200" algn="l">
              <a:lnSpc>
                <a:spcPct val="100000"/>
              </a:lnSpc>
              <a:buFont typeface="+mj-ea"/>
              <a:buAutoNum type="circleNumDbPlain" startAt="6"/>
            </a:pPr>
            <a:r>
              <a:rPr lang="ja-JP" altLang="en-US" sz="2400" dirty="0">
                <a:latin typeface="ヒラギノ明朝 ProN W3" charset="0"/>
              </a:rPr>
              <a:t>おどどしている。</a:t>
            </a:r>
            <a:endParaRPr lang="en-US" altLang="ja-JP" sz="2400" dirty="0">
              <a:latin typeface="ヒラギノ明朝 ProN W3" charset="0"/>
            </a:endParaRPr>
          </a:p>
          <a:p>
            <a:pPr marL="457200" indent="-457200" algn="l">
              <a:lnSpc>
                <a:spcPct val="100000"/>
              </a:lnSpc>
              <a:buFont typeface="+mj-ea"/>
              <a:buAutoNum type="circleNumDbPlain" startAt="6"/>
            </a:pPr>
            <a:r>
              <a:rPr lang="ja-JP" altLang="en-US" sz="2400" dirty="0">
                <a:latin typeface="ヒラギノ明朝 ProN W3" charset="0"/>
              </a:rPr>
              <a:t>興奮して落ち着きがなくなる。</a:t>
            </a:r>
            <a:endParaRPr lang="en-US" altLang="ja-JP" sz="2400" dirty="0">
              <a:latin typeface="ヒラギノ明朝 ProN W3" charset="0"/>
            </a:endParaRPr>
          </a:p>
          <a:p>
            <a:pPr marL="457200" indent="-457200" algn="l">
              <a:lnSpc>
                <a:spcPct val="100000"/>
              </a:lnSpc>
              <a:buFont typeface="+mj-ea"/>
              <a:buAutoNum type="circleNumDbPlain" startAt="6"/>
            </a:pPr>
            <a:r>
              <a:rPr lang="ja-JP" altLang="en-US" sz="2400" dirty="0">
                <a:latin typeface="ヒラギノ明朝 ProN W3" charset="0"/>
              </a:rPr>
              <a:t>食欲がない。吐き気、腹痛、めまい、おねしょがある</a:t>
            </a:r>
            <a:r>
              <a:rPr lang="ja-JP" altLang="en-US" sz="2400" dirty="0" smtClean="0">
                <a:latin typeface="ヒラギノ明朝 ProN W3" charset="0"/>
              </a:rPr>
              <a:t>。</a:t>
            </a:r>
            <a:endParaRPr lang="en-US" altLang="ja-JP" sz="2400" dirty="0">
              <a:latin typeface="ヒラギノ明朝 ProN W3" charset="0"/>
            </a:endParaRPr>
          </a:p>
        </p:txBody>
      </p:sp>
      <p:sp>
        <p:nvSpPr>
          <p:cNvPr id="82948" name="タイトル 1"/>
          <p:cNvSpPr txBox="1">
            <a:spLocks/>
          </p:cNvSpPr>
          <p:nvPr/>
        </p:nvSpPr>
        <p:spPr bwMode="auto">
          <a:xfrm>
            <a:off x="228600" y="762000"/>
            <a:ext cx="8559800" cy="571500"/>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marL="274638"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sz="3200" b="1" dirty="0">
                <a:solidFill>
                  <a:srgbClr val="000000"/>
                </a:solidFill>
                <a:latin typeface="ヒラギノ明朝 ProN W3" charset="0"/>
              </a:rPr>
              <a:t>こんな様子はありませんか？</a:t>
            </a:r>
            <a:endParaRPr lang="en-US" altLang="ja-JP" sz="3200" b="1" dirty="0">
              <a:solidFill>
                <a:srgbClr val="000000"/>
              </a:solidFill>
              <a:latin typeface="ヒラギノ明朝 ProN W3"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9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9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9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94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9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タイトル 1"/>
          <p:cNvSpPr>
            <a:spLocks noGrp="1"/>
          </p:cNvSpPr>
          <p:nvPr>
            <p:ph type="title"/>
          </p:nvPr>
        </p:nvSpPr>
        <p:spPr>
          <a:xfrm>
            <a:off x="228600" y="0"/>
            <a:ext cx="8559800" cy="609600"/>
          </a:xfrm>
        </p:spPr>
        <p:txBody>
          <a:bodyPr>
            <a:normAutofit fontScale="90000"/>
          </a:bodyPr>
          <a:lstStyle/>
          <a:p>
            <a:pPr algn="ctr"/>
            <a:r>
              <a:rPr lang="ja-JP" altLang="en-US">
                <a:latin typeface="ヒラギノ明朝 ProN W3" charset="0"/>
                <a:ea typeface="ヒラギノ明朝 ProN W3" charset="0"/>
                <a:cs typeface="ヒラギノ明朝 ProN W3" charset="0"/>
              </a:rPr>
              <a:t/>
            </a:r>
            <a:br>
              <a:rPr lang="ja-JP" altLang="en-US">
                <a:latin typeface="ヒラギノ明朝 ProN W3" charset="0"/>
                <a:ea typeface="ヒラギノ明朝 ProN W3" charset="0"/>
                <a:cs typeface="ヒラギノ明朝 ProN W3" charset="0"/>
              </a:rPr>
            </a:br>
            <a:r>
              <a:rPr lang="ja-JP" altLang="en-US" sz="2400">
                <a:latin typeface="ヒラギノ明朝 ProN W3" charset="0"/>
                <a:ea typeface="ヒラギノ明朝 ProN W3" charset="0"/>
                <a:cs typeface="ヒラギノ明朝 ProN W3" charset="0"/>
              </a:rPr>
              <a:t>災害を体験した子どもたちの「こころのケア」</a:t>
            </a:r>
          </a:p>
        </p:txBody>
      </p:sp>
      <p:sp>
        <p:nvSpPr>
          <p:cNvPr id="83970" name="テキスト ボックス 15"/>
          <p:cNvSpPr txBox="1">
            <a:spLocks noChangeArrowheads="1"/>
          </p:cNvSpPr>
          <p:nvPr/>
        </p:nvSpPr>
        <p:spPr bwMode="auto">
          <a:xfrm>
            <a:off x="1219200" y="1752600"/>
            <a:ext cx="64008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l">
              <a:buFont typeface="Georgia" charset="0"/>
              <a:buAutoNum type="arabicParenR"/>
            </a:pPr>
            <a:r>
              <a:rPr lang="ja-JP" altLang="en-US" sz="2400" dirty="0">
                <a:latin typeface="ヒラギノ明朝 ProN W3" charset="0"/>
              </a:rPr>
              <a:t>スキンシップなどで安心感を与える。</a:t>
            </a:r>
            <a:endParaRPr lang="en-US" altLang="ja-JP" sz="2400" dirty="0">
              <a:latin typeface="ヒラギノ明朝 ProN W3" charset="0"/>
            </a:endParaRPr>
          </a:p>
          <a:p>
            <a:pPr algn="l">
              <a:buFont typeface="Georgia" charset="0"/>
              <a:buAutoNum type="arabicParenR"/>
            </a:pPr>
            <a:r>
              <a:rPr lang="ja-JP" altLang="en-US" sz="2400" dirty="0">
                <a:latin typeface="ヒラギノ明朝 ProN W3" charset="0"/>
              </a:rPr>
              <a:t>「しっかりしなさい」などと励まさない。</a:t>
            </a:r>
            <a:endParaRPr lang="en-US" altLang="ja-JP" sz="2400" dirty="0">
              <a:latin typeface="ヒラギノ明朝 ProN W3" charset="0"/>
            </a:endParaRPr>
          </a:p>
          <a:p>
            <a:pPr algn="l">
              <a:buFont typeface="Georgia" charset="0"/>
              <a:buAutoNum type="arabicParenR"/>
            </a:pPr>
            <a:r>
              <a:rPr lang="ja-JP" altLang="en-US" sz="2400" dirty="0">
                <a:latin typeface="ヒラギノ明朝 ProN W3" charset="0"/>
              </a:rPr>
              <a:t>途中で話をさえぎらず、最後まで聞く。</a:t>
            </a:r>
            <a:endParaRPr lang="en-US" altLang="ja-JP" sz="2400" dirty="0">
              <a:latin typeface="ヒラギノ明朝 ProN W3" charset="0"/>
            </a:endParaRPr>
          </a:p>
          <a:p>
            <a:pPr algn="l">
              <a:buFont typeface="Georgia" charset="0"/>
              <a:buAutoNum type="arabicParenR"/>
            </a:pPr>
            <a:r>
              <a:rPr lang="ja-JP" altLang="en-US" sz="2400" dirty="0">
                <a:latin typeface="ヒラギノ明朝 ProN W3" charset="0"/>
              </a:rPr>
              <a:t>できるだけ、感情を表現させる。</a:t>
            </a:r>
            <a:endParaRPr lang="en-US" altLang="ja-JP" sz="2400" dirty="0">
              <a:latin typeface="ヒラギノ明朝 ProN W3" charset="0"/>
            </a:endParaRPr>
          </a:p>
          <a:p>
            <a:pPr algn="l">
              <a:buFont typeface="Georgia" charset="0"/>
              <a:buAutoNum type="arabicParenR"/>
            </a:pPr>
            <a:r>
              <a:rPr lang="ja-JP" altLang="en-US" sz="2400" dirty="0">
                <a:latin typeface="ヒラギノ明朝 ProN W3" charset="0"/>
              </a:rPr>
              <a:t>年齢に応じて状況を説明し、取り残されているという感覚を与えない。</a:t>
            </a:r>
            <a:endParaRPr lang="en-US" altLang="ja-JP" dirty="0">
              <a:latin typeface="ヒラギノ明朝 ProN W3" charset="0"/>
            </a:endParaRPr>
          </a:p>
        </p:txBody>
      </p:sp>
      <p:sp>
        <p:nvSpPr>
          <p:cNvPr id="83971" name="タイトル 1"/>
          <p:cNvSpPr txBox="1">
            <a:spLocks/>
          </p:cNvSpPr>
          <p:nvPr/>
        </p:nvSpPr>
        <p:spPr bwMode="auto">
          <a:xfrm>
            <a:off x="228600" y="762000"/>
            <a:ext cx="8559800" cy="794792"/>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marL="274638"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sz="3200" b="1" dirty="0">
                <a:solidFill>
                  <a:srgbClr val="000000"/>
                </a:solidFill>
                <a:latin typeface="ヒラギノ明朝 ProN W3" charset="0"/>
              </a:rPr>
              <a:t>こんな関わりをしましょう９か条</a:t>
            </a:r>
            <a:endParaRPr lang="en-US" altLang="ja-JP" sz="3200" b="1" dirty="0">
              <a:solidFill>
                <a:srgbClr val="000000"/>
              </a:solidFill>
              <a:latin typeface="ヒラギノ明朝 ProN W3"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9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9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9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9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タイトル 1"/>
          <p:cNvSpPr>
            <a:spLocks noGrp="1"/>
          </p:cNvSpPr>
          <p:nvPr>
            <p:ph type="title"/>
          </p:nvPr>
        </p:nvSpPr>
        <p:spPr>
          <a:xfrm>
            <a:off x="228600" y="0"/>
            <a:ext cx="8559800" cy="609600"/>
          </a:xfrm>
        </p:spPr>
        <p:txBody>
          <a:bodyPr>
            <a:normAutofit fontScale="90000"/>
          </a:bodyPr>
          <a:lstStyle/>
          <a:p>
            <a:pPr algn="ctr"/>
            <a:r>
              <a:rPr lang="ja-JP" altLang="en-US">
                <a:latin typeface="ヒラギノ明朝 ProN W3" charset="0"/>
                <a:ea typeface="ヒラギノ明朝 ProN W3" charset="0"/>
                <a:cs typeface="ヒラギノ明朝 ProN W3" charset="0"/>
              </a:rPr>
              <a:t/>
            </a:r>
            <a:br>
              <a:rPr lang="ja-JP" altLang="en-US">
                <a:latin typeface="ヒラギノ明朝 ProN W3" charset="0"/>
                <a:ea typeface="ヒラギノ明朝 ProN W3" charset="0"/>
                <a:cs typeface="ヒラギノ明朝 ProN W3" charset="0"/>
              </a:rPr>
            </a:br>
            <a:r>
              <a:rPr lang="ja-JP" altLang="en-US" sz="2400">
                <a:latin typeface="ヒラギノ明朝 ProN W3" charset="0"/>
                <a:ea typeface="ヒラギノ明朝 ProN W3" charset="0"/>
                <a:cs typeface="ヒラギノ明朝 ProN W3" charset="0"/>
              </a:rPr>
              <a:t>災害を体験した子どもたちの「こころのケア」</a:t>
            </a:r>
          </a:p>
        </p:txBody>
      </p:sp>
      <p:sp>
        <p:nvSpPr>
          <p:cNvPr id="84994" name="テキスト ボックス 15"/>
          <p:cNvSpPr txBox="1">
            <a:spLocks noChangeArrowheads="1"/>
          </p:cNvSpPr>
          <p:nvPr/>
        </p:nvSpPr>
        <p:spPr bwMode="auto">
          <a:xfrm>
            <a:off x="1219200" y="1752600"/>
            <a:ext cx="64008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l">
              <a:buFont typeface="Georgia" charset="0"/>
              <a:buAutoNum type="arabicParenR" startAt="6"/>
            </a:pPr>
            <a:r>
              <a:rPr lang="ja-JP" altLang="en-US" sz="2400" dirty="0">
                <a:latin typeface="ヒラギノ明朝 ProN W3" charset="0"/>
              </a:rPr>
              <a:t>症状は誰にでも起きるもので、恥ずかしいものではないことを説明する。</a:t>
            </a:r>
            <a:endParaRPr lang="en-US" altLang="ja-JP" sz="2400" dirty="0">
              <a:latin typeface="ヒラギノ明朝 ProN W3" charset="0"/>
            </a:endParaRPr>
          </a:p>
          <a:p>
            <a:pPr algn="l">
              <a:buFont typeface="Georgia" charset="0"/>
              <a:buAutoNum type="arabicParenR" startAt="6"/>
            </a:pPr>
            <a:r>
              <a:rPr lang="ja-JP" altLang="en-US" sz="2400" dirty="0">
                <a:latin typeface="ヒラギノ明朝 ProN W3" charset="0"/>
              </a:rPr>
              <a:t>遊びなど活動的に動ける機会をつくる。</a:t>
            </a:r>
            <a:endParaRPr lang="en-US" altLang="ja-JP" sz="2400" dirty="0">
              <a:latin typeface="ヒラギノ明朝 ProN W3" charset="0"/>
            </a:endParaRPr>
          </a:p>
          <a:p>
            <a:pPr algn="l">
              <a:buFont typeface="Georgia" charset="0"/>
              <a:buAutoNum type="arabicParenR" startAt="6"/>
            </a:pPr>
            <a:r>
              <a:rPr lang="ja-JP" altLang="en-US" sz="2400" dirty="0">
                <a:latin typeface="ヒラギノ明朝 ProN W3" charset="0"/>
              </a:rPr>
              <a:t>子どもたちができることを一緒に考える。</a:t>
            </a:r>
            <a:endParaRPr lang="en-US" altLang="ja-JP" sz="2400" dirty="0">
              <a:latin typeface="ヒラギノ明朝 ProN W3" charset="0"/>
            </a:endParaRPr>
          </a:p>
          <a:p>
            <a:pPr algn="l">
              <a:buFont typeface="Georgia" charset="0"/>
              <a:buAutoNum type="arabicParenR" startAt="6"/>
            </a:pPr>
            <a:r>
              <a:rPr lang="ja-JP" altLang="en-US" sz="2400" dirty="0">
                <a:latin typeface="ヒラギノ明朝 ProN W3" charset="0"/>
              </a:rPr>
              <a:t>大人と一緒に手伝いをさせて達成感を持たせる。</a:t>
            </a:r>
            <a:endParaRPr lang="en-US" altLang="ja-JP" sz="2400" dirty="0">
              <a:latin typeface="ヒラギノ明朝 ProN W3" charset="0"/>
            </a:endParaRPr>
          </a:p>
        </p:txBody>
      </p:sp>
      <p:sp>
        <p:nvSpPr>
          <p:cNvPr id="84995" name="タイトル 1"/>
          <p:cNvSpPr txBox="1">
            <a:spLocks/>
          </p:cNvSpPr>
          <p:nvPr/>
        </p:nvSpPr>
        <p:spPr bwMode="auto">
          <a:xfrm>
            <a:off x="228600" y="762000"/>
            <a:ext cx="8559800" cy="571500"/>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marL="274638"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sz="3200" b="1" dirty="0">
                <a:solidFill>
                  <a:srgbClr val="000000"/>
                </a:solidFill>
                <a:latin typeface="ヒラギノ明朝 ProN W3" charset="0"/>
              </a:rPr>
              <a:t>こんな関わりをしましょう９か条</a:t>
            </a:r>
            <a:endParaRPr lang="en-US" altLang="ja-JP" sz="3200" b="1" dirty="0">
              <a:solidFill>
                <a:srgbClr val="000000"/>
              </a:solidFill>
              <a:latin typeface="ヒラギノ明朝 ProN W3"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49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9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タイトル 1"/>
          <p:cNvSpPr>
            <a:spLocks noGrp="1"/>
          </p:cNvSpPr>
          <p:nvPr>
            <p:ph type="title"/>
          </p:nvPr>
        </p:nvSpPr>
        <p:spPr>
          <a:xfrm>
            <a:off x="179512" y="404664"/>
            <a:ext cx="8559800" cy="571500"/>
          </a:xfrm>
        </p:spPr>
        <p:txBody>
          <a:bodyPr>
            <a:normAutofit fontScale="90000"/>
          </a:bodyPr>
          <a:lstStyle/>
          <a:p>
            <a:pPr algn="ctr"/>
            <a:r>
              <a:rPr lang="ja-JP" altLang="en-US" sz="1800">
                <a:latin typeface="ヒラギノ明朝 ProN W3" charset="0"/>
                <a:ea typeface="ヒラギノ明朝 ProN W3" charset="0"/>
                <a:cs typeface="ヒラギノ明朝 ProN W3" charset="0"/>
              </a:rPr>
              <a:t/>
            </a:r>
            <a:br>
              <a:rPr lang="ja-JP" altLang="en-US" sz="1800">
                <a:latin typeface="ヒラギノ明朝 ProN W3" charset="0"/>
                <a:ea typeface="ヒラギノ明朝 ProN W3" charset="0"/>
                <a:cs typeface="ヒラギノ明朝 ProN W3" charset="0"/>
              </a:rPr>
            </a:br>
            <a:r>
              <a:rPr lang="ja-JP" altLang="en-US" sz="2400">
                <a:latin typeface="ヒラギノ明朝 ProN W3" charset="0"/>
                <a:ea typeface="ヒラギノ明朝 ProN W3" charset="0"/>
                <a:cs typeface="ヒラギノ明朝 ProN W3" charset="0"/>
              </a:rPr>
              <a:t>災害を体験した子どもたちの「こころのケア」</a:t>
            </a:r>
          </a:p>
        </p:txBody>
      </p:sp>
      <p:sp>
        <p:nvSpPr>
          <p:cNvPr id="86018" name="テキスト ボックス 3"/>
          <p:cNvSpPr txBox="1">
            <a:spLocks noChangeArrowheads="1"/>
          </p:cNvSpPr>
          <p:nvPr/>
        </p:nvSpPr>
        <p:spPr bwMode="auto">
          <a:xfrm>
            <a:off x="755576" y="3645024"/>
            <a:ext cx="7467600" cy="2566988"/>
          </a:xfrm>
          <a:prstGeom prst="rect">
            <a:avLst/>
          </a:prstGeom>
          <a:noFill/>
          <a:ln w="9525">
            <a:noFill/>
            <a:miter lim="800000"/>
            <a:headEnd/>
            <a:tailEnd/>
          </a:ln>
          <a:extLst/>
        </p:spPr>
        <p:txBody>
          <a:bodyPr>
            <a:spAutoFit/>
          </a:bodyPr>
          <a:lstStyle>
            <a:lvl1pPr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l"/>
            <a:r>
              <a:rPr lang="ja-JP" altLang="en-US" sz="2400" dirty="0">
                <a:latin typeface="ヒラギノ明朝 ProN W3" charset="0"/>
              </a:rPr>
              <a:t>深刻な不安を抱えていても、表面的には元気に見える子がいます</a:t>
            </a:r>
            <a:r>
              <a:rPr lang="ja-JP" altLang="en-US" sz="2400" dirty="0" smtClean="0">
                <a:latin typeface="ヒラギノ明朝 ProN W3" charset="0"/>
              </a:rPr>
              <a:t>。</a:t>
            </a:r>
            <a:endParaRPr lang="en-US" altLang="ja-JP" sz="2400" dirty="0">
              <a:latin typeface="ヒラギノ明朝 ProN W3" charset="0"/>
            </a:endParaRPr>
          </a:p>
          <a:p>
            <a:pPr algn="l"/>
            <a:r>
              <a:rPr lang="ja-JP" altLang="en-US" sz="2400" dirty="0">
                <a:latin typeface="ヒラギノ明朝 ProN W3" charset="0"/>
              </a:rPr>
              <a:t>気になることがあったら、話を聞くようにすることが大切です。</a:t>
            </a:r>
            <a:endParaRPr lang="en-US" altLang="ja-JP" sz="2400" dirty="0">
              <a:latin typeface="ヒラギノ明朝 ProN W3" charset="0"/>
            </a:endParaRPr>
          </a:p>
        </p:txBody>
      </p:sp>
      <p:sp>
        <p:nvSpPr>
          <p:cNvPr id="86019" name="タイトル 1"/>
          <p:cNvSpPr txBox="1">
            <a:spLocks/>
          </p:cNvSpPr>
          <p:nvPr/>
        </p:nvSpPr>
        <p:spPr bwMode="auto">
          <a:xfrm>
            <a:off x="179512" y="1128564"/>
            <a:ext cx="8559800" cy="866800"/>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marL="274638"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sz="3200" b="1">
                <a:solidFill>
                  <a:srgbClr val="000000"/>
                </a:solidFill>
                <a:latin typeface="ヒラギノ明朝 ProN W3" charset="0"/>
              </a:rPr>
              <a:t>こんなことに気をつけて　その１</a:t>
            </a:r>
            <a:endParaRPr lang="en-US" altLang="ja-JP" sz="3200" b="1">
              <a:solidFill>
                <a:srgbClr val="000000"/>
              </a:solidFill>
              <a:latin typeface="ヒラギノ明朝 ProN W3" charset="0"/>
            </a:endParaRPr>
          </a:p>
        </p:txBody>
      </p:sp>
      <p:sp>
        <p:nvSpPr>
          <p:cNvPr id="6" name="テキスト ボックス 3"/>
          <p:cNvSpPr txBox="1">
            <a:spLocks noChangeArrowheads="1"/>
          </p:cNvSpPr>
          <p:nvPr/>
        </p:nvSpPr>
        <p:spPr bwMode="auto">
          <a:xfrm>
            <a:off x="776808" y="2204864"/>
            <a:ext cx="7467600" cy="1203406"/>
          </a:xfrm>
          <a:prstGeom prst="rect">
            <a:avLst/>
          </a:prstGeom>
          <a:solidFill>
            <a:schemeClr val="accent1">
              <a:lumMod val="20000"/>
              <a:lumOff val="80000"/>
            </a:schemeClr>
          </a:solidFill>
          <a:ln w="9525">
            <a:noFill/>
            <a:miter lim="800000"/>
            <a:headEnd/>
            <a:tailEnd/>
          </a:ln>
          <a:extLst/>
        </p:spPr>
        <p:txBody>
          <a:bodyPr>
            <a:spAutoFit/>
          </a:bodyPr>
          <a:lstStyle>
            <a:lvl1pPr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l"/>
            <a:r>
              <a:rPr lang="ja-JP" altLang="en-US" sz="2400" dirty="0" smtClean="0">
                <a:latin typeface="ヒラギノ明朝 ProN W3" charset="0"/>
              </a:rPr>
              <a:t>これまでしてくれたことのない家事の手伝いをするようになった、と喜んでいると。。。。</a:t>
            </a:r>
            <a:endParaRPr lang="en-US" altLang="ja-JP" sz="2400" dirty="0">
              <a:latin typeface="ヒラギノ明朝 ProN W3"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blinds(horizontal)">
                                      <p:cBhvr>
                                        <p:cTn id="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タイトル 1"/>
          <p:cNvSpPr>
            <a:spLocks noGrp="1"/>
          </p:cNvSpPr>
          <p:nvPr>
            <p:ph type="title"/>
          </p:nvPr>
        </p:nvSpPr>
        <p:spPr>
          <a:xfrm>
            <a:off x="179512" y="332656"/>
            <a:ext cx="8559800" cy="571500"/>
          </a:xfrm>
        </p:spPr>
        <p:txBody>
          <a:bodyPr>
            <a:normAutofit fontScale="90000"/>
          </a:bodyPr>
          <a:lstStyle/>
          <a:p>
            <a:pPr algn="ctr"/>
            <a:r>
              <a:rPr lang="ja-JP" altLang="en-US" sz="1800">
                <a:latin typeface="ヒラギノ明朝 ProN W3" charset="0"/>
                <a:ea typeface="ヒラギノ明朝 ProN W3" charset="0"/>
                <a:cs typeface="ヒラギノ明朝 ProN W3" charset="0"/>
              </a:rPr>
              <a:t/>
            </a:r>
            <a:br>
              <a:rPr lang="ja-JP" altLang="en-US" sz="1800">
                <a:latin typeface="ヒラギノ明朝 ProN W3" charset="0"/>
                <a:ea typeface="ヒラギノ明朝 ProN W3" charset="0"/>
                <a:cs typeface="ヒラギノ明朝 ProN W3" charset="0"/>
              </a:rPr>
            </a:br>
            <a:r>
              <a:rPr lang="ja-JP" altLang="en-US" sz="2400">
                <a:latin typeface="ヒラギノ明朝 ProN W3" charset="0"/>
                <a:ea typeface="ヒラギノ明朝 ProN W3" charset="0"/>
                <a:cs typeface="ヒラギノ明朝 ProN W3" charset="0"/>
              </a:rPr>
              <a:t>災害を体験した子どもたちの「こころのケア」</a:t>
            </a:r>
          </a:p>
        </p:txBody>
      </p:sp>
      <p:sp>
        <p:nvSpPr>
          <p:cNvPr id="87042" name="テキスト ボックス 3"/>
          <p:cNvSpPr txBox="1">
            <a:spLocks noChangeArrowheads="1"/>
          </p:cNvSpPr>
          <p:nvPr/>
        </p:nvSpPr>
        <p:spPr bwMode="auto">
          <a:xfrm>
            <a:off x="755576" y="3356992"/>
            <a:ext cx="74676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l"/>
            <a:r>
              <a:rPr lang="ja-JP" altLang="en-US" sz="2400" dirty="0">
                <a:latin typeface="ヒラギノ明朝 ProN W3" charset="0"/>
              </a:rPr>
              <a:t>災害の絵や遊び、お話を通して、不安や恐ろしさを表現し、ショックを乗り越えようとしています。</a:t>
            </a:r>
            <a:endParaRPr lang="en-US" altLang="ja-JP" sz="2400" dirty="0">
              <a:latin typeface="ヒラギノ明朝 ProN W3" charset="0"/>
            </a:endParaRPr>
          </a:p>
          <a:p>
            <a:pPr algn="l"/>
            <a:r>
              <a:rPr lang="ja-JP" altLang="en-US" sz="2400" dirty="0">
                <a:latin typeface="ヒラギノ明朝 ProN W3" charset="0"/>
              </a:rPr>
              <a:t>止めさせようとしないで、見守ってあげてください。</a:t>
            </a:r>
            <a:endParaRPr lang="en-US" altLang="ja-JP" sz="2400" dirty="0">
              <a:latin typeface="ヒラギノ明朝 ProN W3" charset="0"/>
            </a:endParaRPr>
          </a:p>
        </p:txBody>
      </p:sp>
      <p:sp>
        <p:nvSpPr>
          <p:cNvPr id="87043" name="タイトル 1"/>
          <p:cNvSpPr txBox="1">
            <a:spLocks/>
          </p:cNvSpPr>
          <p:nvPr/>
        </p:nvSpPr>
        <p:spPr bwMode="auto">
          <a:xfrm>
            <a:off x="251520" y="1196752"/>
            <a:ext cx="8559800" cy="794792"/>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marL="274638"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sz="3200" b="1" dirty="0">
                <a:solidFill>
                  <a:srgbClr val="000000"/>
                </a:solidFill>
                <a:latin typeface="ヒラギノ明朝 ProN W3" charset="0"/>
              </a:rPr>
              <a:t>こんなことに気をつけて　その２</a:t>
            </a:r>
            <a:endParaRPr lang="en-US" altLang="ja-JP" sz="3200" b="1" dirty="0">
              <a:solidFill>
                <a:srgbClr val="000000"/>
              </a:solidFill>
              <a:latin typeface="ヒラギノ明朝 ProN W3" charset="0"/>
            </a:endParaRPr>
          </a:p>
        </p:txBody>
      </p:sp>
      <p:sp>
        <p:nvSpPr>
          <p:cNvPr id="6" name="テキスト ボックス 3"/>
          <p:cNvSpPr txBox="1">
            <a:spLocks noChangeArrowheads="1"/>
          </p:cNvSpPr>
          <p:nvPr/>
        </p:nvSpPr>
        <p:spPr bwMode="auto">
          <a:xfrm>
            <a:off x="827584" y="2204864"/>
            <a:ext cx="7467600" cy="630942"/>
          </a:xfrm>
          <a:prstGeom prst="rect">
            <a:avLst/>
          </a:prstGeom>
          <a:solidFill>
            <a:schemeClr val="accent1">
              <a:lumMod val="20000"/>
              <a:lumOff val="80000"/>
            </a:schemeClr>
          </a:solidFill>
          <a:ln w="9525">
            <a:noFill/>
            <a:miter lim="800000"/>
            <a:headEnd/>
            <a:tailEnd/>
          </a:ln>
          <a:extLst/>
        </p:spPr>
        <p:txBody>
          <a:bodyPr anchor="ctr">
            <a:spAutoFit/>
          </a:bodyPr>
          <a:lstStyle>
            <a:lvl1pPr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l"/>
            <a:r>
              <a:rPr lang="ja-JP" altLang="en-US" sz="2400" dirty="0" smtClean="0">
                <a:latin typeface="ヒラギノ明朝 ProN W3" charset="0"/>
              </a:rPr>
              <a:t>いつも、壊れた家の絵ばかりを描いている。</a:t>
            </a:r>
            <a:endParaRPr lang="en-US" altLang="ja-JP" sz="2400" dirty="0" smtClean="0">
              <a:latin typeface="ヒラギノ明朝 ProN W3"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blinds(horizontal)">
                                      <p:cBhvr>
                                        <p:cTn id="7" dur="500"/>
                                        <p:tgtEl>
                                          <p:spTgt spid="8704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7042">
                                            <p:txEl>
                                              <p:pRg st="1" end="1"/>
                                            </p:txEl>
                                          </p:spTgt>
                                        </p:tgtEl>
                                        <p:attrNameLst>
                                          <p:attrName>style.visibility</p:attrName>
                                        </p:attrNameLst>
                                      </p:cBhvr>
                                      <p:to>
                                        <p:strVal val="visible"/>
                                      </p:to>
                                    </p:set>
                                    <p:animEffect transition="in" filter="blinds(horizontal)">
                                      <p:cBhvr>
                                        <p:cTn id="10" dur="500"/>
                                        <p:tgtEl>
                                          <p:spTgt spid="870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タイトル 1"/>
          <p:cNvSpPr>
            <a:spLocks noGrp="1"/>
          </p:cNvSpPr>
          <p:nvPr>
            <p:ph type="title"/>
          </p:nvPr>
        </p:nvSpPr>
        <p:spPr>
          <a:xfrm>
            <a:off x="179512" y="620688"/>
            <a:ext cx="8559800" cy="571500"/>
          </a:xfrm>
        </p:spPr>
        <p:txBody>
          <a:bodyPr>
            <a:normAutofit fontScale="90000"/>
          </a:bodyPr>
          <a:lstStyle/>
          <a:p>
            <a:pPr algn="ctr"/>
            <a:r>
              <a:rPr lang="ja-JP" altLang="en-US" sz="1800">
                <a:latin typeface="ヒラギノ明朝 ProN W3" charset="0"/>
                <a:ea typeface="ヒラギノ明朝 ProN W3" charset="0"/>
                <a:cs typeface="ヒラギノ明朝 ProN W3" charset="0"/>
              </a:rPr>
              <a:t/>
            </a:r>
            <a:br>
              <a:rPr lang="ja-JP" altLang="en-US" sz="1800">
                <a:latin typeface="ヒラギノ明朝 ProN W3" charset="0"/>
                <a:ea typeface="ヒラギノ明朝 ProN W3" charset="0"/>
                <a:cs typeface="ヒラギノ明朝 ProN W3" charset="0"/>
              </a:rPr>
            </a:br>
            <a:r>
              <a:rPr lang="ja-JP" altLang="en-US" sz="2400">
                <a:latin typeface="ヒラギノ明朝 ProN W3" charset="0"/>
                <a:ea typeface="ヒラギノ明朝 ProN W3" charset="0"/>
                <a:cs typeface="ヒラギノ明朝 ProN W3" charset="0"/>
              </a:rPr>
              <a:t>災害を体験した子どもたちの「こころのケア」</a:t>
            </a:r>
          </a:p>
        </p:txBody>
      </p:sp>
      <p:sp>
        <p:nvSpPr>
          <p:cNvPr id="88066" name="テキスト ボックス 3"/>
          <p:cNvSpPr txBox="1">
            <a:spLocks noChangeArrowheads="1"/>
          </p:cNvSpPr>
          <p:nvPr/>
        </p:nvSpPr>
        <p:spPr bwMode="auto">
          <a:xfrm>
            <a:off x="755576" y="3645024"/>
            <a:ext cx="74676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l"/>
            <a:r>
              <a:rPr lang="ja-JP" altLang="en-US" sz="2400" dirty="0">
                <a:latin typeface="ヒラギノ明朝 ProN W3" charset="0"/>
              </a:rPr>
              <a:t>恐ろしい体験や不安は、一度にそのすべてを受け入れることはできません。</a:t>
            </a:r>
            <a:endParaRPr lang="en-US" altLang="ja-JP" sz="2400" dirty="0">
              <a:latin typeface="ヒラギノ明朝 ProN W3" charset="0"/>
            </a:endParaRPr>
          </a:p>
          <a:p>
            <a:pPr algn="l"/>
            <a:r>
              <a:rPr lang="ja-JP" altLang="en-US" sz="2400" dirty="0">
                <a:latin typeface="ヒラギノ明朝 ProN W3" charset="0"/>
              </a:rPr>
              <a:t>時間をかけて、根気よく接していきましょう。</a:t>
            </a:r>
            <a:endParaRPr lang="en-US" altLang="ja-JP" sz="2400" dirty="0">
              <a:latin typeface="ヒラギノ明朝 ProN W3" charset="0"/>
            </a:endParaRPr>
          </a:p>
        </p:txBody>
      </p:sp>
      <p:sp>
        <p:nvSpPr>
          <p:cNvPr id="88067" name="タイトル 1"/>
          <p:cNvSpPr txBox="1">
            <a:spLocks/>
          </p:cNvSpPr>
          <p:nvPr/>
        </p:nvSpPr>
        <p:spPr bwMode="auto">
          <a:xfrm>
            <a:off x="202432" y="1491308"/>
            <a:ext cx="8559800" cy="938808"/>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marL="274638"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sz="3200" b="1" dirty="0">
                <a:solidFill>
                  <a:srgbClr val="000000"/>
                </a:solidFill>
                <a:latin typeface="ヒラギノ明朝 ProN W3" charset="0"/>
              </a:rPr>
              <a:t>こんなことに気をつけて　その３</a:t>
            </a:r>
            <a:endParaRPr lang="en-US" altLang="ja-JP" sz="3200" b="1" dirty="0">
              <a:solidFill>
                <a:srgbClr val="000000"/>
              </a:solidFill>
              <a:latin typeface="ヒラギノ明朝 ProN W3" charset="0"/>
            </a:endParaRPr>
          </a:p>
        </p:txBody>
      </p:sp>
      <p:sp>
        <p:nvSpPr>
          <p:cNvPr id="6" name="テキスト ボックス 3"/>
          <p:cNvSpPr txBox="1">
            <a:spLocks noChangeArrowheads="1"/>
          </p:cNvSpPr>
          <p:nvPr/>
        </p:nvSpPr>
        <p:spPr bwMode="auto">
          <a:xfrm>
            <a:off x="755576" y="2564904"/>
            <a:ext cx="7632848" cy="630942"/>
          </a:xfrm>
          <a:prstGeom prst="rect">
            <a:avLst/>
          </a:prstGeom>
          <a:solidFill>
            <a:schemeClr val="accent1">
              <a:lumMod val="20000"/>
              <a:lumOff val="80000"/>
            </a:schemeClr>
          </a:solidFill>
          <a:ln w="9525">
            <a:noFill/>
            <a:miter lim="800000"/>
            <a:headEnd/>
            <a:tailEnd/>
          </a:ln>
          <a:extLst/>
        </p:spPr>
        <p:txBody>
          <a:bodyPr wrap="square" anchor="ctr">
            <a:spAutoFit/>
          </a:bodyPr>
          <a:lstStyle>
            <a:lvl1pPr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l"/>
            <a:r>
              <a:rPr lang="ja-JP" altLang="en-US" sz="2400" dirty="0" smtClean="0">
                <a:latin typeface="ヒラギノ明朝 ProN W3" charset="0"/>
              </a:rPr>
              <a:t>夜間、ひとりでトイレに行けなくなったままである。</a:t>
            </a:r>
            <a:endParaRPr lang="en-US" altLang="ja-JP" sz="2400" dirty="0" smtClean="0">
              <a:latin typeface="ヒラギノ明朝 ProN W3"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blinds(horizontal)">
                                      <p:cBhvr>
                                        <p:cTn id="7" dur="500"/>
                                        <p:tgtEl>
                                          <p:spTgt spid="88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2276872"/>
            <a:ext cx="8254999" cy="1203406"/>
          </a:xfrm>
          <a:prstGeom prst="rect">
            <a:avLst/>
          </a:prstGeom>
          <a:noFill/>
        </p:spPr>
        <p:txBody>
          <a:bodyPr wrap="square">
            <a:spAutoFit/>
          </a:bodyPr>
          <a:lstStyle/>
          <a:p>
            <a:pPr algn="l">
              <a:defRPr/>
            </a:pPr>
            <a:r>
              <a:rPr lang="ja-JP" altLang="en-US" sz="2400" dirty="0">
                <a:solidFill>
                  <a:srgbClr val="000000"/>
                </a:solidFill>
                <a:effectLst>
                  <a:outerShdw blurRad="38100" dist="38100" dir="2700000" algn="tl">
                    <a:srgbClr val="000000">
                      <a:alpha val="43137"/>
                    </a:srgbClr>
                  </a:outerShdw>
                </a:effectLst>
                <a:latin typeface="+mn-ea"/>
                <a:ea typeface="+mn-ea"/>
                <a:cs typeface="Times New Roman" pitchFamily="18" charset="0"/>
              </a:rPr>
              <a:t>レジリエンス（</a:t>
            </a:r>
            <a:r>
              <a:rPr lang="en-US" altLang="ja-JP" sz="2400" dirty="0" smtClean="0">
                <a:solidFill>
                  <a:srgbClr val="000000"/>
                </a:solidFill>
                <a:effectLst>
                  <a:outerShdw blurRad="38100" dist="38100" dir="2700000" algn="tl">
                    <a:srgbClr val="000000">
                      <a:alpha val="43137"/>
                    </a:srgbClr>
                  </a:outerShdw>
                </a:effectLst>
                <a:latin typeface="+mn-ea"/>
                <a:ea typeface="+mn-ea"/>
                <a:cs typeface="Times New Roman" pitchFamily="18" charset="0"/>
              </a:rPr>
              <a:t>Resilience</a:t>
            </a:r>
            <a:r>
              <a:rPr lang="ja-JP" altLang="en-US" sz="2400" dirty="0" smtClean="0">
                <a:solidFill>
                  <a:srgbClr val="000000"/>
                </a:solidFill>
                <a:effectLst>
                  <a:outerShdw blurRad="38100" dist="38100" dir="2700000" algn="tl">
                    <a:srgbClr val="000000">
                      <a:alpha val="43137"/>
                    </a:srgbClr>
                  </a:outerShdw>
                </a:effectLst>
                <a:latin typeface="+mn-ea"/>
                <a:ea typeface="+mn-ea"/>
                <a:cs typeface="Times New Roman" pitchFamily="18" charset="0"/>
              </a:rPr>
              <a:t>、</a:t>
            </a:r>
            <a:r>
              <a:rPr lang="ja-JP" altLang="en-US" sz="2400" dirty="0">
                <a:solidFill>
                  <a:srgbClr val="000000"/>
                </a:solidFill>
                <a:effectLst>
                  <a:outerShdw blurRad="38100" dist="38100" dir="2700000" algn="tl">
                    <a:srgbClr val="000000">
                      <a:alpha val="43137"/>
                    </a:srgbClr>
                  </a:outerShdw>
                </a:effectLst>
                <a:latin typeface="+mn-ea"/>
                <a:ea typeface="+mn-ea"/>
                <a:cs typeface="Times New Roman" pitchFamily="18" charset="0"/>
              </a:rPr>
              <a:t>精神的</a:t>
            </a:r>
            <a:r>
              <a:rPr lang="ja-JP" altLang="en-US" sz="2400" dirty="0" smtClean="0">
                <a:solidFill>
                  <a:srgbClr val="000000"/>
                </a:solidFill>
                <a:effectLst>
                  <a:outerShdw blurRad="38100" dist="38100" dir="2700000" algn="tl">
                    <a:srgbClr val="000000">
                      <a:alpha val="43137"/>
                    </a:srgbClr>
                  </a:outerShdw>
                </a:effectLst>
                <a:latin typeface="+mn-ea"/>
                <a:ea typeface="+mn-ea"/>
                <a:cs typeface="Times New Roman" pitchFamily="18" charset="0"/>
              </a:rPr>
              <a:t>回復力</a:t>
            </a:r>
            <a:r>
              <a:rPr lang="en-US" altLang="ja-JP" sz="2400" dirty="0" smtClean="0">
                <a:solidFill>
                  <a:srgbClr val="000000"/>
                </a:solidFill>
                <a:effectLst>
                  <a:outerShdw blurRad="38100" dist="38100" dir="2700000" algn="tl">
                    <a:srgbClr val="000000">
                      <a:alpha val="43137"/>
                    </a:srgbClr>
                  </a:outerShdw>
                </a:effectLst>
                <a:latin typeface="+mn-ea"/>
                <a:ea typeface="+mn-ea"/>
                <a:cs typeface="Times New Roman" pitchFamily="18" charset="0"/>
              </a:rPr>
              <a:t>)</a:t>
            </a:r>
            <a:r>
              <a:rPr lang="ja-JP" altLang="en-US" sz="2400" dirty="0" smtClean="0">
                <a:solidFill>
                  <a:srgbClr val="000000"/>
                </a:solidFill>
                <a:effectLst>
                  <a:outerShdw blurRad="38100" dist="38100" dir="2700000" algn="tl">
                    <a:srgbClr val="000000">
                      <a:alpha val="43137"/>
                    </a:srgbClr>
                  </a:outerShdw>
                </a:effectLst>
                <a:latin typeface="+mn-ea"/>
                <a:ea typeface="+mn-ea"/>
                <a:cs typeface="Times New Roman" pitchFamily="18" charset="0"/>
              </a:rPr>
              <a:t>：困難</a:t>
            </a:r>
            <a:r>
              <a:rPr lang="ja-JP" altLang="en-US" sz="2400" dirty="0">
                <a:solidFill>
                  <a:srgbClr val="000000"/>
                </a:solidFill>
                <a:effectLst>
                  <a:outerShdw blurRad="38100" dist="38100" dir="2700000" algn="tl">
                    <a:srgbClr val="000000">
                      <a:alpha val="43137"/>
                    </a:srgbClr>
                  </a:outerShdw>
                </a:effectLst>
                <a:latin typeface="+mn-ea"/>
                <a:ea typeface="+mn-ea"/>
                <a:cs typeface="Times New Roman" pitchFamily="18" charset="0"/>
              </a:rPr>
              <a:t>な状況にも</a:t>
            </a:r>
            <a:r>
              <a:rPr lang="ja-JP" altLang="en-US" sz="2400" dirty="0" smtClean="0">
                <a:solidFill>
                  <a:srgbClr val="000000"/>
                </a:solidFill>
                <a:effectLst>
                  <a:outerShdw blurRad="38100" dist="38100" dir="2700000" algn="tl">
                    <a:srgbClr val="000000">
                      <a:alpha val="43137"/>
                    </a:srgbClr>
                  </a:outerShdw>
                </a:effectLst>
                <a:latin typeface="+mn-ea"/>
                <a:ea typeface="+mn-ea"/>
                <a:cs typeface="Times New Roman" pitchFamily="18" charset="0"/>
              </a:rPr>
              <a:t>かかわらず、うまく</a:t>
            </a:r>
            <a:r>
              <a:rPr lang="ja-JP" altLang="en-US" sz="2400" dirty="0">
                <a:solidFill>
                  <a:srgbClr val="000000"/>
                </a:solidFill>
                <a:effectLst>
                  <a:outerShdw blurRad="38100" dist="38100" dir="2700000" algn="tl">
                    <a:srgbClr val="000000">
                      <a:alpha val="43137"/>
                    </a:srgbClr>
                  </a:outerShdw>
                </a:effectLst>
                <a:latin typeface="+mn-ea"/>
                <a:ea typeface="+mn-ea"/>
                <a:cs typeface="Times New Roman" pitchFamily="18" charset="0"/>
              </a:rPr>
              <a:t>適応できる</a:t>
            </a:r>
            <a:r>
              <a:rPr lang="ja-JP" altLang="en-US" sz="2400" dirty="0" smtClean="0">
                <a:solidFill>
                  <a:srgbClr val="000000"/>
                </a:solidFill>
                <a:effectLst>
                  <a:outerShdw blurRad="38100" dist="38100" dir="2700000" algn="tl">
                    <a:srgbClr val="000000">
                      <a:alpha val="43137"/>
                    </a:srgbClr>
                  </a:outerShdw>
                </a:effectLst>
                <a:latin typeface="+mn-ea"/>
                <a:ea typeface="+mn-ea"/>
                <a:cs typeface="Times New Roman" pitchFamily="18" charset="0"/>
              </a:rPr>
              <a:t>力</a:t>
            </a:r>
            <a:endParaRPr lang="ja-JP" altLang="en-US" sz="2800" dirty="0">
              <a:solidFill>
                <a:srgbClr val="000000"/>
              </a:solidFill>
              <a:effectLst>
                <a:outerShdw blurRad="38100" dist="38100" dir="2700000" algn="tl">
                  <a:srgbClr val="000000">
                    <a:alpha val="43137"/>
                  </a:srgbClr>
                </a:outerShdw>
              </a:effectLst>
              <a:latin typeface="+mn-ea"/>
              <a:ea typeface="+mn-ea"/>
              <a:cs typeface="Times New Roman" pitchFamily="18" charset="0"/>
            </a:endParaRPr>
          </a:p>
        </p:txBody>
      </p:sp>
      <p:sp>
        <p:nvSpPr>
          <p:cNvPr id="6" name="テキスト ボックス 5"/>
          <p:cNvSpPr txBox="1"/>
          <p:nvPr/>
        </p:nvSpPr>
        <p:spPr>
          <a:xfrm>
            <a:off x="827584" y="476672"/>
            <a:ext cx="7683500" cy="1573764"/>
          </a:xfrm>
          <a:prstGeom prst="rect">
            <a:avLst/>
          </a:prstGeom>
          <a:noFill/>
        </p:spPr>
        <p:txBody>
          <a:bodyPr>
            <a:spAutoFit/>
          </a:bodyPr>
          <a:lstStyle/>
          <a:p>
            <a:pPr>
              <a:defRPr/>
            </a:pPr>
            <a:r>
              <a:rPr lang="ja-JP" altLang="en-US" sz="3200" dirty="0">
                <a:solidFill>
                  <a:srgbClr val="000000"/>
                </a:solidFill>
                <a:effectLst>
                  <a:outerShdw blurRad="38100" dist="38100" dir="2700000" algn="tl">
                    <a:srgbClr val="000000">
                      <a:alpha val="43137"/>
                    </a:srgbClr>
                  </a:outerShdw>
                </a:effectLst>
                <a:latin typeface="+mj-ea"/>
                <a:ea typeface="+mj-ea"/>
                <a:cs typeface="Times New Roman" pitchFamily="18" charset="0"/>
              </a:rPr>
              <a:t>同じ体験をしてもすべての人が同じように</a:t>
            </a:r>
            <a:r>
              <a:rPr lang="en-US" altLang="ja-JP" sz="3200" dirty="0">
                <a:solidFill>
                  <a:srgbClr val="000000"/>
                </a:solidFill>
                <a:effectLst>
                  <a:outerShdw blurRad="38100" dist="38100" dir="2700000" algn="tl">
                    <a:srgbClr val="000000">
                      <a:alpha val="43137"/>
                    </a:srgbClr>
                  </a:outerShdw>
                </a:effectLst>
                <a:latin typeface="+mj-ea"/>
                <a:ea typeface="+mj-ea"/>
                <a:cs typeface="Times New Roman" pitchFamily="18" charset="0"/>
              </a:rPr>
              <a:t>PTSD</a:t>
            </a:r>
            <a:r>
              <a:rPr lang="ja-JP" altLang="en-US" sz="3200" dirty="0">
                <a:solidFill>
                  <a:srgbClr val="000000"/>
                </a:solidFill>
                <a:effectLst>
                  <a:outerShdw blurRad="38100" dist="38100" dir="2700000" algn="tl">
                    <a:srgbClr val="000000">
                      <a:alpha val="43137"/>
                    </a:srgbClr>
                  </a:outerShdw>
                </a:effectLst>
                <a:latin typeface="+mj-ea"/>
                <a:ea typeface="+mj-ea"/>
                <a:cs typeface="Times New Roman" pitchFamily="18" charset="0"/>
              </a:rPr>
              <a:t>症状を示すわけではない</a:t>
            </a:r>
          </a:p>
        </p:txBody>
      </p:sp>
      <p:sp>
        <p:nvSpPr>
          <p:cNvPr id="21509" name="上矢印 8"/>
          <p:cNvSpPr>
            <a:spLocks noChangeArrowheads="1"/>
          </p:cNvSpPr>
          <p:nvPr/>
        </p:nvSpPr>
        <p:spPr bwMode="auto">
          <a:xfrm>
            <a:off x="2987824" y="3501008"/>
            <a:ext cx="288032" cy="291455"/>
          </a:xfrm>
          <a:prstGeom prst="upArrow">
            <a:avLst>
              <a:gd name="adj1" fmla="val 50000"/>
              <a:gd name="adj2" fmla="val 50000"/>
            </a:avLst>
          </a:prstGeom>
          <a:solidFill>
            <a:schemeClr val="accent1"/>
          </a:solidFill>
          <a:ln w="9525">
            <a:solidFill>
              <a:schemeClr val="tx1"/>
            </a:solidFill>
            <a:round/>
            <a:headEnd/>
            <a:tailEnd/>
          </a:ln>
        </p:spPr>
        <p:txBody>
          <a:bodyPr/>
          <a:lstStyle/>
          <a:p>
            <a:endParaRPr lang="ja-JP" altLang="en-US">
              <a:ea typeface="平成明朝" charset="0"/>
              <a:cs typeface="平成明朝" charset="0"/>
            </a:endParaRPr>
          </a:p>
        </p:txBody>
      </p:sp>
      <p:sp>
        <p:nvSpPr>
          <p:cNvPr id="2" name="正方形/長方形 1"/>
          <p:cNvSpPr/>
          <p:nvPr/>
        </p:nvSpPr>
        <p:spPr>
          <a:xfrm>
            <a:off x="2483768" y="4005064"/>
            <a:ext cx="4572000" cy="2223686"/>
          </a:xfrm>
          <a:prstGeom prst="rect">
            <a:avLst/>
          </a:prstGeom>
        </p:spPr>
        <p:txBody>
          <a:bodyPr>
            <a:spAutoFit/>
          </a:bodyPr>
          <a:lstStyle/>
          <a:p>
            <a:pPr marL="342900" indent="-342900" algn="l">
              <a:lnSpc>
                <a:spcPct val="100000"/>
              </a:lnSpc>
              <a:buFont typeface="Arial"/>
              <a:buChar char="•"/>
            </a:pPr>
            <a:r>
              <a:rPr lang="ja-JP" altLang="en-US" sz="2400" dirty="0" smtClean="0">
                <a:solidFill>
                  <a:srgbClr val="000000"/>
                </a:solidFill>
                <a:latin typeface="+mn-ea"/>
                <a:ea typeface="+mn-ea"/>
              </a:rPr>
              <a:t>肯定的</a:t>
            </a:r>
            <a:r>
              <a:rPr lang="ja-JP" altLang="en-US" sz="2400" dirty="0">
                <a:solidFill>
                  <a:srgbClr val="000000"/>
                </a:solidFill>
                <a:latin typeface="+mn-ea"/>
                <a:ea typeface="+mn-ea"/>
              </a:rPr>
              <a:t>な未来志向性</a:t>
            </a:r>
          </a:p>
          <a:p>
            <a:pPr marL="342900" indent="-342900" algn="l">
              <a:lnSpc>
                <a:spcPct val="100000"/>
              </a:lnSpc>
              <a:buFont typeface="Arial"/>
              <a:buChar char="•"/>
            </a:pPr>
            <a:r>
              <a:rPr lang="ja-JP" altLang="en-US" sz="2400" dirty="0" smtClean="0">
                <a:solidFill>
                  <a:srgbClr val="000000"/>
                </a:solidFill>
                <a:latin typeface="+mn-ea"/>
                <a:ea typeface="+mn-ea"/>
              </a:rPr>
              <a:t>感情</a:t>
            </a:r>
            <a:r>
              <a:rPr lang="ja-JP" altLang="en-US" sz="2400" dirty="0">
                <a:solidFill>
                  <a:srgbClr val="000000"/>
                </a:solidFill>
                <a:latin typeface="+mn-ea"/>
                <a:ea typeface="+mn-ea"/>
              </a:rPr>
              <a:t>の調整</a:t>
            </a:r>
          </a:p>
          <a:p>
            <a:pPr marL="342900" indent="-342900" algn="l">
              <a:lnSpc>
                <a:spcPct val="100000"/>
              </a:lnSpc>
              <a:buFont typeface="Arial"/>
              <a:buChar char="•"/>
            </a:pPr>
            <a:r>
              <a:rPr lang="ja-JP" altLang="en-US" sz="2400" dirty="0" smtClean="0">
                <a:solidFill>
                  <a:srgbClr val="000000"/>
                </a:solidFill>
                <a:latin typeface="+mn-ea"/>
                <a:ea typeface="+mn-ea"/>
              </a:rPr>
              <a:t>興味</a:t>
            </a:r>
            <a:r>
              <a:rPr lang="ja-JP" altLang="en-US" sz="2400" dirty="0">
                <a:solidFill>
                  <a:srgbClr val="000000"/>
                </a:solidFill>
                <a:latin typeface="+mn-ea"/>
                <a:ea typeface="+mn-ea"/>
              </a:rPr>
              <a:t>・関心の多様性</a:t>
            </a:r>
          </a:p>
          <a:p>
            <a:pPr marL="342900" indent="-342900" algn="l">
              <a:lnSpc>
                <a:spcPct val="100000"/>
              </a:lnSpc>
              <a:buFont typeface="Arial"/>
              <a:buChar char="•"/>
            </a:pPr>
            <a:r>
              <a:rPr lang="ja-JP" altLang="en-US" sz="2400" dirty="0" smtClean="0">
                <a:solidFill>
                  <a:srgbClr val="000000"/>
                </a:solidFill>
                <a:latin typeface="+mn-ea"/>
                <a:ea typeface="+mn-ea"/>
              </a:rPr>
              <a:t>忍</a:t>
            </a:r>
            <a:r>
              <a:rPr lang="ja-JP" altLang="en-US" sz="2400" dirty="0">
                <a:solidFill>
                  <a:srgbClr val="000000"/>
                </a:solidFill>
                <a:latin typeface="+mn-ea"/>
                <a:ea typeface="+mn-ea"/>
              </a:rPr>
              <a:t>耐力</a:t>
            </a:r>
          </a:p>
        </p:txBody>
      </p:sp>
    </p:spTree>
    <p:extLst>
      <p:ext uri="{BB962C8B-B14F-4D97-AF65-F5344CB8AC3E}">
        <p14:creationId xmlns:p14="http://schemas.microsoft.com/office/powerpoint/2010/main" val="223988843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タイトル 1"/>
          <p:cNvSpPr>
            <a:spLocks noGrp="1"/>
          </p:cNvSpPr>
          <p:nvPr>
            <p:ph type="title"/>
          </p:nvPr>
        </p:nvSpPr>
        <p:spPr>
          <a:xfrm>
            <a:off x="107504" y="332656"/>
            <a:ext cx="8559800" cy="571500"/>
          </a:xfrm>
        </p:spPr>
        <p:txBody>
          <a:bodyPr>
            <a:normAutofit fontScale="90000"/>
          </a:bodyPr>
          <a:lstStyle/>
          <a:p>
            <a:pPr algn="ctr"/>
            <a:r>
              <a:rPr lang="ja-JP" altLang="en-US" sz="1800" dirty="0">
                <a:latin typeface="ヒラギノ明朝 ProN W3" charset="0"/>
                <a:ea typeface="ヒラギノ明朝 ProN W3" charset="0"/>
                <a:cs typeface="ヒラギノ明朝 ProN W3" charset="0"/>
              </a:rPr>
              <a:t/>
            </a:r>
            <a:br>
              <a:rPr lang="ja-JP" altLang="en-US" sz="1800" dirty="0">
                <a:latin typeface="ヒラギノ明朝 ProN W3" charset="0"/>
                <a:ea typeface="ヒラギノ明朝 ProN W3" charset="0"/>
                <a:cs typeface="ヒラギノ明朝 ProN W3" charset="0"/>
              </a:rPr>
            </a:br>
            <a:r>
              <a:rPr lang="ja-JP" altLang="en-US" sz="2400" dirty="0">
                <a:latin typeface="ヒラギノ明朝 ProN W3" charset="0"/>
                <a:ea typeface="ヒラギノ明朝 ProN W3" charset="0"/>
                <a:cs typeface="ヒラギノ明朝 ProN W3" charset="0"/>
              </a:rPr>
              <a:t>災害を体験した子どもたちの「こころのケア」</a:t>
            </a:r>
          </a:p>
        </p:txBody>
      </p:sp>
      <p:sp>
        <p:nvSpPr>
          <p:cNvPr id="89090" name="テキスト ボックス 3"/>
          <p:cNvSpPr txBox="1">
            <a:spLocks noChangeArrowheads="1"/>
          </p:cNvSpPr>
          <p:nvPr/>
        </p:nvSpPr>
        <p:spPr bwMode="auto">
          <a:xfrm>
            <a:off x="755576" y="2636912"/>
            <a:ext cx="74676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l"/>
            <a:r>
              <a:rPr lang="ja-JP" altLang="en-US" sz="2400" dirty="0">
                <a:latin typeface="ヒラギノ明朝 ProN W3" charset="0"/>
              </a:rPr>
              <a:t>こども家庭センターでは、こどもに関するどんな相談にも応じています。</a:t>
            </a:r>
            <a:endParaRPr lang="en-US" altLang="ja-JP" sz="2400" dirty="0">
              <a:latin typeface="ヒラギノ明朝 ProN W3" charset="0"/>
            </a:endParaRPr>
          </a:p>
          <a:p>
            <a:pPr algn="l"/>
            <a:r>
              <a:rPr lang="ja-JP" altLang="en-US" sz="2400" dirty="0">
                <a:latin typeface="ヒラギノ明朝 ProN W3" charset="0"/>
              </a:rPr>
              <a:t>相談は、保護者の方、学校、幼稚園、保育所の先生など、どなたからでも結構です。</a:t>
            </a:r>
            <a:endParaRPr lang="en-US" altLang="ja-JP" sz="2400" dirty="0">
              <a:latin typeface="ヒラギノ明朝 ProN W3" charset="0"/>
            </a:endParaRPr>
          </a:p>
        </p:txBody>
      </p:sp>
      <p:sp>
        <p:nvSpPr>
          <p:cNvPr id="89091" name="タイトル 1"/>
          <p:cNvSpPr txBox="1">
            <a:spLocks/>
          </p:cNvSpPr>
          <p:nvPr/>
        </p:nvSpPr>
        <p:spPr bwMode="auto">
          <a:xfrm>
            <a:off x="179512" y="980728"/>
            <a:ext cx="8559800" cy="938808"/>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marL="274638"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lang="ja-JP" altLang="en-US" sz="3200" b="1" dirty="0">
                <a:solidFill>
                  <a:srgbClr val="000000"/>
                </a:solidFill>
                <a:latin typeface="ヒラギノ明朝 ProN W3" charset="0"/>
              </a:rPr>
              <a:t>困ったときには、ひとりで悩まずに</a:t>
            </a:r>
            <a:endParaRPr lang="en-US" altLang="ja-JP" sz="3200" b="1" dirty="0">
              <a:solidFill>
                <a:srgbClr val="000000"/>
              </a:solidFill>
              <a:latin typeface="ヒラギノ明朝 ProN W3"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タイトル 1"/>
          <p:cNvSpPr>
            <a:spLocks noGrp="1"/>
          </p:cNvSpPr>
          <p:nvPr>
            <p:ph type="title"/>
          </p:nvPr>
        </p:nvSpPr>
        <p:spPr>
          <a:xfrm>
            <a:off x="107504" y="332656"/>
            <a:ext cx="8559800" cy="504056"/>
          </a:xfrm>
        </p:spPr>
        <p:txBody>
          <a:bodyPr>
            <a:normAutofit fontScale="90000"/>
          </a:bodyPr>
          <a:lstStyle/>
          <a:p>
            <a:pPr algn="ctr"/>
            <a:r>
              <a:rPr lang="ja-JP" altLang="en-US" sz="1800" dirty="0">
                <a:latin typeface="ヒラギノ明朝 ProN W3" charset="0"/>
                <a:ea typeface="ヒラギノ明朝 ProN W3" charset="0"/>
                <a:cs typeface="ヒラギノ明朝 ProN W3" charset="0"/>
              </a:rPr>
              <a:t/>
            </a:r>
            <a:br>
              <a:rPr lang="ja-JP" altLang="en-US" sz="1800" dirty="0">
                <a:latin typeface="ヒラギノ明朝 ProN W3" charset="0"/>
                <a:ea typeface="ヒラギノ明朝 ProN W3" charset="0"/>
                <a:cs typeface="ヒラギノ明朝 ProN W3" charset="0"/>
              </a:rPr>
            </a:br>
            <a:r>
              <a:rPr lang="ja-JP" altLang="en-US" sz="2400" dirty="0">
                <a:latin typeface="ヒラギノ明朝 ProN W3" charset="0"/>
                <a:ea typeface="ヒラギノ明朝 ProN W3" charset="0"/>
                <a:cs typeface="ヒラギノ明朝 ProN W3" charset="0"/>
              </a:rPr>
              <a:t>災害を体験した子どもたちの「こころのケア」</a:t>
            </a:r>
          </a:p>
        </p:txBody>
      </p:sp>
      <p:sp>
        <p:nvSpPr>
          <p:cNvPr id="89090" name="テキスト ボックス 3"/>
          <p:cNvSpPr txBox="1">
            <a:spLocks noChangeArrowheads="1"/>
          </p:cNvSpPr>
          <p:nvPr/>
        </p:nvSpPr>
        <p:spPr bwMode="auto">
          <a:xfrm>
            <a:off x="611560" y="1412776"/>
            <a:ext cx="7776864" cy="2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marL="342900" indent="-342900" algn="l">
              <a:buFont typeface="Arial"/>
              <a:buChar char="•"/>
            </a:pPr>
            <a:r>
              <a:rPr lang="ja-JP" altLang="en-US" sz="2400" dirty="0" smtClean="0">
                <a:latin typeface="ヒラギノ明朝 ProN W3" charset="0"/>
              </a:rPr>
              <a:t>ボランテアは、身近に存在していること</a:t>
            </a:r>
            <a:endParaRPr lang="en-US" altLang="ja-JP" sz="2400" dirty="0" smtClean="0">
              <a:latin typeface="ヒラギノ明朝 ProN W3" charset="0"/>
            </a:endParaRPr>
          </a:p>
          <a:p>
            <a:pPr marL="342900" indent="-342900" algn="l">
              <a:buFont typeface="Arial"/>
              <a:buChar char="•"/>
            </a:pPr>
            <a:r>
              <a:rPr lang="ja-JP" altLang="en-US" sz="2400" dirty="0" smtClean="0">
                <a:latin typeface="ヒラギノ明朝 ProN W3" charset="0"/>
              </a:rPr>
              <a:t>過剰な働きかけでなく、被災者が求めるものを。</a:t>
            </a:r>
            <a:endParaRPr lang="en-US" altLang="ja-JP" sz="2400" dirty="0" smtClean="0">
              <a:latin typeface="ヒラギノ明朝 ProN W3" charset="0"/>
            </a:endParaRPr>
          </a:p>
          <a:p>
            <a:pPr marL="342900" indent="-342900" algn="l">
              <a:buFont typeface="Arial"/>
              <a:buChar char="•"/>
            </a:pPr>
            <a:r>
              <a:rPr lang="ja-JP" altLang="en-US" sz="2400" dirty="0" smtClean="0">
                <a:latin typeface="ヒラギノ明朝 ProN W3" charset="0"/>
              </a:rPr>
              <a:t>ボランテアが活発に活動できるためには、司令塔が。</a:t>
            </a:r>
            <a:endParaRPr lang="en-US" altLang="ja-JP" sz="2400" dirty="0" smtClean="0">
              <a:latin typeface="ヒラギノ明朝 ProN W3" charset="0"/>
            </a:endParaRPr>
          </a:p>
        </p:txBody>
      </p:sp>
      <p:sp>
        <p:nvSpPr>
          <p:cNvPr id="89091" name="タイトル 1"/>
          <p:cNvSpPr txBox="1">
            <a:spLocks/>
          </p:cNvSpPr>
          <p:nvPr/>
        </p:nvSpPr>
        <p:spPr bwMode="auto">
          <a:xfrm>
            <a:off x="179512" y="620688"/>
            <a:ext cx="8559800" cy="938808"/>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marL="274638"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l"/>
            <a:r>
              <a:rPr lang="ja-JP" altLang="en-US" sz="3200" b="1" dirty="0" smtClean="0">
                <a:solidFill>
                  <a:srgbClr val="000000"/>
                </a:solidFill>
                <a:latin typeface="ヒラギノ明朝 ProN W3" charset="0"/>
              </a:rPr>
              <a:t>ボランティアの努力が有効に機能するには</a:t>
            </a:r>
            <a:endParaRPr lang="en-US" altLang="ja-JP" sz="3200" b="1" dirty="0">
              <a:solidFill>
                <a:srgbClr val="000000"/>
              </a:solidFill>
              <a:latin typeface="ヒラギノ明朝 ProN W3" charset="0"/>
            </a:endParaRPr>
          </a:p>
        </p:txBody>
      </p:sp>
      <p:sp>
        <p:nvSpPr>
          <p:cNvPr id="5" name="タイトル 1"/>
          <p:cNvSpPr txBox="1">
            <a:spLocks/>
          </p:cNvSpPr>
          <p:nvPr/>
        </p:nvSpPr>
        <p:spPr bwMode="auto">
          <a:xfrm>
            <a:off x="179512" y="3861048"/>
            <a:ext cx="8559800" cy="864096"/>
          </a:xfrm>
          <a:prstGeom prst="rect">
            <a:avLst/>
          </a:prstGeom>
          <a:noFill/>
          <a:ln>
            <a:noFill/>
          </a:ln>
          <a:effectLst>
            <a:outerShdw dist="25399" dir="16200000" algn="ctr" rotWithShape="0">
              <a:schemeClr val="bg2">
                <a:alpha val="2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marL="274638"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l"/>
            <a:r>
              <a:rPr lang="ja-JP" altLang="en-US" sz="3200" b="1" dirty="0" smtClean="0">
                <a:solidFill>
                  <a:srgbClr val="000000"/>
                </a:solidFill>
                <a:latin typeface="ヒラギノ明朝 ProN W3" charset="0"/>
              </a:rPr>
              <a:t>燃え尽き症候群にならないためには</a:t>
            </a:r>
            <a:endParaRPr lang="en-US" altLang="ja-JP" sz="3200" b="1" dirty="0">
              <a:solidFill>
                <a:srgbClr val="000000"/>
              </a:solidFill>
              <a:latin typeface="ヒラギノ明朝 ProN W3" charset="0"/>
            </a:endParaRPr>
          </a:p>
        </p:txBody>
      </p:sp>
      <p:sp>
        <p:nvSpPr>
          <p:cNvPr id="6" name="テキスト ボックス 3"/>
          <p:cNvSpPr txBox="1">
            <a:spLocks noChangeArrowheads="1"/>
          </p:cNvSpPr>
          <p:nvPr/>
        </p:nvSpPr>
        <p:spPr bwMode="auto">
          <a:xfrm>
            <a:off x="611560" y="4797152"/>
            <a:ext cx="7776864" cy="120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74638">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marL="342900" indent="-342900" algn="l">
              <a:buFont typeface="Arial"/>
              <a:buChar char="•"/>
            </a:pPr>
            <a:r>
              <a:rPr lang="ja-JP" altLang="en-US" sz="2400" dirty="0" smtClean="0">
                <a:latin typeface="ヒラギノ明朝 ProN W3" charset="0"/>
              </a:rPr>
              <a:t>自分たちの感情を自由に表現できるよう、グループ討議し、自己評価を高める。</a:t>
            </a:r>
            <a:endParaRPr lang="en-US" altLang="ja-JP" sz="2400" dirty="0" smtClean="0">
              <a:latin typeface="ヒラギノ明朝 ProN W3" charset="0"/>
            </a:endParaRPr>
          </a:p>
        </p:txBody>
      </p:sp>
    </p:spTree>
    <p:extLst>
      <p:ext uri="{BB962C8B-B14F-4D97-AF65-F5344CB8AC3E}">
        <p14:creationId xmlns:p14="http://schemas.microsoft.com/office/powerpoint/2010/main" val="1674175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安全神話の崩壊</a:t>
            </a:r>
            <a:endParaRPr kumimoji="1" lang="ja-JP" altLang="en-US" dirty="0"/>
          </a:p>
        </p:txBody>
      </p:sp>
      <p:pic>
        <p:nvPicPr>
          <p:cNvPr id="5" name="図 4" descr="スキャン 1b.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556792"/>
            <a:ext cx="3998886" cy="4392488"/>
          </a:xfrm>
          <a:prstGeom prst="rect">
            <a:avLst/>
          </a:prstGeom>
        </p:spPr>
      </p:pic>
      <p:pic>
        <p:nvPicPr>
          <p:cNvPr id="9" name="図 8" descr="スキャン 9a.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556792"/>
            <a:ext cx="3951851" cy="4405705"/>
          </a:xfrm>
          <a:prstGeom prst="rect">
            <a:avLst/>
          </a:prstGeom>
        </p:spPr>
      </p:pic>
      <p:sp>
        <p:nvSpPr>
          <p:cNvPr id="10" name="テキスト ボックス 9"/>
          <p:cNvSpPr txBox="1"/>
          <p:nvPr/>
        </p:nvSpPr>
        <p:spPr>
          <a:xfrm>
            <a:off x="1584191" y="6093296"/>
            <a:ext cx="1261884" cy="461665"/>
          </a:xfrm>
          <a:prstGeom prst="rect">
            <a:avLst/>
          </a:prstGeom>
          <a:noFill/>
        </p:spPr>
        <p:txBody>
          <a:bodyPr wrap="none" rtlCol="0">
            <a:spAutoFit/>
          </a:bodyPr>
          <a:lstStyle/>
          <a:p>
            <a:pPr>
              <a:lnSpc>
                <a:spcPct val="100000"/>
              </a:lnSpc>
            </a:pPr>
            <a:r>
              <a:rPr kumimoji="1" lang="en-US" altLang="ja-JP" sz="2400" dirty="0" smtClean="0">
                <a:latin typeface="+mn-ea"/>
                <a:ea typeface="+mn-ea"/>
              </a:rPr>
              <a:t>1</a:t>
            </a:r>
            <a:r>
              <a:rPr kumimoji="1" lang="ja-JP" altLang="en-US" sz="2400" dirty="0" smtClean="0">
                <a:latin typeface="+mn-ea"/>
                <a:ea typeface="+mn-ea"/>
              </a:rPr>
              <a:t>月</a:t>
            </a:r>
            <a:r>
              <a:rPr kumimoji="1" lang="en-US" altLang="ja-JP" sz="2400" dirty="0" smtClean="0">
                <a:latin typeface="+mn-ea"/>
                <a:ea typeface="+mn-ea"/>
              </a:rPr>
              <a:t>17</a:t>
            </a:r>
            <a:r>
              <a:rPr kumimoji="1" lang="ja-JP" altLang="en-US" sz="2400" dirty="0" smtClean="0">
                <a:latin typeface="+mn-ea"/>
                <a:ea typeface="+mn-ea"/>
              </a:rPr>
              <a:t>日</a:t>
            </a:r>
            <a:endParaRPr kumimoji="1" lang="ja-JP" altLang="en-US" sz="2400" dirty="0">
              <a:latin typeface="+mn-ea"/>
              <a:ea typeface="+mn-ea"/>
            </a:endParaRPr>
          </a:p>
        </p:txBody>
      </p:sp>
      <p:sp>
        <p:nvSpPr>
          <p:cNvPr id="11" name="テキスト ボックス 10"/>
          <p:cNvSpPr txBox="1"/>
          <p:nvPr/>
        </p:nvSpPr>
        <p:spPr>
          <a:xfrm>
            <a:off x="6067839" y="6093296"/>
            <a:ext cx="1107996" cy="461665"/>
          </a:xfrm>
          <a:prstGeom prst="rect">
            <a:avLst/>
          </a:prstGeom>
          <a:noFill/>
        </p:spPr>
        <p:txBody>
          <a:bodyPr wrap="none" rtlCol="0">
            <a:spAutoFit/>
          </a:bodyPr>
          <a:lstStyle/>
          <a:p>
            <a:pPr>
              <a:lnSpc>
                <a:spcPct val="100000"/>
              </a:lnSpc>
            </a:pPr>
            <a:r>
              <a:rPr kumimoji="1" lang="en-US" altLang="ja-JP" sz="2400" dirty="0" smtClean="0">
                <a:latin typeface="+mn-ea"/>
                <a:ea typeface="+mn-ea"/>
              </a:rPr>
              <a:t>2</a:t>
            </a:r>
            <a:r>
              <a:rPr kumimoji="1" lang="ja-JP" altLang="en-US" sz="2400" dirty="0" smtClean="0">
                <a:latin typeface="+mn-ea"/>
                <a:ea typeface="+mn-ea"/>
              </a:rPr>
              <a:t>月</a:t>
            </a:r>
            <a:r>
              <a:rPr kumimoji="1" lang="en-US" altLang="ja-JP" sz="2400" dirty="0" smtClean="0">
                <a:latin typeface="+mn-ea"/>
                <a:ea typeface="+mn-ea"/>
              </a:rPr>
              <a:t>8</a:t>
            </a:r>
            <a:r>
              <a:rPr kumimoji="1" lang="ja-JP" altLang="en-US" sz="2400" dirty="0" smtClean="0">
                <a:latin typeface="+mn-ea"/>
                <a:ea typeface="+mn-ea"/>
              </a:rPr>
              <a:t>日</a:t>
            </a:r>
            <a:endParaRPr kumimoji="1" lang="ja-JP" altLang="en-US" sz="2400" dirty="0">
              <a:latin typeface="+mn-ea"/>
              <a:ea typeface="+mn-ea"/>
            </a:endParaRPr>
          </a:p>
        </p:txBody>
      </p:sp>
    </p:spTree>
    <p:extLst>
      <p:ext uri="{BB962C8B-B14F-4D97-AF65-F5344CB8AC3E}">
        <p14:creationId xmlns:p14="http://schemas.microsoft.com/office/powerpoint/2010/main" val="187011356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420888"/>
            <a:ext cx="48641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Text Box 3"/>
          <p:cNvSpPr txBox="1">
            <a:spLocks noChangeArrowheads="1"/>
          </p:cNvSpPr>
          <p:nvPr/>
        </p:nvSpPr>
        <p:spPr bwMode="auto">
          <a:xfrm>
            <a:off x="179512" y="692696"/>
            <a:ext cx="84582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nSpc>
                <a:spcPct val="150000"/>
              </a:lnSpc>
            </a:pPr>
            <a:r>
              <a:rPr kumimoji="0" lang="ja-JP" altLang="en-US" sz="3200" dirty="0">
                <a:solidFill>
                  <a:srgbClr val="000000"/>
                </a:solidFill>
                <a:latin typeface="ヒラギノ明朝 ProN W3" charset="0"/>
              </a:rPr>
              <a:t>子どもたちが健やかに発育し、子どもたちが幸せな大人になるために</a:t>
            </a:r>
          </a:p>
        </p:txBody>
      </p:sp>
      <p:sp>
        <p:nvSpPr>
          <p:cNvPr id="90115" name="Text Box 5"/>
          <p:cNvSpPr txBox="1">
            <a:spLocks noChangeArrowheads="1"/>
          </p:cNvSpPr>
          <p:nvPr/>
        </p:nvSpPr>
        <p:spPr bwMode="auto">
          <a:xfrm>
            <a:off x="2741712" y="3752801"/>
            <a:ext cx="15240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kumimoji="0" lang="ja-JP" altLang="en-US" sz="1800">
                <a:solidFill>
                  <a:srgbClr val="1C4853"/>
                </a:solidFill>
                <a:latin typeface="ヒラギノ明朝 ProN W3" charset="0"/>
              </a:rPr>
              <a:t>保健・医療</a:t>
            </a:r>
          </a:p>
        </p:txBody>
      </p:sp>
      <p:sp>
        <p:nvSpPr>
          <p:cNvPr id="90116" name="Text Box 6"/>
          <p:cNvSpPr txBox="1">
            <a:spLocks noChangeArrowheads="1"/>
          </p:cNvSpPr>
          <p:nvPr/>
        </p:nvSpPr>
        <p:spPr bwMode="auto">
          <a:xfrm>
            <a:off x="4076800" y="3640088"/>
            <a:ext cx="6461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kumimoji="0" lang="ja-JP" altLang="en-US" sz="1800">
                <a:solidFill>
                  <a:srgbClr val="1C4853"/>
                </a:solidFill>
                <a:latin typeface="ヒラギノ明朝 ProN W3" charset="0"/>
              </a:rPr>
              <a:t>福祉</a:t>
            </a:r>
          </a:p>
        </p:txBody>
      </p:sp>
      <p:sp>
        <p:nvSpPr>
          <p:cNvPr id="90117" name="Text Box 7"/>
          <p:cNvSpPr txBox="1">
            <a:spLocks noChangeArrowheads="1"/>
          </p:cNvSpPr>
          <p:nvPr/>
        </p:nvSpPr>
        <p:spPr bwMode="auto">
          <a:xfrm>
            <a:off x="5026125" y="3716288"/>
            <a:ext cx="6477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kumimoji="0" lang="ja-JP" altLang="en-US" sz="1800">
                <a:solidFill>
                  <a:srgbClr val="1C4853"/>
                </a:solidFill>
                <a:latin typeface="ヒラギノ明朝 ProN W3" charset="0"/>
              </a:rPr>
              <a:t>教育</a:t>
            </a:r>
          </a:p>
        </p:txBody>
      </p:sp>
      <p:sp>
        <p:nvSpPr>
          <p:cNvPr id="90118" name="Text Box 9"/>
          <p:cNvSpPr txBox="1">
            <a:spLocks noChangeArrowheads="1"/>
          </p:cNvSpPr>
          <p:nvPr/>
        </p:nvSpPr>
        <p:spPr bwMode="auto">
          <a:xfrm>
            <a:off x="2055912" y="4286201"/>
            <a:ext cx="13382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kumimoji="0" lang="ja-JP" altLang="en-US" sz="1800">
                <a:solidFill>
                  <a:srgbClr val="1C4853"/>
                </a:solidFill>
                <a:latin typeface="ヒラギノ明朝 ProN W3" charset="0"/>
              </a:rPr>
              <a:t>政府・行政</a:t>
            </a:r>
          </a:p>
        </p:txBody>
      </p:sp>
      <p:sp>
        <p:nvSpPr>
          <p:cNvPr id="90119" name="Text Box 10"/>
          <p:cNvSpPr txBox="1">
            <a:spLocks noChangeArrowheads="1"/>
          </p:cNvSpPr>
          <p:nvPr/>
        </p:nvSpPr>
        <p:spPr bwMode="auto">
          <a:xfrm>
            <a:off x="5324575" y="4249688"/>
            <a:ext cx="14017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r>
              <a:rPr kumimoji="0" lang="en-US" altLang="ja-JP" sz="1800">
                <a:solidFill>
                  <a:srgbClr val="1C4853"/>
                </a:solidFill>
                <a:latin typeface="ヒラギノ明朝 ProN W3" charset="0"/>
              </a:rPr>
              <a:t>NPO</a:t>
            </a:r>
            <a:r>
              <a:rPr kumimoji="0" lang="ja-JP" altLang="en-US" sz="1800">
                <a:solidFill>
                  <a:srgbClr val="1C4853"/>
                </a:solidFill>
                <a:latin typeface="ヒラギノ明朝 ProN W3" charset="0"/>
              </a:rPr>
              <a:t>・企業</a:t>
            </a:r>
          </a:p>
        </p:txBody>
      </p:sp>
      <p:sp>
        <p:nvSpPr>
          <p:cNvPr id="90120" name="Text Box 11"/>
          <p:cNvSpPr txBox="1">
            <a:spLocks noChangeArrowheads="1"/>
          </p:cNvSpPr>
          <p:nvPr/>
        </p:nvSpPr>
        <p:spPr bwMode="auto">
          <a:xfrm>
            <a:off x="2894112" y="5316488"/>
            <a:ext cx="34004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rgbClr val="3D4A2F"/>
                </a:solidFill>
                <a:latin typeface="Georgia" charset="0"/>
                <a:ea typeface="ヒラギノ明朝 ProN W3" charset="0"/>
                <a:cs typeface="ヒラギノ明朝 ProN W3" charset="0"/>
                <a:sym typeface="Georgia" charset="0"/>
              </a:defRPr>
            </a:lvl1pPr>
            <a:lvl2pPr marL="742950" indent="-285750">
              <a:defRPr kumimoji="1" sz="2000">
                <a:solidFill>
                  <a:srgbClr val="3D4A2F"/>
                </a:solidFill>
                <a:latin typeface="Georgia" charset="0"/>
                <a:ea typeface="ヒラギノ明朝 ProN W3" charset="0"/>
                <a:cs typeface="ヒラギノ明朝 ProN W3" charset="0"/>
                <a:sym typeface="Georgia" charset="0"/>
              </a:defRPr>
            </a:lvl2pPr>
            <a:lvl3pPr marL="1143000" indent="-228600">
              <a:defRPr kumimoji="1" sz="2000">
                <a:solidFill>
                  <a:srgbClr val="3D4A2F"/>
                </a:solidFill>
                <a:latin typeface="Georgia" charset="0"/>
                <a:ea typeface="ヒラギノ明朝 ProN W3" charset="0"/>
                <a:cs typeface="ヒラギノ明朝 ProN W3" charset="0"/>
                <a:sym typeface="Georgia" charset="0"/>
              </a:defRPr>
            </a:lvl3pPr>
            <a:lvl4pPr marL="1600200" indent="-228600">
              <a:defRPr kumimoji="1" sz="2000">
                <a:solidFill>
                  <a:srgbClr val="3D4A2F"/>
                </a:solidFill>
                <a:latin typeface="Georgia" charset="0"/>
                <a:ea typeface="ヒラギノ明朝 ProN W3" charset="0"/>
                <a:cs typeface="ヒラギノ明朝 ProN W3" charset="0"/>
                <a:sym typeface="Georgia" charset="0"/>
              </a:defRPr>
            </a:lvl4pPr>
            <a:lvl5pPr marL="2057400" indent="-228600">
              <a:defRPr kumimoji="1" sz="2000">
                <a:solidFill>
                  <a:srgbClr val="3D4A2F"/>
                </a:solidFill>
                <a:latin typeface="Georgia" charset="0"/>
                <a:ea typeface="ヒラギノ明朝 ProN W3" charset="0"/>
                <a:cs typeface="ヒラギノ明朝 ProN W3" charset="0"/>
                <a:sym typeface="Georgia" charset="0"/>
              </a:defRPr>
            </a:lvl5pPr>
            <a:lvl6pPr marL="25146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6pPr>
            <a:lvl7pPr marL="29718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7pPr>
            <a:lvl8pPr marL="34290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8pPr>
            <a:lvl9pPr marL="3886200" indent="-228600" algn="ctr" fontAlgn="base">
              <a:lnSpc>
                <a:spcPct val="155000"/>
              </a:lnSpc>
              <a:spcBef>
                <a:spcPts val="1700"/>
              </a:spcBef>
              <a:spcAft>
                <a:spcPct val="0"/>
              </a:spcAft>
              <a:defRPr kumimoji="1" sz="2000">
                <a:solidFill>
                  <a:srgbClr val="3D4A2F"/>
                </a:solidFill>
                <a:latin typeface="Georgia" charset="0"/>
                <a:ea typeface="ヒラギノ明朝 ProN W3" charset="0"/>
                <a:cs typeface="ヒラギノ明朝 ProN W3" charset="0"/>
                <a:sym typeface="Georgia" charset="0"/>
              </a:defRPr>
            </a:lvl9pPr>
          </a:lstStyle>
          <a:p>
            <a:pPr algn="l"/>
            <a:r>
              <a:rPr kumimoji="0" lang="ja-JP" altLang="en-US" sz="1800">
                <a:solidFill>
                  <a:srgbClr val="1C4853"/>
                </a:solidFill>
                <a:latin typeface="ヒラギノ明朝 ProN W3" charset="0"/>
              </a:rPr>
              <a:t>家族の会、地域・コミュニティ</a:t>
            </a:r>
          </a:p>
        </p:txBody>
      </p:sp>
      <p:pic>
        <p:nvPicPr>
          <p:cNvPr id="9012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512" y="4325888"/>
            <a:ext cx="1143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990600"/>
          </a:xfrm>
        </p:spPr>
        <p:txBody>
          <a:bodyPr/>
          <a:lstStyle/>
          <a:p>
            <a:r>
              <a:rPr kumimoji="1" lang="ja-JP" altLang="en-US" dirty="0" smtClean="0"/>
              <a:t>倒壊した我が家</a:t>
            </a:r>
            <a:endParaRPr kumimoji="1" lang="ja-JP" altLang="en-US" dirty="0"/>
          </a:p>
        </p:txBody>
      </p:sp>
      <p:pic>
        <p:nvPicPr>
          <p:cNvPr id="5" name="コンテンツ プレースホルダー 4" descr="スキャン_edited-2.jpeg"/>
          <p:cNvPicPr>
            <a:picLocks noGrp="1" noChangeAspect="1"/>
          </p:cNvPicPr>
          <p:nvPr>
            <p:ph idx="1"/>
          </p:nvPr>
        </p:nvPicPr>
        <p:blipFill>
          <a:blip r:embed="rId2">
            <a:extLst>
              <a:ext uri="{28A0092B-C50C-407E-A947-70E740481C1C}">
                <a14:useLocalDpi xmlns:a14="http://schemas.microsoft.com/office/drawing/2010/main" val="0"/>
              </a:ext>
            </a:extLst>
          </a:blip>
          <a:srcRect t="8643" b="8643"/>
          <a:stretch>
            <a:fillRect/>
          </a:stretch>
        </p:blipFill>
        <p:spPr>
          <a:xfrm>
            <a:off x="251520" y="1412776"/>
            <a:ext cx="5103568" cy="3024336"/>
          </a:xfrm>
        </p:spPr>
      </p:pic>
      <p:pic>
        <p:nvPicPr>
          <p:cNvPr id="7" name="図 6" descr="スキャン_edited-3.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3279164"/>
            <a:ext cx="4608513" cy="3238586"/>
          </a:xfrm>
          <a:prstGeom prst="rect">
            <a:avLst/>
          </a:prstGeom>
        </p:spPr>
      </p:pic>
    </p:spTree>
    <p:extLst>
      <p:ext uri="{BB962C8B-B14F-4D97-AF65-F5344CB8AC3E}">
        <p14:creationId xmlns:p14="http://schemas.microsoft.com/office/powerpoint/2010/main" val="27306965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990600"/>
          </a:xfrm>
        </p:spPr>
        <p:txBody>
          <a:bodyPr/>
          <a:lstStyle/>
          <a:p>
            <a:r>
              <a:rPr kumimoji="1" lang="ja-JP" altLang="en-US" dirty="0" smtClean="0"/>
              <a:t>我が家から</a:t>
            </a:r>
            <a:r>
              <a:rPr kumimoji="1" lang="en-US" altLang="ja-JP" dirty="0" smtClean="0"/>
              <a:t>200m</a:t>
            </a:r>
            <a:r>
              <a:rPr kumimoji="1" lang="ja-JP" altLang="en-US" dirty="0" smtClean="0"/>
              <a:t>のところで火災が</a:t>
            </a:r>
            <a:endParaRPr kumimoji="1" lang="ja-JP" altLang="en-US" dirty="0"/>
          </a:p>
        </p:txBody>
      </p:sp>
      <p:pic>
        <p:nvPicPr>
          <p:cNvPr id="4" name="コンテンツ プレースホルダー 3" descr="スキャン_edited-1.jpeg"/>
          <p:cNvPicPr>
            <a:picLocks noGrp="1" noChangeAspect="1"/>
          </p:cNvPicPr>
          <p:nvPr>
            <p:ph idx="1"/>
          </p:nvPr>
        </p:nvPicPr>
        <p:blipFill>
          <a:blip r:embed="rId2">
            <a:extLst>
              <a:ext uri="{28A0092B-C50C-407E-A947-70E740481C1C}">
                <a14:useLocalDpi xmlns:a14="http://schemas.microsoft.com/office/drawing/2010/main" val="0"/>
              </a:ext>
            </a:extLst>
          </a:blip>
          <a:srcRect t="8386" b="8386"/>
          <a:stretch>
            <a:fillRect/>
          </a:stretch>
        </p:blipFill>
        <p:spPr/>
      </p:pic>
    </p:spTree>
    <p:extLst>
      <p:ext uri="{BB962C8B-B14F-4D97-AF65-F5344CB8AC3E}">
        <p14:creationId xmlns:p14="http://schemas.microsoft.com/office/powerpoint/2010/main" val="26848728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96894" y="5949280"/>
            <a:ext cx="4791696" cy="630942"/>
          </a:xfrm>
          <a:prstGeom prst="rect">
            <a:avLst/>
          </a:prstGeom>
          <a:noFill/>
        </p:spPr>
        <p:txBody>
          <a:bodyPr wrap="none" rtlCol="0">
            <a:spAutoFit/>
          </a:bodyPr>
          <a:lstStyle/>
          <a:p>
            <a:r>
              <a:rPr kumimoji="1" lang="ja-JP" altLang="en-US" sz="2400" dirty="0" smtClean="0">
                <a:latin typeface="+mn-ea"/>
                <a:ea typeface="+mn-ea"/>
              </a:rPr>
              <a:t>大学病院に迫る大火災　</a:t>
            </a:r>
            <a:r>
              <a:rPr kumimoji="1" lang="en-US" altLang="ja-JP" sz="2400" dirty="0" smtClean="0">
                <a:latin typeface="+mn-ea"/>
                <a:ea typeface="+mn-ea"/>
              </a:rPr>
              <a:t>1</a:t>
            </a:r>
            <a:r>
              <a:rPr kumimoji="1" lang="ja-JP" altLang="en-US" sz="2400" dirty="0" smtClean="0">
                <a:latin typeface="+mn-ea"/>
                <a:ea typeface="+mn-ea"/>
              </a:rPr>
              <a:t>月</a:t>
            </a:r>
            <a:r>
              <a:rPr kumimoji="1" lang="en-US" altLang="ja-JP" sz="2400" dirty="0" smtClean="0">
                <a:latin typeface="+mn-ea"/>
                <a:ea typeface="+mn-ea"/>
              </a:rPr>
              <a:t>17</a:t>
            </a:r>
            <a:r>
              <a:rPr kumimoji="1" lang="ja-JP" altLang="en-US" sz="2400" dirty="0" smtClean="0">
                <a:latin typeface="+mn-ea"/>
                <a:ea typeface="+mn-ea"/>
              </a:rPr>
              <a:t>日夜</a:t>
            </a:r>
            <a:endParaRPr kumimoji="1" lang="ja-JP" altLang="en-US" sz="2400" dirty="0">
              <a:latin typeface="+mn-ea"/>
              <a:ea typeface="+mn-ea"/>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2"/>
            <a:ext cx="6912768" cy="487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976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神も、仏も、力及ばず</a:t>
            </a:r>
            <a:endParaRPr kumimoji="1" lang="ja-JP" altLang="en-US" dirty="0"/>
          </a:p>
        </p:txBody>
      </p:sp>
      <p:pic>
        <p:nvPicPr>
          <p:cNvPr id="9" name="コンテンツ プレースホルダー 8" descr="スキャン 7a.jpeg"/>
          <p:cNvPicPr>
            <a:picLocks noGrp="1" noChangeAspect="1"/>
          </p:cNvPicPr>
          <p:nvPr>
            <p:ph idx="1"/>
          </p:nvPr>
        </p:nvPicPr>
        <p:blipFill>
          <a:blip r:embed="rId2">
            <a:extLst>
              <a:ext uri="{28A0092B-C50C-407E-A947-70E740481C1C}">
                <a14:useLocalDpi xmlns:a14="http://schemas.microsoft.com/office/drawing/2010/main" val="0"/>
              </a:ext>
            </a:extLst>
          </a:blip>
          <a:srcRect t="8275" b="8275"/>
          <a:stretch>
            <a:fillRect/>
          </a:stretch>
        </p:blipFill>
        <p:spPr/>
      </p:pic>
    </p:spTree>
    <p:extLst>
      <p:ext uri="{BB962C8B-B14F-4D97-AF65-F5344CB8AC3E}">
        <p14:creationId xmlns:p14="http://schemas.microsoft.com/office/powerpoint/2010/main" val="4771455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15329"/>
          </a:xfrm>
        </p:spPr>
        <p:txBody>
          <a:bodyPr>
            <a:normAutofit fontScale="90000"/>
          </a:bodyPr>
          <a:lstStyle/>
          <a:p>
            <a:r>
              <a:rPr kumimoji="1" lang="ja-JP" altLang="en-US" sz="2800" dirty="0" smtClean="0"/>
              <a:t>阪神淡路大震災と東日本大震災</a:t>
            </a:r>
            <a:r>
              <a:rPr kumimoji="1" lang="en-US" altLang="ja-JP" sz="2800" dirty="0" smtClean="0"/>
              <a:t> (1)</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491445282"/>
              </p:ext>
            </p:extLst>
          </p:nvPr>
        </p:nvGraphicFramePr>
        <p:xfrm>
          <a:off x="457200" y="887680"/>
          <a:ext cx="8346055" cy="5108299"/>
        </p:xfrm>
        <a:graphic>
          <a:graphicData uri="http://schemas.openxmlformats.org/drawingml/2006/table">
            <a:tbl>
              <a:tblPr firstRow="1" bandRow="1">
                <a:tableStyleId>{F5AB1C69-6EDB-4FF4-983F-18BD219EF322}</a:tableStyleId>
              </a:tblPr>
              <a:tblGrid>
                <a:gridCol w="2645731"/>
                <a:gridCol w="2845693"/>
                <a:gridCol w="2854631"/>
              </a:tblGrid>
              <a:tr h="729757">
                <a:tc>
                  <a:txBody>
                    <a:bodyPr/>
                    <a:lstStyle/>
                    <a:p>
                      <a:endParaRPr kumimoji="1" lang="ja-JP" altLang="en-US"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00" dirty="0">
                          <a:effectLst/>
                        </a:rPr>
                        <a:t> </a:t>
                      </a:r>
                      <a:r>
                        <a:rPr lang="ja-JP" altLang="ja-JP" sz="1800" kern="100" dirty="0" smtClean="0">
                          <a:effectLst/>
                        </a:rPr>
                        <a:t>阪神淡路大震災</a:t>
                      </a:r>
                      <a:endParaRPr lang="ja-JP" altLang="ja-JP" sz="1800" kern="100" dirty="0" smtClean="0">
                        <a:effectLst/>
                        <a:latin typeface="Times New Roman"/>
                        <a:ea typeface="ＭＳ 明朝"/>
                        <a:cs typeface="Times New Roman"/>
                      </a:endParaRPr>
                    </a:p>
                  </a:txBody>
                  <a:tcPr marL="68580" marR="68580" marT="0" marB="0" anchor="ctr"/>
                </a:tc>
                <a:tc>
                  <a:txBody>
                    <a:bodyPr/>
                    <a:lstStyle/>
                    <a:p>
                      <a:pPr algn="l">
                        <a:spcAft>
                          <a:spcPts val="0"/>
                        </a:spcAft>
                      </a:pPr>
                      <a:r>
                        <a:rPr lang="ja-JP" altLang="ja-JP" sz="1800" kern="100" dirty="0" smtClean="0">
                          <a:effectLst/>
                        </a:rPr>
                        <a:t>東日本大震災</a:t>
                      </a:r>
                      <a:endParaRPr lang="ja-JP" sz="1800" kern="100" dirty="0">
                        <a:effectLst/>
                        <a:latin typeface="Times New Roman"/>
                        <a:ea typeface="ＭＳ 明朝"/>
                        <a:cs typeface="Times New Roman"/>
                      </a:endParaRPr>
                    </a:p>
                  </a:txBody>
                  <a:tcPr marL="68580" marR="68580" marT="0" marB="0" anchor="ctr"/>
                </a:tc>
              </a:tr>
              <a:tr h="729757">
                <a:tc>
                  <a:txBody>
                    <a:bodyPr/>
                    <a:lstStyle/>
                    <a:p>
                      <a:pPr algn="l">
                        <a:spcAft>
                          <a:spcPts val="0"/>
                        </a:spcAft>
                      </a:pPr>
                      <a:r>
                        <a:rPr lang="ja-JP" sz="1800" kern="100" dirty="0">
                          <a:effectLst/>
                          <a:latin typeface="+mn-ea"/>
                          <a:ea typeface="+mn-ea"/>
                        </a:rPr>
                        <a:t>発生日</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en-US" sz="1800" kern="100" dirty="0">
                          <a:effectLst/>
                          <a:latin typeface="+mn-ea"/>
                          <a:ea typeface="+mn-ea"/>
                        </a:rPr>
                        <a:t>1995</a:t>
                      </a:r>
                      <a:r>
                        <a:rPr lang="ja-JP" sz="1800" kern="100" dirty="0">
                          <a:effectLst/>
                          <a:latin typeface="+mn-ea"/>
                          <a:ea typeface="+mn-ea"/>
                        </a:rPr>
                        <a:t>年</a:t>
                      </a:r>
                      <a:r>
                        <a:rPr lang="en-US" sz="1800" kern="100" dirty="0">
                          <a:effectLst/>
                          <a:latin typeface="+mn-ea"/>
                          <a:ea typeface="+mn-ea"/>
                        </a:rPr>
                        <a:t>1</a:t>
                      </a:r>
                      <a:r>
                        <a:rPr lang="ja-JP" sz="1800" kern="100" dirty="0">
                          <a:effectLst/>
                          <a:latin typeface="+mn-ea"/>
                          <a:ea typeface="+mn-ea"/>
                        </a:rPr>
                        <a:t>月</a:t>
                      </a:r>
                      <a:r>
                        <a:rPr lang="en-US" sz="1800" kern="100" dirty="0">
                          <a:effectLst/>
                          <a:latin typeface="+mn-ea"/>
                          <a:ea typeface="+mn-ea"/>
                        </a:rPr>
                        <a:t>17</a:t>
                      </a:r>
                      <a:r>
                        <a:rPr lang="ja-JP" sz="1800" kern="100" dirty="0">
                          <a:effectLst/>
                          <a:latin typeface="+mn-ea"/>
                          <a:ea typeface="+mn-ea"/>
                        </a:rPr>
                        <a:t>日</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en-US" sz="1800" kern="100" dirty="0">
                          <a:effectLst/>
                          <a:latin typeface="+mn-ea"/>
                          <a:ea typeface="+mn-ea"/>
                        </a:rPr>
                        <a:t>2011</a:t>
                      </a:r>
                      <a:r>
                        <a:rPr lang="ja-JP" sz="1800" kern="100" dirty="0">
                          <a:effectLst/>
                          <a:latin typeface="+mn-ea"/>
                          <a:ea typeface="+mn-ea"/>
                        </a:rPr>
                        <a:t>年</a:t>
                      </a:r>
                      <a:r>
                        <a:rPr lang="en-US" sz="1800" kern="100" dirty="0">
                          <a:effectLst/>
                          <a:latin typeface="+mn-ea"/>
                          <a:ea typeface="+mn-ea"/>
                        </a:rPr>
                        <a:t>3</a:t>
                      </a:r>
                      <a:r>
                        <a:rPr lang="ja-JP" sz="1800" kern="100" dirty="0">
                          <a:effectLst/>
                          <a:latin typeface="+mn-ea"/>
                          <a:ea typeface="+mn-ea"/>
                        </a:rPr>
                        <a:t>月</a:t>
                      </a:r>
                      <a:r>
                        <a:rPr lang="en-US" sz="1800" kern="100" dirty="0">
                          <a:effectLst/>
                          <a:latin typeface="+mn-ea"/>
                          <a:ea typeface="+mn-ea"/>
                        </a:rPr>
                        <a:t>11</a:t>
                      </a:r>
                      <a:r>
                        <a:rPr lang="ja-JP" sz="1800" kern="100" dirty="0">
                          <a:effectLst/>
                          <a:latin typeface="+mn-ea"/>
                          <a:ea typeface="+mn-ea"/>
                        </a:rPr>
                        <a:t>日</a:t>
                      </a:r>
                      <a:endParaRPr lang="ja-JP" sz="1800" kern="100" dirty="0">
                        <a:effectLst/>
                        <a:latin typeface="+mn-ea"/>
                        <a:ea typeface="+mn-ea"/>
                        <a:cs typeface="Times New Roman"/>
                      </a:endParaRPr>
                    </a:p>
                  </a:txBody>
                  <a:tcPr marL="68580" marR="68580" marT="0" marB="0" anchor="ctr"/>
                </a:tc>
              </a:tr>
              <a:tr h="729757">
                <a:tc>
                  <a:txBody>
                    <a:bodyPr/>
                    <a:lstStyle/>
                    <a:p>
                      <a:pPr algn="l">
                        <a:spcAft>
                          <a:spcPts val="0"/>
                        </a:spcAft>
                      </a:pPr>
                      <a:r>
                        <a:rPr lang="ja-JP" sz="1800" kern="100" dirty="0">
                          <a:effectLst/>
                          <a:latin typeface="+mn-ea"/>
                          <a:ea typeface="+mn-ea"/>
                        </a:rPr>
                        <a:t>発生時刻（</a:t>
                      </a:r>
                      <a:r>
                        <a:rPr lang="en-US" sz="1800" kern="100" dirty="0">
                          <a:effectLst/>
                          <a:latin typeface="+mn-ea"/>
                          <a:ea typeface="+mn-ea"/>
                        </a:rPr>
                        <a:t>JST</a:t>
                      </a:r>
                      <a:r>
                        <a:rPr lang="ja-JP" sz="1800" kern="100" dirty="0">
                          <a:effectLst/>
                          <a:latin typeface="+mn-ea"/>
                          <a:ea typeface="+mn-ea"/>
                        </a:rPr>
                        <a:t>）</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ja-JP" sz="1800" kern="100" dirty="0">
                          <a:effectLst/>
                          <a:latin typeface="+mn-ea"/>
                          <a:ea typeface="+mn-ea"/>
                        </a:rPr>
                        <a:t>午前</a:t>
                      </a:r>
                      <a:r>
                        <a:rPr lang="en-US" sz="1800" kern="100" dirty="0">
                          <a:effectLst/>
                          <a:latin typeface="+mn-ea"/>
                          <a:ea typeface="+mn-ea"/>
                        </a:rPr>
                        <a:t>5</a:t>
                      </a:r>
                      <a:r>
                        <a:rPr lang="ja-JP" sz="1800" kern="100" dirty="0">
                          <a:effectLst/>
                          <a:latin typeface="+mn-ea"/>
                          <a:ea typeface="+mn-ea"/>
                        </a:rPr>
                        <a:t>時</a:t>
                      </a:r>
                      <a:r>
                        <a:rPr lang="en-US" sz="1800" kern="100" dirty="0">
                          <a:effectLst/>
                          <a:latin typeface="+mn-ea"/>
                          <a:ea typeface="+mn-ea"/>
                        </a:rPr>
                        <a:t>46</a:t>
                      </a:r>
                      <a:r>
                        <a:rPr lang="ja-JP" sz="1800" kern="100" dirty="0" smtClean="0">
                          <a:effectLst/>
                          <a:latin typeface="+mn-ea"/>
                          <a:ea typeface="+mn-ea"/>
                        </a:rPr>
                        <a:t>分</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ja-JP" sz="1800" kern="100" dirty="0">
                          <a:effectLst/>
                          <a:latin typeface="+mn-ea"/>
                          <a:ea typeface="+mn-ea"/>
                        </a:rPr>
                        <a:t>午後</a:t>
                      </a:r>
                      <a:r>
                        <a:rPr lang="en-US" sz="1800" kern="100" dirty="0">
                          <a:effectLst/>
                          <a:latin typeface="+mn-ea"/>
                          <a:ea typeface="+mn-ea"/>
                        </a:rPr>
                        <a:t>2</a:t>
                      </a:r>
                      <a:r>
                        <a:rPr lang="ja-JP" sz="1800" kern="100" dirty="0">
                          <a:effectLst/>
                          <a:latin typeface="+mn-ea"/>
                          <a:ea typeface="+mn-ea"/>
                        </a:rPr>
                        <a:t>時</a:t>
                      </a:r>
                      <a:r>
                        <a:rPr lang="en-US" sz="1800" kern="100" dirty="0">
                          <a:effectLst/>
                          <a:latin typeface="+mn-ea"/>
                          <a:ea typeface="+mn-ea"/>
                        </a:rPr>
                        <a:t>46</a:t>
                      </a:r>
                      <a:r>
                        <a:rPr lang="ja-JP" sz="1800" kern="100" dirty="0">
                          <a:effectLst/>
                          <a:latin typeface="+mn-ea"/>
                          <a:ea typeface="+mn-ea"/>
                        </a:rPr>
                        <a:t>分</a:t>
                      </a:r>
                      <a:endParaRPr lang="ja-JP" sz="1800" kern="100" dirty="0">
                        <a:effectLst/>
                        <a:latin typeface="+mn-ea"/>
                        <a:ea typeface="+mn-ea"/>
                        <a:cs typeface="Times New Roman"/>
                      </a:endParaRPr>
                    </a:p>
                  </a:txBody>
                  <a:tcPr marL="68580" marR="68580" marT="0" marB="0" anchor="ctr"/>
                </a:tc>
              </a:tr>
              <a:tr h="729757">
                <a:tc>
                  <a:txBody>
                    <a:bodyPr/>
                    <a:lstStyle/>
                    <a:p>
                      <a:pPr algn="l">
                        <a:spcAft>
                          <a:spcPts val="0"/>
                        </a:spcAft>
                      </a:pPr>
                      <a:r>
                        <a:rPr lang="ja-JP" sz="1800" kern="100" dirty="0">
                          <a:effectLst/>
                          <a:latin typeface="+mn-ea"/>
                          <a:ea typeface="+mn-ea"/>
                        </a:rPr>
                        <a:t>地震の種類</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ja-JP" sz="1800" kern="100" dirty="0">
                          <a:effectLst/>
                          <a:latin typeface="+mn-ea"/>
                          <a:ea typeface="+mn-ea"/>
                        </a:rPr>
                        <a:t>直下型</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ja-JP" sz="1800" kern="100" dirty="0" smtClean="0">
                          <a:effectLst/>
                          <a:latin typeface="+mn-ea"/>
                          <a:ea typeface="+mn-ea"/>
                        </a:rPr>
                        <a:t>海</a:t>
                      </a:r>
                      <a:r>
                        <a:rPr lang="ja-JP" altLang="en-US" sz="1800" kern="100" dirty="0" smtClean="0">
                          <a:effectLst/>
                          <a:latin typeface="+mn-ea"/>
                          <a:ea typeface="+mn-ea"/>
                        </a:rPr>
                        <a:t>洋</a:t>
                      </a:r>
                      <a:r>
                        <a:rPr lang="ja-JP" sz="1800" kern="100" dirty="0" smtClean="0">
                          <a:effectLst/>
                          <a:latin typeface="+mn-ea"/>
                          <a:ea typeface="+mn-ea"/>
                        </a:rPr>
                        <a:t>型</a:t>
                      </a:r>
                      <a:endParaRPr lang="ja-JP" sz="1800" kern="100" dirty="0">
                        <a:effectLst/>
                        <a:latin typeface="+mn-ea"/>
                        <a:ea typeface="+mn-ea"/>
                        <a:cs typeface="Times New Roman"/>
                      </a:endParaRPr>
                    </a:p>
                  </a:txBody>
                  <a:tcPr marL="68580" marR="68580" marT="0" marB="0" anchor="ctr"/>
                </a:tc>
              </a:tr>
              <a:tr h="729757">
                <a:tc>
                  <a:txBody>
                    <a:bodyPr/>
                    <a:lstStyle/>
                    <a:p>
                      <a:pPr algn="l">
                        <a:spcAft>
                          <a:spcPts val="0"/>
                        </a:spcAft>
                      </a:pPr>
                      <a:r>
                        <a:rPr lang="ja-JP" sz="1800" kern="100" dirty="0">
                          <a:effectLst/>
                          <a:latin typeface="+mn-ea"/>
                          <a:ea typeface="+mn-ea"/>
                        </a:rPr>
                        <a:t>震源の深さ</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en-US" sz="1800" kern="100" dirty="0">
                          <a:effectLst/>
                          <a:latin typeface="+mn-ea"/>
                          <a:ea typeface="+mn-ea"/>
                        </a:rPr>
                        <a:t>16km</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en-US" sz="1800" kern="100" dirty="0">
                          <a:effectLst/>
                          <a:latin typeface="+mn-ea"/>
                          <a:ea typeface="+mn-ea"/>
                        </a:rPr>
                        <a:t>24km</a:t>
                      </a:r>
                      <a:endParaRPr lang="ja-JP" sz="1800" kern="100" dirty="0">
                        <a:effectLst/>
                        <a:latin typeface="+mn-ea"/>
                        <a:ea typeface="+mn-ea"/>
                        <a:cs typeface="Times New Roman"/>
                      </a:endParaRPr>
                    </a:p>
                  </a:txBody>
                  <a:tcPr marL="68580" marR="68580" marT="0" marB="0" anchor="ctr"/>
                </a:tc>
              </a:tr>
              <a:tr h="729757">
                <a:tc>
                  <a:txBody>
                    <a:bodyPr/>
                    <a:lstStyle/>
                    <a:p>
                      <a:pPr algn="l">
                        <a:spcAft>
                          <a:spcPts val="0"/>
                        </a:spcAft>
                      </a:pPr>
                      <a:r>
                        <a:rPr lang="ja-JP" sz="1800" kern="100" dirty="0">
                          <a:effectLst/>
                          <a:latin typeface="+mn-ea"/>
                          <a:ea typeface="+mn-ea"/>
                        </a:rPr>
                        <a:t>マグニチュード</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en-US" sz="1800" kern="100" dirty="0">
                          <a:effectLst/>
                          <a:latin typeface="+mn-ea"/>
                          <a:ea typeface="+mn-ea"/>
                        </a:rPr>
                        <a:t>7.3</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en-US" sz="1800" kern="100" dirty="0">
                          <a:effectLst/>
                          <a:latin typeface="+mn-ea"/>
                          <a:ea typeface="+mn-ea"/>
                        </a:rPr>
                        <a:t>9.0</a:t>
                      </a:r>
                      <a:endParaRPr lang="ja-JP" sz="1800" kern="100" dirty="0">
                        <a:effectLst/>
                        <a:latin typeface="+mn-ea"/>
                        <a:ea typeface="+mn-ea"/>
                        <a:cs typeface="Times New Roman"/>
                      </a:endParaRPr>
                    </a:p>
                  </a:txBody>
                  <a:tcPr marL="68580" marR="68580" marT="0" marB="0" anchor="ctr"/>
                </a:tc>
              </a:tr>
              <a:tr h="729757">
                <a:tc>
                  <a:txBody>
                    <a:bodyPr/>
                    <a:lstStyle/>
                    <a:p>
                      <a:pPr algn="l">
                        <a:spcAft>
                          <a:spcPts val="0"/>
                        </a:spcAft>
                      </a:pPr>
                      <a:r>
                        <a:rPr lang="ja-JP" sz="1800" kern="100" dirty="0">
                          <a:effectLst/>
                          <a:latin typeface="+mn-ea"/>
                          <a:ea typeface="+mn-ea"/>
                        </a:rPr>
                        <a:t>最大震度</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ja-JP" sz="1800" kern="100" dirty="0">
                          <a:effectLst/>
                          <a:latin typeface="+mn-ea"/>
                          <a:ea typeface="+mn-ea"/>
                        </a:rPr>
                        <a:t>淡路島で震度</a:t>
                      </a:r>
                      <a:r>
                        <a:rPr lang="en-US" sz="1800" kern="100" dirty="0">
                          <a:effectLst/>
                          <a:latin typeface="+mn-ea"/>
                          <a:ea typeface="+mn-ea"/>
                        </a:rPr>
                        <a:t>7</a:t>
                      </a:r>
                      <a:endParaRPr lang="ja-JP" sz="1800" kern="100" dirty="0">
                        <a:effectLst/>
                        <a:latin typeface="+mn-ea"/>
                        <a:ea typeface="+mn-ea"/>
                        <a:cs typeface="Times New Roman"/>
                      </a:endParaRPr>
                    </a:p>
                  </a:txBody>
                  <a:tcPr marL="68580" marR="68580" marT="0" marB="0" anchor="ctr"/>
                </a:tc>
                <a:tc>
                  <a:txBody>
                    <a:bodyPr/>
                    <a:lstStyle/>
                    <a:p>
                      <a:pPr algn="l">
                        <a:spcAft>
                          <a:spcPts val="0"/>
                        </a:spcAft>
                      </a:pPr>
                      <a:r>
                        <a:rPr lang="ja-JP" sz="1800" kern="100" dirty="0">
                          <a:effectLst/>
                          <a:latin typeface="+mn-ea"/>
                          <a:ea typeface="+mn-ea"/>
                        </a:rPr>
                        <a:t>宮城県栗原市で震度</a:t>
                      </a:r>
                      <a:r>
                        <a:rPr lang="en-US" sz="1800" kern="100" dirty="0">
                          <a:effectLst/>
                          <a:latin typeface="+mn-ea"/>
                          <a:ea typeface="+mn-ea"/>
                        </a:rPr>
                        <a:t>7</a:t>
                      </a:r>
                      <a:endParaRPr lang="ja-JP" sz="1800" kern="100" dirty="0">
                        <a:effectLst/>
                        <a:latin typeface="+mn-ea"/>
                        <a:ea typeface="+mn-ea"/>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472518603"/>
      </p:ext>
    </p:extLst>
  </p:cSld>
  <p:clrMapOvr>
    <a:masterClrMapping/>
  </p:clrMapOvr>
  <p:timing>
    <p:tnLst>
      <p:par>
        <p:cTn xmlns:p14="http://schemas.microsoft.com/office/powerpoint/2010/mai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6.jpe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タイトル &amp; 箇条書き（右）">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タイトル &amp; 箇条書き（右）">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タイトル &amp; 箇条書き（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クラリティ">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画像（横長ワイド）">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画像（横長ワイド）">
      <a:majorFont>
        <a:latin typeface="Georgia"/>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画像（横長ワイド）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箇条書き">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箇条書き">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箇条書き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タイトル &amp; 箇条書き（2 段組み）">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タイトル &amp; 箇条書き（2 段組み）">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タイトル &amp; 箇条書き（2 段組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画像（横長）">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画像（横長）">
      <a:majorFont>
        <a:latin typeface="Georgia"/>
        <a:ea typeface="ヒラギノ明朝 ProN W3"/>
        <a:cs typeface="ヒラギノ明朝 ProN W3"/>
      </a:majorFont>
      <a:minorFont>
        <a:latin typeface="Hoefler Tex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画像（横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画像（3 点）">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画像（3 点）">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画像（3 点）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画像（縦長）">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画像（縦長）">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画像（縦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タイトル、箇条書き、画像">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タイトル、箇条書き、画像">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タイトル、箇条書き、画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タイトル &amp; 箇条書き（左）">
  <a:themeElements>
    <a:clrScheme name="">
      <a:dk1>
        <a:srgbClr val="3D4A2F"/>
      </a:dk1>
      <a:lt1>
        <a:srgbClr val="C2B5D0"/>
      </a:lt1>
      <a:dk2>
        <a:srgbClr val="000000"/>
      </a:dk2>
      <a:lt2>
        <a:srgbClr val="000000"/>
      </a:lt2>
      <a:accent1>
        <a:srgbClr val="BBE0E3"/>
      </a:accent1>
      <a:accent2>
        <a:srgbClr val="333399"/>
      </a:accent2>
      <a:accent3>
        <a:srgbClr val="DDD7E4"/>
      </a:accent3>
      <a:accent4>
        <a:srgbClr val="333E27"/>
      </a:accent4>
      <a:accent5>
        <a:srgbClr val="DAEDEF"/>
      </a:accent5>
      <a:accent6>
        <a:srgbClr val="2D2D8A"/>
      </a:accent6>
      <a:hlink>
        <a:srgbClr val="009999"/>
      </a:hlink>
      <a:folHlink>
        <a:srgbClr val="99CC00"/>
      </a:folHlink>
    </a:clrScheme>
    <a:fontScheme name="タイトル &amp; 箇条書き（左）">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55000"/>
          </a:lnSpc>
          <a:spcBef>
            <a:spcPts val="1700"/>
          </a:spcBef>
          <a:spcAft>
            <a:spcPct val="0"/>
          </a:spcAft>
          <a:buClrTx/>
          <a:buSzTx/>
          <a:buFontTx/>
          <a:buNone/>
          <a:tabLst/>
          <a:defRPr kumimoji="0" lang="en-US" sz="2000" b="0" i="0" u="none" strike="noStrike" cap="none" normalizeH="0" baseline="0" smtClean="0">
            <a:ln>
              <a:noFill/>
            </a:ln>
            <a:solidFill>
              <a:srgbClr val="3D4A2F"/>
            </a:solidFill>
            <a:effectLst/>
            <a:latin typeface="Georgia" charset="0"/>
            <a:ea typeface="ヒラギノ明朝 ProN W3" charset="0"/>
            <a:cs typeface="ヒラギノ明朝 ProN W3" charset="0"/>
            <a:sym typeface="Georgia" charset="0"/>
          </a:defRPr>
        </a:defPPr>
      </a:lstStyle>
    </a:lnDef>
  </a:objectDefaults>
  <a:extraClrSchemeLst>
    <a:extraClrScheme>
      <a:clrScheme name="タイトル &amp; 箇条書き（左）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3007</TotalTime>
  <Pages>0</Pages>
  <Words>1515</Words>
  <Characters>0</Characters>
  <Application>Microsoft Macintosh PowerPoint</Application>
  <PresentationFormat>画面に合わせる (4:3)</PresentationFormat>
  <Lines>0</Lines>
  <Paragraphs>269</Paragraphs>
  <Slides>40</Slides>
  <Notes>1</Notes>
  <HiddenSlides>2</HiddenSlides>
  <MMClips>0</MMClips>
  <ScaleCrop>false</ScaleCrop>
  <HeadingPairs>
    <vt:vector size="4" baseType="variant">
      <vt:variant>
        <vt:lpstr>テーマ</vt:lpstr>
      </vt:variant>
      <vt:variant>
        <vt:i4>11</vt:i4>
      </vt:variant>
      <vt:variant>
        <vt:lpstr>スライド タイトル</vt:lpstr>
      </vt:variant>
      <vt:variant>
        <vt:i4>40</vt:i4>
      </vt:variant>
    </vt:vector>
  </HeadingPairs>
  <TitlesOfParts>
    <vt:vector size="51" baseType="lpstr">
      <vt:lpstr>デザインの設定</vt:lpstr>
      <vt:lpstr>画像（横長ワイド）</vt:lpstr>
      <vt:lpstr>箇条書き</vt:lpstr>
      <vt:lpstr>タイトル &amp; 箇条書き（2 段組み）</vt:lpstr>
      <vt:lpstr>画像（横長）</vt:lpstr>
      <vt:lpstr>画像（3 点）</vt:lpstr>
      <vt:lpstr>画像（縦長）</vt:lpstr>
      <vt:lpstr>タイトル、箇条書き、画像</vt:lpstr>
      <vt:lpstr>タイトル &amp; 箇条書き（左）</vt:lpstr>
      <vt:lpstr>タイトル &amp; 箇条書き（右）</vt:lpstr>
      <vt:lpstr>クラリティ</vt:lpstr>
      <vt:lpstr>災害時における家族支援  阪神淡路大震災と私から</vt:lpstr>
      <vt:lpstr>阪神淡路大震災と私</vt:lpstr>
      <vt:lpstr>PowerPoint プレゼンテーション</vt:lpstr>
      <vt:lpstr>安全神話の崩壊</vt:lpstr>
      <vt:lpstr>倒壊した我が家</vt:lpstr>
      <vt:lpstr>我が家から200mのところで火災が</vt:lpstr>
      <vt:lpstr>PowerPoint プレゼンテーション</vt:lpstr>
      <vt:lpstr>神も、仏も、力及ばず</vt:lpstr>
      <vt:lpstr>阪神淡路大震災と東日本大震災 (1)</vt:lpstr>
      <vt:lpstr>阪神淡路大震災と東日本大震災 (2)</vt:lpstr>
      <vt:lpstr>阪神淡路大震災と東日本大震災　（3）</vt:lpstr>
      <vt:lpstr>PowerPoint プレゼンテーション</vt:lpstr>
      <vt:lpstr>PowerPoint プレゼンテーション</vt:lpstr>
      <vt:lpstr>ボランティア延べ人数の比較</vt:lpstr>
      <vt:lpstr>阪神大震災の地元で流行ったこと</vt:lpstr>
      <vt:lpstr>私が感じたこと</vt:lpstr>
      <vt:lpstr>小児科医としてみた医療現場と子どもたち</vt:lpstr>
      <vt:lpstr>災害時における家族支援　　PTSDへの対応</vt:lpstr>
      <vt:lpstr>災害時における家族支援の手引き </vt:lpstr>
      <vt:lpstr> Post-traumatic Stress Disorder（PTSD）とは？ </vt:lpstr>
      <vt:lpstr>悲哀の５段階</vt:lpstr>
      <vt:lpstr>母親・子どもの心理状況と被災の程度 との関連</vt:lpstr>
      <vt:lpstr>1年後の母親の心理状況 ー被災の程度との関連ー</vt:lpstr>
      <vt:lpstr>1年後の子どもの心理状況 ー被災の程度との関連ー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災害を体験した子どもたちの 「こころのケア」</vt:lpstr>
      <vt:lpstr> 災害を体験した子どもたちの「こころのケア」</vt:lpstr>
      <vt:lpstr> 災害を体験した子どもたちの「こころのケア」</vt:lpstr>
      <vt:lpstr> 災害を体験した子どもたちの「こころのケア」</vt:lpstr>
      <vt:lpstr> 災害を体験した子どもたちの「こころのケア」</vt:lpstr>
      <vt:lpstr> 災害を体験した子どもたちの「こころのケア」</vt:lpstr>
      <vt:lpstr> 災害を体験した子どもたちの「こころのケア」</vt:lpstr>
      <vt:lpstr>PowerPoint プレゼンテーション</vt:lpstr>
      <vt:lpstr> 災害を体験した子どもたちの「こころのケア」</vt:lpstr>
      <vt:lpstr> 災害を体験した子どもたちの「こころのケア」</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subject/>
  <dc:creator>Nakamura</dc:creator>
  <cp:keywords/>
  <dc:description/>
  <cp:lastModifiedBy>中村 肇</cp:lastModifiedBy>
  <cp:revision>94</cp:revision>
  <cp:lastPrinted>2011-03-24T12:54:17Z</cp:lastPrinted>
  <dcterms:created xsi:type="dcterms:W3CDTF">2011-03-24T13:19:34Z</dcterms:created>
  <dcterms:modified xsi:type="dcterms:W3CDTF">2011-11-02T12:40:54Z</dcterms:modified>
</cp:coreProperties>
</file>