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2"/>
  </p:notesMasterIdLst>
  <p:handoutMasterIdLst>
    <p:handoutMasterId r:id="rId63"/>
  </p:handoutMasterIdLst>
  <p:sldIdLst>
    <p:sldId id="298" r:id="rId2"/>
    <p:sldId id="379" r:id="rId3"/>
    <p:sldId id="296" r:id="rId4"/>
    <p:sldId id="289" r:id="rId5"/>
    <p:sldId id="290" r:id="rId6"/>
    <p:sldId id="292" r:id="rId7"/>
    <p:sldId id="293" r:id="rId8"/>
    <p:sldId id="294" r:id="rId9"/>
    <p:sldId id="288" r:id="rId10"/>
    <p:sldId id="297" r:id="rId11"/>
    <p:sldId id="319" r:id="rId12"/>
    <p:sldId id="299" r:id="rId13"/>
    <p:sldId id="384" r:id="rId14"/>
    <p:sldId id="301" r:id="rId15"/>
    <p:sldId id="300" r:id="rId16"/>
    <p:sldId id="385" r:id="rId17"/>
    <p:sldId id="310" r:id="rId18"/>
    <p:sldId id="311" r:id="rId19"/>
    <p:sldId id="312" r:id="rId20"/>
    <p:sldId id="314" r:id="rId21"/>
    <p:sldId id="313" r:id="rId22"/>
    <p:sldId id="386" r:id="rId23"/>
    <p:sldId id="315" r:id="rId24"/>
    <p:sldId id="387" r:id="rId25"/>
    <p:sldId id="382" r:id="rId26"/>
    <p:sldId id="256" r:id="rId27"/>
    <p:sldId id="307" r:id="rId28"/>
    <p:sldId id="257" r:id="rId29"/>
    <p:sldId id="304" r:id="rId30"/>
    <p:sldId id="306" r:id="rId31"/>
    <p:sldId id="305" r:id="rId32"/>
    <p:sldId id="318" r:id="rId33"/>
    <p:sldId id="328" r:id="rId34"/>
    <p:sldId id="329" r:id="rId35"/>
    <p:sldId id="323" r:id="rId36"/>
    <p:sldId id="380" r:id="rId37"/>
    <p:sldId id="309" r:id="rId38"/>
    <p:sldId id="273" r:id="rId39"/>
    <p:sldId id="381" r:id="rId40"/>
    <p:sldId id="261" r:id="rId41"/>
    <p:sldId id="262" r:id="rId42"/>
    <p:sldId id="349" r:id="rId43"/>
    <p:sldId id="351" r:id="rId44"/>
    <p:sldId id="259" r:id="rId45"/>
    <p:sldId id="355" r:id="rId46"/>
    <p:sldId id="285" r:id="rId47"/>
    <p:sldId id="272" r:id="rId48"/>
    <p:sldId id="383" r:id="rId49"/>
    <p:sldId id="358" r:id="rId50"/>
    <p:sldId id="359" r:id="rId51"/>
    <p:sldId id="361" r:id="rId52"/>
    <p:sldId id="378" r:id="rId53"/>
    <p:sldId id="360" r:id="rId54"/>
    <p:sldId id="370" r:id="rId55"/>
    <p:sldId id="371" r:id="rId56"/>
    <p:sldId id="372" r:id="rId57"/>
    <p:sldId id="373" r:id="rId58"/>
    <p:sldId id="376" r:id="rId59"/>
    <p:sldId id="377" r:id="rId60"/>
    <p:sldId id="348" r:id="rId61"/>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hiddenSlides="1" frameSlides="1"/>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EEE"/>
    <a:srgbClr val="FF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284E427A-3D55-4303-BF80-6455036E1DE7}" styleName="テーマ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テーマ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中間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淡色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38B1855-1B75-4FBE-930C-398BA8C253C6}" styleName="テーマ 2 - アクセント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3296810-A885-4BE3-A3E7-6D5BEEA58F35}" styleName="中間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52" autoAdjust="0"/>
  </p:normalViewPr>
  <p:slideViewPr>
    <p:cSldViewPr snapToGrid="0" snapToObjects="1">
      <p:cViewPr>
        <p:scale>
          <a:sx n="72" d="100"/>
          <a:sy n="72" d="100"/>
        </p:scale>
        <p:origin x="-1728" y="-1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2" d="100"/>
        <a:sy n="72"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handoutMaster" Target="handoutMasters/handoutMaster1.xml"/><Relationship Id="rId64" Type="http://schemas.openxmlformats.org/officeDocument/2006/relationships/printerSettings" Target="printerSettings/printerSettings1.bin"/><Relationship Id="rId65" Type="http://schemas.openxmlformats.org/officeDocument/2006/relationships/presProps" Target="presProps.xml"/><Relationship Id="rId66" Type="http://schemas.openxmlformats.org/officeDocument/2006/relationships/viewProps" Target="viewProps.xml"/><Relationship Id="rId67" Type="http://schemas.openxmlformats.org/officeDocument/2006/relationships/theme" Target="theme/theme1.xml"/><Relationship Id="rId68"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___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216962306794984"/>
          <c:y val="0.112100762290261"/>
          <c:w val="0.552186497521143"/>
          <c:h val="0.887400300416881"/>
        </c:manualLayout>
      </c:layout>
      <c:pieChart>
        <c:varyColors val="1"/>
        <c:ser>
          <c:idx val="0"/>
          <c:order val="0"/>
          <c:tx>
            <c:strRef>
              <c:f>Sheet1!$B$1</c:f>
              <c:strCache>
                <c:ptCount val="1"/>
                <c:pt idx="0">
                  <c:v>売上高</c:v>
                </c:pt>
              </c:strCache>
            </c:strRef>
          </c:tx>
          <c:dLbls>
            <c:dLbl>
              <c:idx val="0"/>
              <c:layout>
                <c:manualLayout>
                  <c:x val="-0.18442567074949"/>
                  <c:y val="-0.0712390673172835"/>
                </c:manualLayout>
              </c:layout>
              <c:numFmt formatCode="0.0%" sourceLinked="0"/>
              <c:spPr/>
              <c:txPr>
                <a:bodyPr/>
                <a:lstStyle/>
                <a:p>
                  <a:pPr>
                    <a:defRPr sz="2400">
                      <a:solidFill>
                        <a:srgbClr val="FF0000"/>
                      </a:solidFill>
                    </a:defRPr>
                  </a:pPr>
                  <a:endParaRPr lang="ja-JP"/>
                </a:p>
              </c:txPr>
              <c:showLegendKey val="0"/>
              <c:showVal val="0"/>
              <c:showCatName val="1"/>
              <c:showSerName val="0"/>
              <c:showPercent val="1"/>
              <c:showBubbleSize val="0"/>
            </c:dLbl>
            <c:dLbl>
              <c:idx val="1"/>
              <c:layout>
                <c:manualLayout>
                  <c:x val="0.135441819772528"/>
                  <c:y val="-0.146370040797643"/>
                </c:manualLayout>
              </c:layout>
              <c:showLegendKey val="0"/>
              <c:showVal val="0"/>
              <c:showCatName val="1"/>
              <c:showSerName val="0"/>
              <c:showPercent val="1"/>
              <c:showBubbleSize val="0"/>
            </c:dLbl>
            <c:dLbl>
              <c:idx val="8"/>
              <c:layout>
                <c:manualLayout>
                  <c:x val="0.154488614270438"/>
                  <c:y val="-0.0347260355829189"/>
                </c:manualLayout>
              </c:layout>
              <c:showLegendKey val="0"/>
              <c:showVal val="0"/>
              <c:showCatName val="1"/>
              <c:showSerName val="0"/>
              <c:showPercent val="1"/>
              <c:showBubbleSize val="0"/>
            </c:dLbl>
            <c:numFmt formatCode="0.0%" sourceLinked="0"/>
            <c:showLegendKey val="0"/>
            <c:showVal val="0"/>
            <c:showCatName val="1"/>
            <c:showSerName val="0"/>
            <c:showPercent val="1"/>
            <c:showBubbleSize val="0"/>
            <c:showLeaderLines val="1"/>
          </c:dLbls>
          <c:cat>
            <c:strRef>
              <c:f>Sheet1!$A$2:$A$11</c:f>
              <c:strCache>
                <c:ptCount val="10"/>
                <c:pt idx="0">
                  <c:v>発熱</c:v>
                </c:pt>
                <c:pt idx="1">
                  <c:v>嘔吐・下痢</c:v>
                </c:pt>
                <c:pt idx="2">
                  <c:v>咳・呼吸困難</c:v>
                </c:pt>
                <c:pt idx="3">
                  <c:v>発疹</c:v>
                </c:pt>
                <c:pt idx="4">
                  <c:v>腹痛</c:v>
                </c:pt>
                <c:pt idx="5">
                  <c:v>けいれん</c:v>
                </c:pt>
                <c:pt idx="6">
                  <c:v>事故</c:v>
                </c:pt>
                <c:pt idx="7">
                  <c:v>異物誤飲</c:v>
                </c:pt>
                <c:pt idx="8">
                  <c:v>意識レベル</c:v>
                </c:pt>
                <c:pt idx="9">
                  <c:v>その他</c:v>
                </c:pt>
              </c:strCache>
            </c:strRef>
          </c:cat>
          <c:val>
            <c:numRef>
              <c:f>Sheet1!$B$2:$B$11</c:f>
              <c:numCache>
                <c:formatCode>0.0%</c:formatCode>
                <c:ptCount val="10"/>
                <c:pt idx="0">
                  <c:v>0.540729980025422</c:v>
                </c:pt>
                <c:pt idx="1">
                  <c:v>0.124641365534774</c:v>
                </c:pt>
                <c:pt idx="2">
                  <c:v>0.115598329398947</c:v>
                </c:pt>
                <c:pt idx="3">
                  <c:v>0.08000726348284</c:v>
                </c:pt>
                <c:pt idx="4">
                  <c:v>0.0417287089159252</c:v>
                </c:pt>
                <c:pt idx="5">
                  <c:v>0.0122752859996368</c:v>
                </c:pt>
                <c:pt idx="6">
                  <c:v>0.00312329762120937</c:v>
                </c:pt>
                <c:pt idx="7">
                  <c:v>0.00305066279280915</c:v>
                </c:pt>
                <c:pt idx="8">
                  <c:v>0.000762665698202288</c:v>
                </c:pt>
                <c:pt idx="9">
                  <c:v>0.0780824405302342</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Sheet1!$B$1</c:f>
              <c:strCache>
                <c:ptCount val="1"/>
                <c:pt idx="0">
                  <c:v>系列 1</c:v>
                </c:pt>
              </c:strCache>
            </c:strRef>
          </c:tx>
          <c:invertIfNegative val="0"/>
          <c:cat>
            <c:numRef>
              <c:f>Sheet1!$A$2:$A$19</c:f>
              <c:numCache>
                <c:formatCode>General</c:formatCode>
                <c:ptCount val="18"/>
                <c:pt idx="0">
                  <c:v>4.0</c:v>
                </c:pt>
                <c:pt idx="1">
                  <c:v>5.0</c:v>
                </c:pt>
                <c:pt idx="2">
                  <c:v>6.0</c:v>
                </c:pt>
                <c:pt idx="3">
                  <c:v>7.0</c:v>
                </c:pt>
                <c:pt idx="4">
                  <c:v>8.0</c:v>
                </c:pt>
                <c:pt idx="5">
                  <c:v>9.0</c:v>
                </c:pt>
                <c:pt idx="6">
                  <c:v>10.0</c:v>
                </c:pt>
                <c:pt idx="7">
                  <c:v>11.0</c:v>
                </c:pt>
                <c:pt idx="8">
                  <c:v>12.0</c:v>
                </c:pt>
                <c:pt idx="9">
                  <c:v>13.0</c:v>
                </c:pt>
                <c:pt idx="10">
                  <c:v>14.0</c:v>
                </c:pt>
                <c:pt idx="11">
                  <c:v>15.0</c:v>
                </c:pt>
                <c:pt idx="12">
                  <c:v>16.0</c:v>
                </c:pt>
                <c:pt idx="13">
                  <c:v>17.0</c:v>
                </c:pt>
                <c:pt idx="14">
                  <c:v>18.0</c:v>
                </c:pt>
                <c:pt idx="15">
                  <c:v>19.0</c:v>
                </c:pt>
                <c:pt idx="16">
                  <c:v>20.0</c:v>
                </c:pt>
                <c:pt idx="17">
                  <c:v>21.0</c:v>
                </c:pt>
              </c:numCache>
            </c:numRef>
          </c:cat>
          <c:val>
            <c:numRef>
              <c:f>Sheet1!$B$2:$B$19</c:f>
              <c:numCache>
                <c:formatCode>General</c:formatCode>
                <c:ptCount val="18"/>
                <c:pt idx="0">
                  <c:v>1372.0</c:v>
                </c:pt>
                <c:pt idx="1">
                  <c:v>1611.0</c:v>
                </c:pt>
                <c:pt idx="2">
                  <c:v>1961.0</c:v>
                </c:pt>
                <c:pt idx="3">
                  <c:v>2722.0</c:v>
                </c:pt>
                <c:pt idx="4">
                  <c:v>4102.0</c:v>
                </c:pt>
                <c:pt idx="5">
                  <c:v>5352.0</c:v>
                </c:pt>
                <c:pt idx="6">
                  <c:v>6932.0</c:v>
                </c:pt>
                <c:pt idx="7">
                  <c:v>11631.0</c:v>
                </c:pt>
                <c:pt idx="8">
                  <c:v>17725.0</c:v>
                </c:pt>
                <c:pt idx="9">
                  <c:v>23274.0</c:v>
                </c:pt>
                <c:pt idx="10">
                  <c:v>23738.0</c:v>
                </c:pt>
                <c:pt idx="11">
                  <c:v>26569.0</c:v>
                </c:pt>
                <c:pt idx="12">
                  <c:v>33408.0</c:v>
                </c:pt>
                <c:pt idx="13">
                  <c:v>34472.0</c:v>
                </c:pt>
                <c:pt idx="14">
                  <c:v>37323.0</c:v>
                </c:pt>
                <c:pt idx="15">
                  <c:v>40639.0</c:v>
                </c:pt>
                <c:pt idx="16">
                  <c:v>42664.0</c:v>
                </c:pt>
                <c:pt idx="17">
                  <c:v>44211.0</c:v>
                </c:pt>
              </c:numCache>
            </c:numRef>
          </c:val>
        </c:ser>
        <c:dLbls>
          <c:showLegendKey val="0"/>
          <c:showVal val="0"/>
          <c:showCatName val="0"/>
          <c:showSerName val="0"/>
          <c:showPercent val="0"/>
          <c:showBubbleSize val="0"/>
        </c:dLbls>
        <c:gapWidth val="150"/>
        <c:axId val="576189672"/>
        <c:axId val="576192616"/>
      </c:barChart>
      <c:catAx>
        <c:axId val="576189672"/>
        <c:scaling>
          <c:orientation val="minMax"/>
        </c:scaling>
        <c:delete val="0"/>
        <c:axPos val="b"/>
        <c:numFmt formatCode="General" sourceLinked="1"/>
        <c:majorTickMark val="out"/>
        <c:minorTickMark val="none"/>
        <c:tickLblPos val="nextTo"/>
        <c:crossAx val="576192616"/>
        <c:crosses val="autoZero"/>
        <c:auto val="1"/>
        <c:lblAlgn val="ctr"/>
        <c:lblOffset val="100"/>
        <c:noMultiLvlLbl val="0"/>
      </c:catAx>
      <c:valAx>
        <c:axId val="576192616"/>
        <c:scaling>
          <c:orientation val="minMax"/>
        </c:scaling>
        <c:delete val="0"/>
        <c:axPos val="l"/>
        <c:majorGridlines/>
        <c:numFmt formatCode="#,##0_);[Red]\(#,##0\)" sourceLinked="0"/>
        <c:majorTickMark val="out"/>
        <c:minorTickMark val="none"/>
        <c:tickLblPos val="nextTo"/>
        <c:crossAx val="576189672"/>
        <c:crosses val="autoZero"/>
        <c:crossBetween val="between"/>
      </c:valAx>
    </c:plotArea>
    <c:plotVisOnly val="1"/>
    <c:dispBlanksAs val="gap"/>
    <c:showDLblsOverMax val="0"/>
  </c:chart>
  <c:txPr>
    <a:bodyPr/>
    <a:lstStyle/>
    <a:p>
      <a:pPr>
        <a:defRPr sz="1800"/>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241362295381856"/>
          <c:y val="0.147989530940887"/>
          <c:w val="0.503013551690011"/>
          <c:h val="0.814926305057438"/>
        </c:manualLayout>
      </c:layout>
      <c:pieChart>
        <c:varyColors val="1"/>
        <c:ser>
          <c:idx val="0"/>
          <c:order val="0"/>
          <c:tx>
            <c:strRef>
              <c:f>Sheet1!$B$1</c:f>
              <c:strCache>
                <c:ptCount val="1"/>
                <c:pt idx="0">
                  <c:v>gyakutai </c:v>
                </c:pt>
              </c:strCache>
            </c:strRef>
          </c:tx>
          <c:explosion val="25"/>
          <c:dLbls>
            <c:dLbl>
              <c:idx val="2"/>
              <c:layout>
                <c:manualLayout>
                  <c:x val="0.095444764878285"/>
                  <c:y val="-0.171671174319731"/>
                </c:manualLayout>
              </c:layout>
              <c:showLegendKey val="0"/>
              <c:showVal val="0"/>
              <c:showCatName val="1"/>
              <c:showSerName val="0"/>
              <c:showPercent val="1"/>
              <c:showBubbleSize val="0"/>
            </c:dLbl>
            <c:showLegendKey val="0"/>
            <c:showVal val="0"/>
            <c:showCatName val="1"/>
            <c:showSerName val="0"/>
            <c:showPercent val="1"/>
            <c:showBubbleSize val="0"/>
            <c:showLeaderLines val="1"/>
          </c:dLbls>
          <c:cat>
            <c:strRef>
              <c:f>Sheet1!$A$2:$A$6</c:f>
              <c:strCache>
                <c:ptCount val="5"/>
                <c:pt idx="0">
                  <c:v>0〜3歳</c:v>
                </c:pt>
                <c:pt idx="1">
                  <c:v>３歳〜学齢前</c:v>
                </c:pt>
                <c:pt idx="2">
                  <c:v>小学生</c:v>
                </c:pt>
                <c:pt idx="3">
                  <c:v>中学生</c:v>
                </c:pt>
                <c:pt idx="4">
                  <c:v>高校生・その他</c:v>
                </c:pt>
              </c:strCache>
            </c:strRef>
          </c:cat>
          <c:val>
            <c:numRef>
              <c:f>Sheet1!$B$2:$B$6</c:f>
              <c:numCache>
                <c:formatCode>General</c:formatCode>
                <c:ptCount val="5"/>
                <c:pt idx="0">
                  <c:v>8078.0</c:v>
                </c:pt>
                <c:pt idx="1">
                  <c:v>10477.0</c:v>
                </c:pt>
                <c:pt idx="2">
                  <c:v>16623.0</c:v>
                </c:pt>
                <c:pt idx="3">
                  <c:v>6501.0</c:v>
                </c:pt>
                <c:pt idx="4">
                  <c:v>2532.0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ja-JP"/>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261986358097261"/>
          <c:y val="0.04031055066211"/>
          <c:w val="0.518669422027787"/>
          <c:h val="0.899654986849431"/>
        </c:manualLayout>
      </c:layout>
      <c:pieChart>
        <c:varyColors val="1"/>
        <c:ser>
          <c:idx val="0"/>
          <c:order val="0"/>
          <c:tx>
            <c:strRef>
              <c:f>Sheet1!$B$1</c:f>
              <c:strCache>
                <c:ptCount val="1"/>
                <c:pt idx="0">
                  <c:v>売上高</c:v>
                </c:pt>
              </c:strCache>
            </c:strRef>
          </c:tx>
          <c:explosion val="25"/>
          <c:dLbls>
            <c:dLbl>
              <c:idx val="1"/>
              <c:layout>
                <c:manualLayout>
                  <c:x val="0.0876202485913544"/>
                  <c:y val="-0.210550429150389"/>
                </c:manualLayout>
              </c:layout>
              <c:showLegendKey val="0"/>
              <c:showVal val="0"/>
              <c:showCatName val="1"/>
              <c:showSerName val="0"/>
              <c:showPercent val="1"/>
              <c:showBubbleSize val="0"/>
            </c:dLbl>
            <c:showLegendKey val="0"/>
            <c:showVal val="0"/>
            <c:showCatName val="1"/>
            <c:showSerName val="0"/>
            <c:showPercent val="1"/>
            <c:showBubbleSize val="0"/>
            <c:showLeaderLines val="1"/>
          </c:dLbls>
          <c:cat>
            <c:strRef>
              <c:f>Sheet1!$A$2:$A$5</c:f>
              <c:strCache>
                <c:ptCount val="4"/>
                <c:pt idx="0">
                  <c:v>身体的虐待</c:v>
                </c:pt>
                <c:pt idx="1">
                  <c:v>ネグレクト</c:v>
                </c:pt>
                <c:pt idx="2">
                  <c:v>性的虐待</c:v>
                </c:pt>
                <c:pt idx="3">
                  <c:v>心理的虐待</c:v>
                </c:pt>
              </c:strCache>
            </c:strRef>
          </c:cat>
          <c:val>
            <c:numRef>
              <c:f>Sheet1!$B$2:$B$5</c:f>
              <c:numCache>
                <c:formatCode>General</c:formatCode>
                <c:ptCount val="4"/>
                <c:pt idx="0">
                  <c:v>17371.0</c:v>
                </c:pt>
                <c:pt idx="1">
                  <c:v>15185.0</c:v>
                </c:pt>
                <c:pt idx="2">
                  <c:v>1350.0</c:v>
                </c:pt>
                <c:pt idx="3">
                  <c:v>10305.0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ja-JP"/>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0F5CEE-160F-431D-AAE0-348D9BC5E81D}"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kumimoji="1" lang="ja-JP" altLang="en-US"/>
        </a:p>
      </dgm:t>
    </dgm:pt>
    <dgm:pt modelId="{3C4DE366-CFE9-439B-B512-6D92CDE4A98D}">
      <dgm:prSet phldrT="[テキスト]" custT="1"/>
      <dgm:spPr>
        <a:solidFill>
          <a:schemeClr val="accent2">
            <a:lumMod val="40000"/>
            <a:lumOff val="60000"/>
          </a:schemeClr>
        </a:solidFill>
        <a:effectLst>
          <a:outerShdw blurRad="50800" dist="38100" dir="8100000" algn="tr" rotWithShape="0">
            <a:prstClr val="black">
              <a:alpha val="40000"/>
            </a:prstClr>
          </a:outerShdw>
        </a:effectLst>
      </dgm:spPr>
      <dgm:t>
        <a:bodyPr/>
        <a:lstStyle/>
        <a:p>
          <a:r>
            <a:rPr kumimoji="1" lang="ja-JP" altLang="en-US" sz="2800" dirty="0" smtClean="0">
              <a:solidFill>
                <a:schemeClr val="tx1"/>
              </a:solidFill>
              <a:effectLst/>
            </a:rPr>
            <a:t>家族背景</a:t>
          </a:r>
          <a:endParaRPr kumimoji="1" lang="ja-JP" altLang="en-US" sz="2800" dirty="0">
            <a:solidFill>
              <a:schemeClr val="tx1"/>
            </a:solidFill>
            <a:effectLst/>
          </a:endParaRPr>
        </a:p>
      </dgm:t>
    </dgm:pt>
    <dgm:pt modelId="{87B2017D-D6A5-480B-94B9-E2A566C20384}" type="parTrans" cxnId="{86629724-BD4F-4C69-A030-D26AAF59A105}">
      <dgm:prSet/>
      <dgm:spPr/>
      <dgm:t>
        <a:bodyPr/>
        <a:lstStyle/>
        <a:p>
          <a:endParaRPr kumimoji="1" lang="ja-JP" altLang="en-US"/>
        </a:p>
      </dgm:t>
    </dgm:pt>
    <dgm:pt modelId="{14E34979-0D92-47DF-A35D-C0C6C477D159}" type="sibTrans" cxnId="{86629724-BD4F-4C69-A030-D26AAF59A105}">
      <dgm:prSet/>
      <dgm:spPr/>
      <dgm:t>
        <a:bodyPr/>
        <a:lstStyle/>
        <a:p>
          <a:endParaRPr kumimoji="1" lang="ja-JP" altLang="en-US"/>
        </a:p>
      </dgm:t>
    </dgm:pt>
    <dgm:pt modelId="{980EC268-3AB3-4F37-B356-6A74E39990E8}">
      <dgm:prSet phldrT="[テキスト]" custT="1"/>
      <dgm:spPr>
        <a:solidFill>
          <a:schemeClr val="accent2">
            <a:lumMod val="40000"/>
            <a:lumOff val="60000"/>
          </a:schemeClr>
        </a:solidFill>
        <a:effectLst>
          <a:outerShdw blurRad="50800" dist="38100" dir="10800000" algn="r" rotWithShape="0">
            <a:prstClr val="black">
              <a:alpha val="40000"/>
            </a:prstClr>
          </a:outerShdw>
        </a:effectLst>
      </dgm:spPr>
      <dgm:t>
        <a:bodyPr/>
        <a:lstStyle/>
        <a:p>
          <a:r>
            <a:rPr kumimoji="1" lang="ja-JP" altLang="en-US" sz="2800" b="0" i="0" dirty="0" smtClean="0">
              <a:solidFill>
                <a:schemeClr val="tx1"/>
              </a:solidFill>
              <a:effectLst/>
            </a:rPr>
            <a:t>本人リスク因子</a:t>
          </a:r>
          <a:endParaRPr kumimoji="1" lang="ja-JP" altLang="en-US" sz="2800" b="0" i="0" dirty="0">
            <a:solidFill>
              <a:schemeClr val="tx1"/>
            </a:solidFill>
            <a:effectLst/>
          </a:endParaRPr>
        </a:p>
      </dgm:t>
    </dgm:pt>
    <dgm:pt modelId="{AC31E6F6-826C-4740-995B-04D5B365619F}" type="parTrans" cxnId="{A0B2D663-9EF1-43CE-8D31-C590CC21639F}">
      <dgm:prSet/>
      <dgm:spPr/>
      <dgm:t>
        <a:bodyPr/>
        <a:lstStyle/>
        <a:p>
          <a:endParaRPr kumimoji="1" lang="ja-JP" altLang="en-US"/>
        </a:p>
      </dgm:t>
    </dgm:pt>
    <dgm:pt modelId="{1187E3E7-91E0-4E43-9090-510FEF77BD4D}" type="sibTrans" cxnId="{A0B2D663-9EF1-43CE-8D31-C590CC21639F}">
      <dgm:prSet/>
      <dgm:spPr/>
      <dgm:t>
        <a:bodyPr/>
        <a:lstStyle/>
        <a:p>
          <a:endParaRPr kumimoji="1" lang="ja-JP" altLang="en-US"/>
        </a:p>
      </dgm:t>
    </dgm:pt>
    <dgm:pt modelId="{7061112D-8083-4B04-A5E5-97BFEB408B57}">
      <dgm:prSet phldrT="[テキスト]" custT="1"/>
      <dgm:spPr>
        <a:solidFill>
          <a:schemeClr val="accent2">
            <a:lumMod val="60000"/>
            <a:lumOff val="40000"/>
          </a:schemeClr>
        </a:solidFill>
        <a:effectLst>
          <a:outerShdw blurRad="50800" dist="38100" dir="10800000" algn="r" rotWithShape="0">
            <a:prstClr val="black">
              <a:alpha val="40000"/>
            </a:prstClr>
          </a:outerShdw>
        </a:effectLst>
      </dgm:spPr>
      <dgm:t>
        <a:bodyPr/>
        <a:lstStyle/>
        <a:p>
          <a:r>
            <a:rPr kumimoji="1" lang="ja-JP" altLang="en-US" sz="3200" b="0" dirty="0" smtClean="0">
              <a:solidFill>
                <a:srgbClr val="FF0000"/>
              </a:solidFill>
              <a:effectLst>
                <a:outerShdw blurRad="38100" dist="38100" dir="2700000" algn="tl">
                  <a:srgbClr val="000000">
                    <a:alpha val="43137"/>
                  </a:srgbClr>
                </a:outerShdw>
              </a:effectLst>
            </a:rPr>
            <a:t>児童虐待</a:t>
          </a:r>
          <a:endParaRPr kumimoji="1" lang="en-US" altLang="ja-JP" sz="3200" b="0" dirty="0" smtClean="0">
            <a:solidFill>
              <a:srgbClr val="FF0000"/>
            </a:solidFill>
            <a:effectLst>
              <a:outerShdw blurRad="38100" dist="38100" dir="2700000" algn="tl">
                <a:srgbClr val="000000">
                  <a:alpha val="43137"/>
                </a:srgbClr>
              </a:outerShdw>
            </a:effectLst>
          </a:endParaRPr>
        </a:p>
      </dgm:t>
    </dgm:pt>
    <dgm:pt modelId="{E1005D77-08C4-4BCE-9112-BE4888981573}" type="parTrans" cxnId="{31EFC312-B75D-4ABF-82CA-FD9C9E788B99}">
      <dgm:prSet/>
      <dgm:spPr/>
      <dgm:t>
        <a:bodyPr/>
        <a:lstStyle/>
        <a:p>
          <a:endParaRPr kumimoji="1" lang="ja-JP" altLang="en-US"/>
        </a:p>
      </dgm:t>
    </dgm:pt>
    <dgm:pt modelId="{590A38EA-D26C-4CD9-BC41-E8110510EFF4}" type="sibTrans" cxnId="{31EFC312-B75D-4ABF-82CA-FD9C9E788B99}">
      <dgm:prSet/>
      <dgm:spPr/>
      <dgm:t>
        <a:bodyPr/>
        <a:lstStyle/>
        <a:p>
          <a:endParaRPr kumimoji="1" lang="ja-JP" altLang="en-US"/>
        </a:p>
      </dgm:t>
    </dgm:pt>
    <dgm:pt modelId="{61AF0936-40E7-4AFD-B4BA-685A1112ED8F}">
      <dgm:prSet custT="1"/>
      <dgm:spPr>
        <a:solidFill>
          <a:schemeClr val="accent2">
            <a:lumMod val="60000"/>
            <a:lumOff val="40000"/>
          </a:schemeClr>
        </a:solidFill>
        <a:effectLst>
          <a:outerShdw blurRad="50800" dist="38100" dir="10800000" algn="r" rotWithShape="0">
            <a:prstClr val="black">
              <a:alpha val="40000"/>
            </a:prstClr>
          </a:outerShdw>
        </a:effectLst>
      </dgm:spPr>
      <dgm:t>
        <a:bodyPr/>
        <a:lstStyle/>
        <a:p>
          <a:r>
            <a:rPr lang="ja-JP" altLang="en-US" sz="2800" dirty="0" smtClean="0">
              <a:solidFill>
                <a:schemeClr val="tx1"/>
              </a:solidFill>
              <a:effectLst/>
            </a:rPr>
            <a:t>養育困難</a:t>
          </a:r>
          <a:endParaRPr lang="en-US" altLang="ja-JP" sz="2800" dirty="0" smtClean="0">
            <a:solidFill>
              <a:schemeClr val="tx1"/>
            </a:solidFill>
            <a:effectLst/>
          </a:endParaRPr>
        </a:p>
      </dgm:t>
    </dgm:pt>
    <dgm:pt modelId="{332ADD39-369B-4878-8BC6-31E6A469F121}" type="parTrans" cxnId="{9A3B6C7B-C559-40C0-A292-AAF6C642417E}">
      <dgm:prSet/>
      <dgm:spPr/>
      <dgm:t>
        <a:bodyPr/>
        <a:lstStyle/>
        <a:p>
          <a:endParaRPr kumimoji="1" lang="ja-JP" altLang="en-US"/>
        </a:p>
      </dgm:t>
    </dgm:pt>
    <dgm:pt modelId="{2E3897DC-A1EF-4F6F-A947-3FE28BCB3436}" type="sibTrans" cxnId="{9A3B6C7B-C559-40C0-A292-AAF6C642417E}">
      <dgm:prSet/>
      <dgm:spPr/>
      <dgm:t>
        <a:bodyPr/>
        <a:lstStyle/>
        <a:p>
          <a:endParaRPr kumimoji="1" lang="ja-JP" altLang="en-US"/>
        </a:p>
      </dgm:t>
    </dgm:pt>
    <dgm:pt modelId="{7022C040-B604-4E46-8B5B-85C943082C80}" type="pres">
      <dgm:prSet presAssocID="{0C0F5CEE-160F-431D-AAE0-348D9BC5E81D}" presName="CompostProcess" presStyleCnt="0">
        <dgm:presLayoutVars>
          <dgm:dir/>
          <dgm:resizeHandles val="exact"/>
        </dgm:presLayoutVars>
      </dgm:prSet>
      <dgm:spPr/>
      <dgm:t>
        <a:bodyPr/>
        <a:lstStyle/>
        <a:p>
          <a:endParaRPr kumimoji="1" lang="ja-JP" altLang="en-US"/>
        </a:p>
      </dgm:t>
    </dgm:pt>
    <dgm:pt modelId="{1D7A5720-818A-4821-977B-0C5A12E9B776}" type="pres">
      <dgm:prSet presAssocID="{0C0F5CEE-160F-431D-AAE0-348D9BC5E81D}" presName="arrow" presStyleLbl="bgShp" presStyleIdx="0" presStyleCnt="1" custScaleX="117647" custLinFactNeighborX="-1188"/>
      <dgm:spPr/>
    </dgm:pt>
    <dgm:pt modelId="{71334929-AF0E-4CCC-813D-5F384B088608}" type="pres">
      <dgm:prSet presAssocID="{0C0F5CEE-160F-431D-AAE0-348D9BC5E81D}" presName="linearProcess" presStyleCnt="0"/>
      <dgm:spPr/>
    </dgm:pt>
    <dgm:pt modelId="{C2EE675F-EF2A-4853-846F-B99219ABD33B}" type="pres">
      <dgm:prSet presAssocID="{3C4DE366-CFE9-439B-B512-6D92CDE4A98D}" presName="textNode" presStyleLbl="node1" presStyleIdx="0" presStyleCnt="4" custScaleX="94284" custLinFactNeighborX="-219" custLinFactNeighborY="-50905">
        <dgm:presLayoutVars>
          <dgm:bulletEnabled val="1"/>
        </dgm:presLayoutVars>
      </dgm:prSet>
      <dgm:spPr/>
      <dgm:t>
        <a:bodyPr/>
        <a:lstStyle/>
        <a:p>
          <a:endParaRPr kumimoji="1" lang="ja-JP" altLang="en-US"/>
        </a:p>
      </dgm:t>
    </dgm:pt>
    <dgm:pt modelId="{DB2F5B8F-B199-4A15-858B-76C63C53715A}" type="pres">
      <dgm:prSet presAssocID="{14E34979-0D92-47DF-A35D-C0C6C477D159}" presName="sibTrans" presStyleCnt="0"/>
      <dgm:spPr/>
    </dgm:pt>
    <dgm:pt modelId="{903048DA-E4C6-4820-87D5-40D96F4341BA}" type="pres">
      <dgm:prSet presAssocID="{980EC268-3AB3-4F37-B356-6A74E39990E8}" presName="textNode" presStyleLbl="node1" presStyleIdx="1" presStyleCnt="4" custScaleX="93145" custScaleY="99999" custLinFactX="-94319" custLinFactNeighborX="-100000" custLinFactNeighborY="62474">
        <dgm:presLayoutVars>
          <dgm:bulletEnabled val="1"/>
        </dgm:presLayoutVars>
      </dgm:prSet>
      <dgm:spPr/>
      <dgm:t>
        <a:bodyPr/>
        <a:lstStyle/>
        <a:p>
          <a:endParaRPr kumimoji="1" lang="ja-JP" altLang="en-US"/>
        </a:p>
      </dgm:t>
    </dgm:pt>
    <dgm:pt modelId="{DBEEEC2E-5D84-4AE6-9061-41E12005DD79}" type="pres">
      <dgm:prSet presAssocID="{1187E3E7-91E0-4E43-9090-510FEF77BD4D}" presName="sibTrans" presStyleCnt="0"/>
      <dgm:spPr/>
    </dgm:pt>
    <dgm:pt modelId="{D3103E7D-8196-48F3-8042-F80B760FF677}" type="pres">
      <dgm:prSet presAssocID="{7061112D-8083-4B04-A5E5-97BFEB408B57}" presName="textNode" presStyleLbl="node1" presStyleIdx="2" presStyleCnt="4" custScaleX="114480" custLinFactX="78800" custLinFactNeighborX="100000" custLinFactNeighborY="-147">
        <dgm:presLayoutVars>
          <dgm:bulletEnabled val="1"/>
        </dgm:presLayoutVars>
      </dgm:prSet>
      <dgm:spPr/>
      <dgm:t>
        <a:bodyPr/>
        <a:lstStyle/>
        <a:p>
          <a:endParaRPr kumimoji="1" lang="ja-JP" altLang="en-US"/>
        </a:p>
      </dgm:t>
    </dgm:pt>
    <dgm:pt modelId="{5AEF3EA4-845C-428A-BC86-095624ABB042}" type="pres">
      <dgm:prSet presAssocID="{590A38EA-D26C-4CD9-BC41-E8110510EFF4}" presName="sibTrans" presStyleCnt="0"/>
      <dgm:spPr/>
    </dgm:pt>
    <dgm:pt modelId="{8D105660-B427-49B1-AA81-3826D49A8E7E}" type="pres">
      <dgm:prSet presAssocID="{61AF0936-40E7-4AFD-B4BA-685A1112ED8F}" presName="textNode" presStyleLbl="node1" presStyleIdx="3" presStyleCnt="4" custScaleX="98649" custLinFactX="-163472" custLinFactNeighborX="-200000" custLinFactNeighborY="304">
        <dgm:presLayoutVars>
          <dgm:bulletEnabled val="1"/>
        </dgm:presLayoutVars>
      </dgm:prSet>
      <dgm:spPr/>
      <dgm:t>
        <a:bodyPr/>
        <a:lstStyle/>
        <a:p>
          <a:endParaRPr kumimoji="1" lang="ja-JP" altLang="en-US"/>
        </a:p>
      </dgm:t>
    </dgm:pt>
  </dgm:ptLst>
  <dgm:cxnLst>
    <dgm:cxn modelId="{86629724-BD4F-4C69-A030-D26AAF59A105}" srcId="{0C0F5CEE-160F-431D-AAE0-348D9BC5E81D}" destId="{3C4DE366-CFE9-439B-B512-6D92CDE4A98D}" srcOrd="0" destOrd="0" parTransId="{87B2017D-D6A5-480B-94B9-E2A566C20384}" sibTransId="{14E34979-0D92-47DF-A35D-C0C6C477D159}"/>
    <dgm:cxn modelId="{87AEF546-7AD2-EE4E-97B4-1635BE12E945}" type="presOf" srcId="{0C0F5CEE-160F-431D-AAE0-348D9BC5E81D}" destId="{7022C040-B604-4E46-8B5B-85C943082C80}" srcOrd="0" destOrd="0" presId="urn:microsoft.com/office/officeart/2005/8/layout/hProcess9"/>
    <dgm:cxn modelId="{A0B2D663-9EF1-43CE-8D31-C590CC21639F}" srcId="{0C0F5CEE-160F-431D-AAE0-348D9BC5E81D}" destId="{980EC268-3AB3-4F37-B356-6A74E39990E8}" srcOrd="1" destOrd="0" parTransId="{AC31E6F6-826C-4740-995B-04D5B365619F}" sibTransId="{1187E3E7-91E0-4E43-9090-510FEF77BD4D}"/>
    <dgm:cxn modelId="{9A3B6C7B-C559-40C0-A292-AAF6C642417E}" srcId="{0C0F5CEE-160F-431D-AAE0-348D9BC5E81D}" destId="{61AF0936-40E7-4AFD-B4BA-685A1112ED8F}" srcOrd="3" destOrd="0" parTransId="{332ADD39-369B-4878-8BC6-31E6A469F121}" sibTransId="{2E3897DC-A1EF-4F6F-A947-3FE28BCB3436}"/>
    <dgm:cxn modelId="{B9BB2730-6AE4-624C-A8AF-1CCA6FB4F7C2}" type="presOf" srcId="{980EC268-3AB3-4F37-B356-6A74E39990E8}" destId="{903048DA-E4C6-4820-87D5-40D96F4341BA}" srcOrd="0" destOrd="0" presId="urn:microsoft.com/office/officeart/2005/8/layout/hProcess9"/>
    <dgm:cxn modelId="{31EFC312-B75D-4ABF-82CA-FD9C9E788B99}" srcId="{0C0F5CEE-160F-431D-AAE0-348D9BC5E81D}" destId="{7061112D-8083-4B04-A5E5-97BFEB408B57}" srcOrd="2" destOrd="0" parTransId="{E1005D77-08C4-4BCE-9112-BE4888981573}" sibTransId="{590A38EA-D26C-4CD9-BC41-E8110510EFF4}"/>
    <dgm:cxn modelId="{8A972CEB-9A29-264C-9980-0EF4B65B4780}" type="presOf" srcId="{61AF0936-40E7-4AFD-B4BA-685A1112ED8F}" destId="{8D105660-B427-49B1-AA81-3826D49A8E7E}" srcOrd="0" destOrd="0" presId="urn:microsoft.com/office/officeart/2005/8/layout/hProcess9"/>
    <dgm:cxn modelId="{734AEBB9-73ED-CF44-AF4D-D9AD8FE4B4BC}" type="presOf" srcId="{7061112D-8083-4B04-A5E5-97BFEB408B57}" destId="{D3103E7D-8196-48F3-8042-F80B760FF677}" srcOrd="0" destOrd="0" presId="urn:microsoft.com/office/officeart/2005/8/layout/hProcess9"/>
    <dgm:cxn modelId="{19789281-C005-2244-B820-62A5A0FD27A0}" type="presOf" srcId="{3C4DE366-CFE9-439B-B512-6D92CDE4A98D}" destId="{C2EE675F-EF2A-4853-846F-B99219ABD33B}" srcOrd="0" destOrd="0" presId="urn:microsoft.com/office/officeart/2005/8/layout/hProcess9"/>
    <dgm:cxn modelId="{088AF7C8-8440-A84C-813F-8B0B2577ED73}" type="presParOf" srcId="{7022C040-B604-4E46-8B5B-85C943082C80}" destId="{1D7A5720-818A-4821-977B-0C5A12E9B776}" srcOrd="0" destOrd="0" presId="urn:microsoft.com/office/officeart/2005/8/layout/hProcess9"/>
    <dgm:cxn modelId="{0EB5CA68-B580-424D-89D5-64D7931AC665}" type="presParOf" srcId="{7022C040-B604-4E46-8B5B-85C943082C80}" destId="{71334929-AF0E-4CCC-813D-5F384B088608}" srcOrd="1" destOrd="0" presId="urn:microsoft.com/office/officeart/2005/8/layout/hProcess9"/>
    <dgm:cxn modelId="{AF078C75-3031-9749-A18C-24398E9E3700}" type="presParOf" srcId="{71334929-AF0E-4CCC-813D-5F384B088608}" destId="{C2EE675F-EF2A-4853-846F-B99219ABD33B}" srcOrd="0" destOrd="0" presId="urn:microsoft.com/office/officeart/2005/8/layout/hProcess9"/>
    <dgm:cxn modelId="{FDC11E5E-CAE8-F34B-A842-A606C9075988}" type="presParOf" srcId="{71334929-AF0E-4CCC-813D-5F384B088608}" destId="{DB2F5B8F-B199-4A15-858B-76C63C53715A}" srcOrd="1" destOrd="0" presId="urn:microsoft.com/office/officeart/2005/8/layout/hProcess9"/>
    <dgm:cxn modelId="{EEE166DF-FE6F-6346-B333-4D18C057174C}" type="presParOf" srcId="{71334929-AF0E-4CCC-813D-5F384B088608}" destId="{903048DA-E4C6-4820-87D5-40D96F4341BA}" srcOrd="2" destOrd="0" presId="urn:microsoft.com/office/officeart/2005/8/layout/hProcess9"/>
    <dgm:cxn modelId="{61FAEDF6-64A1-744E-ADB6-B1720A54D8CE}" type="presParOf" srcId="{71334929-AF0E-4CCC-813D-5F384B088608}" destId="{DBEEEC2E-5D84-4AE6-9061-41E12005DD79}" srcOrd="3" destOrd="0" presId="urn:microsoft.com/office/officeart/2005/8/layout/hProcess9"/>
    <dgm:cxn modelId="{FB3DF36E-63CD-A04F-A65F-8B31B5948BD6}" type="presParOf" srcId="{71334929-AF0E-4CCC-813D-5F384B088608}" destId="{D3103E7D-8196-48F3-8042-F80B760FF677}" srcOrd="4" destOrd="0" presId="urn:microsoft.com/office/officeart/2005/8/layout/hProcess9"/>
    <dgm:cxn modelId="{2BECE85A-6D21-5A47-8154-1B8E6040868E}" type="presParOf" srcId="{71334929-AF0E-4CCC-813D-5F384B088608}" destId="{5AEF3EA4-845C-428A-BC86-095624ABB042}" srcOrd="5" destOrd="0" presId="urn:microsoft.com/office/officeart/2005/8/layout/hProcess9"/>
    <dgm:cxn modelId="{C95C3D80-4AC9-2D46-B6D0-9ED74A3261CC}" type="presParOf" srcId="{71334929-AF0E-4CCC-813D-5F384B088608}" destId="{8D105660-B427-49B1-AA81-3826D49A8E7E}"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0F5CEE-160F-431D-AAE0-348D9BC5E81D}"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kumimoji="1" lang="ja-JP" altLang="en-US"/>
        </a:p>
      </dgm:t>
    </dgm:pt>
    <dgm:pt modelId="{3C4DE366-CFE9-439B-B512-6D92CDE4A98D}">
      <dgm:prSet phldrT="[テキスト]" custT="1"/>
      <dgm:spPr>
        <a:solidFill>
          <a:schemeClr val="accent2">
            <a:lumMod val="40000"/>
            <a:lumOff val="60000"/>
          </a:schemeClr>
        </a:solidFill>
        <a:effectLst>
          <a:outerShdw blurRad="50800" dist="38100" dir="8100000" algn="tr" rotWithShape="0">
            <a:prstClr val="black">
              <a:alpha val="40000"/>
            </a:prstClr>
          </a:outerShdw>
        </a:effectLst>
      </dgm:spPr>
      <dgm:t>
        <a:bodyPr/>
        <a:lstStyle/>
        <a:p>
          <a:r>
            <a:rPr kumimoji="1" lang="ja-JP" altLang="en-US" sz="2400" dirty="0" smtClean="0">
              <a:solidFill>
                <a:schemeClr val="tx1"/>
              </a:solidFill>
              <a:effectLst/>
            </a:rPr>
            <a:t>家族背景</a:t>
          </a:r>
          <a:endParaRPr kumimoji="1" lang="ja-JP" altLang="en-US" sz="2400" dirty="0">
            <a:solidFill>
              <a:schemeClr val="tx1"/>
            </a:solidFill>
            <a:effectLst/>
          </a:endParaRPr>
        </a:p>
      </dgm:t>
    </dgm:pt>
    <dgm:pt modelId="{87B2017D-D6A5-480B-94B9-E2A566C20384}" type="parTrans" cxnId="{86629724-BD4F-4C69-A030-D26AAF59A105}">
      <dgm:prSet/>
      <dgm:spPr/>
      <dgm:t>
        <a:bodyPr/>
        <a:lstStyle/>
        <a:p>
          <a:endParaRPr kumimoji="1" lang="ja-JP" altLang="en-US"/>
        </a:p>
      </dgm:t>
    </dgm:pt>
    <dgm:pt modelId="{14E34979-0D92-47DF-A35D-C0C6C477D159}" type="sibTrans" cxnId="{86629724-BD4F-4C69-A030-D26AAF59A105}">
      <dgm:prSet/>
      <dgm:spPr/>
      <dgm:t>
        <a:bodyPr/>
        <a:lstStyle/>
        <a:p>
          <a:endParaRPr kumimoji="1" lang="ja-JP" altLang="en-US"/>
        </a:p>
      </dgm:t>
    </dgm:pt>
    <dgm:pt modelId="{980EC268-3AB3-4F37-B356-6A74E39990E8}">
      <dgm:prSet phldrT="[テキスト]" custT="1"/>
      <dgm:spPr>
        <a:solidFill>
          <a:schemeClr val="accent2">
            <a:lumMod val="40000"/>
            <a:lumOff val="60000"/>
          </a:schemeClr>
        </a:solidFill>
        <a:effectLst>
          <a:outerShdw blurRad="50800" dist="38100" dir="10800000" algn="r" rotWithShape="0">
            <a:prstClr val="black">
              <a:alpha val="40000"/>
            </a:prstClr>
          </a:outerShdw>
        </a:effectLst>
      </dgm:spPr>
      <dgm:t>
        <a:bodyPr/>
        <a:lstStyle/>
        <a:p>
          <a:r>
            <a:rPr kumimoji="1" lang="ja-JP" altLang="en-US" sz="2400" b="0" i="0" dirty="0" smtClean="0">
              <a:solidFill>
                <a:schemeClr val="tx1"/>
              </a:solidFill>
              <a:effectLst/>
            </a:rPr>
            <a:t>本人リスク因子</a:t>
          </a:r>
          <a:endParaRPr kumimoji="1" lang="ja-JP" altLang="en-US" sz="2400" b="0" i="0" dirty="0">
            <a:solidFill>
              <a:schemeClr val="tx1"/>
            </a:solidFill>
            <a:effectLst/>
          </a:endParaRPr>
        </a:p>
      </dgm:t>
    </dgm:pt>
    <dgm:pt modelId="{AC31E6F6-826C-4740-995B-04D5B365619F}" type="parTrans" cxnId="{A0B2D663-9EF1-43CE-8D31-C590CC21639F}">
      <dgm:prSet/>
      <dgm:spPr/>
      <dgm:t>
        <a:bodyPr/>
        <a:lstStyle/>
        <a:p>
          <a:endParaRPr kumimoji="1" lang="ja-JP" altLang="en-US"/>
        </a:p>
      </dgm:t>
    </dgm:pt>
    <dgm:pt modelId="{1187E3E7-91E0-4E43-9090-510FEF77BD4D}" type="sibTrans" cxnId="{A0B2D663-9EF1-43CE-8D31-C590CC21639F}">
      <dgm:prSet/>
      <dgm:spPr/>
      <dgm:t>
        <a:bodyPr/>
        <a:lstStyle/>
        <a:p>
          <a:endParaRPr kumimoji="1" lang="ja-JP" altLang="en-US"/>
        </a:p>
      </dgm:t>
    </dgm:pt>
    <dgm:pt modelId="{7061112D-8083-4B04-A5E5-97BFEB408B57}">
      <dgm:prSet phldrT="[テキスト]" custT="1"/>
      <dgm:spPr>
        <a:solidFill>
          <a:schemeClr val="accent2">
            <a:lumMod val="60000"/>
            <a:lumOff val="40000"/>
          </a:schemeClr>
        </a:solidFill>
        <a:effectLst>
          <a:outerShdw blurRad="50800" dist="38100" dir="10800000" algn="r" rotWithShape="0">
            <a:prstClr val="black">
              <a:alpha val="40000"/>
            </a:prstClr>
          </a:outerShdw>
        </a:effectLst>
      </dgm:spPr>
      <dgm:t>
        <a:bodyPr>
          <a:scene3d>
            <a:camera prst="orthographicFront"/>
            <a:lightRig rig="soft" dir="t">
              <a:rot lat="0" lon="0" rev="10800000"/>
            </a:lightRig>
          </a:scene3d>
          <a:sp3d>
            <a:bevelT w="27940" h="12700"/>
            <a:contourClr>
              <a:srgbClr val="DDDDDD"/>
            </a:contourClr>
          </a:sp3d>
        </a:bodyPr>
        <a:lstStyle/>
        <a:p>
          <a:r>
            <a:rPr kumimoji="1" lang="ja-JP" altLang="en-US" sz="2800" b="1" cap="none" spc="150" dirty="0" smtClean="0">
              <a:ln w="11430"/>
              <a:solidFill>
                <a:srgbClr val="FF0000"/>
              </a:solidFill>
              <a:effectLst>
                <a:outerShdw blurRad="25400" algn="tl" rotWithShape="0">
                  <a:srgbClr val="000000">
                    <a:alpha val="43000"/>
                  </a:srgbClr>
                </a:outerShdw>
              </a:effectLst>
            </a:rPr>
            <a:t>児童虐待</a:t>
          </a:r>
          <a:endParaRPr kumimoji="1" lang="en-US" altLang="ja-JP" sz="2800" b="1" cap="none" spc="150" dirty="0" smtClean="0">
            <a:ln w="11430"/>
            <a:solidFill>
              <a:srgbClr val="FF0000"/>
            </a:solidFill>
            <a:effectLst>
              <a:outerShdw blurRad="25400" algn="tl" rotWithShape="0">
                <a:srgbClr val="000000">
                  <a:alpha val="43000"/>
                </a:srgbClr>
              </a:outerShdw>
            </a:effectLst>
          </a:endParaRPr>
        </a:p>
      </dgm:t>
    </dgm:pt>
    <dgm:pt modelId="{E1005D77-08C4-4BCE-9112-BE4888981573}" type="parTrans" cxnId="{31EFC312-B75D-4ABF-82CA-FD9C9E788B99}">
      <dgm:prSet/>
      <dgm:spPr/>
      <dgm:t>
        <a:bodyPr/>
        <a:lstStyle/>
        <a:p>
          <a:endParaRPr kumimoji="1" lang="ja-JP" altLang="en-US"/>
        </a:p>
      </dgm:t>
    </dgm:pt>
    <dgm:pt modelId="{590A38EA-D26C-4CD9-BC41-E8110510EFF4}" type="sibTrans" cxnId="{31EFC312-B75D-4ABF-82CA-FD9C9E788B99}">
      <dgm:prSet/>
      <dgm:spPr/>
      <dgm:t>
        <a:bodyPr/>
        <a:lstStyle/>
        <a:p>
          <a:endParaRPr kumimoji="1" lang="ja-JP" altLang="en-US"/>
        </a:p>
      </dgm:t>
    </dgm:pt>
    <dgm:pt modelId="{61AF0936-40E7-4AFD-B4BA-685A1112ED8F}">
      <dgm:prSet custT="1"/>
      <dgm:spPr>
        <a:solidFill>
          <a:schemeClr val="accent2">
            <a:lumMod val="60000"/>
            <a:lumOff val="40000"/>
          </a:schemeClr>
        </a:solidFill>
        <a:effectLst>
          <a:outerShdw blurRad="50800" dist="38100" dir="10800000" algn="r" rotWithShape="0">
            <a:prstClr val="black">
              <a:alpha val="40000"/>
            </a:prstClr>
          </a:outerShdw>
        </a:effectLst>
      </dgm:spPr>
      <dgm:t>
        <a:bodyPr/>
        <a:lstStyle/>
        <a:p>
          <a:r>
            <a:rPr lang="ja-JP" altLang="en-US" sz="2400" dirty="0" smtClean="0">
              <a:solidFill>
                <a:schemeClr val="tx1"/>
              </a:solidFill>
              <a:effectLst/>
            </a:rPr>
            <a:t>育児放棄</a:t>
          </a:r>
        </a:p>
        <a:p>
          <a:r>
            <a:rPr lang="ja-JP" altLang="en-US" sz="2400" dirty="0" smtClean="0">
              <a:solidFill>
                <a:schemeClr val="tx1"/>
              </a:solidFill>
              <a:effectLst/>
            </a:rPr>
            <a:t>育児疲れ</a:t>
          </a:r>
          <a:endParaRPr lang="en-US" altLang="ja-JP" sz="2400" dirty="0" smtClean="0">
            <a:solidFill>
              <a:schemeClr val="tx1"/>
            </a:solidFill>
            <a:effectLst/>
          </a:endParaRPr>
        </a:p>
      </dgm:t>
    </dgm:pt>
    <dgm:pt modelId="{332ADD39-369B-4878-8BC6-31E6A469F121}" type="parTrans" cxnId="{9A3B6C7B-C559-40C0-A292-AAF6C642417E}">
      <dgm:prSet/>
      <dgm:spPr/>
      <dgm:t>
        <a:bodyPr/>
        <a:lstStyle/>
        <a:p>
          <a:endParaRPr kumimoji="1" lang="ja-JP" altLang="en-US"/>
        </a:p>
      </dgm:t>
    </dgm:pt>
    <dgm:pt modelId="{2E3897DC-A1EF-4F6F-A947-3FE28BCB3436}" type="sibTrans" cxnId="{9A3B6C7B-C559-40C0-A292-AAF6C642417E}">
      <dgm:prSet/>
      <dgm:spPr/>
      <dgm:t>
        <a:bodyPr/>
        <a:lstStyle/>
        <a:p>
          <a:endParaRPr kumimoji="1" lang="ja-JP" altLang="en-US"/>
        </a:p>
      </dgm:t>
    </dgm:pt>
    <dgm:pt modelId="{7022C040-B604-4E46-8B5B-85C943082C80}" type="pres">
      <dgm:prSet presAssocID="{0C0F5CEE-160F-431D-AAE0-348D9BC5E81D}" presName="CompostProcess" presStyleCnt="0">
        <dgm:presLayoutVars>
          <dgm:dir/>
          <dgm:resizeHandles val="exact"/>
        </dgm:presLayoutVars>
      </dgm:prSet>
      <dgm:spPr/>
      <dgm:t>
        <a:bodyPr/>
        <a:lstStyle/>
        <a:p>
          <a:endParaRPr kumimoji="1" lang="ja-JP" altLang="en-US"/>
        </a:p>
      </dgm:t>
    </dgm:pt>
    <dgm:pt modelId="{1D7A5720-818A-4821-977B-0C5A12E9B776}" type="pres">
      <dgm:prSet presAssocID="{0C0F5CEE-160F-431D-AAE0-348D9BC5E81D}" presName="arrow" presStyleLbl="bgShp" presStyleIdx="0" presStyleCnt="1" custScaleX="117647" custLinFactNeighborX="-1188"/>
      <dgm:spPr/>
    </dgm:pt>
    <dgm:pt modelId="{71334929-AF0E-4CCC-813D-5F384B088608}" type="pres">
      <dgm:prSet presAssocID="{0C0F5CEE-160F-431D-AAE0-348D9BC5E81D}" presName="linearProcess" presStyleCnt="0"/>
      <dgm:spPr/>
    </dgm:pt>
    <dgm:pt modelId="{C2EE675F-EF2A-4853-846F-B99219ABD33B}" type="pres">
      <dgm:prSet presAssocID="{3C4DE366-CFE9-439B-B512-6D92CDE4A98D}" presName="textNode" presStyleLbl="node1" presStyleIdx="0" presStyleCnt="4" custScaleX="94284" custLinFactNeighborX="-219" custLinFactNeighborY="-50905">
        <dgm:presLayoutVars>
          <dgm:bulletEnabled val="1"/>
        </dgm:presLayoutVars>
      </dgm:prSet>
      <dgm:spPr/>
      <dgm:t>
        <a:bodyPr/>
        <a:lstStyle/>
        <a:p>
          <a:endParaRPr kumimoji="1" lang="ja-JP" altLang="en-US"/>
        </a:p>
      </dgm:t>
    </dgm:pt>
    <dgm:pt modelId="{DB2F5B8F-B199-4A15-858B-76C63C53715A}" type="pres">
      <dgm:prSet presAssocID="{14E34979-0D92-47DF-A35D-C0C6C477D159}" presName="sibTrans" presStyleCnt="0"/>
      <dgm:spPr/>
    </dgm:pt>
    <dgm:pt modelId="{903048DA-E4C6-4820-87D5-40D96F4341BA}" type="pres">
      <dgm:prSet presAssocID="{980EC268-3AB3-4F37-B356-6A74E39990E8}" presName="textNode" presStyleLbl="node1" presStyleIdx="1" presStyleCnt="4" custScaleX="93145" custScaleY="99999" custLinFactX="-94319" custLinFactNeighborX="-100000" custLinFactNeighborY="62474">
        <dgm:presLayoutVars>
          <dgm:bulletEnabled val="1"/>
        </dgm:presLayoutVars>
      </dgm:prSet>
      <dgm:spPr/>
      <dgm:t>
        <a:bodyPr/>
        <a:lstStyle/>
        <a:p>
          <a:endParaRPr kumimoji="1" lang="ja-JP" altLang="en-US"/>
        </a:p>
      </dgm:t>
    </dgm:pt>
    <dgm:pt modelId="{DBEEEC2E-5D84-4AE6-9061-41E12005DD79}" type="pres">
      <dgm:prSet presAssocID="{1187E3E7-91E0-4E43-9090-510FEF77BD4D}" presName="sibTrans" presStyleCnt="0"/>
      <dgm:spPr/>
    </dgm:pt>
    <dgm:pt modelId="{D3103E7D-8196-48F3-8042-F80B760FF677}" type="pres">
      <dgm:prSet presAssocID="{7061112D-8083-4B04-A5E5-97BFEB408B57}" presName="textNode" presStyleLbl="node1" presStyleIdx="2" presStyleCnt="4" custScaleX="114480" custLinFactX="78800" custLinFactNeighborX="100000" custLinFactNeighborY="-147">
        <dgm:presLayoutVars>
          <dgm:bulletEnabled val="1"/>
        </dgm:presLayoutVars>
      </dgm:prSet>
      <dgm:spPr/>
      <dgm:t>
        <a:bodyPr/>
        <a:lstStyle/>
        <a:p>
          <a:endParaRPr kumimoji="1" lang="ja-JP" altLang="en-US"/>
        </a:p>
      </dgm:t>
    </dgm:pt>
    <dgm:pt modelId="{5AEF3EA4-845C-428A-BC86-095624ABB042}" type="pres">
      <dgm:prSet presAssocID="{590A38EA-D26C-4CD9-BC41-E8110510EFF4}" presName="sibTrans" presStyleCnt="0"/>
      <dgm:spPr/>
    </dgm:pt>
    <dgm:pt modelId="{8D105660-B427-49B1-AA81-3826D49A8E7E}" type="pres">
      <dgm:prSet presAssocID="{61AF0936-40E7-4AFD-B4BA-685A1112ED8F}" presName="textNode" presStyleLbl="node1" presStyleIdx="3" presStyleCnt="4" custScaleX="98649" custLinFactX="-163472" custLinFactNeighborX="-200000" custLinFactNeighborY="304">
        <dgm:presLayoutVars>
          <dgm:bulletEnabled val="1"/>
        </dgm:presLayoutVars>
      </dgm:prSet>
      <dgm:spPr/>
      <dgm:t>
        <a:bodyPr/>
        <a:lstStyle/>
        <a:p>
          <a:endParaRPr kumimoji="1" lang="ja-JP" altLang="en-US"/>
        </a:p>
      </dgm:t>
    </dgm:pt>
  </dgm:ptLst>
  <dgm:cxnLst>
    <dgm:cxn modelId="{86629724-BD4F-4C69-A030-D26AAF59A105}" srcId="{0C0F5CEE-160F-431D-AAE0-348D9BC5E81D}" destId="{3C4DE366-CFE9-439B-B512-6D92CDE4A98D}" srcOrd="0" destOrd="0" parTransId="{87B2017D-D6A5-480B-94B9-E2A566C20384}" sibTransId="{14E34979-0D92-47DF-A35D-C0C6C477D159}"/>
    <dgm:cxn modelId="{A0B2D663-9EF1-43CE-8D31-C590CC21639F}" srcId="{0C0F5CEE-160F-431D-AAE0-348D9BC5E81D}" destId="{980EC268-3AB3-4F37-B356-6A74E39990E8}" srcOrd="1" destOrd="0" parTransId="{AC31E6F6-826C-4740-995B-04D5B365619F}" sibTransId="{1187E3E7-91E0-4E43-9090-510FEF77BD4D}"/>
    <dgm:cxn modelId="{096BC3DC-D75A-3447-B418-A5F6018BE47C}" type="presOf" srcId="{61AF0936-40E7-4AFD-B4BA-685A1112ED8F}" destId="{8D105660-B427-49B1-AA81-3826D49A8E7E}" srcOrd="0" destOrd="0" presId="urn:microsoft.com/office/officeart/2005/8/layout/hProcess9"/>
    <dgm:cxn modelId="{6FA8064B-6126-B84D-AD62-15404A2C785D}" type="presOf" srcId="{980EC268-3AB3-4F37-B356-6A74E39990E8}" destId="{903048DA-E4C6-4820-87D5-40D96F4341BA}" srcOrd="0" destOrd="0" presId="urn:microsoft.com/office/officeart/2005/8/layout/hProcess9"/>
    <dgm:cxn modelId="{31EFC312-B75D-4ABF-82CA-FD9C9E788B99}" srcId="{0C0F5CEE-160F-431D-AAE0-348D9BC5E81D}" destId="{7061112D-8083-4B04-A5E5-97BFEB408B57}" srcOrd="2" destOrd="0" parTransId="{E1005D77-08C4-4BCE-9112-BE4888981573}" sibTransId="{590A38EA-D26C-4CD9-BC41-E8110510EFF4}"/>
    <dgm:cxn modelId="{9A3B6C7B-C559-40C0-A292-AAF6C642417E}" srcId="{0C0F5CEE-160F-431D-AAE0-348D9BC5E81D}" destId="{61AF0936-40E7-4AFD-B4BA-685A1112ED8F}" srcOrd="3" destOrd="0" parTransId="{332ADD39-369B-4878-8BC6-31E6A469F121}" sibTransId="{2E3897DC-A1EF-4F6F-A947-3FE28BCB3436}"/>
    <dgm:cxn modelId="{C623ED63-FE73-ED41-B29F-4DAE4578BD35}" type="presOf" srcId="{3C4DE366-CFE9-439B-B512-6D92CDE4A98D}" destId="{C2EE675F-EF2A-4853-846F-B99219ABD33B}" srcOrd="0" destOrd="0" presId="urn:microsoft.com/office/officeart/2005/8/layout/hProcess9"/>
    <dgm:cxn modelId="{48F12A20-D51F-A44C-B776-AB5A75C670DF}" type="presOf" srcId="{7061112D-8083-4B04-A5E5-97BFEB408B57}" destId="{D3103E7D-8196-48F3-8042-F80B760FF677}" srcOrd="0" destOrd="0" presId="urn:microsoft.com/office/officeart/2005/8/layout/hProcess9"/>
    <dgm:cxn modelId="{7F5B50A6-E787-014B-B658-FED120FF7DA3}" type="presOf" srcId="{0C0F5CEE-160F-431D-AAE0-348D9BC5E81D}" destId="{7022C040-B604-4E46-8B5B-85C943082C80}" srcOrd="0" destOrd="0" presId="urn:microsoft.com/office/officeart/2005/8/layout/hProcess9"/>
    <dgm:cxn modelId="{A4D1C80A-FC01-FB4A-A7F7-5C239F5DB2E2}" type="presParOf" srcId="{7022C040-B604-4E46-8B5B-85C943082C80}" destId="{1D7A5720-818A-4821-977B-0C5A12E9B776}" srcOrd="0" destOrd="0" presId="urn:microsoft.com/office/officeart/2005/8/layout/hProcess9"/>
    <dgm:cxn modelId="{7111D363-6993-0B4B-958F-9D02273334B2}" type="presParOf" srcId="{7022C040-B604-4E46-8B5B-85C943082C80}" destId="{71334929-AF0E-4CCC-813D-5F384B088608}" srcOrd="1" destOrd="0" presId="urn:microsoft.com/office/officeart/2005/8/layout/hProcess9"/>
    <dgm:cxn modelId="{9896A375-ED89-7A46-A810-CCF331B017B1}" type="presParOf" srcId="{71334929-AF0E-4CCC-813D-5F384B088608}" destId="{C2EE675F-EF2A-4853-846F-B99219ABD33B}" srcOrd="0" destOrd="0" presId="urn:microsoft.com/office/officeart/2005/8/layout/hProcess9"/>
    <dgm:cxn modelId="{31BD13B9-767A-9F42-8A8D-80F7B5F48E11}" type="presParOf" srcId="{71334929-AF0E-4CCC-813D-5F384B088608}" destId="{DB2F5B8F-B199-4A15-858B-76C63C53715A}" srcOrd="1" destOrd="0" presId="urn:microsoft.com/office/officeart/2005/8/layout/hProcess9"/>
    <dgm:cxn modelId="{7AD7C486-8CDA-FF4E-86B0-B9F5952D70DF}" type="presParOf" srcId="{71334929-AF0E-4CCC-813D-5F384B088608}" destId="{903048DA-E4C6-4820-87D5-40D96F4341BA}" srcOrd="2" destOrd="0" presId="urn:microsoft.com/office/officeart/2005/8/layout/hProcess9"/>
    <dgm:cxn modelId="{6A4A5D2B-4796-9F4A-9968-FFF279E1F76C}" type="presParOf" srcId="{71334929-AF0E-4CCC-813D-5F384B088608}" destId="{DBEEEC2E-5D84-4AE6-9061-41E12005DD79}" srcOrd="3" destOrd="0" presId="urn:microsoft.com/office/officeart/2005/8/layout/hProcess9"/>
    <dgm:cxn modelId="{3506337D-E558-4947-90BA-E41D2DCB0153}" type="presParOf" srcId="{71334929-AF0E-4CCC-813D-5F384B088608}" destId="{D3103E7D-8196-48F3-8042-F80B760FF677}" srcOrd="4" destOrd="0" presId="urn:microsoft.com/office/officeart/2005/8/layout/hProcess9"/>
    <dgm:cxn modelId="{CE391AE7-2D54-5341-88DB-3357B1FFAD44}" type="presParOf" srcId="{71334929-AF0E-4CCC-813D-5F384B088608}" destId="{5AEF3EA4-845C-428A-BC86-095624ABB042}" srcOrd="5" destOrd="0" presId="urn:microsoft.com/office/officeart/2005/8/layout/hProcess9"/>
    <dgm:cxn modelId="{CAF8CB22-CE3A-5149-A628-2E9D8D629E79}" type="presParOf" srcId="{71334929-AF0E-4CCC-813D-5F384B088608}" destId="{8D105660-B427-49B1-AA81-3826D49A8E7E}"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7A5720-818A-4821-977B-0C5A12E9B776}">
      <dsp:nvSpPr>
        <dsp:cNvPr id="0" name=""/>
        <dsp:cNvSpPr/>
      </dsp:nvSpPr>
      <dsp:spPr>
        <a:xfrm>
          <a:off x="0" y="0"/>
          <a:ext cx="8352923" cy="295232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EE675F-EF2A-4853-846F-B99219ABD33B}">
      <dsp:nvSpPr>
        <dsp:cNvPr id="0" name=""/>
        <dsp:cNvSpPr/>
      </dsp:nvSpPr>
      <dsp:spPr>
        <a:xfrm>
          <a:off x="1635" y="284545"/>
          <a:ext cx="1752560" cy="1180931"/>
        </a:xfrm>
        <a:prstGeom prst="roundRect">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kumimoji="1" lang="ja-JP" altLang="en-US" sz="2800" kern="1200" dirty="0" smtClean="0">
              <a:solidFill>
                <a:schemeClr val="tx1"/>
              </a:solidFill>
              <a:effectLst/>
            </a:rPr>
            <a:t>家族背景</a:t>
          </a:r>
          <a:endParaRPr kumimoji="1" lang="ja-JP" altLang="en-US" sz="2800" kern="1200" dirty="0">
            <a:solidFill>
              <a:schemeClr val="tx1"/>
            </a:solidFill>
            <a:effectLst/>
          </a:endParaRPr>
        </a:p>
      </dsp:txBody>
      <dsp:txXfrm>
        <a:off x="59283" y="342193"/>
        <a:ext cx="1637264" cy="1065635"/>
      </dsp:txXfrm>
    </dsp:sp>
    <dsp:sp modelId="{903048DA-E4C6-4820-87D5-40D96F4341BA}">
      <dsp:nvSpPr>
        <dsp:cNvPr id="0" name=""/>
        <dsp:cNvSpPr/>
      </dsp:nvSpPr>
      <dsp:spPr>
        <a:xfrm>
          <a:off x="1644" y="1623479"/>
          <a:ext cx="1731388" cy="1180919"/>
        </a:xfrm>
        <a:prstGeom prst="roundRect">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a:outerShdw blurRad="50800" dist="38100" dir="10800000" algn="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kumimoji="1" lang="ja-JP" altLang="en-US" sz="2800" b="0" i="0" kern="1200" dirty="0" smtClean="0">
              <a:solidFill>
                <a:schemeClr val="tx1"/>
              </a:solidFill>
              <a:effectLst/>
            </a:rPr>
            <a:t>本人リスク因子</a:t>
          </a:r>
          <a:endParaRPr kumimoji="1" lang="ja-JP" altLang="en-US" sz="2800" b="0" i="0" kern="1200" dirty="0">
            <a:solidFill>
              <a:schemeClr val="tx1"/>
            </a:solidFill>
            <a:effectLst/>
          </a:endParaRPr>
        </a:p>
      </dsp:txBody>
      <dsp:txXfrm>
        <a:off x="59292" y="1681127"/>
        <a:ext cx="1616092" cy="1065623"/>
      </dsp:txXfrm>
    </dsp:sp>
    <dsp:sp modelId="{D3103E7D-8196-48F3-8042-F80B760FF677}">
      <dsp:nvSpPr>
        <dsp:cNvPr id="0" name=""/>
        <dsp:cNvSpPr/>
      </dsp:nvSpPr>
      <dsp:spPr>
        <a:xfrm>
          <a:off x="5853712" y="883962"/>
          <a:ext cx="2127965" cy="1180931"/>
        </a:xfrm>
        <a:prstGeom prst="round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a:outerShdw blurRad="50800" dist="38100" dir="10800000" algn="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kumimoji="1" lang="ja-JP" altLang="en-US" sz="3200" b="0" kern="1200" dirty="0" smtClean="0">
              <a:solidFill>
                <a:srgbClr val="FF0000"/>
              </a:solidFill>
              <a:effectLst>
                <a:outerShdw blurRad="38100" dist="38100" dir="2700000" algn="tl">
                  <a:srgbClr val="000000">
                    <a:alpha val="43137"/>
                  </a:srgbClr>
                </a:outerShdw>
              </a:effectLst>
            </a:rPr>
            <a:t>児童虐待</a:t>
          </a:r>
          <a:endParaRPr kumimoji="1" lang="en-US" altLang="ja-JP" sz="3200" b="0" kern="1200" dirty="0" smtClean="0">
            <a:solidFill>
              <a:srgbClr val="FF0000"/>
            </a:solidFill>
            <a:effectLst>
              <a:outerShdw blurRad="38100" dist="38100" dir="2700000" algn="tl">
                <a:srgbClr val="000000">
                  <a:alpha val="43137"/>
                </a:srgbClr>
              </a:outerShdw>
            </a:effectLst>
          </a:endParaRPr>
        </a:p>
      </dsp:txBody>
      <dsp:txXfrm>
        <a:off x="5911360" y="941610"/>
        <a:ext cx="2012669" cy="1065635"/>
      </dsp:txXfrm>
    </dsp:sp>
    <dsp:sp modelId="{8D105660-B427-49B1-AA81-3826D49A8E7E}">
      <dsp:nvSpPr>
        <dsp:cNvPr id="0" name=""/>
        <dsp:cNvSpPr/>
      </dsp:nvSpPr>
      <dsp:spPr>
        <a:xfrm>
          <a:off x="2876484" y="889288"/>
          <a:ext cx="1833697" cy="1180931"/>
        </a:xfrm>
        <a:prstGeom prst="round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a:outerShdw blurRad="50800" dist="38100" dir="10800000" algn="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ja-JP" altLang="en-US" sz="2800" kern="1200" dirty="0" smtClean="0">
              <a:solidFill>
                <a:schemeClr val="tx1"/>
              </a:solidFill>
              <a:effectLst/>
            </a:rPr>
            <a:t>養育困難</a:t>
          </a:r>
          <a:endParaRPr lang="en-US" altLang="ja-JP" sz="2800" kern="1200" dirty="0" smtClean="0">
            <a:solidFill>
              <a:schemeClr val="tx1"/>
            </a:solidFill>
            <a:effectLst/>
          </a:endParaRPr>
        </a:p>
      </dsp:txBody>
      <dsp:txXfrm>
        <a:off x="2934132" y="946936"/>
        <a:ext cx="1718401" cy="10656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7A5720-818A-4821-977B-0C5A12E9B776}">
      <dsp:nvSpPr>
        <dsp:cNvPr id="0" name=""/>
        <dsp:cNvSpPr/>
      </dsp:nvSpPr>
      <dsp:spPr>
        <a:xfrm>
          <a:off x="0" y="0"/>
          <a:ext cx="8352923" cy="229940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EE675F-EF2A-4853-846F-B99219ABD33B}">
      <dsp:nvSpPr>
        <dsp:cNvPr id="0" name=""/>
        <dsp:cNvSpPr/>
      </dsp:nvSpPr>
      <dsp:spPr>
        <a:xfrm>
          <a:off x="3062" y="221616"/>
          <a:ext cx="1759777" cy="919762"/>
        </a:xfrm>
        <a:prstGeom prst="roundRect">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kumimoji="1" lang="ja-JP" altLang="en-US" sz="2400" kern="1200" dirty="0" smtClean="0">
              <a:solidFill>
                <a:schemeClr val="tx1"/>
              </a:solidFill>
              <a:effectLst/>
            </a:rPr>
            <a:t>家族背景</a:t>
          </a:r>
          <a:endParaRPr kumimoji="1" lang="ja-JP" altLang="en-US" sz="2400" kern="1200" dirty="0">
            <a:solidFill>
              <a:schemeClr val="tx1"/>
            </a:solidFill>
            <a:effectLst/>
          </a:endParaRPr>
        </a:p>
      </dsp:txBody>
      <dsp:txXfrm>
        <a:off x="47961" y="266515"/>
        <a:ext cx="1669979" cy="829964"/>
      </dsp:txXfrm>
    </dsp:sp>
    <dsp:sp modelId="{903048DA-E4C6-4820-87D5-40D96F4341BA}">
      <dsp:nvSpPr>
        <dsp:cNvPr id="0" name=""/>
        <dsp:cNvSpPr/>
      </dsp:nvSpPr>
      <dsp:spPr>
        <a:xfrm>
          <a:off x="3044" y="1264438"/>
          <a:ext cx="1738518" cy="919752"/>
        </a:xfrm>
        <a:prstGeom prst="roundRect">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a:outerShdw blurRad="50800" dist="38100" dir="10800000" algn="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kumimoji="1" lang="ja-JP" altLang="en-US" sz="2400" b="0" i="0" kern="1200" dirty="0" smtClean="0">
              <a:solidFill>
                <a:schemeClr val="tx1"/>
              </a:solidFill>
              <a:effectLst/>
            </a:rPr>
            <a:t>本人リスク因子</a:t>
          </a:r>
          <a:endParaRPr kumimoji="1" lang="ja-JP" altLang="en-US" sz="2400" b="0" i="0" kern="1200" dirty="0">
            <a:solidFill>
              <a:schemeClr val="tx1"/>
            </a:solidFill>
            <a:effectLst/>
          </a:endParaRPr>
        </a:p>
      </dsp:txBody>
      <dsp:txXfrm>
        <a:off x="47943" y="1309337"/>
        <a:ext cx="1648720" cy="829954"/>
      </dsp:txXfrm>
    </dsp:sp>
    <dsp:sp modelId="{D3103E7D-8196-48F3-8042-F80B760FF677}">
      <dsp:nvSpPr>
        <dsp:cNvPr id="0" name=""/>
        <dsp:cNvSpPr/>
      </dsp:nvSpPr>
      <dsp:spPr>
        <a:xfrm>
          <a:off x="5842027" y="688469"/>
          <a:ext cx="2136728" cy="919762"/>
        </a:xfrm>
        <a:prstGeom prst="round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a:outerShdw blurRad="50800" dist="38100" dir="10800000" algn="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kumimoji="1" lang="ja-JP" altLang="en-US" sz="2800" b="1" kern="1200" cap="none" spc="150" dirty="0" smtClean="0">
              <a:ln w="11430"/>
              <a:solidFill>
                <a:srgbClr val="FF0000"/>
              </a:solidFill>
              <a:effectLst>
                <a:outerShdw blurRad="25400" algn="tl" rotWithShape="0">
                  <a:srgbClr val="000000">
                    <a:alpha val="43000"/>
                  </a:srgbClr>
                </a:outerShdw>
              </a:effectLst>
            </a:rPr>
            <a:t>児童虐待</a:t>
          </a:r>
          <a:endParaRPr kumimoji="1" lang="en-US" altLang="ja-JP" sz="2800" b="1" kern="1200" cap="none" spc="150" dirty="0" smtClean="0">
            <a:ln w="11430"/>
            <a:solidFill>
              <a:srgbClr val="FF0000"/>
            </a:solidFill>
            <a:effectLst>
              <a:outerShdw blurRad="25400" algn="tl" rotWithShape="0">
                <a:srgbClr val="000000">
                  <a:alpha val="43000"/>
                </a:srgbClr>
              </a:outerShdw>
            </a:effectLst>
          </a:endParaRPr>
        </a:p>
      </dsp:txBody>
      <dsp:txXfrm>
        <a:off x="5886926" y="733368"/>
        <a:ext cx="2046930" cy="829964"/>
      </dsp:txXfrm>
    </dsp:sp>
    <dsp:sp modelId="{8D105660-B427-49B1-AA81-3826D49A8E7E}">
      <dsp:nvSpPr>
        <dsp:cNvPr id="0" name=""/>
        <dsp:cNvSpPr/>
      </dsp:nvSpPr>
      <dsp:spPr>
        <a:xfrm>
          <a:off x="2877328" y="692617"/>
          <a:ext cx="1841248" cy="919762"/>
        </a:xfrm>
        <a:prstGeom prst="round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a:outerShdw blurRad="50800" dist="38100" dir="10800000" algn="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ja-JP" altLang="en-US" sz="2400" kern="1200" dirty="0" smtClean="0">
              <a:solidFill>
                <a:schemeClr val="tx1"/>
              </a:solidFill>
              <a:effectLst/>
            </a:rPr>
            <a:t>育児放棄</a:t>
          </a:r>
        </a:p>
        <a:p>
          <a:pPr lvl="0" algn="ctr" defTabSz="1066800">
            <a:lnSpc>
              <a:spcPct val="90000"/>
            </a:lnSpc>
            <a:spcBef>
              <a:spcPct val="0"/>
            </a:spcBef>
            <a:spcAft>
              <a:spcPct val="35000"/>
            </a:spcAft>
          </a:pPr>
          <a:r>
            <a:rPr lang="ja-JP" altLang="en-US" sz="2400" kern="1200" dirty="0" smtClean="0">
              <a:solidFill>
                <a:schemeClr val="tx1"/>
              </a:solidFill>
              <a:effectLst/>
            </a:rPr>
            <a:t>育児疲れ</a:t>
          </a:r>
          <a:endParaRPr lang="en-US" altLang="ja-JP" sz="2400" kern="1200" dirty="0" smtClean="0">
            <a:solidFill>
              <a:schemeClr val="tx1"/>
            </a:solidFill>
            <a:effectLst/>
          </a:endParaRPr>
        </a:p>
      </dsp:txBody>
      <dsp:txXfrm>
        <a:off x="2922227" y="737516"/>
        <a:ext cx="1751450" cy="82996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48D25A5-A1ED-E343-A7AC-1AB804E0B0AB}" type="datetimeFigureOut">
              <a:rPr kumimoji="1" lang="ja-JP" altLang="en-US" smtClean="0"/>
              <a:t>11/09/26</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10AE724-DA83-BE4C-93EC-14F0C8795465}" type="slidenum">
              <a:rPr kumimoji="1" lang="ja-JP" altLang="en-US" smtClean="0"/>
              <a:t>‹#›</a:t>
            </a:fld>
            <a:endParaRPr kumimoji="1" lang="ja-JP" altLang="en-US"/>
          </a:p>
        </p:txBody>
      </p:sp>
    </p:spTree>
    <p:extLst>
      <p:ext uri="{BB962C8B-B14F-4D97-AF65-F5344CB8AC3E}">
        <p14:creationId xmlns:p14="http://schemas.microsoft.com/office/powerpoint/2010/main" val="19833967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D2BD15-A6FE-0047-89F2-F6885100E1AA}" type="datetimeFigureOut">
              <a:rPr kumimoji="1" lang="ja-JP" altLang="en-US" smtClean="0"/>
              <a:t>11/09/26</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AE55A5-CF92-4444-8949-2A1F21BF673A}" type="slidenum">
              <a:rPr kumimoji="1" lang="ja-JP" altLang="en-US" smtClean="0"/>
              <a:t>‹#›</a:t>
            </a:fld>
            <a:endParaRPr kumimoji="1" lang="ja-JP" altLang="en-US"/>
          </a:p>
        </p:txBody>
      </p:sp>
    </p:spTree>
    <p:extLst>
      <p:ext uri="{BB962C8B-B14F-4D97-AF65-F5344CB8AC3E}">
        <p14:creationId xmlns:p14="http://schemas.microsoft.com/office/powerpoint/2010/main" val="45281824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スライド イメージ プレースホルダ 1"/>
          <p:cNvSpPr>
            <a:spLocks noGrp="1" noRot="1" noChangeAspect="1" noTextEdit="1"/>
          </p:cNvSpPr>
          <p:nvPr>
            <p:ph type="sldImg"/>
          </p:nvPr>
        </p:nvSpPr>
        <p:spPr>
          <a:ln/>
        </p:spPr>
      </p:sp>
      <p:sp>
        <p:nvSpPr>
          <p:cNvPr id="69634"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ja-JP" altLang="en-US">
              <a:ea typeface="Osaka" charset="0"/>
              <a:cs typeface="Osaka" charset="0"/>
            </a:endParaRPr>
          </a:p>
        </p:txBody>
      </p:sp>
      <p:sp>
        <p:nvSpPr>
          <p:cNvPr id="92164" name="スライド番号プレースホルダ 3"/>
          <p:cNvSpPr>
            <a:spLocks noGrp="1"/>
          </p:cNvSpPr>
          <p:nvPr>
            <p:ph type="sldNum" sz="quarter" idx="5"/>
          </p:nvPr>
        </p:nvSpPr>
        <p:spPr/>
        <p:txBody>
          <a:bodyPr/>
          <a:lstStyle>
            <a:lvl1pPr>
              <a:defRPr kumimoji="1" sz="2400">
                <a:solidFill>
                  <a:schemeClr val="tx1"/>
                </a:solidFill>
                <a:latin typeface="平成明朝" charset="0"/>
                <a:ea typeface="平成明朝" charset="0"/>
                <a:cs typeface="平成明朝" charset="0"/>
              </a:defRPr>
            </a:lvl1pPr>
            <a:lvl2pPr marL="37931725" indent="-37474525">
              <a:defRPr kumimoji="1" sz="2400">
                <a:solidFill>
                  <a:schemeClr val="tx1"/>
                </a:solidFill>
                <a:latin typeface="平成明朝" charset="0"/>
                <a:ea typeface="平成明朝" charset="0"/>
                <a:cs typeface="平成明朝" charset="0"/>
              </a:defRPr>
            </a:lvl2pPr>
            <a:lvl3pPr>
              <a:defRPr kumimoji="1" sz="2400">
                <a:solidFill>
                  <a:schemeClr val="tx1"/>
                </a:solidFill>
                <a:latin typeface="平成明朝" charset="0"/>
                <a:ea typeface="平成明朝" charset="0"/>
                <a:cs typeface="平成明朝" charset="0"/>
              </a:defRPr>
            </a:lvl3pPr>
            <a:lvl4pPr>
              <a:defRPr kumimoji="1" sz="2400">
                <a:solidFill>
                  <a:schemeClr val="tx1"/>
                </a:solidFill>
                <a:latin typeface="平成明朝" charset="0"/>
                <a:ea typeface="平成明朝" charset="0"/>
                <a:cs typeface="平成明朝" charset="0"/>
              </a:defRPr>
            </a:lvl4pPr>
            <a:lvl5pPr>
              <a:defRPr kumimoji="1" sz="2400">
                <a:solidFill>
                  <a:schemeClr val="tx1"/>
                </a:solidFill>
                <a:latin typeface="平成明朝" charset="0"/>
                <a:ea typeface="平成明朝" charset="0"/>
                <a:cs typeface="平成明朝" charset="0"/>
              </a:defRPr>
            </a:lvl5pPr>
            <a:lvl6pPr marL="457200" fontAlgn="base">
              <a:spcBef>
                <a:spcPct val="0"/>
              </a:spcBef>
              <a:spcAft>
                <a:spcPct val="0"/>
              </a:spcAft>
              <a:defRPr kumimoji="1" sz="2400">
                <a:solidFill>
                  <a:schemeClr val="tx1"/>
                </a:solidFill>
                <a:latin typeface="平成明朝" charset="0"/>
                <a:ea typeface="平成明朝" charset="0"/>
                <a:cs typeface="平成明朝" charset="0"/>
              </a:defRPr>
            </a:lvl6pPr>
            <a:lvl7pPr marL="914400" fontAlgn="base">
              <a:spcBef>
                <a:spcPct val="0"/>
              </a:spcBef>
              <a:spcAft>
                <a:spcPct val="0"/>
              </a:spcAft>
              <a:defRPr kumimoji="1" sz="2400">
                <a:solidFill>
                  <a:schemeClr val="tx1"/>
                </a:solidFill>
                <a:latin typeface="平成明朝" charset="0"/>
                <a:ea typeface="平成明朝" charset="0"/>
                <a:cs typeface="平成明朝" charset="0"/>
              </a:defRPr>
            </a:lvl7pPr>
            <a:lvl8pPr marL="1371600" fontAlgn="base">
              <a:spcBef>
                <a:spcPct val="0"/>
              </a:spcBef>
              <a:spcAft>
                <a:spcPct val="0"/>
              </a:spcAft>
              <a:defRPr kumimoji="1" sz="2400">
                <a:solidFill>
                  <a:schemeClr val="tx1"/>
                </a:solidFill>
                <a:latin typeface="平成明朝" charset="0"/>
                <a:ea typeface="平成明朝" charset="0"/>
                <a:cs typeface="平成明朝" charset="0"/>
              </a:defRPr>
            </a:lvl8pPr>
            <a:lvl9pPr marL="1828800" fontAlgn="base">
              <a:spcBef>
                <a:spcPct val="0"/>
              </a:spcBef>
              <a:spcAft>
                <a:spcPct val="0"/>
              </a:spcAft>
              <a:defRPr kumimoji="1" sz="2400">
                <a:solidFill>
                  <a:schemeClr val="tx1"/>
                </a:solidFill>
                <a:latin typeface="平成明朝" charset="0"/>
                <a:ea typeface="平成明朝" charset="0"/>
                <a:cs typeface="平成明朝" charset="0"/>
              </a:defRPr>
            </a:lvl9pPr>
          </a:lstStyle>
          <a:p>
            <a:pPr>
              <a:defRPr/>
            </a:pPr>
            <a:fld id="{15612C43-6DD6-FD4A-A33F-1E8C72AAFB8D}" type="slidenum">
              <a:rPr lang="en-US" altLang="ja-JP" sz="1200" smtClean="0"/>
              <a:pPr>
                <a:defRPr/>
              </a:pPr>
              <a:t>3</a:t>
            </a:fld>
            <a:endParaRPr lang="en-US" altLang="ja-JP" sz="12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5363"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dirty="0" smtClean="0"/>
              <a:t>初期小児救急医療施設では、虐待もしくは虐待が疑われる事例に遭遇することは多い。</a:t>
            </a:r>
            <a:endParaRPr lang="en-US" altLang="ja-JP" dirty="0" smtClean="0"/>
          </a:p>
          <a:p>
            <a:pPr eaLnBrk="1" hangingPunct="1">
              <a:spcBef>
                <a:spcPct val="0"/>
              </a:spcBef>
            </a:pPr>
            <a:r>
              <a:rPr lang="ja-JP" altLang="en-US" dirty="0" smtClean="0"/>
              <a:t>しかし、その現場で虐待と診断することはむずかしいです。</a:t>
            </a:r>
            <a:endParaRPr lang="en-US" altLang="ja-JP" dirty="0" smtClean="0"/>
          </a:p>
          <a:p>
            <a:pPr eaLnBrk="1" hangingPunct="1">
              <a:spcBef>
                <a:spcPct val="0"/>
              </a:spcBef>
            </a:pPr>
            <a:r>
              <a:rPr lang="ja-JP" altLang="en-US" dirty="0" smtClean="0"/>
              <a:t>子ども虐待の発生を予防することに視点を起き、養育困難を抱えている家族、養育相談を必要としている家族であることを見抜き、虐待への連鎖を断ち切ることが大切です。</a:t>
            </a:r>
            <a:endParaRPr lang="en-US" altLang="ja-JP" dirty="0" smtClean="0"/>
          </a:p>
          <a:p>
            <a:pPr eaLnBrk="1" hangingPunct="1">
              <a:spcBef>
                <a:spcPct val="0"/>
              </a:spcBef>
            </a:pPr>
            <a:endParaRPr lang="en-US" altLang="ja-JP" dirty="0" smtClean="0"/>
          </a:p>
          <a:p>
            <a:pPr eaLnBrk="1" hangingPunct="1">
              <a:spcBef>
                <a:spcPct val="0"/>
              </a:spcBef>
            </a:pPr>
            <a:endParaRPr lang="ja-JP" altLang="en-US" dirty="0" smtClean="0"/>
          </a:p>
        </p:txBody>
      </p:sp>
      <p:sp>
        <p:nvSpPr>
          <p:cNvPr id="15364"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5D9AE19-D393-4FE2-8D07-4D9DF002DAB6}" type="slidenum">
              <a:rPr lang="ja-JP" altLang="en-US" smtClean="0"/>
              <a:pPr fontAlgn="base">
                <a:spcBef>
                  <a:spcPct val="0"/>
                </a:spcBef>
                <a:spcAft>
                  <a:spcPct val="0"/>
                </a:spcAft>
              </a:pPr>
              <a:t>23</a:t>
            </a:fld>
            <a:endParaRPr lang="ja-JP"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5363"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dirty="0" smtClean="0"/>
              <a:t>初期小児救急医療施設では、虐待もしくは虐待が疑われる事例に遭遇することは多い。</a:t>
            </a:r>
            <a:endParaRPr lang="en-US" altLang="ja-JP" dirty="0" smtClean="0"/>
          </a:p>
          <a:p>
            <a:pPr eaLnBrk="1" hangingPunct="1">
              <a:spcBef>
                <a:spcPct val="0"/>
              </a:spcBef>
            </a:pPr>
            <a:r>
              <a:rPr lang="ja-JP" altLang="en-US" dirty="0" smtClean="0"/>
              <a:t>しかし、その現場で虐待と診断することはむずかしいです。</a:t>
            </a:r>
            <a:endParaRPr lang="en-US" altLang="ja-JP" dirty="0" smtClean="0"/>
          </a:p>
          <a:p>
            <a:pPr eaLnBrk="1" hangingPunct="1">
              <a:spcBef>
                <a:spcPct val="0"/>
              </a:spcBef>
            </a:pPr>
            <a:r>
              <a:rPr lang="ja-JP" altLang="en-US" dirty="0" smtClean="0"/>
              <a:t>子ども虐待の発生を予防することに視点を起き、養育困難を抱えている家族、養育相談を必要としている家族であることを見抜き、虐待への連鎖を断ち切ることが大切です。</a:t>
            </a:r>
            <a:endParaRPr lang="en-US" altLang="ja-JP" dirty="0" smtClean="0"/>
          </a:p>
          <a:p>
            <a:pPr eaLnBrk="1" hangingPunct="1">
              <a:spcBef>
                <a:spcPct val="0"/>
              </a:spcBef>
            </a:pPr>
            <a:endParaRPr lang="en-US" altLang="ja-JP" dirty="0" smtClean="0"/>
          </a:p>
          <a:p>
            <a:pPr eaLnBrk="1" hangingPunct="1">
              <a:spcBef>
                <a:spcPct val="0"/>
              </a:spcBef>
            </a:pPr>
            <a:endParaRPr lang="ja-JP" altLang="en-US" dirty="0" smtClean="0"/>
          </a:p>
        </p:txBody>
      </p:sp>
      <p:sp>
        <p:nvSpPr>
          <p:cNvPr id="15364"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5D9AE19-D393-4FE2-8D07-4D9DF002DAB6}" type="slidenum">
              <a:rPr lang="ja-JP" altLang="en-US" smtClean="0"/>
              <a:pPr fontAlgn="base">
                <a:spcBef>
                  <a:spcPct val="0"/>
                </a:spcBef>
                <a:spcAft>
                  <a:spcPct val="0"/>
                </a:spcAft>
              </a:pPr>
              <a:t>24</a:t>
            </a:fld>
            <a:endParaRPr lang="ja-JP"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637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ja-JP" altLang="en-US">
                <a:latin typeface="Calibri" charset="0"/>
                <a:ea typeface="ＭＳ Ｐゴシック" charset="0"/>
                <a:cs typeface="ＭＳ Ｐゴシック" charset="0"/>
              </a:rPr>
              <a:t>平成</a:t>
            </a:r>
            <a:r>
              <a:rPr lang="en-US" altLang="ja-JP">
                <a:latin typeface="Calibri" charset="0"/>
                <a:ea typeface="ＭＳ Ｐゴシック" charset="0"/>
                <a:cs typeface="ＭＳ Ｐゴシック" charset="0"/>
              </a:rPr>
              <a:t>21</a:t>
            </a:r>
            <a:r>
              <a:rPr lang="ja-JP" altLang="en-US">
                <a:latin typeface="Calibri" charset="0"/>
                <a:ea typeface="ＭＳ Ｐゴシック" charset="0"/>
                <a:cs typeface="ＭＳ Ｐゴシック" charset="0"/>
              </a:rPr>
              <a:t>年度の受診患者の主訴です。</a:t>
            </a:r>
            <a:endParaRPr lang="en-US" altLang="ja-JP">
              <a:latin typeface="Calibri" charset="0"/>
              <a:ea typeface="ＭＳ Ｐゴシック" charset="0"/>
              <a:cs typeface="ＭＳ Ｐゴシック" charset="0"/>
            </a:endParaRPr>
          </a:p>
          <a:p>
            <a:pPr>
              <a:spcBef>
                <a:spcPct val="0"/>
              </a:spcBef>
            </a:pPr>
            <a:r>
              <a:rPr lang="ja-JP" altLang="en-US">
                <a:latin typeface="Calibri" charset="0"/>
                <a:ea typeface="ＭＳ Ｐゴシック" charset="0"/>
                <a:cs typeface="ＭＳ Ｐゴシック" charset="0"/>
              </a:rPr>
              <a:t>ベスト</a:t>
            </a:r>
            <a:r>
              <a:rPr lang="en-US" altLang="ja-JP">
                <a:latin typeface="Calibri" charset="0"/>
                <a:ea typeface="ＭＳ Ｐゴシック" charset="0"/>
                <a:cs typeface="ＭＳ Ｐゴシック" charset="0"/>
              </a:rPr>
              <a:t>5</a:t>
            </a:r>
            <a:r>
              <a:rPr lang="ja-JP" altLang="en-US">
                <a:latin typeface="Calibri" charset="0"/>
                <a:ea typeface="ＭＳ Ｐゴシック" charset="0"/>
                <a:cs typeface="ＭＳ Ｐゴシック" charset="0"/>
              </a:rPr>
              <a:t>は、発熱</a:t>
            </a:r>
            <a:r>
              <a:rPr lang="en-US" altLang="ja-JP">
                <a:latin typeface="Calibri" charset="0"/>
                <a:ea typeface="ＭＳ Ｐゴシック" charset="0"/>
                <a:cs typeface="ＭＳ Ｐゴシック" charset="0"/>
              </a:rPr>
              <a:t>69</a:t>
            </a:r>
            <a:r>
              <a:rPr lang="ja-JP" altLang="en-US">
                <a:latin typeface="Calibri" charset="0"/>
                <a:ea typeface="ＭＳ Ｐゴシック" charset="0"/>
                <a:cs typeface="ＭＳ Ｐゴシック" charset="0"/>
              </a:rPr>
              <a:t>％、嘔吐下痢</a:t>
            </a:r>
            <a:r>
              <a:rPr lang="en-US" altLang="ja-JP">
                <a:latin typeface="Calibri" charset="0"/>
                <a:ea typeface="ＭＳ Ｐゴシック" charset="0"/>
                <a:cs typeface="ＭＳ Ｐゴシック" charset="0"/>
              </a:rPr>
              <a:t>8</a:t>
            </a:r>
            <a:r>
              <a:rPr lang="ja-JP" altLang="en-US">
                <a:latin typeface="Calibri" charset="0"/>
                <a:ea typeface="ＭＳ Ｐゴシック" charset="0"/>
                <a:cs typeface="ＭＳ Ｐゴシック" charset="0"/>
              </a:rPr>
              <a:t>％、咳喘鳴</a:t>
            </a:r>
            <a:r>
              <a:rPr lang="en-US" altLang="ja-JP">
                <a:latin typeface="Calibri" charset="0"/>
                <a:ea typeface="ＭＳ Ｐゴシック" charset="0"/>
                <a:cs typeface="ＭＳ Ｐゴシック" charset="0"/>
              </a:rPr>
              <a:t>7</a:t>
            </a:r>
            <a:r>
              <a:rPr lang="ja-JP" altLang="en-US">
                <a:latin typeface="Calibri" charset="0"/>
                <a:ea typeface="ＭＳ Ｐゴシック" charset="0"/>
                <a:cs typeface="ＭＳ Ｐゴシック" charset="0"/>
              </a:rPr>
              <a:t>％、発疹</a:t>
            </a:r>
            <a:r>
              <a:rPr lang="en-US" altLang="ja-JP">
                <a:latin typeface="Calibri" charset="0"/>
                <a:ea typeface="ＭＳ Ｐゴシック" charset="0"/>
                <a:cs typeface="ＭＳ Ｐゴシック" charset="0"/>
              </a:rPr>
              <a:t>5</a:t>
            </a:r>
            <a:r>
              <a:rPr lang="ja-JP" altLang="en-US">
                <a:latin typeface="Calibri" charset="0"/>
                <a:ea typeface="ＭＳ Ｐゴシック" charset="0"/>
                <a:cs typeface="ＭＳ Ｐゴシック" charset="0"/>
              </a:rPr>
              <a:t>％、腹痛</a:t>
            </a:r>
            <a:r>
              <a:rPr lang="en-US" altLang="ja-JP">
                <a:latin typeface="Calibri" charset="0"/>
                <a:ea typeface="ＭＳ Ｐゴシック" charset="0"/>
                <a:cs typeface="ＭＳ Ｐゴシック" charset="0"/>
              </a:rPr>
              <a:t>3</a:t>
            </a:r>
            <a:r>
              <a:rPr lang="ja-JP" altLang="en-US">
                <a:latin typeface="Calibri" charset="0"/>
                <a:ea typeface="ＭＳ Ｐゴシック" charset="0"/>
                <a:cs typeface="ＭＳ Ｐゴシック" charset="0"/>
              </a:rPr>
              <a:t>％でした。</a:t>
            </a:r>
            <a:endParaRPr lang="en-US" altLang="ja-JP">
              <a:latin typeface="Calibri" charset="0"/>
              <a:ea typeface="ＭＳ Ｐゴシック" charset="0"/>
              <a:cs typeface="ＭＳ Ｐゴシック" charset="0"/>
            </a:endParaRPr>
          </a:p>
          <a:p>
            <a:pPr>
              <a:spcBef>
                <a:spcPct val="0"/>
              </a:spcBef>
            </a:pPr>
            <a:r>
              <a:rPr lang="ja-JP" altLang="en-US">
                <a:latin typeface="Calibri" charset="0"/>
                <a:ea typeface="ＭＳ Ｐゴシック" charset="0"/>
                <a:cs typeface="ＭＳ Ｐゴシック" charset="0"/>
              </a:rPr>
              <a:t>痛み、けいれん、呼吸困難と続いています。</a:t>
            </a:r>
            <a:endParaRPr lang="en-US" altLang="ja-JP">
              <a:latin typeface="Calibri" charset="0"/>
              <a:ea typeface="ＭＳ Ｐゴシック" charset="0"/>
              <a:cs typeface="ＭＳ Ｐゴシック" charset="0"/>
            </a:endParaRPr>
          </a:p>
          <a:p>
            <a:pPr>
              <a:spcBef>
                <a:spcPct val="0"/>
              </a:spcBef>
            </a:pPr>
            <a:r>
              <a:rPr lang="ja-JP" altLang="en-US">
                <a:latin typeface="Calibri" charset="0"/>
                <a:ea typeface="ＭＳ Ｐゴシック" charset="0"/>
                <a:cs typeface="ＭＳ Ｐゴシック" charset="0"/>
              </a:rPr>
              <a:t>圧倒的に発熱です。</a:t>
            </a:r>
            <a:r>
              <a:rPr lang="en-US" altLang="ja-JP">
                <a:latin typeface="Calibri" charset="0"/>
                <a:ea typeface="ＭＳ Ｐゴシック" charset="0"/>
                <a:cs typeface="ＭＳ Ｐゴシック" charset="0"/>
              </a:rPr>
              <a:t>21</a:t>
            </a:r>
            <a:r>
              <a:rPr lang="ja-JP" altLang="en-US">
                <a:latin typeface="Calibri" charset="0"/>
                <a:ea typeface="ＭＳ Ｐゴシック" charset="0"/>
                <a:cs typeface="ＭＳ Ｐゴシック" charset="0"/>
              </a:rPr>
              <a:t>年度は新型インフルによる受診患者の大幅な増加がありましたが、受診患者の主症状の割合は平成</a:t>
            </a:r>
            <a:r>
              <a:rPr lang="en-US" altLang="ja-JP">
                <a:latin typeface="Calibri" charset="0"/>
                <a:ea typeface="ＭＳ Ｐゴシック" charset="0"/>
                <a:cs typeface="ＭＳ Ｐゴシック" charset="0"/>
              </a:rPr>
              <a:t>20</a:t>
            </a:r>
            <a:r>
              <a:rPr lang="ja-JP" altLang="en-US">
                <a:latin typeface="Calibri" charset="0"/>
                <a:ea typeface="ＭＳ Ｐゴシック" charset="0"/>
                <a:cs typeface="ＭＳ Ｐゴシック" charset="0"/>
              </a:rPr>
              <a:t>年度とかわりません。</a:t>
            </a:r>
            <a:endParaRPr lang="en-US" altLang="ja-JP">
              <a:latin typeface="Calibri" charset="0"/>
              <a:ea typeface="ＭＳ Ｐゴシック" charset="0"/>
              <a:cs typeface="ＭＳ Ｐゴシック" charset="0"/>
            </a:endParaRPr>
          </a:p>
          <a:p>
            <a:pPr>
              <a:spcBef>
                <a:spcPct val="0"/>
              </a:spcBef>
            </a:pPr>
            <a:endParaRPr lang="en-US" altLang="ja-JP">
              <a:latin typeface="Calibri" charset="0"/>
              <a:ea typeface="ＭＳ Ｐゴシック" charset="0"/>
              <a:cs typeface="ＭＳ Ｐゴシック" charset="0"/>
            </a:endParaRPr>
          </a:p>
          <a:p>
            <a:pPr>
              <a:spcBef>
                <a:spcPct val="0"/>
              </a:spcBef>
            </a:pPr>
            <a:r>
              <a:rPr lang="ja-JP" altLang="en-US">
                <a:latin typeface="Calibri" charset="0"/>
                <a:ea typeface="ＭＳ Ｐゴシック" charset="0"/>
                <a:cs typeface="ＭＳ Ｐゴシック" charset="0"/>
              </a:rPr>
              <a:t>次のスライド</a:t>
            </a:r>
            <a:endParaRPr lang="en-US" altLang="ja-JP">
              <a:latin typeface="Calibri" charset="0"/>
              <a:ea typeface="ＭＳ Ｐゴシック" charset="0"/>
              <a:cs typeface="ＭＳ Ｐゴシック" charset="0"/>
            </a:endParaRPr>
          </a:p>
          <a:p>
            <a:pPr>
              <a:spcBef>
                <a:spcPct val="0"/>
              </a:spcBef>
            </a:pPr>
            <a:endParaRPr lang="ja-JP" altLang="en-US">
              <a:latin typeface="Calibri" charset="0"/>
              <a:ea typeface="ＭＳ Ｐゴシック" charset="0"/>
              <a:cs typeface="ＭＳ Ｐゴシック" charset="0"/>
            </a:endParaRPr>
          </a:p>
        </p:txBody>
      </p:sp>
      <p:sp>
        <p:nvSpPr>
          <p:cNvPr id="186372"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rgbClr val="3D4A2F"/>
                </a:solidFill>
                <a:latin typeface="Georgia" charset="0"/>
                <a:ea typeface="ヒラギノ明朝 ProN W3" charset="0"/>
                <a:cs typeface="ヒラギノ明朝 ProN W3" charset="0"/>
                <a:sym typeface="Georgia" charset="0"/>
              </a:defRPr>
            </a:lvl1pPr>
            <a:lvl2pPr marL="37931725" indent="-37474525">
              <a:defRPr kumimoji="1" sz="2000">
                <a:solidFill>
                  <a:srgbClr val="3D4A2F"/>
                </a:solidFill>
                <a:latin typeface="Georgia" charset="0"/>
                <a:ea typeface="ヒラギノ明朝 ProN W3" charset="0"/>
                <a:cs typeface="ヒラギノ明朝 ProN W3" charset="0"/>
                <a:sym typeface="Georgia" charset="0"/>
              </a:defRPr>
            </a:lvl2pPr>
            <a:lvl3pPr>
              <a:defRPr kumimoji="1" sz="2000">
                <a:solidFill>
                  <a:srgbClr val="3D4A2F"/>
                </a:solidFill>
                <a:latin typeface="Georgia" charset="0"/>
                <a:ea typeface="ヒラギノ明朝 ProN W3" charset="0"/>
                <a:cs typeface="ヒラギノ明朝 ProN W3" charset="0"/>
                <a:sym typeface="Georgia" charset="0"/>
              </a:defRPr>
            </a:lvl3pPr>
            <a:lvl4pPr>
              <a:defRPr kumimoji="1" sz="2000">
                <a:solidFill>
                  <a:srgbClr val="3D4A2F"/>
                </a:solidFill>
                <a:latin typeface="Georgia" charset="0"/>
                <a:ea typeface="ヒラギノ明朝 ProN W3" charset="0"/>
                <a:cs typeface="ヒラギノ明朝 ProN W3" charset="0"/>
                <a:sym typeface="Georgia" charset="0"/>
              </a:defRPr>
            </a:lvl4pPr>
            <a:lvl5pPr>
              <a:defRPr kumimoji="1" sz="2000">
                <a:solidFill>
                  <a:srgbClr val="3D4A2F"/>
                </a:solidFill>
                <a:latin typeface="Georgia" charset="0"/>
                <a:ea typeface="ヒラギノ明朝 ProN W3" charset="0"/>
                <a:cs typeface="ヒラギノ明朝 ProN W3" charset="0"/>
                <a:sym typeface="Georgia" charset="0"/>
              </a:defRPr>
            </a:lvl5pPr>
            <a:lvl6pPr marL="457200"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6pPr>
            <a:lvl7pPr marL="914400"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7pPr>
            <a:lvl8pPr marL="1371600"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8pPr>
            <a:lvl9pPr marL="1828800"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9pPr>
          </a:lstStyle>
          <a:p>
            <a:pPr>
              <a:spcBef>
                <a:spcPct val="0"/>
              </a:spcBef>
            </a:pPr>
            <a:fld id="{A068AB58-BB62-A249-9336-797D78691B16}" type="slidenum">
              <a:rPr kumimoji="0" lang="ja-JP" altLang="en-US" sz="1200">
                <a:ea typeface="ＭＳ Ｐゴシック" charset="0"/>
                <a:cs typeface="ＭＳ Ｐゴシック" charset="0"/>
              </a:rPr>
              <a:pPr>
                <a:spcBef>
                  <a:spcPct val="0"/>
                </a:spcBef>
              </a:pPr>
              <a:t>11</a:t>
            </a:fld>
            <a:endParaRPr kumimoji="0" lang="ja-JP" altLang="en-US" sz="120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スライド イメージ プレースホルダ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2"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latin typeface="Calibri" charset="0"/>
                <a:ea typeface="ＭＳ Ｐゴシック" charset="0"/>
                <a:cs typeface="ＭＳ Ｐゴシック" charset="0"/>
              </a:rPr>
              <a:t>まず初めに、子どもの事故の実態を見てみましょう。</a:t>
            </a:r>
            <a:br>
              <a:rPr lang="ja-JP" altLang="en-US">
                <a:latin typeface="Calibri" charset="0"/>
                <a:ea typeface="ＭＳ Ｐゴシック" charset="0"/>
                <a:cs typeface="ＭＳ Ｐゴシック" charset="0"/>
              </a:rPr>
            </a:br>
            <a:r>
              <a:rPr lang="ja-JP" altLang="en-US">
                <a:latin typeface="Calibri" charset="0"/>
                <a:ea typeface="ＭＳ Ｐゴシック" charset="0"/>
                <a:cs typeface="ＭＳ Ｐゴシック" charset="0"/>
              </a:rPr>
              <a:t/>
            </a:r>
            <a:br>
              <a:rPr lang="ja-JP" altLang="en-US">
                <a:latin typeface="Calibri" charset="0"/>
                <a:ea typeface="ＭＳ Ｐゴシック" charset="0"/>
                <a:cs typeface="ＭＳ Ｐゴシック" charset="0"/>
              </a:rPr>
            </a:br>
            <a:r>
              <a:rPr lang="ja-JP" altLang="en-US">
                <a:latin typeface="Calibri" charset="0"/>
                <a:ea typeface="ＭＳ Ｐゴシック" charset="0"/>
                <a:cs typeface="ＭＳ Ｐゴシック" charset="0"/>
              </a:rPr>
              <a:t>　　現在、悪性新生物、脳血管疾患、心疾患が日本人の３大死因となっていますが、０歳を除いた１～１９歳の小児の死因の第１位は「不慮の事故」となっています。この状況は１９６０年以降、現在まで全く変化が見られません。</a:t>
            </a:r>
            <a:endParaRPr lang="en-US" altLang="ja-JP">
              <a:latin typeface="Calibri" charset="0"/>
              <a:ea typeface="ＭＳ Ｐゴシック" charset="0"/>
              <a:cs typeface="ＭＳ Ｐゴシック" charset="0"/>
            </a:endParaRPr>
          </a:p>
          <a:p>
            <a:r>
              <a:rPr lang="ja-JP" altLang="en-US">
                <a:latin typeface="Calibri" charset="0"/>
                <a:ea typeface="ＭＳ Ｐゴシック" charset="0"/>
                <a:cs typeface="ＭＳ Ｐゴシック" charset="0"/>
              </a:rPr>
              <a:t>もうひとつショッキングなことは、</a:t>
            </a:r>
            <a:r>
              <a:rPr lang="en-US" altLang="ja-JP">
                <a:latin typeface="Calibri" charset="0"/>
                <a:ea typeface="ＭＳ Ｐゴシック" charset="0"/>
                <a:cs typeface="ＭＳ Ｐゴシック" charset="0"/>
              </a:rPr>
              <a:t>15</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19</a:t>
            </a:r>
            <a:r>
              <a:rPr lang="ja-JP" altLang="en-US">
                <a:latin typeface="Calibri" charset="0"/>
                <a:ea typeface="ＭＳ Ｐゴシック" charset="0"/>
                <a:cs typeface="ＭＳ Ｐゴシック" charset="0"/>
              </a:rPr>
              <a:t>歳の</a:t>
            </a:r>
            <a:r>
              <a:rPr lang="en-US" altLang="ja-JP">
                <a:latin typeface="Calibri" charset="0"/>
                <a:ea typeface="ＭＳ Ｐゴシック" charset="0"/>
                <a:cs typeface="ＭＳ Ｐゴシック" charset="0"/>
              </a:rPr>
              <a:t>1</a:t>
            </a:r>
            <a:r>
              <a:rPr lang="ja-JP" altLang="en-US">
                <a:latin typeface="Calibri" charset="0"/>
                <a:ea typeface="ＭＳ Ｐゴシック" charset="0"/>
                <a:cs typeface="ＭＳ Ｐゴシック" charset="0"/>
              </a:rPr>
              <a:t>位がこの統計から自殺になったんです。</a:t>
            </a:r>
            <a:endParaRPr lang="en-US" altLang="ja-JP">
              <a:latin typeface="Calibri" charset="0"/>
              <a:ea typeface="ＭＳ Ｐゴシック" charset="0"/>
              <a:cs typeface="ＭＳ Ｐゴシック" charset="0"/>
            </a:endParaRPr>
          </a:p>
          <a:p>
            <a:endParaRPr lang="en-US" altLang="ja-JP">
              <a:latin typeface="Calibri" charset="0"/>
              <a:ea typeface="ＭＳ Ｐゴシック" charset="0"/>
              <a:cs typeface="ＭＳ Ｐゴシック" charset="0"/>
            </a:endParaRPr>
          </a:p>
          <a:p>
            <a:r>
              <a:rPr lang="ja-JP" altLang="en-US">
                <a:latin typeface="Calibri" charset="0"/>
                <a:ea typeface="ＭＳ Ｐゴシック" charset="0"/>
                <a:cs typeface="ＭＳ Ｐゴシック" charset="0"/>
              </a:rPr>
              <a:t>小児の生命や健康をおびやかす最大の危険は「事故」であること、事故の発生件数は膨大な数に上がっていることがお分かりいただけたと思います。</a:t>
            </a:r>
            <a:br>
              <a:rPr lang="ja-JP" altLang="en-US">
                <a:latin typeface="Calibri" charset="0"/>
                <a:ea typeface="ＭＳ Ｐゴシック" charset="0"/>
                <a:cs typeface="ＭＳ Ｐゴシック" charset="0"/>
              </a:rPr>
            </a:br>
            <a:r>
              <a:rPr lang="ja-JP" altLang="en-US">
                <a:latin typeface="Calibri" charset="0"/>
                <a:ea typeface="ＭＳ Ｐゴシック" charset="0"/>
                <a:cs typeface="ＭＳ Ｐゴシック" charset="0"/>
              </a:rPr>
              <a:t>　</a:t>
            </a:r>
          </a:p>
        </p:txBody>
      </p:sp>
      <p:sp>
        <p:nvSpPr>
          <p:cNvPr id="25603"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rgbClr val="3D4A2F"/>
                </a:solidFill>
                <a:latin typeface="Georgia" charset="0"/>
                <a:ea typeface="ヒラギノ明朝 ProN W3" charset="0"/>
                <a:cs typeface="ヒラギノ明朝 ProN W3" charset="0"/>
                <a:sym typeface="Georgia" charset="0"/>
              </a:defRPr>
            </a:lvl1pPr>
            <a:lvl2pPr marL="742950" indent="-285750">
              <a:defRPr kumimoji="1" sz="2000">
                <a:solidFill>
                  <a:srgbClr val="3D4A2F"/>
                </a:solidFill>
                <a:latin typeface="Georgia" charset="0"/>
                <a:ea typeface="ヒラギノ明朝 ProN W3" charset="0"/>
                <a:cs typeface="ヒラギノ明朝 ProN W3" charset="0"/>
                <a:sym typeface="Georgia" charset="0"/>
              </a:defRPr>
            </a:lvl2pPr>
            <a:lvl3pPr marL="1143000" indent="-228600">
              <a:defRPr kumimoji="1" sz="2000">
                <a:solidFill>
                  <a:srgbClr val="3D4A2F"/>
                </a:solidFill>
                <a:latin typeface="Georgia" charset="0"/>
                <a:ea typeface="ヒラギノ明朝 ProN W3" charset="0"/>
                <a:cs typeface="ヒラギノ明朝 ProN W3" charset="0"/>
                <a:sym typeface="Georgia" charset="0"/>
              </a:defRPr>
            </a:lvl3pPr>
            <a:lvl4pPr marL="1600200" indent="-228600">
              <a:defRPr kumimoji="1" sz="2000">
                <a:solidFill>
                  <a:srgbClr val="3D4A2F"/>
                </a:solidFill>
                <a:latin typeface="Georgia" charset="0"/>
                <a:ea typeface="ヒラギノ明朝 ProN W3" charset="0"/>
                <a:cs typeface="ヒラギノ明朝 ProN W3" charset="0"/>
                <a:sym typeface="Georgia" charset="0"/>
              </a:defRPr>
            </a:lvl4pPr>
            <a:lvl5pPr marL="2057400" indent="-228600">
              <a:defRPr kumimoji="1" sz="2000">
                <a:solidFill>
                  <a:srgbClr val="3D4A2F"/>
                </a:solidFill>
                <a:latin typeface="Georgia" charset="0"/>
                <a:ea typeface="ヒラギノ明朝 ProN W3" charset="0"/>
                <a:cs typeface="ヒラギノ明朝 ProN W3" charset="0"/>
                <a:sym typeface="Georgia" charset="0"/>
              </a:defRPr>
            </a:lvl5pPr>
            <a:lvl6pPr marL="25146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6pPr>
            <a:lvl7pPr marL="29718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7pPr>
            <a:lvl8pPr marL="34290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8pPr>
            <a:lvl9pPr marL="38862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9pPr>
          </a:lstStyle>
          <a:p>
            <a:fld id="{A896F687-77D1-4E4B-8A81-D4386A183A85}" type="slidenum">
              <a:rPr lang="ja-JP" altLang="en-US" sz="1200">
                <a:ea typeface="ＭＳ Ｐゴシック" charset="0"/>
                <a:cs typeface="ＭＳ Ｐゴシック" charset="0"/>
              </a:rPr>
              <a:pPr/>
              <a:t>12</a:t>
            </a:fld>
            <a:endParaRPr lang="ja-JP" altLang="en-US" sz="120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スライド イメージ プレースホルダ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2"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latin typeface="Calibri" charset="0"/>
                <a:ea typeface="ＭＳ Ｐゴシック" charset="0"/>
                <a:cs typeface="ＭＳ Ｐゴシック" charset="0"/>
              </a:rPr>
              <a:t>まず初めに、子どもの事故の実態を見てみましょう。</a:t>
            </a:r>
            <a:br>
              <a:rPr lang="ja-JP" altLang="en-US">
                <a:latin typeface="Calibri" charset="0"/>
                <a:ea typeface="ＭＳ Ｐゴシック" charset="0"/>
                <a:cs typeface="ＭＳ Ｐゴシック" charset="0"/>
              </a:rPr>
            </a:br>
            <a:r>
              <a:rPr lang="ja-JP" altLang="en-US">
                <a:latin typeface="Calibri" charset="0"/>
                <a:ea typeface="ＭＳ Ｐゴシック" charset="0"/>
                <a:cs typeface="ＭＳ Ｐゴシック" charset="0"/>
              </a:rPr>
              <a:t/>
            </a:r>
            <a:br>
              <a:rPr lang="ja-JP" altLang="en-US">
                <a:latin typeface="Calibri" charset="0"/>
                <a:ea typeface="ＭＳ Ｐゴシック" charset="0"/>
                <a:cs typeface="ＭＳ Ｐゴシック" charset="0"/>
              </a:rPr>
            </a:br>
            <a:r>
              <a:rPr lang="ja-JP" altLang="en-US">
                <a:latin typeface="Calibri" charset="0"/>
                <a:ea typeface="ＭＳ Ｐゴシック" charset="0"/>
                <a:cs typeface="ＭＳ Ｐゴシック" charset="0"/>
              </a:rPr>
              <a:t>　　現在、悪性新生物、脳血管疾患、心疾患が日本人の３大死因となっていますが、０歳を除いた１～１９歳の小児の死因の第１位は「不慮の事故」となっています。この状況は１９６０年以降、現在まで全く変化が見られません。</a:t>
            </a:r>
            <a:endParaRPr lang="en-US" altLang="ja-JP">
              <a:latin typeface="Calibri" charset="0"/>
              <a:ea typeface="ＭＳ Ｐゴシック" charset="0"/>
              <a:cs typeface="ＭＳ Ｐゴシック" charset="0"/>
            </a:endParaRPr>
          </a:p>
          <a:p>
            <a:r>
              <a:rPr lang="ja-JP" altLang="en-US">
                <a:latin typeface="Calibri" charset="0"/>
                <a:ea typeface="ＭＳ Ｐゴシック" charset="0"/>
                <a:cs typeface="ＭＳ Ｐゴシック" charset="0"/>
              </a:rPr>
              <a:t>もうひとつショッキングなことは、</a:t>
            </a:r>
            <a:r>
              <a:rPr lang="en-US" altLang="ja-JP">
                <a:latin typeface="Calibri" charset="0"/>
                <a:ea typeface="ＭＳ Ｐゴシック" charset="0"/>
                <a:cs typeface="ＭＳ Ｐゴシック" charset="0"/>
              </a:rPr>
              <a:t>15</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19</a:t>
            </a:r>
            <a:r>
              <a:rPr lang="ja-JP" altLang="en-US">
                <a:latin typeface="Calibri" charset="0"/>
                <a:ea typeface="ＭＳ Ｐゴシック" charset="0"/>
                <a:cs typeface="ＭＳ Ｐゴシック" charset="0"/>
              </a:rPr>
              <a:t>歳の</a:t>
            </a:r>
            <a:r>
              <a:rPr lang="en-US" altLang="ja-JP">
                <a:latin typeface="Calibri" charset="0"/>
                <a:ea typeface="ＭＳ Ｐゴシック" charset="0"/>
                <a:cs typeface="ＭＳ Ｐゴシック" charset="0"/>
              </a:rPr>
              <a:t>1</a:t>
            </a:r>
            <a:r>
              <a:rPr lang="ja-JP" altLang="en-US">
                <a:latin typeface="Calibri" charset="0"/>
                <a:ea typeface="ＭＳ Ｐゴシック" charset="0"/>
                <a:cs typeface="ＭＳ Ｐゴシック" charset="0"/>
              </a:rPr>
              <a:t>位がこの統計から自殺になったんです。</a:t>
            </a:r>
            <a:endParaRPr lang="en-US" altLang="ja-JP">
              <a:latin typeface="Calibri" charset="0"/>
              <a:ea typeface="ＭＳ Ｐゴシック" charset="0"/>
              <a:cs typeface="ＭＳ Ｐゴシック" charset="0"/>
            </a:endParaRPr>
          </a:p>
          <a:p>
            <a:endParaRPr lang="en-US" altLang="ja-JP">
              <a:latin typeface="Calibri" charset="0"/>
              <a:ea typeface="ＭＳ Ｐゴシック" charset="0"/>
              <a:cs typeface="ＭＳ Ｐゴシック" charset="0"/>
            </a:endParaRPr>
          </a:p>
          <a:p>
            <a:r>
              <a:rPr lang="ja-JP" altLang="en-US">
                <a:latin typeface="Calibri" charset="0"/>
                <a:ea typeface="ＭＳ Ｐゴシック" charset="0"/>
                <a:cs typeface="ＭＳ Ｐゴシック" charset="0"/>
              </a:rPr>
              <a:t>小児の生命や健康をおびやかす最大の危険は「事故」であること、事故の発生件数は膨大な数に上がっていることがお分かりいただけたと思います。</a:t>
            </a:r>
            <a:br>
              <a:rPr lang="ja-JP" altLang="en-US">
                <a:latin typeface="Calibri" charset="0"/>
                <a:ea typeface="ＭＳ Ｐゴシック" charset="0"/>
                <a:cs typeface="ＭＳ Ｐゴシック" charset="0"/>
              </a:rPr>
            </a:br>
            <a:r>
              <a:rPr lang="ja-JP" altLang="en-US">
                <a:latin typeface="Calibri" charset="0"/>
                <a:ea typeface="ＭＳ Ｐゴシック" charset="0"/>
                <a:cs typeface="ＭＳ Ｐゴシック" charset="0"/>
              </a:rPr>
              <a:t>　</a:t>
            </a:r>
          </a:p>
        </p:txBody>
      </p:sp>
      <p:sp>
        <p:nvSpPr>
          <p:cNvPr id="25603"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rgbClr val="3D4A2F"/>
                </a:solidFill>
                <a:latin typeface="Georgia" charset="0"/>
                <a:ea typeface="ヒラギノ明朝 ProN W3" charset="0"/>
                <a:cs typeface="ヒラギノ明朝 ProN W3" charset="0"/>
                <a:sym typeface="Georgia" charset="0"/>
              </a:defRPr>
            </a:lvl1pPr>
            <a:lvl2pPr marL="742950" indent="-285750">
              <a:defRPr kumimoji="1" sz="2000">
                <a:solidFill>
                  <a:srgbClr val="3D4A2F"/>
                </a:solidFill>
                <a:latin typeface="Georgia" charset="0"/>
                <a:ea typeface="ヒラギノ明朝 ProN W3" charset="0"/>
                <a:cs typeface="ヒラギノ明朝 ProN W3" charset="0"/>
                <a:sym typeface="Georgia" charset="0"/>
              </a:defRPr>
            </a:lvl2pPr>
            <a:lvl3pPr marL="1143000" indent="-228600">
              <a:defRPr kumimoji="1" sz="2000">
                <a:solidFill>
                  <a:srgbClr val="3D4A2F"/>
                </a:solidFill>
                <a:latin typeface="Georgia" charset="0"/>
                <a:ea typeface="ヒラギノ明朝 ProN W3" charset="0"/>
                <a:cs typeface="ヒラギノ明朝 ProN W3" charset="0"/>
                <a:sym typeface="Georgia" charset="0"/>
              </a:defRPr>
            </a:lvl3pPr>
            <a:lvl4pPr marL="1600200" indent="-228600">
              <a:defRPr kumimoji="1" sz="2000">
                <a:solidFill>
                  <a:srgbClr val="3D4A2F"/>
                </a:solidFill>
                <a:latin typeface="Georgia" charset="0"/>
                <a:ea typeface="ヒラギノ明朝 ProN W3" charset="0"/>
                <a:cs typeface="ヒラギノ明朝 ProN W3" charset="0"/>
                <a:sym typeface="Georgia" charset="0"/>
              </a:defRPr>
            </a:lvl4pPr>
            <a:lvl5pPr marL="2057400" indent="-228600">
              <a:defRPr kumimoji="1" sz="2000">
                <a:solidFill>
                  <a:srgbClr val="3D4A2F"/>
                </a:solidFill>
                <a:latin typeface="Georgia" charset="0"/>
                <a:ea typeface="ヒラギノ明朝 ProN W3" charset="0"/>
                <a:cs typeface="ヒラギノ明朝 ProN W3" charset="0"/>
                <a:sym typeface="Georgia" charset="0"/>
              </a:defRPr>
            </a:lvl5pPr>
            <a:lvl6pPr marL="25146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6pPr>
            <a:lvl7pPr marL="29718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7pPr>
            <a:lvl8pPr marL="34290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8pPr>
            <a:lvl9pPr marL="38862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9pPr>
          </a:lstStyle>
          <a:p>
            <a:fld id="{A896F687-77D1-4E4B-8A81-D4386A183A85}" type="slidenum">
              <a:rPr lang="ja-JP" altLang="en-US" sz="1200">
                <a:ea typeface="ＭＳ Ｐゴシック" charset="0"/>
                <a:cs typeface="ＭＳ Ｐゴシック" charset="0"/>
              </a:rPr>
              <a:pPr/>
              <a:t>13</a:t>
            </a:fld>
            <a:endParaRPr lang="ja-JP" altLang="en-US" sz="120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スライド イメージ プレースホルダ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8"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latin typeface="Calibri" charset="0"/>
                <a:ea typeface="ＭＳ Ｐゴシック" charset="0"/>
                <a:cs typeface="ＭＳ Ｐゴシック" charset="0"/>
              </a:rPr>
              <a:t>一口で不慮の事故と言っても、さまざまな事故があります。</a:t>
            </a:r>
            <a:endParaRPr lang="en-US" altLang="ja-JP">
              <a:latin typeface="Calibri" charset="0"/>
              <a:ea typeface="ＭＳ Ｐゴシック" charset="0"/>
              <a:cs typeface="ＭＳ Ｐゴシック" charset="0"/>
            </a:endParaRPr>
          </a:p>
          <a:p>
            <a:r>
              <a:rPr lang="ja-JP" altLang="en-US">
                <a:latin typeface="Calibri" charset="0"/>
                <a:ea typeface="ＭＳ Ｐゴシック" charset="0"/>
                <a:cs typeface="ＭＳ Ｐゴシック" charset="0"/>
              </a:rPr>
              <a:t>当然子どもですから、年齢発達により特徴的な事故の特徴もみられます。</a:t>
            </a:r>
            <a:endParaRPr lang="en-US" altLang="ja-JP">
              <a:latin typeface="Calibri" charset="0"/>
              <a:ea typeface="ＭＳ Ｐゴシック" charset="0"/>
              <a:cs typeface="ＭＳ Ｐゴシック" charset="0"/>
            </a:endParaRPr>
          </a:p>
          <a:p>
            <a:endParaRPr lang="en-US" altLang="ja-JP">
              <a:latin typeface="Calibri" charset="0"/>
              <a:ea typeface="ＭＳ Ｐゴシック" charset="0"/>
              <a:cs typeface="ＭＳ Ｐゴシック" charset="0"/>
            </a:endParaRPr>
          </a:p>
          <a:p>
            <a:r>
              <a:rPr lang="ja-JP" altLang="en-US">
                <a:latin typeface="Calibri" charset="0"/>
                <a:ea typeface="ＭＳ Ｐゴシック" charset="0"/>
                <a:cs typeface="ＭＳ Ｐゴシック" charset="0"/>
              </a:rPr>
              <a:t>まず</a:t>
            </a:r>
            <a:r>
              <a:rPr lang="en-US" altLang="ja-JP">
                <a:latin typeface="Calibri" charset="0"/>
                <a:ea typeface="ＭＳ Ｐゴシック" charset="0"/>
                <a:cs typeface="ＭＳ Ｐゴシック" charset="0"/>
              </a:rPr>
              <a:t>0</a:t>
            </a:r>
            <a:r>
              <a:rPr lang="ja-JP" altLang="en-US">
                <a:latin typeface="Calibri" charset="0"/>
                <a:ea typeface="ＭＳ Ｐゴシック" charset="0"/>
                <a:cs typeface="ＭＳ Ｐゴシック" charset="0"/>
              </a:rPr>
              <a:t>歳児にみられる事故で圧倒的に多いのは窒息です。これはものを喉に詰まらせて、息ができなくなる状態です。</a:t>
            </a:r>
            <a:endParaRPr lang="en-US" altLang="ja-JP">
              <a:latin typeface="Calibri" charset="0"/>
              <a:ea typeface="ＭＳ Ｐゴシック" charset="0"/>
              <a:cs typeface="ＭＳ Ｐゴシック" charset="0"/>
            </a:endParaRPr>
          </a:p>
          <a:p>
            <a:r>
              <a:rPr lang="ja-JP" altLang="en-US">
                <a:latin typeface="Calibri" charset="0"/>
                <a:ea typeface="ＭＳ Ｐゴシック" charset="0"/>
                <a:cs typeface="ＭＳ Ｐゴシック" charset="0"/>
              </a:rPr>
              <a:t>以降、</a:t>
            </a:r>
            <a:r>
              <a:rPr lang="en-US" altLang="ja-JP">
                <a:latin typeface="Calibri" charset="0"/>
                <a:ea typeface="ＭＳ Ｐゴシック" charset="0"/>
                <a:cs typeface="ＭＳ Ｐゴシック" charset="0"/>
              </a:rPr>
              <a:t>1</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19</a:t>
            </a:r>
            <a:r>
              <a:rPr lang="ja-JP" altLang="en-US">
                <a:latin typeface="Calibri" charset="0"/>
                <a:ea typeface="ＭＳ Ｐゴシック" charset="0"/>
                <a:cs typeface="ＭＳ Ｐゴシック" charset="0"/>
              </a:rPr>
              <a:t>歳までの</a:t>
            </a:r>
            <a:r>
              <a:rPr lang="en-US" altLang="ja-JP">
                <a:latin typeface="Calibri" charset="0"/>
                <a:ea typeface="ＭＳ Ｐゴシック" charset="0"/>
                <a:cs typeface="ＭＳ Ｐゴシック" charset="0"/>
              </a:rPr>
              <a:t>1</a:t>
            </a:r>
            <a:r>
              <a:rPr lang="ja-JP" altLang="en-US">
                <a:latin typeface="Calibri" charset="0"/>
                <a:ea typeface="ＭＳ Ｐゴシック" charset="0"/>
                <a:cs typeface="ＭＳ Ｐゴシック" charset="0"/>
              </a:rPr>
              <a:t>位は交通事故です。</a:t>
            </a:r>
            <a:endParaRPr lang="en-US" altLang="ja-JP">
              <a:latin typeface="Calibri" charset="0"/>
              <a:ea typeface="ＭＳ Ｐゴシック" charset="0"/>
              <a:cs typeface="ＭＳ Ｐゴシック" charset="0"/>
            </a:endParaRPr>
          </a:p>
          <a:p>
            <a:r>
              <a:rPr lang="ja-JP" altLang="en-US">
                <a:latin typeface="Calibri" charset="0"/>
                <a:ea typeface="ＭＳ Ｐゴシック" charset="0"/>
                <a:cs typeface="ＭＳ Ｐゴシック" charset="0"/>
              </a:rPr>
              <a:t>同じ交通事故でも、年齢によって事故の種類はことなります。</a:t>
            </a:r>
            <a:endParaRPr lang="en-US" altLang="ja-JP">
              <a:latin typeface="Calibri" charset="0"/>
              <a:ea typeface="ＭＳ Ｐゴシック" charset="0"/>
              <a:cs typeface="ＭＳ Ｐゴシック" charset="0"/>
            </a:endParaRPr>
          </a:p>
          <a:p>
            <a:r>
              <a:rPr lang="en-US" altLang="ja-JP">
                <a:latin typeface="Calibri" charset="0"/>
                <a:ea typeface="ＭＳ Ｐゴシック" charset="0"/>
                <a:cs typeface="ＭＳ Ｐゴシック" charset="0"/>
              </a:rPr>
              <a:t>0</a:t>
            </a:r>
            <a:r>
              <a:rPr lang="ja-JP" altLang="en-US">
                <a:latin typeface="Calibri" charset="0"/>
                <a:ea typeface="ＭＳ Ｐゴシック" charset="0"/>
                <a:cs typeface="ＭＳ Ｐゴシック" charset="0"/>
              </a:rPr>
              <a:t>歳、</a:t>
            </a:r>
            <a:r>
              <a:rPr lang="en-US" altLang="ja-JP">
                <a:latin typeface="Calibri" charset="0"/>
                <a:ea typeface="ＭＳ Ｐゴシック" charset="0"/>
                <a:cs typeface="ＭＳ Ｐゴシック" charset="0"/>
              </a:rPr>
              <a:t>1</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4</a:t>
            </a:r>
            <a:r>
              <a:rPr lang="ja-JP" altLang="en-US">
                <a:latin typeface="Calibri" charset="0"/>
                <a:ea typeface="ＭＳ Ｐゴシック" charset="0"/>
                <a:cs typeface="ＭＳ Ｐゴシック" charset="0"/>
              </a:rPr>
              <a:t>歳の交通事故、これはチャイルドシート未装着によるものが多いです。</a:t>
            </a:r>
            <a:endParaRPr lang="en-US" altLang="ja-JP">
              <a:latin typeface="Calibri" charset="0"/>
              <a:ea typeface="ＭＳ Ｐゴシック" charset="0"/>
              <a:cs typeface="ＭＳ Ｐゴシック" charset="0"/>
            </a:endParaRPr>
          </a:p>
          <a:p>
            <a:r>
              <a:rPr lang="ja-JP" altLang="en-US">
                <a:latin typeface="Calibri" charset="0"/>
                <a:ea typeface="ＭＳ Ｐゴシック" charset="0"/>
                <a:cs typeface="ＭＳ Ｐゴシック" charset="0"/>
              </a:rPr>
              <a:t>少し大きくなってくると、飛び出しですね。</a:t>
            </a:r>
            <a:endParaRPr lang="en-US" altLang="ja-JP">
              <a:latin typeface="Calibri" charset="0"/>
              <a:ea typeface="ＭＳ Ｐゴシック" charset="0"/>
              <a:cs typeface="ＭＳ Ｐゴシック" charset="0"/>
            </a:endParaRPr>
          </a:p>
          <a:p>
            <a:r>
              <a:rPr lang="ja-JP" altLang="en-US">
                <a:latin typeface="Calibri" charset="0"/>
                <a:ea typeface="ＭＳ Ｐゴシック" charset="0"/>
                <a:cs typeface="ＭＳ Ｐゴシック" charset="0"/>
              </a:rPr>
              <a:t>もうちょっと大きくなってくると、自転車の事故が多くなります。</a:t>
            </a:r>
            <a:endParaRPr lang="en-US" altLang="ja-JP">
              <a:latin typeface="Calibri" charset="0"/>
              <a:ea typeface="ＭＳ Ｐゴシック" charset="0"/>
              <a:cs typeface="ＭＳ Ｐゴシック" charset="0"/>
            </a:endParaRPr>
          </a:p>
          <a:p>
            <a:endParaRPr lang="en-US" altLang="ja-JP">
              <a:latin typeface="Calibri" charset="0"/>
              <a:ea typeface="ＭＳ Ｐゴシック" charset="0"/>
              <a:cs typeface="ＭＳ Ｐゴシック" charset="0"/>
            </a:endParaRPr>
          </a:p>
          <a:p>
            <a:r>
              <a:rPr lang="ja-JP" altLang="en-US">
                <a:latin typeface="Calibri" charset="0"/>
                <a:ea typeface="ＭＳ Ｐゴシック" charset="0"/>
                <a:cs typeface="ＭＳ Ｐゴシック" charset="0"/>
              </a:rPr>
              <a:t>つづいて、全年齢階級での</a:t>
            </a:r>
            <a:r>
              <a:rPr lang="en-US" altLang="ja-JP">
                <a:latin typeface="Calibri" charset="0"/>
                <a:ea typeface="ＭＳ Ｐゴシック" charset="0"/>
                <a:cs typeface="ＭＳ Ｐゴシック" charset="0"/>
              </a:rPr>
              <a:t>2</a:t>
            </a:r>
            <a:r>
              <a:rPr lang="ja-JP" altLang="en-US">
                <a:latin typeface="Calibri" charset="0"/>
                <a:ea typeface="ＭＳ Ｐゴシック" charset="0"/>
                <a:cs typeface="ＭＳ Ｐゴシック" charset="0"/>
              </a:rPr>
              <a:t>位は溺水、これは溺れることですね。</a:t>
            </a:r>
            <a:endParaRPr lang="en-US" altLang="ja-JP">
              <a:latin typeface="Calibri" charset="0"/>
              <a:ea typeface="ＭＳ Ｐゴシック" charset="0"/>
              <a:cs typeface="ＭＳ Ｐゴシック" charset="0"/>
            </a:endParaRPr>
          </a:p>
          <a:p>
            <a:r>
              <a:rPr lang="ja-JP" altLang="en-US">
                <a:latin typeface="Calibri" charset="0"/>
                <a:ea typeface="ＭＳ Ｐゴシック" charset="0"/>
                <a:cs typeface="ＭＳ Ｐゴシック" charset="0"/>
              </a:rPr>
              <a:t>これは同じ溺水でも、</a:t>
            </a:r>
            <a:r>
              <a:rPr lang="en-US" altLang="ja-JP">
                <a:latin typeface="Calibri" charset="0"/>
                <a:ea typeface="ＭＳ Ｐゴシック" charset="0"/>
                <a:cs typeface="ＭＳ Ｐゴシック" charset="0"/>
              </a:rPr>
              <a:t>0</a:t>
            </a:r>
            <a:r>
              <a:rPr lang="ja-JP" altLang="en-US">
                <a:latin typeface="Calibri" charset="0"/>
                <a:ea typeface="ＭＳ Ｐゴシック" charset="0"/>
                <a:cs typeface="ＭＳ Ｐゴシック" charset="0"/>
              </a:rPr>
              <a:t>歳から</a:t>
            </a:r>
            <a:r>
              <a:rPr lang="en-US" altLang="ja-JP">
                <a:latin typeface="Calibri" charset="0"/>
                <a:ea typeface="ＭＳ Ｐゴシック" charset="0"/>
                <a:cs typeface="ＭＳ Ｐゴシック" charset="0"/>
              </a:rPr>
              <a:t>1</a:t>
            </a:r>
            <a:r>
              <a:rPr lang="ja-JP" altLang="en-US">
                <a:latin typeface="Calibri" charset="0"/>
                <a:ea typeface="ＭＳ Ｐゴシック" charset="0"/>
                <a:cs typeface="ＭＳ Ｐゴシック" charset="0"/>
              </a:rPr>
              <a:t>歳はお風呂での溺水。</a:t>
            </a:r>
            <a:endParaRPr lang="en-US" altLang="ja-JP">
              <a:latin typeface="Calibri" charset="0"/>
              <a:ea typeface="ＭＳ Ｐゴシック" charset="0"/>
              <a:cs typeface="ＭＳ Ｐゴシック" charset="0"/>
            </a:endParaRPr>
          </a:p>
          <a:p>
            <a:r>
              <a:rPr lang="en-US" altLang="ja-JP">
                <a:latin typeface="Calibri" charset="0"/>
                <a:ea typeface="ＭＳ Ｐゴシック" charset="0"/>
                <a:cs typeface="ＭＳ Ｐゴシック" charset="0"/>
              </a:rPr>
              <a:t>5</a:t>
            </a:r>
            <a:r>
              <a:rPr lang="ja-JP" altLang="en-US">
                <a:latin typeface="Calibri" charset="0"/>
                <a:ea typeface="ＭＳ Ｐゴシック" charset="0"/>
                <a:cs typeface="ＭＳ Ｐゴシック" charset="0"/>
              </a:rPr>
              <a:t>歳以上になってくると、海、川、池、プールでの溺水が主になってきます。</a:t>
            </a:r>
            <a:endParaRPr lang="en-US" altLang="ja-JP">
              <a:latin typeface="Calibri" charset="0"/>
              <a:ea typeface="ＭＳ Ｐゴシック" charset="0"/>
              <a:cs typeface="ＭＳ Ｐゴシック" charset="0"/>
            </a:endParaRPr>
          </a:p>
          <a:p>
            <a:endParaRPr lang="en-US" altLang="ja-JP">
              <a:latin typeface="Calibri" charset="0"/>
              <a:ea typeface="ＭＳ Ｐゴシック" charset="0"/>
              <a:cs typeface="ＭＳ Ｐゴシック" charset="0"/>
            </a:endParaRPr>
          </a:p>
          <a:p>
            <a:r>
              <a:rPr lang="ja-JP" altLang="en-US">
                <a:latin typeface="Calibri" charset="0"/>
                <a:ea typeface="ＭＳ Ｐゴシック" charset="0"/>
                <a:cs typeface="ＭＳ Ｐゴシック" charset="0"/>
              </a:rPr>
              <a:t>本日は、窒息に至ったり、重大な状況に陥ってしまう可能性のある誤飲、誤嚥についてを中心に、交通事故と溺水について</a:t>
            </a:r>
            <a:endParaRPr lang="en-US" altLang="ja-JP">
              <a:latin typeface="Calibri" charset="0"/>
              <a:ea typeface="ＭＳ Ｐゴシック" charset="0"/>
              <a:cs typeface="ＭＳ Ｐゴシック" charset="0"/>
            </a:endParaRPr>
          </a:p>
          <a:p>
            <a:r>
              <a:rPr lang="ja-JP" altLang="en-US">
                <a:latin typeface="Calibri" charset="0"/>
                <a:ea typeface="ＭＳ Ｐゴシック" charset="0"/>
                <a:cs typeface="ＭＳ Ｐゴシック" charset="0"/>
              </a:rPr>
              <a:t>少し詳しくお話させて頂きます。</a:t>
            </a:r>
          </a:p>
        </p:txBody>
      </p:sp>
      <p:sp>
        <p:nvSpPr>
          <p:cNvPr id="29699"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rgbClr val="3D4A2F"/>
                </a:solidFill>
                <a:latin typeface="Georgia" charset="0"/>
                <a:ea typeface="ヒラギノ明朝 ProN W3" charset="0"/>
                <a:cs typeface="ヒラギノ明朝 ProN W3" charset="0"/>
                <a:sym typeface="Georgia" charset="0"/>
              </a:defRPr>
            </a:lvl1pPr>
            <a:lvl2pPr marL="742950" indent="-285750">
              <a:defRPr kumimoji="1" sz="2000">
                <a:solidFill>
                  <a:srgbClr val="3D4A2F"/>
                </a:solidFill>
                <a:latin typeface="Georgia" charset="0"/>
                <a:ea typeface="ヒラギノ明朝 ProN W3" charset="0"/>
                <a:cs typeface="ヒラギノ明朝 ProN W3" charset="0"/>
                <a:sym typeface="Georgia" charset="0"/>
              </a:defRPr>
            </a:lvl2pPr>
            <a:lvl3pPr marL="1143000" indent="-228600">
              <a:defRPr kumimoji="1" sz="2000">
                <a:solidFill>
                  <a:srgbClr val="3D4A2F"/>
                </a:solidFill>
                <a:latin typeface="Georgia" charset="0"/>
                <a:ea typeface="ヒラギノ明朝 ProN W3" charset="0"/>
                <a:cs typeface="ヒラギノ明朝 ProN W3" charset="0"/>
                <a:sym typeface="Georgia" charset="0"/>
              </a:defRPr>
            </a:lvl3pPr>
            <a:lvl4pPr marL="1600200" indent="-228600">
              <a:defRPr kumimoji="1" sz="2000">
                <a:solidFill>
                  <a:srgbClr val="3D4A2F"/>
                </a:solidFill>
                <a:latin typeface="Georgia" charset="0"/>
                <a:ea typeface="ヒラギノ明朝 ProN W3" charset="0"/>
                <a:cs typeface="ヒラギノ明朝 ProN W3" charset="0"/>
                <a:sym typeface="Georgia" charset="0"/>
              </a:defRPr>
            </a:lvl4pPr>
            <a:lvl5pPr marL="2057400" indent="-228600">
              <a:defRPr kumimoji="1" sz="2000">
                <a:solidFill>
                  <a:srgbClr val="3D4A2F"/>
                </a:solidFill>
                <a:latin typeface="Georgia" charset="0"/>
                <a:ea typeface="ヒラギノ明朝 ProN W3" charset="0"/>
                <a:cs typeface="ヒラギノ明朝 ProN W3" charset="0"/>
                <a:sym typeface="Georgia" charset="0"/>
              </a:defRPr>
            </a:lvl5pPr>
            <a:lvl6pPr marL="25146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6pPr>
            <a:lvl7pPr marL="29718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7pPr>
            <a:lvl8pPr marL="34290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8pPr>
            <a:lvl9pPr marL="38862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9pPr>
          </a:lstStyle>
          <a:p>
            <a:fld id="{D31C781B-F67B-E34C-B383-F8904399550D}" type="slidenum">
              <a:rPr lang="ja-JP" altLang="en-US" sz="1200">
                <a:ea typeface="ＭＳ Ｐゴシック" charset="0"/>
                <a:cs typeface="ＭＳ Ｐゴシック" charset="0"/>
              </a:rPr>
              <a:pPr/>
              <a:t>14</a:t>
            </a:fld>
            <a:endParaRPr lang="ja-JP" altLang="en-US" sz="120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スライド イメージ プレースホルダ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650"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latin typeface="Calibri" charset="0"/>
                <a:ea typeface="ＭＳ Ｐゴシック" charset="0"/>
                <a:cs typeface="ＭＳ Ｐゴシック" charset="0"/>
              </a:rPr>
              <a:t>一口で不慮の事故と言っても、さまざまな事故があります。</a:t>
            </a:r>
            <a:endParaRPr lang="en-US" altLang="ja-JP">
              <a:latin typeface="Calibri" charset="0"/>
              <a:ea typeface="ＭＳ Ｐゴシック" charset="0"/>
              <a:cs typeface="ＭＳ Ｐゴシック" charset="0"/>
            </a:endParaRPr>
          </a:p>
          <a:p>
            <a:r>
              <a:rPr lang="ja-JP" altLang="en-US">
                <a:latin typeface="Calibri" charset="0"/>
                <a:ea typeface="ＭＳ Ｐゴシック" charset="0"/>
                <a:cs typeface="ＭＳ Ｐゴシック" charset="0"/>
              </a:rPr>
              <a:t>当然子どもですから、年齢発達により特徴的な事故の特徴もみられます。</a:t>
            </a:r>
            <a:endParaRPr lang="en-US" altLang="ja-JP">
              <a:latin typeface="Calibri" charset="0"/>
              <a:ea typeface="ＭＳ Ｐゴシック" charset="0"/>
              <a:cs typeface="ＭＳ Ｐゴシック" charset="0"/>
            </a:endParaRPr>
          </a:p>
          <a:p>
            <a:endParaRPr lang="en-US" altLang="ja-JP">
              <a:latin typeface="Calibri" charset="0"/>
              <a:ea typeface="ＭＳ Ｐゴシック" charset="0"/>
              <a:cs typeface="ＭＳ Ｐゴシック" charset="0"/>
            </a:endParaRPr>
          </a:p>
          <a:p>
            <a:r>
              <a:rPr lang="ja-JP" altLang="en-US">
                <a:latin typeface="Calibri" charset="0"/>
                <a:ea typeface="ＭＳ Ｐゴシック" charset="0"/>
                <a:cs typeface="ＭＳ Ｐゴシック" charset="0"/>
              </a:rPr>
              <a:t>まず</a:t>
            </a:r>
            <a:r>
              <a:rPr lang="en-US" altLang="ja-JP">
                <a:latin typeface="Calibri" charset="0"/>
                <a:ea typeface="ＭＳ Ｐゴシック" charset="0"/>
                <a:cs typeface="ＭＳ Ｐゴシック" charset="0"/>
              </a:rPr>
              <a:t>0</a:t>
            </a:r>
            <a:r>
              <a:rPr lang="ja-JP" altLang="en-US">
                <a:latin typeface="Calibri" charset="0"/>
                <a:ea typeface="ＭＳ Ｐゴシック" charset="0"/>
                <a:cs typeface="ＭＳ Ｐゴシック" charset="0"/>
              </a:rPr>
              <a:t>歳児にみられる事故で圧倒的に多いのは窒息です。これはものを喉に詰まらせて、息ができなくなる状態です。</a:t>
            </a:r>
            <a:endParaRPr lang="en-US" altLang="ja-JP">
              <a:latin typeface="Calibri" charset="0"/>
              <a:ea typeface="ＭＳ Ｐゴシック" charset="0"/>
              <a:cs typeface="ＭＳ Ｐゴシック" charset="0"/>
            </a:endParaRPr>
          </a:p>
          <a:p>
            <a:r>
              <a:rPr lang="ja-JP" altLang="en-US">
                <a:latin typeface="Calibri" charset="0"/>
                <a:ea typeface="ＭＳ Ｐゴシック" charset="0"/>
                <a:cs typeface="ＭＳ Ｐゴシック" charset="0"/>
              </a:rPr>
              <a:t>以降、</a:t>
            </a:r>
            <a:r>
              <a:rPr lang="en-US" altLang="ja-JP">
                <a:latin typeface="Calibri" charset="0"/>
                <a:ea typeface="ＭＳ Ｐゴシック" charset="0"/>
                <a:cs typeface="ＭＳ Ｐゴシック" charset="0"/>
              </a:rPr>
              <a:t>1</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19</a:t>
            </a:r>
            <a:r>
              <a:rPr lang="ja-JP" altLang="en-US">
                <a:latin typeface="Calibri" charset="0"/>
                <a:ea typeface="ＭＳ Ｐゴシック" charset="0"/>
                <a:cs typeface="ＭＳ Ｐゴシック" charset="0"/>
              </a:rPr>
              <a:t>歳までの</a:t>
            </a:r>
            <a:r>
              <a:rPr lang="en-US" altLang="ja-JP">
                <a:latin typeface="Calibri" charset="0"/>
                <a:ea typeface="ＭＳ Ｐゴシック" charset="0"/>
                <a:cs typeface="ＭＳ Ｐゴシック" charset="0"/>
              </a:rPr>
              <a:t>1</a:t>
            </a:r>
            <a:r>
              <a:rPr lang="ja-JP" altLang="en-US">
                <a:latin typeface="Calibri" charset="0"/>
                <a:ea typeface="ＭＳ Ｐゴシック" charset="0"/>
                <a:cs typeface="ＭＳ Ｐゴシック" charset="0"/>
              </a:rPr>
              <a:t>位は交通事故です。</a:t>
            </a:r>
            <a:endParaRPr lang="en-US" altLang="ja-JP">
              <a:latin typeface="Calibri" charset="0"/>
              <a:ea typeface="ＭＳ Ｐゴシック" charset="0"/>
              <a:cs typeface="ＭＳ Ｐゴシック" charset="0"/>
            </a:endParaRPr>
          </a:p>
          <a:p>
            <a:r>
              <a:rPr lang="ja-JP" altLang="en-US">
                <a:latin typeface="Calibri" charset="0"/>
                <a:ea typeface="ＭＳ Ｐゴシック" charset="0"/>
                <a:cs typeface="ＭＳ Ｐゴシック" charset="0"/>
              </a:rPr>
              <a:t>同じ交通事故でも、年齢によって事故の種類はことなります。</a:t>
            </a:r>
            <a:endParaRPr lang="en-US" altLang="ja-JP">
              <a:latin typeface="Calibri" charset="0"/>
              <a:ea typeface="ＭＳ Ｐゴシック" charset="0"/>
              <a:cs typeface="ＭＳ Ｐゴシック" charset="0"/>
            </a:endParaRPr>
          </a:p>
          <a:p>
            <a:r>
              <a:rPr lang="en-US" altLang="ja-JP">
                <a:latin typeface="Calibri" charset="0"/>
                <a:ea typeface="ＭＳ Ｐゴシック" charset="0"/>
                <a:cs typeface="ＭＳ Ｐゴシック" charset="0"/>
              </a:rPr>
              <a:t>0</a:t>
            </a:r>
            <a:r>
              <a:rPr lang="ja-JP" altLang="en-US">
                <a:latin typeface="Calibri" charset="0"/>
                <a:ea typeface="ＭＳ Ｐゴシック" charset="0"/>
                <a:cs typeface="ＭＳ Ｐゴシック" charset="0"/>
              </a:rPr>
              <a:t>歳、</a:t>
            </a:r>
            <a:r>
              <a:rPr lang="en-US" altLang="ja-JP">
                <a:latin typeface="Calibri" charset="0"/>
                <a:ea typeface="ＭＳ Ｐゴシック" charset="0"/>
                <a:cs typeface="ＭＳ Ｐゴシック" charset="0"/>
              </a:rPr>
              <a:t>1</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4</a:t>
            </a:r>
            <a:r>
              <a:rPr lang="ja-JP" altLang="en-US">
                <a:latin typeface="Calibri" charset="0"/>
                <a:ea typeface="ＭＳ Ｐゴシック" charset="0"/>
                <a:cs typeface="ＭＳ Ｐゴシック" charset="0"/>
              </a:rPr>
              <a:t>歳の交通事故、これはチャイルドシート未装着によるものが多いです。</a:t>
            </a:r>
            <a:endParaRPr lang="en-US" altLang="ja-JP">
              <a:latin typeface="Calibri" charset="0"/>
              <a:ea typeface="ＭＳ Ｐゴシック" charset="0"/>
              <a:cs typeface="ＭＳ Ｐゴシック" charset="0"/>
            </a:endParaRPr>
          </a:p>
          <a:p>
            <a:r>
              <a:rPr lang="ja-JP" altLang="en-US">
                <a:latin typeface="Calibri" charset="0"/>
                <a:ea typeface="ＭＳ Ｐゴシック" charset="0"/>
                <a:cs typeface="ＭＳ Ｐゴシック" charset="0"/>
              </a:rPr>
              <a:t>少し大きくなってくると、飛び出しですね。</a:t>
            </a:r>
            <a:endParaRPr lang="en-US" altLang="ja-JP">
              <a:latin typeface="Calibri" charset="0"/>
              <a:ea typeface="ＭＳ Ｐゴシック" charset="0"/>
              <a:cs typeface="ＭＳ Ｐゴシック" charset="0"/>
            </a:endParaRPr>
          </a:p>
          <a:p>
            <a:r>
              <a:rPr lang="ja-JP" altLang="en-US">
                <a:latin typeface="Calibri" charset="0"/>
                <a:ea typeface="ＭＳ Ｐゴシック" charset="0"/>
                <a:cs typeface="ＭＳ Ｐゴシック" charset="0"/>
              </a:rPr>
              <a:t>もうちょっと大きくなってくると、自転車の事故が多くなります。</a:t>
            </a:r>
            <a:endParaRPr lang="en-US" altLang="ja-JP">
              <a:latin typeface="Calibri" charset="0"/>
              <a:ea typeface="ＭＳ Ｐゴシック" charset="0"/>
              <a:cs typeface="ＭＳ Ｐゴシック" charset="0"/>
            </a:endParaRPr>
          </a:p>
          <a:p>
            <a:endParaRPr lang="en-US" altLang="ja-JP">
              <a:latin typeface="Calibri" charset="0"/>
              <a:ea typeface="ＭＳ Ｐゴシック" charset="0"/>
              <a:cs typeface="ＭＳ Ｐゴシック" charset="0"/>
            </a:endParaRPr>
          </a:p>
          <a:p>
            <a:r>
              <a:rPr lang="ja-JP" altLang="en-US">
                <a:latin typeface="Calibri" charset="0"/>
                <a:ea typeface="ＭＳ Ｐゴシック" charset="0"/>
                <a:cs typeface="ＭＳ Ｐゴシック" charset="0"/>
              </a:rPr>
              <a:t>つづいて、全年齢階級での</a:t>
            </a:r>
            <a:r>
              <a:rPr lang="en-US" altLang="ja-JP">
                <a:latin typeface="Calibri" charset="0"/>
                <a:ea typeface="ＭＳ Ｐゴシック" charset="0"/>
                <a:cs typeface="ＭＳ Ｐゴシック" charset="0"/>
              </a:rPr>
              <a:t>2</a:t>
            </a:r>
            <a:r>
              <a:rPr lang="ja-JP" altLang="en-US">
                <a:latin typeface="Calibri" charset="0"/>
                <a:ea typeface="ＭＳ Ｐゴシック" charset="0"/>
                <a:cs typeface="ＭＳ Ｐゴシック" charset="0"/>
              </a:rPr>
              <a:t>位は溺水、これは溺れることですね。</a:t>
            </a:r>
            <a:endParaRPr lang="en-US" altLang="ja-JP">
              <a:latin typeface="Calibri" charset="0"/>
              <a:ea typeface="ＭＳ Ｐゴシック" charset="0"/>
              <a:cs typeface="ＭＳ Ｐゴシック" charset="0"/>
            </a:endParaRPr>
          </a:p>
          <a:p>
            <a:r>
              <a:rPr lang="ja-JP" altLang="en-US">
                <a:latin typeface="Calibri" charset="0"/>
                <a:ea typeface="ＭＳ Ｐゴシック" charset="0"/>
                <a:cs typeface="ＭＳ Ｐゴシック" charset="0"/>
              </a:rPr>
              <a:t>これは同じ溺水でも、</a:t>
            </a:r>
            <a:r>
              <a:rPr lang="en-US" altLang="ja-JP">
                <a:latin typeface="Calibri" charset="0"/>
                <a:ea typeface="ＭＳ Ｐゴシック" charset="0"/>
                <a:cs typeface="ＭＳ Ｐゴシック" charset="0"/>
              </a:rPr>
              <a:t>0</a:t>
            </a:r>
            <a:r>
              <a:rPr lang="ja-JP" altLang="en-US">
                <a:latin typeface="Calibri" charset="0"/>
                <a:ea typeface="ＭＳ Ｐゴシック" charset="0"/>
                <a:cs typeface="ＭＳ Ｐゴシック" charset="0"/>
              </a:rPr>
              <a:t>歳から</a:t>
            </a:r>
            <a:r>
              <a:rPr lang="en-US" altLang="ja-JP">
                <a:latin typeface="Calibri" charset="0"/>
                <a:ea typeface="ＭＳ Ｐゴシック" charset="0"/>
                <a:cs typeface="ＭＳ Ｐゴシック" charset="0"/>
              </a:rPr>
              <a:t>1</a:t>
            </a:r>
            <a:r>
              <a:rPr lang="ja-JP" altLang="en-US">
                <a:latin typeface="Calibri" charset="0"/>
                <a:ea typeface="ＭＳ Ｐゴシック" charset="0"/>
                <a:cs typeface="ＭＳ Ｐゴシック" charset="0"/>
              </a:rPr>
              <a:t>歳はお風呂での溺水。</a:t>
            </a:r>
            <a:endParaRPr lang="en-US" altLang="ja-JP">
              <a:latin typeface="Calibri" charset="0"/>
              <a:ea typeface="ＭＳ Ｐゴシック" charset="0"/>
              <a:cs typeface="ＭＳ Ｐゴシック" charset="0"/>
            </a:endParaRPr>
          </a:p>
          <a:p>
            <a:r>
              <a:rPr lang="en-US" altLang="ja-JP">
                <a:latin typeface="Calibri" charset="0"/>
                <a:ea typeface="ＭＳ Ｐゴシック" charset="0"/>
                <a:cs typeface="ＭＳ Ｐゴシック" charset="0"/>
              </a:rPr>
              <a:t>5</a:t>
            </a:r>
            <a:r>
              <a:rPr lang="ja-JP" altLang="en-US">
                <a:latin typeface="Calibri" charset="0"/>
                <a:ea typeface="ＭＳ Ｐゴシック" charset="0"/>
                <a:cs typeface="ＭＳ Ｐゴシック" charset="0"/>
              </a:rPr>
              <a:t>歳以上になってくると、海、川、池、プールでの溺水が主になってきます。</a:t>
            </a:r>
            <a:endParaRPr lang="en-US" altLang="ja-JP">
              <a:latin typeface="Calibri" charset="0"/>
              <a:ea typeface="ＭＳ Ｐゴシック" charset="0"/>
              <a:cs typeface="ＭＳ Ｐゴシック" charset="0"/>
            </a:endParaRPr>
          </a:p>
          <a:p>
            <a:endParaRPr lang="en-US" altLang="ja-JP">
              <a:latin typeface="Calibri" charset="0"/>
              <a:ea typeface="ＭＳ Ｐゴシック" charset="0"/>
              <a:cs typeface="ＭＳ Ｐゴシック" charset="0"/>
            </a:endParaRPr>
          </a:p>
          <a:p>
            <a:r>
              <a:rPr lang="ja-JP" altLang="en-US">
                <a:latin typeface="Calibri" charset="0"/>
                <a:ea typeface="ＭＳ Ｐゴシック" charset="0"/>
                <a:cs typeface="ＭＳ Ｐゴシック" charset="0"/>
              </a:rPr>
              <a:t>本日は、窒息に至ったり、重大な状況に陥ってしまう可能性のある誤飲、誤嚥についてを中心に、交通事故と溺水について</a:t>
            </a:r>
            <a:endParaRPr lang="en-US" altLang="ja-JP">
              <a:latin typeface="Calibri" charset="0"/>
              <a:ea typeface="ＭＳ Ｐゴシック" charset="0"/>
              <a:cs typeface="ＭＳ Ｐゴシック" charset="0"/>
            </a:endParaRPr>
          </a:p>
          <a:p>
            <a:r>
              <a:rPr lang="ja-JP" altLang="en-US">
                <a:latin typeface="Calibri" charset="0"/>
                <a:ea typeface="ＭＳ Ｐゴシック" charset="0"/>
                <a:cs typeface="ＭＳ Ｐゴシック" charset="0"/>
              </a:rPr>
              <a:t>少し詳しくお話させて頂きます。</a:t>
            </a:r>
          </a:p>
        </p:txBody>
      </p:sp>
      <p:sp>
        <p:nvSpPr>
          <p:cNvPr id="27651"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rgbClr val="3D4A2F"/>
                </a:solidFill>
                <a:latin typeface="Georgia" charset="0"/>
                <a:ea typeface="ヒラギノ明朝 ProN W3" charset="0"/>
                <a:cs typeface="ヒラギノ明朝 ProN W3" charset="0"/>
                <a:sym typeface="Georgia" charset="0"/>
              </a:defRPr>
            </a:lvl1pPr>
            <a:lvl2pPr marL="742950" indent="-285750">
              <a:defRPr kumimoji="1" sz="2000">
                <a:solidFill>
                  <a:srgbClr val="3D4A2F"/>
                </a:solidFill>
                <a:latin typeface="Georgia" charset="0"/>
                <a:ea typeface="ヒラギノ明朝 ProN W3" charset="0"/>
                <a:cs typeface="ヒラギノ明朝 ProN W3" charset="0"/>
                <a:sym typeface="Georgia" charset="0"/>
              </a:defRPr>
            </a:lvl2pPr>
            <a:lvl3pPr marL="1143000" indent="-228600">
              <a:defRPr kumimoji="1" sz="2000">
                <a:solidFill>
                  <a:srgbClr val="3D4A2F"/>
                </a:solidFill>
                <a:latin typeface="Georgia" charset="0"/>
                <a:ea typeface="ヒラギノ明朝 ProN W3" charset="0"/>
                <a:cs typeface="ヒラギノ明朝 ProN W3" charset="0"/>
                <a:sym typeface="Georgia" charset="0"/>
              </a:defRPr>
            </a:lvl3pPr>
            <a:lvl4pPr marL="1600200" indent="-228600">
              <a:defRPr kumimoji="1" sz="2000">
                <a:solidFill>
                  <a:srgbClr val="3D4A2F"/>
                </a:solidFill>
                <a:latin typeface="Georgia" charset="0"/>
                <a:ea typeface="ヒラギノ明朝 ProN W3" charset="0"/>
                <a:cs typeface="ヒラギノ明朝 ProN W3" charset="0"/>
                <a:sym typeface="Georgia" charset="0"/>
              </a:defRPr>
            </a:lvl4pPr>
            <a:lvl5pPr marL="2057400" indent="-228600">
              <a:defRPr kumimoji="1" sz="2000">
                <a:solidFill>
                  <a:srgbClr val="3D4A2F"/>
                </a:solidFill>
                <a:latin typeface="Georgia" charset="0"/>
                <a:ea typeface="ヒラギノ明朝 ProN W3" charset="0"/>
                <a:cs typeface="ヒラギノ明朝 ProN W3" charset="0"/>
                <a:sym typeface="Georgia" charset="0"/>
              </a:defRPr>
            </a:lvl5pPr>
            <a:lvl6pPr marL="25146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6pPr>
            <a:lvl7pPr marL="29718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7pPr>
            <a:lvl8pPr marL="34290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8pPr>
            <a:lvl9pPr marL="38862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9pPr>
          </a:lstStyle>
          <a:p>
            <a:fld id="{1AF250B8-DE29-9B47-8B6D-A7B2977F9297}" type="slidenum">
              <a:rPr lang="ja-JP" altLang="en-US" sz="1200">
                <a:ea typeface="ＭＳ Ｐゴシック" charset="0"/>
                <a:cs typeface="ＭＳ Ｐゴシック" charset="0"/>
              </a:rPr>
              <a:pPr/>
              <a:t>15</a:t>
            </a:fld>
            <a:endParaRPr lang="ja-JP" altLang="en-US" sz="120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3315"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kumimoji="1" lang="ja-JP" altLang="en-US" sz="1200" kern="1200" dirty="0" smtClean="0">
                <a:solidFill>
                  <a:schemeClr val="tx1"/>
                </a:solidFill>
                <a:latin typeface="+mn-lt"/>
                <a:ea typeface="+mn-ea"/>
                <a:cs typeface="+mn-cs"/>
              </a:rPr>
              <a:t>症例のまとめです。</a:t>
            </a:r>
            <a:endParaRPr kumimoji="1" lang="en-US" altLang="ja-JP" sz="1200" kern="1200" dirty="0" smtClean="0">
              <a:solidFill>
                <a:schemeClr val="tx1"/>
              </a:solidFill>
              <a:latin typeface="+mn-lt"/>
              <a:ea typeface="+mn-ea"/>
              <a:cs typeface="+mn-cs"/>
            </a:endParaRPr>
          </a:p>
          <a:p>
            <a:pPr eaLnBrk="1" hangingPunct="1">
              <a:spcBef>
                <a:spcPct val="0"/>
              </a:spcBef>
            </a:pPr>
            <a:r>
              <a:rPr kumimoji="1" lang="ja-JP" altLang="ja-JP" sz="1200" kern="1200" dirty="0" smtClean="0">
                <a:solidFill>
                  <a:schemeClr val="tx1"/>
                </a:solidFill>
                <a:latin typeface="+mn-lt"/>
                <a:ea typeface="+mn-ea"/>
                <a:cs typeface="+mn-cs"/>
              </a:rPr>
              <a:t>虐待が疑われた症例への対応別件数では、当日報告が</a:t>
            </a:r>
            <a:r>
              <a:rPr kumimoji="1" lang="en-US" altLang="ja-JP" sz="1200" kern="1200" dirty="0" smtClean="0">
                <a:solidFill>
                  <a:schemeClr val="tx1"/>
                </a:solidFill>
                <a:latin typeface="+mn-lt"/>
                <a:ea typeface="+mn-ea"/>
                <a:cs typeface="+mn-cs"/>
              </a:rPr>
              <a:t>4</a:t>
            </a:r>
            <a:r>
              <a:rPr kumimoji="1" lang="ja-JP" altLang="ja-JP" sz="1200" kern="1200" dirty="0" smtClean="0">
                <a:solidFill>
                  <a:schemeClr val="tx1"/>
                </a:solidFill>
                <a:latin typeface="+mn-lt"/>
                <a:ea typeface="+mn-ea"/>
                <a:cs typeface="+mn-cs"/>
              </a:rPr>
              <a:t>例、後日報告例</a:t>
            </a:r>
            <a:r>
              <a:rPr kumimoji="1" lang="en-US" altLang="ja-JP" sz="1200" kern="1200" dirty="0" smtClean="0">
                <a:solidFill>
                  <a:schemeClr val="tx1"/>
                </a:solidFill>
                <a:latin typeface="+mn-lt"/>
                <a:ea typeface="+mn-ea"/>
                <a:cs typeface="+mn-cs"/>
              </a:rPr>
              <a:t>4</a:t>
            </a:r>
            <a:r>
              <a:rPr kumimoji="1" lang="ja-JP" altLang="ja-JP" sz="1200" kern="1200" dirty="0" smtClean="0">
                <a:solidFill>
                  <a:schemeClr val="tx1"/>
                </a:solidFill>
                <a:latin typeface="+mn-lt"/>
                <a:ea typeface="+mn-ea"/>
                <a:cs typeface="+mn-cs"/>
              </a:rPr>
              <a:t>例、後送病院搬送例</a:t>
            </a:r>
            <a:r>
              <a:rPr kumimoji="1" lang="en-US" altLang="ja-JP" sz="1200" kern="1200" dirty="0" smtClean="0">
                <a:solidFill>
                  <a:schemeClr val="tx1"/>
                </a:solidFill>
                <a:latin typeface="+mn-lt"/>
                <a:ea typeface="+mn-ea"/>
                <a:cs typeface="+mn-cs"/>
              </a:rPr>
              <a:t>4</a:t>
            </a:r>
            <a:r>
              <a:rPr kumimoji="1" lang="ja-JP" altLang="ja-JP" sz="1200" kern="1200" dirty="0" smtClean="0">
                <a:solidFill>
                  <a:schemeClr val="tx1"/>
                </a:solidFill>
                <a:latin typeface="+mn-lt"/>
                <a:ea typeface="+mn-ea"/>
                <a:cs typeface="+mn-cs"/>
              </a:rPr>
              <a:t>例、で</a:t>
            </a:r>
            <a:r>
              <a:rPr kumimoji="1" lang="ja-JP" altLang="en-US" sz="1200" kern="1200" dirty="0" smtClean="0">
                <a:solidFill>
                  <a:schemeClr val="tx1"/>
                </a:solidFill>
                <a:latin typeface="+mn-lt"/>
                <a:ea typeface="+mn-ea"/>
                <a:cs typeface="+mn-cs"/>
              </a:rPr>
              <a:t>した</a:t>
            </a:r>
            <a:r>
              <a:rPr kumimoji="1" lang="ja-JP" altLang="ja-JP" sz="1200" kern="1200" dirty="0" smtClean="0">
                <a:solidFill>
                  <a:schemeClr val="tx1"/>
                </a:solidFill>
                <a:latin typeface="+mn-lt"/>
                <a:ea typeface="+mn-ea"/>
                <a:cs typeface="+mn-cs"/>
              </a:rPr>
              <a:t>。</a:t>
            </a:r>
            <a:endParaRPr kumimoji="1" lang="en-US" altLang="ja-JP" sz="1200" kern="1200" dirty="0" smtClean="0">
              <a:solidFill>
                <a:schemeClr val="tx1"/>
              </a:solidFill>
              <a:latin typeface="+mn-lt"/>
              <a:ea typeface="+mn-ea"/>
              <a:cs typeface="+mn-cs"/>
            </a:endParaRPr>
          </a:p>
          <a:p>
            <a:pPr eaLnBrk="1" hangingPunct="1">
              <a:spcBef>
                <a:spcPct val="0"/>
              </a:spcBef>
            </a:pPr>
            <a:r>
              <a:rPr kumimoji="1" lang="ja-JP" altLang="ja-JP" sz="1200" kern="1200" dirty="0" smtClean="0">
                <a:solidFill>
                  <a:schemeClr val="tx1"/>
                </a:solidFill>
                <a:latin typeface="+mn-lt"/>
                <a:ea typeface="+mn-ea"/>
                <a:cs typeface="+mn-cs"/>
              </a:rPr>
              <a:t>年度別報告件数では平成</a:t>
            </a:r>
            <a:r>
              <a:rPr kumimoji="1" lang="en-US" altLang="ja-JP" sz="1200" kern="1200" dirty="0" smtClean="0">
                <a:solidFill>
                  <a:schemeClr val="tx1"/>
                </a:solidFill>
                <a:latin typeface="+mn-lt"/>
                <a:ea typeface="+mn-ea"/>
                <a:cs typeface="+mn-cs"/>
              </a:rPr>
              <a:t>20</a:t>
            </a:r>
            <a:r>
              <a:rPr kumimoji="1" lang="ja-JP" altLang="ja-JP" sz="1200" kern="1200" dirty="0" smtClean="0">
                <a:solidFill>
                  <a:schemeClr val="tx1"/>
                </a:solidFill>
                <a:latin typeface="+mn-lt"/>
                <a:ea typeface="+mn-ea"/>
                <a:cs typeface="+mn-cs"/>
              </a:rPr>
              <a:t>年度</a:t>
            </a:r>
            <a:r>
              <a:rPr kumimoji="1" lang="en-US" altLang="ja-JP" sz="1200" kern="1200" dirty="0" smtClean="0">
                <a:solidFill>
                  <a:schemeClr val="tx1"/>
                </a:solidFill>
                <a:latin typeface="+mn-lt"/>
                <a:ea typeface="+mn-ea"/>
                <a:cs typeface="+mn-cs"/>
              </a:rPr>
              <a:t>1</a:t>
            </a:r>
            <a:r>
              <a:rPr kumimoji="1" lang="ja-JP" altLang="ja-JP" sz="1200" kern="1200" dirty="0" smtClean="0">
                <a:solidFill>
                  <a:schemeClr val="tx1"/>
                </a:solidFill>
                <a:latin typeface="+mn-lt"/>
                <a:ea typeface="+mn-ea"/>
                <a:cs typeface="+mn-cs"/>
              </a:rPr>
              <a:t>件、平成</a:t>
            </a:r>
            <a:r>
              <a:rPr kumimoji="1" lang="en-US" altLang="ja-JP" sz="1200" kern="1200" dirty="0" smtClean="0">
                <a:solidFill>
                  <a:schemeClr val="tx1"/>
                </a:solidFill>
                <a:latin typeface="+mn-lt"/>
                <a:ea typeface="+mn-ea"/>
                <a:cs typeface="+mn-cs"/>
              </a:rPr>
              <a:t>21</a:t>
            </a:r>
            <a:r>
              <a:rPr kumimoji="1" lang="ja-JP" altLang="ja-JP" sz="1200" kern="1200" dirty="0" smtClean="0">
                <a:solidFill>
                  <a:schemeClr val="tx1"/>
                </a:solidFill>
                <a:latin typeface="+mn-lt"/>
                <a:ea typeface="+mn-ea"/>
                <a:cs typeface="+mn-cs"/>
              </a:rPr>
              <a:t>年度</a:t>
            </a:r>
            <a:r>
              <a:rPr kumimoji="1" lang="en-US" altLang="ja-JP" sz="1200" kern="1200" dirty="0" smtClean="0">
                <a:solidFill>
                  <a:schemeClr val="tx1"/>
                </a:solidFill>
                <a:latin typeface="+mn-lt"/>
                <a:ea typeface="+mn-ea"/>
                <a:cs typeface="+mn-cs"/>
              </a:rPr>
              <a:t>4</a:t>
            </a:r>
            <a:r>
              <a:rPr kumimoji="1" lang="ja-JP" altLang="ja-JP" sz="1200" kern="1200" dirty="0" smtClean="0">
                <a:solidFill>
                  <a:schemeClr val="tx1"/>
                </a:solidFill>
                <a:latin typeface="+mn-lt"/>
                <a:ea typeface="+mn-ea"/>
                <a:cs typeface="+mn-cs"/>
              </a:rPr>
              <a:t>件、平成</a:t>
            </a:r>
            <a:r>
              <a:rPr kumimoji="1" lang="en-US" altLang="ja-JP" sz="1200" kern="1200" dirty="0" smtClean="0">
                <a:solidFill>
                  <a:schemeClr val="tx1"/>
                </a:solidFill>
                <a:latin typeface="+mn-lt"/>
                <a:ea typeface="+mn-ea"/>
                <a:cs typeface="+mn-cs"/>
              </a:rPr>
              <a:t>22</a:t>
            </a:r>
            <a:r>
              <a:rPr kumimoji="1" lang="ja-JP" altLang="ja-JP" sz="1200" kern="1200" dirty="0" smtClean="0">
                <a:solidFill>
                  <a:schemeClr val="tx1"/>
                </a:solidFill>
                <a:latin typeface="+mn-lt"/>
                <a:ea typeface="+mn-ea"/>
                <a:cs typeface="+mn-cs"/>
              </a:rPr>
              <a:t>年度</a:t>
            </a:r>
            <a:r>
              <a:rPr kumimoji="1" lang="en-US" altLang="ja-JP" sz="1200" kern="1200" dirty="0" smtClean="0">
                <a:solidFill>
                  <a:schemeClr val="tx1"/>
                </a:solidFill>
                <a:latin typeface="+mn-lt"/>
                <a:ea typeface="+mn-ea"/>
                <a:cs typeface="+mn-cs"/>
              </a:rPr>
              <a:t>7</a:t>
            </a:r>
            <a:r>
              <a:rPr kumimoji="1" lang="ja-JP" altLang="ja-JP" sz="1200" kern="1200" dirty="0" smtClean="0">
                <a:solidFill>
                  <a:schemeClr val="tx1"/>
                </a:solidFill>
                <a:latin typeface="+mn-lt"/>
                <a:ea typeface="+mn-ea"/>
                <a:cs typeface="+mn-cs"/>
              </a:rPr>
              <a:t>件で</a:t>
            </a:r>
            <a:r>
              <a:rPr kumimoji="1" lang="ja-JP" altLang="en-US" sz="1200" kern="1200" dirty="0" smtClean="0">
                <a:solidFill>
                  <a:schemeClr val="tx1"/>
                </a:solidFill>
                <a:latin typeface="+mn-lt"/>
                <a:ea typeface="+mn-ea"/>
                <a:cs typeface="+mn-cs"/>
              </a:rPr>
              <a:t>し</a:t>
            </a:r>
            <a:r>
              <a:rPr kumimoji="1" lang="ja-JP" altLang="ja-JP" sz="1200" kern="1200" dirty="0" smtClean="0">
                <a:solidFill>
                  <a:schemeClr val="tx1"/>
                </a:solidFill>
                <a:latin typeface="+mn-lt"/>
                <a:ea typeface="+mn-ea"/>
                <a:cs typeface="+mn-cs"/>
              </a:rPr>
              <a:t>た。</a:t>
            </a:r>
            <a:endParaRPr kumimoji="1" lang="en-US" altLang="ja-JP" sz="1200" kern="1200" dirty="0" smtClean="0">
              <a:solidFill>
                <a:schemeClr val="tx1"/>
              </a:solidFill>
              <a:latin typeface="+mn-lt"/>
              <a:ea typeface="+mn-ea"/>
              <a:cs typeface="+mn-cs"/>
            </a:endParaRPr>
          </a:p>
          <a:p>
            <a:pPr eaLnBrk="1" hangingPunct="1">
              <a:spcBef>
                <a:spcPct val="0"/>
              </a:spcBef>
            </a:pPr>
            <a:r>
              <a:rPr kumimoji="1" lang="ja-JP" altLang="ja-JP" sz="1200" kern="1200" dirty="0" smtClean="0">
                <a:solidFill>
                  <a:schemeClr val="tx1"/>
                </a:solidFill>
                <a:latin typeface="+mn-lt"/>
                <a:ea typeface="+mn-ea"/>
                <a:cs typeface="+mn-cs"/>
              </a:rPr>
              <a:t>疑った虐待の種類は、身体的虐待</a:t>
            </a:r>
            <a:r>
              <a:rPr kumimoji="1" lang="en-US" altLang="ja-JP" sz="1200" kern="1200" dirty="0" smtClean="0">
                <a:solidFill>
                  <a:schemeClr val="tx1"/>
                </a:solidFill>
                <a:latin typeface="+mn-lt"/>
                <a:ea typeface="+mn-ea"/>
                <a:cs typeface="+mn-cs"/>
              </a:rPr>
              <a:t>5</a:t>
            </a:r>
            <a:r>
              <a:rPr kumimoji="1" lang="ja-JP" altLang="ja-JP" sz="1200" kern="1200" dirty="0" smtClean="0">
                <a:solidFill>
                  <a:schemeClr val="tx1"/>
                </a:solidFill>
                <a:latin typeface="+mn-lt"/>
                <a:ea typeface="+mn-ea"/>
                <a:cs typeface="+mn-cs"/>
              </a:rPr>
              <a:t>件、ネグレクト</a:t>
            </a:r>
            <a:r>
              <a:rPr kumimoji="1" lang="en-US" altLang="ja-JP" sz="1200" kern="1200" dirty="0" smtClean="0">
                <a:solidFill>
                  <a:schemeClr val="tx1"/>
                </a:solidFill>
                <a:latin typeface="+mn-lt"/>
                <a:ea typeface="+mn-ea"/>
                <a:cs typeface="+mn-cs"/>
              </a:rPr>
              <a:t>4</a:t>
            </a:r>
            <a:r>
              <a:rPr kumimoji="1" lang="ja-JP" altLang="ja-JP" sz="1200" kern="1200" dirty="0" smtClean="0">
                <a:solidFill>
                  <a:schemeClr val="tx1"/>
                </a:solidFill>
                <a:latin typeface="+mn-lt"/>
                <a:ea typeface="+mn-ea"/>
                <a:cs typeface="+mn-cs"/>
              </a:rPr>
              <a:t>件、性的虐待</a:t>
            </a:r>
            <a:r>
              <a:rPr kumimoji="1" lang="en-US" altLang="ja-JP" sz="1200" kern="1200" dirty="0" smtClean="0">
                <a:solidFill>
                  <a:schemeClr val="tx1"/>
                </a:solidFill>
                <a:latin typeface="+mn-lt"/>
                <a:ea typeface="+mn-ea"/>
                <a:cs typeface="+mn-cs"/>
              </a:rPr>
              <a:t>1</a:t>
            </a:r>
            <a:r>
              <a:rPr kumimoji="1" lang="ja-JP" altLang="ja-JP" sz="1200" kern="1200" dirty="0" smtClean="0">
                <a:solidFill>
                  <a:schemeClr val="tx1"/>
                </a:solidFill>
                <a:latin typeface="+mn-lt"/>
                <a:ea typeface="+mn-ea"/>
                <a:cs typeface="+mn-cs"/>
              </a:rPr>
              <a:t>件、育児不安</a:t>
            </a:r>
            <a:r>
              <a:rPr kumimoji="1" lang="en-US" altLang="ja-JP" sz="1200" kern="1200" dirty="0" smtClean="0">
                <a:solidFill>
                  <a:schemeClr val="tx1"/>
                </a:solidFill>
                <a:latin typeface="+mn-lt"/>
                <a:ea typeface="+mn-ea"/>
                <a:cs typeface="+mn-cs"/>
              </a:rPr>
              <a:t>1</a:t>
            </a:r>
            <a:r>
              <a:rPr kumimoji="1" lang="ja-JP" altLang="ja-JP" sz="1200" kern="1200" dirty="0" smtClean="0">
                <a:solidFill>
                  <a:schemeClr val="tx1"/>
                </a:solidFill>
                <a:latin typeface="+mn-lt"/>
                <a:ea typeface="+mn-ea"/>
                <a:cs typeface="+mn-cs"/>
              </a:rPr>
              <a:t>件、心理的虐待</a:t>
            </a:r>
            <a:r>
              <a:rPr kumimoji="1" lang="en-US" altLang="ja-JP" sz="1200" kern="1200" dirty="0" smtClean="0">
                <a:solidFill>
                  <a:schemeClr val="tx1"/>
                </a:solidFill>
                <a:latin typeface="+mn-lt"/>
                <a:ea typeface="+mn-ea"/>
                <a:cs typeface="+mn-cs"/>
              </a:rPr>
              <a:t>1</a:t>
            </a:r>
            <a:r>
              <a:rPr kumimoji="1" lang="ja-JP" altLang="ja-JP" sz="1200" kern="1200" dirty="0" smtClean="0">
                <a:solidFill>
                  <a:schemeClr val="tx1"/>
                </a:solidFill>
                <a:latin typeface="+mn-lt"/>
                <a:ea typeface="+mn-ea"/>
                <a:cs typeface="+mn-cs"/>
              </a:rPr>
              <a:t>件で</a:t>
            </a:r>
            <a:r>
              <a:rPr kumimoji="1" lang="ja-JP" altLang="en-US" sz="1200" kern="1200" dirty="0" smtClean="0">
                <a:solidFill>
                  <a:schemeClr val="tx1"/>
                </a:solidFill>
                <a:latin typeface="+mn-lt"/>
                <a:ea typeface="+mn-ea"/>
                <a:cs typeface="+mn-cs"/>
              </a:rPr>
              <a:t>し</a:t>
            </a:r>
            <a:r>
              <a:rPr kumimoji="1" lang="ja-JP" altLang="ja-JP" sz="1200" kern="1200" dirty="0" smtClean="0">
                <a:solidFill>
                  <a:schemeClr val="tx1"/>
                </a:solidFill>
                <a:latin typeface="+mn-lt"/>
                <a:ea typeface="+mn-ea"/>
                <a:cs typeface="+mn-cs"/>
              </a:rPr>
              <a:t>た。</a:t>
            </a:r>
            <a:endParaRPr kumimoji="1" lang="en-US" altLang="ja-JP" sz="1200" kern="1200" dirty="0" smtClean="0">
              <a:solidFill>
                <a:schemeClr val="tx1"/>
              </a:solidFill>
              <a:latin typeface="+mn-lt"/>
              <a:ea typeface="+mn-ea"/>
              <a:cs typeface="+mn-cs"/>
            </a:endParaRPr>
          </a:p>
          <a:p>
            <a:pPr eaLnBrk="1" hangingPunct="1">
              <a:spcBef>
                <a:spcPct val="0"/>
              </a:spcBef>
            </a:pPr>
            <a:r>
              <a:rPr kumimoji="1" lang="ja-JP" altLang="ja-JP" sz="1200" kern="1200" dirty="0" smtClean="0">
                <a:solidFill>
                  <a:schemeClr val="tx1"/>
                </a:solidFill>
                <a:latin typeface="+mn-lt"/>
                <a:ea typeface="+mn-ea"/>
                <a:cs typeface="+mn-cs"/>
              </a:rPr>
              <a:t>また、保護者からの電話相談にて虐待が疑われ受診を促した事例が</a:t>
            </a:r>
            <a:r>
              <a:rPr kumimoji="1" lang="en-US" altLang="ja-JP" sz="1200" kern="1200" dirty="0" smtClean="0">
                <a:solidFill>
                  <a:schemeClr val="tx1"/>
                </a:solidFill>
                <a:latin typeface="+mn-lt"/>
                <a:ea typeface="+mn-ea"/>
                <a:cs typeface="+mn-cs"/>
              </a:rPr>
              <a:t>3</a:t>
            </a:r>
            <a:r>
              <a:rPr kumimoji="1" lang="ja-JP" altLang="ja-JP" sz="1200" kern="1200" dirty="0" smtClean="0">
                <a:solidFill>
                  <a:schemeClr val="tx1"/>
                </a:solidFill>
                <a:latin typeface="+mn-lt"/>
                <a:ea typeface="+mn-ea"/>
                <a:cs typeface="+mn-cs"/>
              </a:rPr>
              <a:t>件あ</a:t>
            </a:r>
            <a:r>
              <a:rPr kumimoji="1" lang="ja-JP" altLang="en-US" sz="1200" kern="1200" dirty="0" smtClean="0">
                <a:solidFill>
                  <a:schemeClr val="tx1"/>
                </a:solidFill>
                <a:latin typeface="+mn-lt"/>
                <a:ea typeface="+mn-ea"/>
                <a:cs typeface="+mn-cs"/>
              </a:rPr>
              <a:t>りました</a:t>
            </a:r>
            <a:r>
              <a:rPr kumimoji="1" lang="ja-JP" altLang="ja-JP" sz="1200" kern="1200" dirty="0" smtClean="0">
                <a:solidFill>
                  <a:schemeClr val="tx1"/>
                </a:solidFill>
                <a:latin typeface="+mn-lt"/>
                <a:ea typeface="+mn-ea"/>
                <a:cs typeface="+mn-cs"/>
              </a:rPr>
              <a:t>。</a:t>
            </a:r>
            <a:endParaRPr lang="en-US" altLang="ja-JP" dirty="0" smtClean="0"/>
          </a:p>
          <a:p>
            <a:pPr eaLnBrk="1" hangingPunct="1">
              <a:spcBef>
                <a:spcPct val="0"/>
              </a:spcBef>
            </a:pPr>
            <a:endParaRPr lang="en-US" altLang="ja-JP" dirty="0" smtClean="0"/>
          </a:p>
          <a:p>
            <a:pPr eaLnBrk="1" hangingPunct="1">
              <a:spcBef>
                <a:spcPct val="0"/>
              </a:spcBef>
            </a:pPr>
            <a:endParaRPr lang="ja-JP" altLang="en-US" dirty="0" smtClean="0"/>
          </a:p>
        </p:txBody>
      </p:sp>
      <p:sp>
        <p:nvSpPr>
          <p:cNvPr id="13316"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F6E7BCF-D4FA-48BC-9E10-3B604C9171F9}" type="slidenum">
              <a:rPr lang="ja-JP" altLang="en-US" smtClean="0"/>
              <a:pPr fontAlgn="base">
                <a:spcBef>
                  <a:spcPct val="0"/>
                </a:spcBef>
                <a:spcAft>
                  <a:spcPct val="0"/>
                </a:spcAft>
              </a:pPr>
              <a:t>20</a:t>
            </a:fld>
            <a:endParaRPr lang="ja-JP"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2291"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dirty="0" smtClean="0"/>
              <a:t>平成</a:t>
            </a:r>
            <a:r>
              <a:rPr lang="en-US" altLang="ja-JP" dirty="0" smtClean="0"/>
              <a:t>20</a:t>
            </a:r>
            <a:r>
              <a:rPr lang="ja-JP" altLang="en-US" dirty="0" smtClean="0"/>
              <a:t>年度から平成</a:t>
            </a:r>
            <a:r>
              <a:rPr lang="en-US" altLang="ja-JP" dirty="0" smtClean="0"/>
              <a:t>22</a:t>
            </a:r>
            <a:r>
              <a:rPr lang="ja-JP" altLang="en-US" dirty="0" smtClean="0"/>
              <a:t>年の</a:t>
            </a:r>
            <a:r>
              <a:rPr lang="en-US" altLang="ja-JP" dirty="0" smtClean="0"/>
              <a:t>3</a:t>
            </a:r>
            <a:r>
              <a:rPr lang="ja-JP" altLang="en-US" dirty="0" smtClean="0"/>
              <a:t>年間で、当センターに受診された患者総数は</a:t>
            </a:r>
            <a:r>
              <a:rPr lang="en-US" altLang="ja-JP" dirty="0" smtClean="0"/>
              <a:t>86,056</a:t>
            </a:r>
            <a:r>
              <a:rPr lang="ja-JP" altLang="en-US" dirty="0" smtClean="0"/>
              <a:t>名でした。このうち、疑いも含む確認された虐待事例は</a:t>
            </a:r>
            <a:r>
              <a:rPr lang="en-US" altLang="ja-JP" dirty="0" smtClean="0"/>
              <a:t>12</a:t>
            </a:r>
            <a:r>
              <a:rPr lang="ja-JP" altLang="en-US" dirty="0" smtClean="0"/>
              <a:t>例ありました。</a:t>
            </a:r>
            <a:endParaRPr lang="en-US" altLang="ja-JP" dirty="0" smtClean="0"/>
          </a:p>
          <a:p>
            <a:pPr eaLnBrk="1" hangingPunct="1">
              <a:spcBef>
                <a:spcPct val="0"/>
              </a:spcBef>
            </a:pPr>
            <a:endParaRPr lang="en-US" altLang="ja-JP" dirty="0" smtClean="0"/>
          </a:p>
          <a:p>
            <a:pPr eaLnBrk="1" hangingPunct="1">
              <a:spcBef>
                <a:spcPct val="0"/>
              </a:spcBef>
            </a:pPr>
            <a:r>
              <a:rPr lang="ja-JP" altLang="en-US" dirty="0" smtClean="0"/>
              <a:t>症例</a:t>
            </a:r>
            <a:r>
              <a:rPr lang="en-US" altLang="ja-JP" dirty="0" smtClean="0"/>
              <a:t>1</a:t>
            </a:r>
            <a:r>
              <a:rPr lang="ja-JP" altLang="en-US" dirty="0" smtClean="0"/>
              <a:t>では、電話相談で母親が子どもの顔を</a:t>
            </a:r>
            <a:r>
              <a:rPr lang="en-US" altLang="ja-JP" dirty="0" smtClean="0"/>
              <a:t>5</a:t>
            </a:r>
            <a:r>
              <a:rPr lang="ja-JP" altLang="en-US" dirty="0" smtClean="0"/>
              <a:t>～</a:t>
            </a:r>
            <a:r>
              <a:rPr lang="en-US" altLang="ja-JP" dirty="0" smtClean="0"/>
              <a:t>6</a:t>
            </a:r>
            <a:r>
              <a:rPr lang="ja-JP" altLang="en-US" dirty="0" smtClean="0"/>
              <a:t>回殴り、子どもの眼が内出血し、痛みを訴えている、大丈夫か心配。という内容であった。</a:t>
            </a:r>
            <a:endParaRPr lang="en-US" altLang="ja-JP" dirty="0" smtClean="0"/>
          </a:p>
          <a:p>
            <a:pPr eaLnBrk="1" hangingPunct="1">
              <a:spcBef>
                <a:spcPct val="0"/>
              </a:spcBef>
            </a:pPr>
            <a:r>
              <a:rPr lang="ja-JP" altLang="en-US" dirty="0" smtClean="0"/>
              <a:t>電話対応した看護師は虐待ではないか、と疑いました。母親には、診察しないとなんともいえない、眼科の医師ではないが、夜間でもるので、今日は一旦小児科の医師に診てもらいましょう、と来院するように促した。医師の診察より、眼の状態は心配ないが、お母さんも</a:t>
            </a:r>
            <a:r>
              <a:rPr lang="ja-JP" altLang="en-US" dirty="0" err="1" smtClean="0"/>
              <a:t>いっぱいいっぱい</a:t>
            </a:r>
            <a:r>
              <a:rPr lang="ja-JP" altLang="en-US" dirty="0" smtClean="0"/>
              <a:t>なので、少しでもスイッチが入りにくくなるように、育児サポートを受けられるように連絡します。と伝えられました。医師より当日児童相談所に報告した症例です。</a:t>
            </a:r>
            <a:endParaRPr lang="en-US" altLang="ja-JP" dirty="0" smtClean="0"/>
          </a:p>
          <a:p>
            <a:pPr eaLnBrk="1" hangingPunct="1">
              <a:spcBef>
                <a:spcPct val="0"/>
              </a:spcBef>
            </a:pPr>
            <a:endParaRPr lang="en-US" altLang="ja-JP" dirty="0" smtClean="0"/>
          </a:p>
          <a:p>
            <a:pPr eaLnBrk="1" fontAlgn="auto" hangingPunct="1">
              <a:lnSpc>
                <a:spcPct val="170000"/>
              </a:lnSpc>
              <a:spcAft>
                <a:spcPts val="0"/>
              </a:spcAft>
              <a:buFont typeface="Arial" pitchFamily="34" charset="0"/>
              <a:buChar char="•"/>
              <a:defRPr/>
            </a:pPr>
            <a:r>
              <a:rPr lang="ja-JP" altLang="en-US" dirty="0" smtClean="0"/>
              <a:t>症例</a:t>
            </a:r>
            <a:r>
              <a:rPr lang="en-US" altLang="ja-JP" dirty="0" smtClean="0"/>
              <a:t>7</a:t>
            </a:r>
            <a:r>
              <a:rPr lang="ja-JP" altLang="en-US" dirty="0" smtClean="0"/>
              <a:t>は体重計からの転落を主訴に来院された、</a:t>
            </a:r>
            <a:r>
              <a:rPr lang="en-US" altLang="ja-JP" dirty="0" smtClean="0"/>
              <a:t>1</a:t>
            </a:r>
            <a:r>
              <a:rPr lang="ja-JP" altLang="en-US" dirty="0" smtClean="0"/>
              <a:t>か月の女児です。子どもの状態は問題ありませんでした。報告</a:t>
            </a:r>
            <a:r>
              <a:rPr lang="ja-JP" altLang="ja-JP" dirty="0" smtClean="0"/>
              <a:t>が必要であると判断した理由</a:t>
            </a:r>
            <a:r>
              <a:rPr lang="ja-JP" altLang="en-US" dirty="0" smtClean="0"/>
              <a:t>は、生後</a:t>
            </a:r>
            <a:r>
              <a:rPr lang="en-US" altLang="ja-JP" dirty="0" smtClean="0"/>
              <a:t>1</a:t>
            </a:r>
            <a:r>
              <a:rPr lang="ja-JP" altLang="en-US" dirty="0" smtClean="0"/>
              <a:t>か月以内に当センターを</a:t>
            </a:r>
            <a:r>
              <a:rPr lang="en-US" altLang="ja-JP" dirty="0" smtClean="0"/>
              <a:t>3</a:t>
            </a:r>
            <a:r>
              <a:rPr lang="ja-JP" altLang="en-US" dirty="0" smtClean="0"/>
              <a:t>回受診していたこと、背景に</a:t>
            </a:r>
            <a:r>
              <a:rPr lang="ja-JP" altLang="ja-JP" dirty="0" smtClean="0"/>
              <a:t>母親は</a:t>
            </a:r>
            <a:r>
              <a:rPr lang="ja-JP" altLang="en-US" dirty="0" smtClean="0"/>
              <a:t>外</a:t>
            </a:r>
            <a:r>
              <a:rPr lang="ja-JP" altLang="ja-JP" dirty="0" smtClean="0"/>
              <a:t>国人</a:t>
            </a:r>
            <a:r>
              <a:rPr lang="ja-JP" altLang="en-US" dirty="0" smtClean="0"/>
              <a:t>であり、</a:t>
            </a:r>
            <a:r>
              <a:rPr lang="ja-JP" altLang="ja-JP" dirty="0" smtClean="0"/>
              <a:t>日本語が不自由で父親の通訳が必要</a:t>
            </a:r>
            <a:r>
              <a:rPr lang="ja-JP" altLang="en-US" dirty="0" smtClean="0"/>
              <a:t>な状態でした</a:t>
            </a:r>
            <a:r>
              <a:rPr lang="ja-JP" altLang="ja-JP" dirty="0" smtClean="0"/>
              <a:t>。育児不安が強く育児支援が必要</a:t>
            </a:r>
            <a:r>
              <a:rPr lang="ja-JP" altLang="en-US" dirty="0" smtClean="0"/>
              <a:t>と判断された症例でした</a:t>
            </a:r>
            <a:r>
              <a:rPr lang="ja-JP" altLang="ja-JP" dirty="0" smtClean="0"/>
              <a:t>。</a:t>
            </a:r>
            <a:r>
              <a:rPr lang="en-US" altLang="ja-JP" dirty="0" smtClean="0"/>
              <a:t> </a:t>
            </a:r>
            <a:endParaRPr lang="ja-JP" altLang="ja-JP" dirty="0" smtClean="0"/>
          </a:p>
          <a:p>
            <a:pPr eaLnBrk="1" hangingPunct="1">
              <a:spcBef>
                <a:spcPct val="0"/>
              </a:spcBef>
            </a:pPr>
            <a:endParaRPr lang="ja-JP" altLang="en-US" dirty="0" smtClean="0"/>
          </a:p>
        </p:txBody>
      </p:sp>
      <p:sp>
        <p:nvSpPr>
          <p:cNvPr id="12292"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B9E9976-FDE4-46FE-8164-E9D916A6CABF}" type="slidenum">
              <a:rPr lang="ja-JP" altLang="en-US" smtClean="0"/>
              <a:pPr fontAlgn="base">
                <a:spcBef>
                  <a:spcPct val="0"/>
                </a:spcBef>
                <a:spcAft>
                  <a:spcPct val="0"/>
                </a:spcAft>
              </a:pPr>
              <a:t>21</a:t>
            </a:fld>
            <a:endParaRPr lang="ja-JP"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2291"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dirty="0" smtClean="0"/>
              <a:t>平成</a:t>
            </a:r>
            <a:r>
              <a:rPr lang="en-US" altLang="ja-JP" dirty="0" smtClean="0"/>
              <a:t>20</a:t>
            </a:r>
            <a:r>
              <a:rPr lang="ja-JP" altLang="en-US" dirty="0" smtClean="0"/>
              <a:t>年度から平成</a:t>
            </a:r>
            <a:r>
              <a:rPr lang="en-US" altLang="ja-JP" dirty="0" smtClean="0"/>
              <a:t>22</a:t>
            </a:r>
            <a:r>
              <a:rPr lang="ja-JP" altLang="en-US" dirty="0" smtClean="0"/>
              <a:t>年の</a:t>
            </a:r>
            <a:r>
              <a:rPr lang="en-US" altLang="ja-JP" dirty="0" smtClean="0"/>
              <a:t>3</a:t>
            </a:r>
            <a:r>
              <a:rPr lang="ja-JP" altLang="en-US" dirty="0" smtClean="0"/>
              <a:t>年間で、当センターに受診された患者総数は</a:t>
            </a:r>
            <a:r>
              <a:rPr lang="en-US" altLang="ja-JP" dirty="0" smtClean="0"/>
              <a:t>86,056</a:t>
            </a:r>
            <a:r>
              <a:rPr lang="ja-JP" altLang="en-US" dirty="0" smtClean="0"/>
              <a:t>名でした。このうち、疑いも含む確認された虐待事例は</a:t>
            </a:r>
            <a:r>
              <a:rPr lang="en-US" altLang="ja-JP" dirty="0" smtClean="0"/>
              <a:t>12</a:t>
            </a:r>
            <a:r>
              <a:rPr lang="ja-JP" altLang="en-US" dirty="0" smtClean="0"/>
              <a:t>例ありました。</a:t>
            </a:r>
            <a:endParaRPr lang="en-US" altLang="ja-JP" dirty="0" smtClean="0"/>
          </a:p>
          <a:p>
            <a:pPr eaLnBrk="1" hangingPunct="1">
              <a:spcBef>
                <a:spcPct val="0"/>
              </a:spcBef>
            </a:pPr>
            <a:endParaRPr lang="en-US" altLang="ja-JP" dirty="0" smtClean="0"/>
          </a:p>
          <a:p>
            <a:pPr eaLnBrk="1" hangingPunct="1">
              <a:spcBef>
                <a:spcPct val="0"/>
              </a:spcBef>
            </a:pPr>
            <a:r>
              <a:rPr lang="ja-JP" altLang="en-US" dirty="0" smtClean="0"/>
              <a:t>症例</a:t>
            </a:r>
            <a:r>
              <a:rPr lang="en-US" altLang="ja-JP" dirty="0" smtClean="0"/>
              <a:t>1</a:t>
            </a:r>
            <a:r>
              <a:rPr lang="ja-JP" altLang="en-US" dirty="0" smtClean="0"/>
              <a:t>では、電話相談で母親が子どもの顔を</a:t>
            </a:r>
            <a:r>
              <a:rPr lang="en-US" altLang="ja-JP" dirty="0" smtClean="0"/>
              <a:t>5</a:t>
            </a:r>
            <a:r>
              <a:rPr lang="ja-JP" altLang="en-US" dirty="0" smtClean="0"/>
              <a:t>～</a:t>
            </a:r>
            <a:r>
              <a:rPr lang="en-US" altLang="ja-JP" dirty="0" smtClean="0"/>
              <a:t>6</a:t>
            </a:r>
            <a:r>
              <a:rPr lang="ja-JP" altLang="en-US" dirty="0" smtClean="0"/>
              <a:t>回殴り、子どもの眼が内出血し、痛みを訴えている、大丈夫か心配。という内容であった。</a:t>
            </a:r>
            <a:endParaRPr lang="en-US" altLang="ja-JP" dirty="0" smtClean="0"/>
          </a:p>
          <a:p>
            <a:pPr eaLnBrk="1" hangingPunct="1">
              <a:spcBef>
                <a:spcPct val="0"/>
              </a:spcBef>
            </a:pPr>
            <a:r>
              <a:rPr lang="ja-JP" altLang="en-US" dirty="0" smtClean="0"/>
              <a:t>電話対応した看護師は虐待ではないか、と疑いました。母親には、診察しないとなんともいえない、眼科の医師ではないが、夜間でもるので、今日は一旦小児科の医師に診てもらいましょう、と来院するように促した。医師の診察より、眼の状態は心配ないが、お母さんも</a:t>
            </a:r>
            <a:r>
              <a:rPr lang="ja-JP" altLang="en-US" dirty="0" err="1" smtClean="0"/>
              <a:t>いっぱいいっぱい</a:t>
            </a:r>
            <a:r>
              <a:rPr lang="ja-JP" altLang="en-US" dirty="0" smtClean="0"/>
              <a:t>なので、少しでもスイッチが入りにくくなるように、育児サポートを受けられるように連絡します。と伝えられました。医師より当日児童相談所に報告した症例です。</a:t>
            </a:r>
            <a:endParaRPr lang="en-US" altLang="ja-JP" dirty="0" smtClean="0"/>
          </a:p>
          <a:p>
            <a:pPr eaLnBrk="1" hangingPunct="1">
              <a:spcBef>
                <a:spcPct val="0"/>
              </a:spcBef>
            </a:pPr>
            <a:endParaRPr lang="en-US" altLang="ja-JP" dirty="0" smtClean="0"/>
          </a:p>
          <a:p>
            <a:pPr eaLnBrk="1" fontAlgn="auto" hangingPunct="1">
              <a:lnSpc>
                <a:spcPct val="170000"/>
              </a:lnSpc>
              <a:spcAft>
                <a:spcPts val="0"/>
              </a:spcAft>
              <a:buFont typeface="Arial" pitchFamily="34" charset="0"/>
              <a:buChar char="•"/>
              <a:defRPr/>
            </a:pPr>
            <a:r>
              <a:rPr lang="ja-JP" altLang="en-US" dirty="0" smtClean="0"/>
              <a:t>症例</a:t>
            </a:r>
            <a:r>
              <a:rPr lang="en-US" altLang="ja-JP" dirty="0" smtClean="0"/>
              <a:t>7</a:t>
            </a:r>
            <a:r>
              <a:rPr lang="ja-JP" altLang="en-US" dirty="0" smtClean="0"/>
              <a:t>は体重計からの転落を主訴に来院された、</a:t>
            </a:r>
            <a:r>
              <a:rPr lang="en-US" altLang="ja-JP" dirty="0" smtClean="0"/>
              <a:t>1</a:t>
            </a:r>
            <a:r>
              <a:rPr lang="ja-JP" altLang="en-US" dirty="0" smtClean="0"/>
              <a:t>か月の女児です。子どもの状態は問題ありませんでした。報告</a:t>
            </a:r>
            <a:r>
              <a:rPr lang="ja-JP" altLang="ja-JP" dirty="0" smtClean="0"/>
              <a:t>が必要であると判断した理由</a:t>
            </a:r>
            <a:r>
              <a:rPr lang="ja-JP" altLang="en-US" dirty="0" smtClean="0"/>
              <a:t>は、生後</a:t>
            </a:r>
            <a:r>
              <a:rPr lang="en-US" altLang="ja-JP" dirty="0" smtClean="0"/>
              <a:t>1</a:t>
            </a:r>
            <a:r>
              <a:rPr lang="ja-JP" altLang="en-US" dirty="0" smtClean="0"/>
              <a:t>か月以内に当センターを</a:t>
            </a:r>
            <a:r>
              <a:rPr lang="en-US" altLang="ja-JP" dirty="0" smtClean="0"/>
              <a:t>3</a:t>
            </a:r>
            <a:r>
              <a:rPr lang="ja-JP" altLang="en-US" dirty="0" smtClean="0"/>
              <a:t>回受診していたこと、背景に</a:t>
            </a:r>
            <a:r>
              <a:rPr lang="ja-JP" altLang="ja-JP" dirty="0" smtClean="0"/>
              <a:t>母親は</a:t>
            </a:r>
            <a:r>
              <a:rPr lang="ja-JP" altLang="en-US" dirty="0" smtClean="0"/>
              <a:t>外</a:t>
            </a:r>
            <a:r>
              <a:rPr lang="ja-JP" altLang="ja-JP" dirty="0" smtClean="0"/>
              <a:t>国人</a:t>
            </a:r>
            <a:r>
              <a:rPr lang="ja-JP" altLang="en-US" dirty="0" smtClean="0"/>
              <a:t>であり、</a:t>
            </a:r>
            <a:r>
              <a:rPr lang="ja-JP" altLang="ja-JP" dirty="0" smtClean="0"/>
              <a:t>日本語が不自由で父親の通訳が必要</a:t>
            </a:r>
            <a:r>
              <a:rPr lang="ja-JP" altLang="en-US" dirty="0" smtClean="0"/>
              <a:t>な状態でした</a:t>
            </a:r>
            <a:r>
              <a:rPr lang="ja-JP" altLang="ja-JP" dirty="0" smtClean="0"/>
              <a:t>。育児不安が強く育児支援が必要</a:t>
            </a:r>
            <a:r>
              <a:rPr lang="ja-JP" altLang="en-US" dirty="0" smtClean="0"/>
              <a:t>と判断された症例でした</a:t>
            </a:r>
            <a:r>
              <a:rPr lang="ja-JP" altLang="ja-JP" dirty="0" smtClean="0"/>
              <a:t>。</a:t>
            </a:r>
            <a:r>
              <a:rPr lang="en-US" altLang="ja-JP" dirty="0" smtClean="0"/>
              <a:t> </a:t>
            </a:r>
            <a:endParaRPr lang="ja-JP" altLang="ja-JP" dirty="0" smtClean="0"/>
          </a:p>
          <a:p>
            <a:pPr eaLnBrk="1" hangingPunct="1">
              <a:spcBef>
                <a:spcPct val="0"/>
              </a:spcBef>
            </a:pPr>
            <a:endParaRPr lang="ja-JP" altLang="en-US" dirty="0" smtClean="0"/>
          </a:p>
        </p:txBody>
      </p:sp>
      <p:sp>
        <p:nvSpPr>
          <p:cNvPr id="12292"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B9E9976-FDE4-46FE-8164-E9D916A6CABF}" type="slidenum">
              <a:rPr lang="ja-JP" altLang="en-US" smtClean="0"/>
              <a:pPr fontAlgn="base">
                <a:spcBef>
                  <a:spcPct val="0"/>
                </a:spcBef>
                <a:spcAft>
                  <a:spcPct val="0"/>
                </a:spcAft>
              </a:pPr>
              <a:t>22</a:t>
            </a:fld>
            <a:endParaRPr lang="ja-JP"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r>
              <a:rPr kumimoji="1" lang="en-US" altLang="ja-JP" smtClean="0"/>
              <a:t>11/09/25</a:t>
            </a:r>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78B90-F800-DE45-A31A-37CE90FA1D5B}" type="slidenum">
              <a:rPr kumimoji="1" lang="ja-JP" altLang="en-US" smtClean="0"/>
              <a:t>‹#›</a:t>
            </a:fld>
            <a:endParaRPr kumimoji="1" lang="ja-JP" altLang="en-US"/>
          </a:p>
        </p:txBody>
      </p:sp>
    </p:spTree>
    <p:extLst>
      <p:ext uri="{BB962C8B-B14F-4D97-AF65-F5344CB8AC3E}">
        <p14:creationId xmlns:p14="http://schemas.microsoft.com/office/powerpoint/2010/main" val="1806051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r>
              <a:rPr kumimoji="1" lang="en-US" altLang="ja-JP" smtClean="0"/>
              <a:t>11/09/25</a:t>
            </a:r>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78B90-F800-DE45-A31A-37CE90FA1D5B}" type="slidenum">
              <a:rPr kumimoji="1" lang="ja-JP" altLang="en-US" smtClean="0"/>
              <a:t>‹#›</a:t>
            </a:fld>
            <a:endParaRPr kumimoji="1" lang="ja-JP" altLang="en-US"/>
          </a:p>
        </p:txBody>
      </p:sp>
    </p:spTree>
    <p:extLst>
      <p:ext uri="{BB962C8B-B14F-4D97-AF65-F5344CB8AC3E}">
        <p14:creationId xmlns:p14="http://schemas.microsoft.com/office/powerpoint/2010/main" val="781875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r>
              <a:rPr kumimoji="1" lang="en-US" altLang="ja-JP" smtClean="0"/>
              <a:t>11/09/25</a:t>
            </a:r>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78B90-F800-DE45-A31A-37CE90FA1D5B}" type="slidenum">
              <a:rPr kumimoji="1" lang="ja-JP" altLang="en-US" smtClean="0"/>
              <a:t>‹#›</a:t>
            </a:fld>
            <a:endParaRPr kumimoji="1" lang="ja-JP" altLang="en-US"/>
          </a:p>
        </p:txBody>
      </p:sp>
    </p:spTree>
    <p:extLst>
      <p:ext uri="{BB962C8B-B14F-4D97-AF65-F5344CB8AC3E}">
        <p14:creationId xmlns:p14="http://schemas.microsoft.com/office/powerpoint/2010/main" val="4028934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r>
              <a:rPr kumimoji="1" lang="en-US" altLang="ja-JP" smtClean="0"/>
              <a:t>11/09/25</a:t>
            </a:r>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78B90-F800-DE45-A31A-37CE90FA1D5B}" type="slidenum">
              <a:rPr kumimoji="1" lang="ja-JP" altLang="en-US" smtClean="0"/>
              <a:t>‹#›</a:t>
            </a:fld>
            <a:endParaRPr kumimoji="1" lang="ja-JP" altLang="en-US"/>
          </a:p>
        </p:txBody>
      </p:sp>
    </p:spTree>
    <p:extLst>
      <p:ext uri="{BB962C8B-B14F-4D97-AF65-F5344CB8AC3E}">
        <p14:creationId xmlns:p14="http://schemas.microsoft.com/office/powerpoint/2010/main" val="2768615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r>
              <a:rPr kumimoji="1" lang="en-US" altLang="ja-JP" smtClean="0"/>
              <a:t>11/09/25</a:t>
            </a:r>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78B90-F800-DE45-A31A-37CE90FA1D5B}" type="slidenum">
              <a:rPr kumimoji="1" lang="ja-JP" altLang="en-US" smtClean="0"/>
              <a:t>‹#›</a:t>
            </a:fld>
            <a:endParaRPr kumimoji="1" lang="ja-JP" altLang="en-US"/>
          </a:p>
        </p:txBody>
      </p:sp>
    </p:spTree>
    <p:extLst>
      <p:ext uri="{BB962C8B-B14F-4D97-AF65-F5344CB8AC3E}">
        <p14:creationId xmlns:p14="http://schemas.microsoft.com/office/powerpoint/2010/main" val="1072096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r>
              <a:rPr kumimoji="1" lang="en-US" altLang="ja-JP" smtClean="0"/>
              <a:t>11/09/25</a:t>
            </a:r>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D378B90-F800-DE45-A31A-37CE90FA1D5B}" type="slidenum">
              <a:rPr kumimoji="1" lang="ja-JP" altLang="en-US" smtClean="0"/>
              <a:t>‹#›</a:t>
            </a:fld>
            <a:endParaRPr kumimoji="1" lang="ja-JP" altLang="en-US"/>
          </a:p>
        </p:txBody>
      </p:sp>
    </p:spTree>
    <p:extLst>
      <p:ext uri="{BB962C8B-B14F-4D97-AF65-F5344CB8AC3E}">
        <p14:creationId xmlns:p14="http://schemas.microsoft.com/office/powerpoint/2010/main" val="4135083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r>
              <a:rPr kumimoji="1" lang="en-US" altLang="ja-JP" smtClean="0"/>
              <a:t>11/09/25</a:t>
            </a:r>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D378B90-F800-DE45-A31A-37CE90FA1D5B}" type="slidenum">
              <a:rPr kumimoji="1" lang="ja-JP" altLang="en-US" smtClean="0"/>
              <a:t>‹#›</a:t>
            </a:fld>
            <a:endParaRPr kumimoji="1" lang="ja-JP" altLang="en-US"/>
          </a:p>
        </p:txBody>
      </p:sp>
    </p:spTree>
    <p:extLst>
      <p:ext uri="{BB962C8B-B14F-4D97-AF65-F5344CB8AC3E}">
        <p14:creationId xmlns:p14="http://schemas.microsoft.com/office/powerpoint/2010/main" val="3370315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r>
              <a:rPr kumimoji="1" lang="en-US" altLang="ja-JP" smtClean="0"/>
              <a:t>11/09/25</a:t>
            </a:r>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D378B90-F800-DE45-A31A-37CE90FA1D5B}" type="slidenum">
              <a:rPr kumimoji="1" lang="ja-JP" altLang="en-US" smtClean="0"/>
              <a:t>‹#›</a:t>
            </a:fld>
            <a:endParaRPr kumimoji="1" lang="ja-JP" altLang="en-US"/>
          </a:p>
        </p:txBody>
      </p:sp>
    </p:spTree>
    <p:extLst>
      <p:ext uri="{BB962C8B-B14F-4D97-AF65-F5344CB8AC3E}">
        <p14:creationId xmlns:p14="http://schemas.microsoft.com/office/powerpoint/2010/main" val="602675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r>
              <a:rPr kumimoji="1" lang="en-US" altLang="ja-JP" smtClean="0"/>
              <a:t>11/09/25</a:t>
            </a:r>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D378B90-F800-DE45-A31A-37CE90FA1D5B}" type="slidenum">
              <a:rPr kumimoji="1" lang="ja-JP" altLang="en-US" smtClean="0"/>
              <a:t>‹#›</a:t>
            </a:fld>
            <a:endParaRPr kumimoji="1" lang="ja-JP" altLang="en-US"/>
          </a:p>
        </p:txBody>
      </p:sp>
    </p:spTree>
    <p:extLst>
      <p:ext uri="{BB962C8B-B14F-4D97-AF65-F5344CB8AC3E}">
        <p14:creationId xmlns:p14="http://schemas.microsoft.com/office/powerpoint/2010/main" val="4073028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r>
              <a:rPr kumimoji="1" lang="en-US" altLang="ja-JP" smtClean="0"/>
              <a:t>11/09/25</a:t>
            </a:r>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D378B90-F800-DE45-A31A-37CE90FA1D5B}" type="slidenum">
              <a:rPr kumimoji="1" lang="ja-JP" altLang="en-US" smtClean="0"/>
              <a:t>‹#›</a:t>
            </a:fld>
            <a:endParaRPr kumimoji="1" lang="ja-JP" altLang="en-US"/>
          </a:p>
        </p:txBody>
      </p:sp>
    </p:spTree>
    <p:extLst>
      <p:ext uri="{BB962C8B-B14F-4D97-AF65-F5344CB8AC3E}">
        <p14:creationId xmlns:p14="http://schemas.microsoft.com/office/powerpoint/2010/main" val="6562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r>
              <a:rPr kumimoji="1" lang="en-US" altLang="ja-JP" smtClean="0"/>
              <a:t>11/09/25</a:t>
            </a:r>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D378B90-F800-DE45-A31A-37CE90FA1D5B}" type="slidenum">
              <a:rPr kumimoji="1" lang="ja-JP" altLang="en-US" smtClean="0"/>
              <a:t>‹#›</a:t>
            </a:fld>
            <a:endParaRPr kumimoji="1" lang="ja-JP" altLang="en-US"/>
          </a:p>
        </p:txBody>
      </p:sp>
    </p:spTree>
    <p:extLst>
      <p:ext uri="{BB962C8B-B14F-4D97-AF65-F5344CB8AC3E}">
        <p14:creationId xmlns:p14="http://schemas.microsoft.com/office/powerpoint/2010/main" val="26495044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kumimoji="1" lang="en-US" altLang="ja-JP" smtClean="0"/>
              <a:t>11/09/25</a:t>
            </a:r>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378B90-F800-DE45-A31A-37CE90FA1D5B}" type="slidenum">
              <a:rPr kumimoji="1" lang="ja-JP" altLang="en-US" smtClean="0"/>
              <a:t>‹#›</a:t>
            </a:fld>
            <a:endParaRPr kumimoji="1" lang="ja-JP" altLang="en-US"/>
          </a:p>
        </p:txBody>
      </p:sp>
    </p:spTree>
    <p:extLst>
      <p:ext uri="{BB962C8B-B14F-4D97-AF65-F5344CB8AC3E}">
        <p14:creationId xmlns:p14="http://schemas.microsoft.com/office/powerpoint/2010/main" val="35121228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457200" rtl="0" eaLnBrk="1" latinLnBrk="0" hangingPunct="1">
        <a:spcBef>
          <a:spcPct val="0"/>
        </a:spcBef>
        <a:buNone/>
        <a:defRPr kumimoji="1" sz="36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 Id="rId3" Type="http://schemas.openxmlformats.org/officeDocument/2006/relationships/image" Target="../media/image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 Id="rId3" Type="http://schemas.openxmlformats.org/officeDocument/2006/relationships/image" Target="../media/image1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 Id="rId3" Type="http://schemas.openxmlformats.org/officeDocument/2006/relationships/image" Target="../media/image2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oleObject" Target="../embeddings/Microsoft_Excel_97_-_2004_______1.xls"/><Relationship Id="rId5" Type="http://schemas.openxmlformats.org/officeDocument/2006/relationships/image" Target="../media/image2.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1252422" y="1156708"/>
            <a:ext cx="6614902" cy="247737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a:xfrm>
            <a:off x="457200" y="1227272"/>
            <a:ext cx="8229600" cy="2053984"/>
          </a:xfrm>
        </p:spPr>
        <p:txBody>
          <a:bodyPr>
            <a:noAutofit/>
          </a:bodyPr>
          <a:lstStyle/>
          <a:p>
            <a:pPr>
              <a:lnSpc>
                <a:spcPct val="150000"/>
              </a:lnSpc>
            </a:pPr>
            <a:r>
              <a:rPr lang="ja-JP" altLang="en-US" dirty="0" smtClean="0"/>
              <a:t>テーマ　</a:t>
            </a:r>
            <a:r>
              <a:rPr lang="ja-JP" altLang="ja-JP" dirty="0" smtClean="0"/>
              <a:t>子ども</a:t>
            </a:r>
            <a:r>
              <a:rPr lang="ja-JP" altLang="ja-JP" dirty="0"/>
              <a:t>を</a:t>
            </a:r>
            <a:r>
              <a:rPr lang="ja-JP" altLang="ja-JP" dirty="0" smtClean="0"/>
              <a:t>守ろう</a:t>
            </a:r>
            <a:r>
              <a:rPr lang="en-US" altLang="ja-JP" dirty="0" smtClean="0"/>
              <a:t/>
            </a:r>
            <a:br>
              <a:rPr lang="en-US" altLang="ja-JP" dirty="0" smtClean="0"/>
            </a:br>
            <a:r>
              <a:rPr lang="ja-JP" altLang="ja-JP" dirty="0" smtClean="0"/>
              <a:t>「</a:t>
            </a:r>
            <a:r>
              <a:rPr lang="ja-JP" altLang="ja-JP" dirty="0"/>
              <a:t>生命」と「こころ」</a:t>
            </a:r>
            <a:br>
              <a:rPr lang="ja-JP" altLang="ja-JP" dirty="0"/>
            </a:br>
            <a:r>
              <a:rPr lang="en-US" altLang="ja-JP" dirty="0" smtClean="0"/>
              <a:t>『</a:t>
            </a:r>
            <a:r>
              <a:rPr lang="ja-JP" altLang="ja-JP" sz="3200" dirty="0"/>
              <a:t>安心・安全の育児のために</a:t>
            </a:r>
            <a:r>
              <a:rPr lang="en-US" altLang="ja-JP" dirty="0" smtClean="0"/>
              <a:t>』</a:t>
            </a:r>
            <a:endParaRPr kumimoji="1" lang="ja-JP" altLang="en-US" sz="4000" dirty="0"/>
          </a:p>
        </p:txBody>
      </p:sp>
      <p:sp>
        <p:nvSpPr>
          <p:cNvPr id="3" name="コンテンツ プレースホルダー 2"/>
          <p:cNvSpPr>
            <a:spLocks noGrp="1"/>
          </p:cNvSpPr>
          <p:nvPr>
            <p:ph idx="1"/>
          </p:nvPr>
        </p:nvSpPr>
        <p:spPr>
          <a:xfrm>
            <a:off x="1621421" y="3955411"/>
            <a:ext cx="5893107" cy="1777966"/>
          </a:xfrm>
        </p:spPr>
        <p:txBody>
          <a:bodyPr>
            <a:normAutofit/>
          </a:bodyPr>
          <a:lstStyle/>
          <a:p>
            <a:pPr marL="0" indent="0" algn="ctr">
              <a:lnSpc>
                <a:spcPct val="120000"/>
              </a:lnSpc>
              <a:buNone/>
            </a:pPr>
            <a:r>
              <a:rPr lang="ja-JP" altLang="en-US" sz="2400" dirty="0" smtClean="0">
                <a:latin typeface="+mn-ea"/>
              </a:rPr>
              <a:t>阪神北広域救急医療財団理事長</a:t>
            </a:r>
            <a:endParaRPr lang="en-US" altLang="ja-JP" sz="2400" dirty="0" smtClean="0">
              <a:latin typeface="+mn-ea"/>
            </a:endParaRPr>
          </a:p>
          <a:p>
            <a:pPr marL="0" indent="0" algn="ctr">
              <a:lnSpc>
                <a:spcPct val="120000"/>
              </a:lnSpc>
              <a:buNone/>
            </a:pPr>
            <a:r>
              <a:rPr lang="ja-JP" altLang="en-US" sz="2400" dirty="0" smtClean="0">
                <a:latin typeface="+mn-ea"/>
              </a:rPr>
              <a:t>兵庫県立こども病院名誉院長</a:t>
            </a:r>
            <a:endParaRPr lang="en-US" altLang="ja-JP" dirty="0">
              <a:latin typeface="+mn-ea"/>
            </a:endParaRPr>
          </a:p>
          <a:p>
            <a:pPr marL="0" indent="0" algn="ctr">
              <a:lnSpc>
                <a:spcPct val="120000"/>
              </a:lnSpc>
              <a:buNone/>
            </a:pPr>
            <a:r>
              <a:rPr lang="ja-JP" altLang="en-US" dirty="0" smtClean="0">
                <a:latin typeface="+mn-ea"/>
              </a:rPr>
              <a:t>中　村　　肇</a:t>
            </a:r>
            <a:endParaRPr lang="ja-JP" altLang="ja-JP" dirty="0">
              <a:latin typeface="+mn-ea"/>
            </a:endParaRPr>
          </a:p>
        </p:txBody>
      </p:sp>
      <p:sp>
        <p:nvSpPr>
          <p:cNvPr id="4" name="日付プレースホルダー 3"/>
          <p:cNvSpPr>
            <a:spLocks noGrp="1"/>
          </p:cNvSpPr>
          <p:nvPr>
            <p:ph type="dt" sz="half" idx="10"/>
          </p:nvPr>
        </p:nvSpPr>
        <p:spPr/>
        <p:txBody>
          <a:bodyPr/>
          <a:lstStyle/>
          <a:p>
            <a:r>
              <a:rPr kumimoji="1" lang="en-US" altLang="ja-JP" smtClean="0"/>
              <a:t>11/09/25</a:t>
            </a:r>
            <a:endParaRPr kumimoji="1" lang="ja-JP" altLang="en-US"/>
          </a:p>
        </p:txBody>
      </p:sp>
      <p:sp>
        <p:nvSpPr>
          <p:cNvPr id="5" name="スライド番号プレースホルダー 4"/>
          <p:cNvSpPr>
            <a:spLocks noGrp="1"/>
          </p:cNvSpPr>
          <p:nvPr>
            <p:ph type="sldNum" sz="quarter" idx="12"/>
          </p:nvPr>
        </p:nvSpPr>
        <p:spPr/>
        <p:txBody>
          <a:bodyPr/>
          <a:lstStyle/>
          <a:p>
            <a:fld id="{FD378B90-F800-DE45-A31A-37CE90FA1D5B}" type="slidenum">
              <a:rPr kumimoji="1" lang="ja-JP" altLang="en-US" smtClean="0"/>
              <a:t>1</a:t>
            </a:fld>
            <a:endParaRPr kumimoji="1" lang="ja-JP" altLang="en-US"/>
          </a:p>
        </p:txBody>
      </p:sp>
      <p:sp>
        <p:nvSpPr>
          <p:cNvPr id="6" name="テキスト ボックス 5"/>
          <p:cNvSpPr txBox="1"/>
          <p:nvPr/>
        </p:nvSpPr>
        <p:spPr>
          <a:xfrm>
            <a:off x="457200" y="195185"/>
            <a:ext cx="3969393" cy="646331"/>
          </a:xfrm>
          <a:prstGeom prst="rect">
            <a:avLst/>
          </a:prstGeom>
          <a:noFill/>
        </p:spPr>
        <p:txBody>
          <a:bodyPr wrap="none" rtlCol="0">
            <a:spAutoFit/>
          </a:bodyPr>
          <a:lstStyle/>
          <a:p>
            <a:r>
              <a:rPr kumimoji="1" lang="ja-JP" altLang="en-US" dirty="0" smtClean="0"/>
              <a:t>地域児童育成環境フォーラム</a:t>
            </a:r>
            <a:endParaRPr kumimoji="1" lang="en-US" altLang="ja-JP" dirty="0" smtClean="0"/>
          </a:p>
          <a:p>
            <a:r>
              <a:rPr lang="en-US" altLang="ja-JP" dirty="0" smtClean="0"/>
              <a:t>H23.9.25 </a:t>
            </a:r>
            <a:r>
              <a:rPr lang="ja-JP" altLang="en-US" dirty="0" smtClean="0"/>
              <a:t>於　三田市総合文化センター</a:t>
            </a:r>
            <a:endParaRPr kumimoji="1" lang="ja-JP" altLang="en-US" dirty="0"/>
          </a:p>
        </p:txBody>
      </p:sp>
    </p:spTree>
    <p:extLst>
      <p:ext uri="{BB962C8B-B14F-4D97-AF65-F5344CB8AC3E}">
        <p14:creationId xmlns:p14="http://schemas.microsoft.com/office/powerpoint/2010/main" val="388820629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24285"/>
            <a:ext cx="8229600" cy="838636"/>
          </a:xfrm>
        </p:spPr>
        <p:txBody>
          <a:bodyPr>
            <a:normAutofit fontScale="90000"/>
          </a:bodyPr>
          <a:lstStyle/>
          <a:p>
            <a:r>
              <a:rPr lang="ja-JP" altLang="en-US" dirty="0"/>
              <a:t>センターを受診した子どもの</a:t>
            </a:r>
            <a:r>
              <a:rPr lang="ja-JP" altLang="en-US" dirty="0" smtClean="0"/>
              <a:t>症状</a:t>
            </a:r>
            <a:r>
              <a:rPr lang="en-US" altLang="ja-JP" dirty="0"/>
              <a:t> </a:t>
            </a:r>
            <a:r>
              <a:rPr lang="en-US" altLang="ja-JP" dirty="0" smtClean="0"/>
              <a:t>    </a:t>
            </a:r>
            <a:r>
              <a:rPr lang="en-US" altLang="ja-JP" dirty="0" smtClean="0">
                <a:solidFill>
                  <a:srgbClr val="000000"/>
                </a:solidFill>
                <a:effectLst>
                  <a:outerShdw blurRad="38100" dist="38100" dir="2700000" algn="tl">
                    <a:srgbClr val="DDDDDD"/>
                  </a:outerShdw>
                </a:effectLst>
                <a:latin typeface="ＭＳ Ｐゴシック" charset="0"/>
                <a:ea typeface="ＭＳ ゴシック" charset="0"/>
                <a:cs typeface="ＭＳ ゴシック" charset="0"/>
              </a:rPr>
              <a:t>H22</a:t>
            </a:r>
            <a:r>
              <a:rPr lang="ja-JP" altLang="en-US" dirty="0">
                <a:solidFill>
                  <a:srgbClr val="000000"/>
                </a:solidFill>
                <a:effectLst>
                  <a:outerShdw blurRad="38100" dist="38100" dir="2700000" algn="tl">
                    <a:srgbClr val="DDDDDD"/>
                  </a:outerShdw>
                </a:effectLst>
                <a:latin typeface="ＭＳ Ｐゴシック" charset="0"/>
                <a:ea typeface="ＭＳ ゴシック" charset="0"/>
                <a:cs typeface="ＭＳ ゴシック" charset="0"/>
              </a:rPr>
              <a:t>年度</a:t>
            </a:r>
            <a:endParaRPr kumimoji="1" lang="ja-JP" altLang="en-US" dirty="0"/>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2446620701"/>
              </p:ext>
            </p:extLst>
          </p:nvPr>
        </p:nvGraphicFramePr>
        <p:xfrm>
          <a:off x="457200" y="962921"/>
          <a:ext cx="8229600" cy="5120884"/>
        </p:xfrm>
        <a:graphic>
          <a:graphicData uri="http://schemas.openxmlformats.org/drawingml/2006/chart">
            <c:chart xmlns:c="http://schemas.openxmlformats.org/drawingml/2006/chart" xmlns:r="http://schemas.openxmlformats.org/officeDocument/2006/relationships" r:id="rId2"/>
          </a:graphicData>
        </a:graphic>
      </p:graphicFrame>
      <p:sp>
        <p:nvSpPr>
          <p:cNvPr id="6" name="円/楕円 5"/>
          <p:cNvSpPr/>
          <p:nvPr/>
        </p:nvSpPr>
        <p:spPr>
          <a:xfrm>
            <a:off x="3550280" y="2937239"/>
            <a:ext cx="1717418" cy="1656975"/>
          </a:xfrm>
          <a:prstGeom prst="ellipse">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2400" dirty="0" smtClean="0">
                <a:solidFill>
                  <a:srgbClr val="000000"/>
                </a:solidFill>
                <a:effectLst>
                  <a:outerShdw blurRad="38100" dist="38100" dir="2700000" algn="tl">
                    <a:srgbClr val="DDDDDD"/>
                  </a:outerShdw>
                </a:effectLst>
                <a:latin typeface="ＭＳ Ｐゴシック" charset="0"/>
                <a:ea typeface="ＭＳ ゴシック" charset="0"/>
                <a:cs typeface="ＭＳ ゴシック" charset="0"/>
              </a:rPr>
              <a:t>27,535</a:t>
            </a:r>
            <a:r>
              <a:rPr lang="ja-JP" altLang="en-US" sz="2400" dirty="0" smtClean="0">
                <a:solidFill>
                  <a:srgbClr val="000000"/>
                </a:solidFill>
                <a:effectLst>
                  <a:outerShdw blurRad="38100" dist="38100" dir="2700000" algn="tl">
                    <a:srgbClr val="DDDDDD"/>
                  </a:outerShdw>
                </a:effectLst>
                <a:latin typeface="ＭＳ Ｐゴシック" charset="0"/>
                <a:ea typeface="ＭＳ ゴシック" charset="0"/>
                <a:cs typeface="ＭＳ ゴシック" charset="0"/>
              </a:rPr>
              <a:t>件</a:t>
            </a:r>
            <a:endParaRPr kumimoji="1" lang="ja-JP" altLang="en-US" sz="2400" dirty="0"/>
          </a:p>
        </p:txBody>
      </p:sp>
      <p:sp>
        <p:nvSpPr>
          <p:cNvPr id="7" name="テキスト ボックス 6"/>
          <p:cNvSpPr txBox="1"/>
          <p:nvPr/>
        </p:nvSpPr>
        <p:spPr>
          <a:xfrm>
            <a:off x="2163518" y="6102978"/>
            <a:ext cx="4673249" cy="523220"/>
          </a:xfrm>
          <a:prstGeom prst="rect">
            <a:avLst/>
          </a:prstGeom>
          <a:noFill/>
        </p:spPr>
        <p:txBody>
          <a:bodyPr wrap="none" rtlCol="0">
            <a:spAutoFit/>
          </a:bodyPr>
          <a:lstStyle/>
          <a:p>
            <a:r>
              <a:rPr kumimoji="1" lang="ja-JP" altLang="en-US" sz="2800" dirty="0" smtClean="0"/>
              <a:t>うち、</a:t>
            </a:r>
            <a:r>
              <a:rPr kumimoji="1" lang="en-US" altLang="ja-JP" sz="2800" dirty="0" smtClean="0"/>
              <a:t>2.0</a:t>
            </a:r>
            <a:r>
              <a:rPr kumimoji="1" lang="ja-JP" altLang="en-US" sz="2800" dirty="0" smtClean="0"/>
              <a:t>％が後送病院へ搬送</a:t>
            </a:r>
            <a:endParaRPr kumimoji="1" lang="ja-JP" altLang="en-US" sz="2800" dirty="0"/>
          </a:p>
        </p:txBody>
      </p:sp>
      <p:sp>
        <p:nvSpPr>
          <p:cNvPr id="3" name="日付プレースホルダー 2"/>
          <p:cNvSpPr>
            <a:spLocks noGrp="1"/>
          </p:cNvSpPr>
          <p:nvPr>
            <p:ph type="dt" sz="half" idx="10"/>
          </p:nvPr>
        </p:nvSpPr>
        <p:spPr/>
        <p:txBody>
          <a:bodyPr/>
          <a:lstStyle/>
          <a:p>
            <a:r>
              <a:rPr kumimoji="1" lang="en-US" altLang="ja-JP" smtClean="0"/>
              <a:t>11/09/25</a:t>
            </a:r>
            <a:endParaRPr kumimoji="1" lang="ja-JP" altLang="en-US"/>
          </a:p>
        </p:txBody>
      </p:sp>
      <p:sp>
        <p:nvSpPr>
          <p:cNvPr id="4" name="スライド番号プレースホルダー 3"/>
          <p:cNvSpPr>
            <a:spLocks noGrp="1"/>
          </p:cNvSpPr>
          <p:nvPr>
            <p:ph type="sldNum" sz="quarter" idx="12"/>
          </p:nvPr>
        </p:nvSpPr>
        <p:spPr/>
        <p:txBody>
          <a:bodyPr/>
          <a:lstStyle/>
          <a:p>
            <a:fld id="{FD378B90-F800-DE45-A31A-37CE90FA1D5B}" type="slidenum">
              <a:rPr kumimoji="1" lang="ja-JP" altLang="en-US" smtClean="0"/>
              <a:t>10</a:t>
            </a:fld>
            <a:endParaRPr kumimoji="1" lang="ja-JP" altLang="en-US"/>
          </a:p>
        </p:txBody>
      </p:sp>
    </p:spTree>
    <p:extLst>
      <p:ext uri="{BB962C8B-B14F-4D97-AF65-F5344CB8AC3E}">
        <p14:creationId xmlns:p14="http://schemas.microsoft.com/office/powerpoint/2010/main" val="390534233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正方形/長方形 9"/>
          <p:cNvSpPr>
            <a:spLocks noChangeArrowheads="1"/>
          </p:cNvSpPr>
          <p:nvPr/>
        </p:nvSpPr>
        <p:spPr bwMode="auto">
          <a:xfrm>
            <a:off x="390525" y="304800"/>
            <a:ext cx="7981950"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3600">
                <a:solidFill>
                  <a:schemeClr val="bg1"/>
                </a:solidFill>
              </a:rPr>
              <a:t>「こんな時、どうする」キャンペーン</a:t>
            </a:r>
          </a:p>
        </p:txBody>
      </p:sp>
      <p:pic>
        <p:nvPicPr>
          <p:cNvPr id="185347" name="図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3029" y="552824"/>
            <a:ext cx="8037112" cy="5205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日付プレースホルダー 1"/>
          <p:cNvSpPr>
            <a:spLocks noGrp="1"/>
          </p:cNvSpPr>
          <p:nvPr>
            <p:ph type="dt" sz="half" idx="10"/>
          </p:nvPr>
        </p:nvSpPr>
        <p:spPr/>
        <p:txBody>
          <a:bodyPr/>
          <a:lstStyle/>
          <a:p>
            <a:r>
              <a:rPr kumimoji="1" lang="en-US" altLang="ja-JP" smtClean="0"/>
              <a:t>11/09/25</a:t>
            </a:r>
            <a:endParaRPr kumimoji="1" lang="ja-JP" altLang="en-US"/>
          </a:p>
        </p:txBody>
      </p:sp>
      <p:sp>
        <p:nvSpPr>
          <p:cNvPr id="3" name="スライド番号プレースホルダー 2"/>
          <p:cNvSpPr>
            <a:spLocks noGrp="1"/>
          </p:cNvSpPr>
          <p:nvPr>
            <p:ph type="sldNum" sz="quarter" idx="12"/>
          </p:nvPr>
        </p:nvSpPr>
        <p:spPr/>
        <p:txBody>
          <a:bodyPr/>
          <a:lstStyle/>
          <a:p>
            <a:fld id="{FD378B90-F800-DE45-A31A-37CE90FA1D5B}" type="slidenum">
              <a:rPr kumimoji="1" lang="ja-JP" altLang="en-US" smtClean="0"/>
              <a:t>11</a:t>
            </a:fld>
            <a:endParaRPr kumimoji="1" lang="ja-JP" altLang="en-US"/>
          </a:p>
        </p:txBody>
      </p:sp>
    </p:spTree>
    <p:extLst>
      <p:ext uri="{BB962C8B-B14F-4D97-AF65-F5344CB8AC3E}">
        <p14:creationId xmlns:p14="http://schemas.microsoft.com/office/powerpoint/2010/main" val="36068708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タイトル 3"/>
          <p:cNvSpPr>
            <a:spLocks noGrp="1"/>
          </p:cNvSpPr>
          <p:nvPr>
            <p:ph type="title"/>
          </p:nvPr>
        </p:nvSpPr>
        <p:spPr>
          <a:xfrm>
            <a:off x="1691982" y="1272563"/>
            <a:ext cx="5434473" cy="2777282"/>
          </a:xfrm>
        </p:spPr>
        <p:txBody>
          <a:bodyPr>
            <a:normAutofit/>
          </a:bodyPr>
          <a:lstStyle/>
          <a:p>
            <a:pPr algn="ctr">
              <a:lnSpc>
                <a:spcPct val="200000"/>
              </a:lnSpc>
            </a:pPr>
            <a:r>
              <a:rPr lang="ja-JP" altLang="en-US" dirty="0" smtClean="0">
                <a:latin typeface="Georgia" charset="0"/>
                <a:ea typeface="ヒラギノ明朝 ProN W3" charset="0"/>
                <a:cs typeface="ヒラギノ明朝 ProN W3" charset="0"/>
              </a:rPr>
              <a:t>小児の死因のトップは、疾病ではなく、“事故”</a:t>
            </a:r>
            <a:endParaRPr lang="ja-JP" altLang="en-US" dirty="0">
              <a:latin typeface="Georgia" charset="0"/>
              <a:ea typeface="ヒラギノ明朝 ProN W3" charset="0"/>
              <a:cs typeface="ヒラギノ明朝 ProN W3" charset="0"/>
            </a:endParaRPr>
          </a:p>
        </p:txBody>
      </p:sp>
      <p:sp>
        <p:nvSpPr>
          <p:cNvPr id="2" name="日付プレースホルダー 1"/>
          <p:cNvSpPr>
            <a:spLocks noGrp="1"/>
          </p:cNvSpPr>
          <p:nvPr>
            <p:ph type="dt" sz="half" idx="10"/>
          </p:nvPr>
        </p:nvSpPr>
        <p:spPr/>
        <p:txBody>
          <a:bodyPr/>
          <a:lstStyle/>
          <a:p>
            <a:r>
              <a:rPr kumimoji="1" lang="en-US" altLang="ja-JP" smtClean="0"/>
              <a:t>11/09/25</a:t>
            </a:r>
            <a:endParaRPr kumimoji="1" lang="ja-JP" altLang="en-US"/>
          </a:p>
        </p:txBody>
      </p:sp>
      <p:sp>
        <p:nvSpPr>
          <p:cNvPr id="3" name="スライド番号プレースホルダー 2"/>
          <p:cNvSpPr>
            <a:spLocks noGrp="1"/>
          </p:cNvSpPr>
          <p:nvPr>
            <p:ph type="sldNum" sz="quarter" idx="12"/>
          </p:nvPr>
        </p:nvSpPr>
        <p:spPr/>
        <p:txBody>
          <a:bodyPr/>
          <a:lstStyle/>
          <a:p>
            <a:fld id="{FD378B90-F800-DE45-A31A-37CE90FA1D5B}" type="slidenum">
              <a:rPr kumimoji="1" lang="ja-JP" altLang="en-US" smtClean="0"/>
              <a:t>12</a:t>
            </a:fld>
            <a:endParaRPr kumimoji="1" lang="ja-JP" altLang="en-US"/>
          </a:p>
        </p:txBody>
      </p:sp>
    </p:spTree>
    <p:extLst>
      <p:ext uri="{BB962C8B-B14F-4D97-AF65-F5344CB8AC3E}">
        <p14:creationId xmlns:p14="http://schemas.microsoft.com/office/powerpoint/2010/main" val="3534445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タイトル 3"/>
          <p:cNvSpPr>
            <a:spLocks noGrp="1"/>
          </p:cNvSpPr>
          <p:nvPr>
            <p:ph type="title"/>
          </p:nvPr>
        </p:nvSpPr>
        <p:spPr/>
        <p:txBody>
          <a:bodyPr>
            <a:normAutofit/>
          </a:bodyPr>
          <a:lstStyle/>
          <a:p>
            <a:pPr algn="ctr"/>
            <a:r>
              <a:rPr lang="ja-JP" altLang="en-US" dirty="0">
                <a:latin typeface="Georgia" charset="0"/>
                <a:ea typeface="ヒラギノ明朝 ProN W3" charset="0"/>
                <a:cs typeface="ヒラギノ明朝 ProN W3" charset="0"/>
              </a:rPr>
              <a:t>年齢別の死因順位</a:t>
            </a:r>
          </a:p>
        </p:txBody>
      </p:sp>
      <p:graphicFrame>
        <p:nvGraphicFramePr>
          <p:cNvPr id="6" name="コンテンツ プレースホルダ 5"/>
          <p:cNvGraphicFramePr>
            <a:graphicFrameLocks noGrp="1"/>
          </p:cNvGraphicFramePr>
          <p:nvPr>
            <p:ph sz="quarter" idx="1"/>
            <p:extLst>
              <p:ext uri="{D42A27DB-BD31-4B8C-83A1-F6EECF244321}">
                <p14:modId xmlns:p14="http://schemas.microsoft.com/office/powerpoint/2010/main" val="1818706736"/>
              </p:ext>
            </p:extLst>
          </p:nvPr>
        </p:nvGraphicFramePr>
        <p:xfrm>
          <a:off x="249851" y="1463887"/>
          <a:ext cx="8640763" cy="4019552"/>
        </p:xfrm>
        <a:graphic>
          <a:graphicData uri="http://schemas.openxmlformats.org/drawingml/2006/table">
            <a:tbl>
              <a:tblPr firstRow="1">
                <a:tableStyleId>{93296810-A885-4BE3-A3E7-6D5BEEA58F35}</a:tableStyleId>
              </a:tblPr>
              <a:tblGrid>
                <a:gridCol w="1439863"/>
                <a:gridCol w="1439862"/>
                <a:gridCol w="1441450"/>
                <a:gridCol w="1439863"/>
                <a:gridCol w="1439862"/>
                <a:gridCol w="1439863"/>
              </a:tblGrid>
              <a:tr h="531813">
                <a:tc>
                  <a:txBody>
                    <a:bodyPr/>
                    <a:lstStyle/>
                    <a:p>
                      <a:pPr marL="0" marR="0" lvl="0" indent="0" algn="l" defTabSz="914400" rtl="0" eaLnBrk="1" fontAlgn="base" latinLnBrk="0" hangingPunct="1">
                        <a:lnSpc>
                          <a:spcPct val="100000"/>
                        </a:lnSpc>
                        <a:spcBef>
                          <a:spcPct val="0"/>
                        </a:spcBef>
                        <a:spcAft>
                          <a:spcPts val="600"/>
                        </a:spcAft>
                        <a:buClrTx/>
                        <a:buSzTx/>
                        <a:buFont typeface="Arial" charset="0"/>
                        <a:buNone/>
                        <a:tabLst/>
                      </a:pPr>
                      <a:endParaRPr kumimoji="1" lang="ja-JP" altLang="en-US" sz="1800" b="0" i="0" u="none" strike="noStrike" cap="none" normalizeH="0" baseline="0" dirty="0">
                        <a:ln>
                          <a:noFill/>
                        </a:ln>
                        <a:solidFill>
                          <a:schemeClr val="bg1"/>
                        </a:solidFill>
                        <a:effectLst/>
                        <a:latin typeface="メイリオ" charset="0"/>
                        <a:ea typeface="メイリオ" charset="0"/>
                        <a:cs typeface="メイリオ" charset="0"/>
                        <a:sym typeface="Georgia"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ts val="600"/>
                        </a:spcAft>
                        <a:buClrTx/>
                        <a:buSzTx/>
                        <a:buFont typeface="Arial" charset="0"/>
                        <a:buNone/>
                        <a:tabLst/>
                      </a:pPr>
                      <a:r>
                        <a:rPr kumimoji="1" lang="en-US" altLang="ja-JP" sz="1800" u="none" strike="noStrike" cap="none" normalizeH="0" baseline="0" dirty="0">
                          <a:ln>
                            <a:noFill/>
                          </a:ln>
                          <a:effectLst/>
                          <a:sym typeface="Georgia" charset="0"/>
                        </a:rPr>
                        <a:t>1</a:t>
                      </a:r>
                      <a:r>
                        <a:rPr kumimoji="1" lang="ja-JP" altLang="en-US" sz="1800" u="none" strike="noStrike" cap="none" normalizeH="0" baseline="0" dirty="0">
                          <a:ln>
                            <a:noFill/>
                          </a:ln>
                          <a:effectLst/>
                          <a:sym typeface="Georgia" charset="0"/>
                        </a:rPr>
                        <a:t>位</a:t>
                      </a:r>
                      <a:endParaRPr kumimoji="1" lang="ja-JP" altLang="en-US" sz="1800" b="0" i="0" u="none" strike="noStrike" cap="none" normalizeH="0" baseline="0" dirty="0">
                        <a:ln>
                          <a:noFill/>
                        </a:ln>
                        <a:solidFill>
                          <a:schemeClr val="bg1"/>
                        </a:solidFill>
                        <a:effectLst/>
                        <a:latin typeface="メイリオ" charset="0"/>
                        <a:ea typeface="メイリオ" charset="0"/>
                        <a:cs typeface="メイリオ" charset="0"/>
                        <a:sym typeface="Georgia"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ts val="600"/>
                        </a:spcAft>
                        <a:buClrTx/>
                        <a:buSzTx/>
                        <a:buFont typeface="Arial" charset="0"/>
                        <a:buNone/>
                        <a:tabLst/>
                      </a:pPr>
                      <a:r>
                        <a:rPr kumimoji="1" lang="en-US" altLang="ja-JP" sz="1800" u="none" strike="noStrike" cap="none" normalizeH="0" baseline="0" dirty="0">
                          <a:ln>
                            <a:noFill/>
                          </a:ln>
                          <a:effectLst/>
                          <a:sym typeface="Georgia" charset="0"/>
                        </a:rPr>
                        <a:t>2</a:t>
                      </a:r>
                      <a:r>
                        <a:rPr kumimoji="1" lang="ja-JP" altLang="en-US" sz="1800" u="none" strike="noStrike" cap="none" normalizeH="0" baseline="0" dirty="0">
                          <a:ln>
                            <a:noFill/>
                          </a:ln>
                          <a:effectLst/>
                          <a:sym typeface="Georgia" charset="0"/>
                        </a:rPr>
                        <a:t>位</a:t>
                      </a:r>
                      <a:endParaRPr kumimoji="1" lang="ja-JP" altLang="en-US" sz="1800" b="0" i="0" u="none" strike="noStrike" cap="none" normalizeH="0" baseline="0" dirty="0">
                        <a:ln>
                          <a:noFill/>
                        </a:ln>
                        <a:solidFill>
                          <a:schemeClr val="bg1"/>
                        </a:solidFill>
                        <a:effectLst/>
                        <a:latin typeface="メイリオ" charset="0"/>
                        <a:ea typeface="メイリオ" charset="0"/>
                        <a:cs typeface="メイリオ" charset="0"/>
                        <a:sym typeface="Georgia"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ts val="600"/>
                        </a:spcAft>
                        <a:buClrTx/>
                        <a:buSzTx/>
                        <a:buFont typeface="Arial" charset="0"/>
                        <a:buNone/>
                        <a:tabLst/>
                      </a:pPr>
                      <a:r>
                        <a:rPr kumimoji="1" lang="en-US" altLang="ja-JP" sz="1800" u="none" strike="noStrike" cap="none" normalizeH="0" baseline="0" dirty="0">
                          <a:ln>
                            <a:noFill/>
                          </a:ln>
                          <a:effectLst/>
                          <a:sym typeface="Georgia" charset="0"/>
                        </a:rPr>
                        <a:t>3</a:t>
                      </a:r>
                      <a:r>
                        <a:rPr kumimoji="1" lang="ja-JP" altLang="en-US" sz="1800" u="none" strike="noStrike" cap="none" normalizeH="0" baseline="0" dirty="0">
                          <a:ln>
                            <a:noFill/>
                          </a:ln>
                          <a:effectLst/>
                          <a:sym typeface="Georgia" charset="0"/>
                        </a:rPr>
                        <a:t>位</a:t>
                      </a:r>
                      <a:endParaRPr kumimoji="1" lang="ja-JP" altLang="en-US" sz="1800" b="0" i="0" u="none" strike="noStrike" cap="none" normalizeH="0" baseline="0" dirty="0">
                        <a:ln>
                          <a:noFill/>
                        </a:ln>
                        <a:solidFill>
                          <a:schemeClr val="bg1"/>
                        </a:solidFill>
                        <a:effectLst/>
                        <a:latin typeface="メイリオ" charset="0"/>
                        <a:ea typeface="メイリオ" charset="0"/>
                        <a:cs typeface="メイリオ" charset="0"/>
                        <a:sym typeface="Georgia"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ts val="600"/>
                        </a:spcAft>
                        <a:buClrTx/>
                        <a:buSzTx/>
                        <a:buFont typeface="Arial" charset="0"/>
                        <a:buNone/>
                        <a:tabLst/>
                      </a:pPr>
                      <a:r>
                        <a:rPr kumimoji="1" lang="en-US" altLang="ja-JP" sz="1800" u="none" strike="noStrike" cap="none" normalizeH="0" baseline="0" dirty="0">
                          <a:ln>
                            <a:noFill/>
                          </a:ln>
                          <a:effectLst/>
                          <a:sym typeface="Georgia" charset="0"/>
                        </a:rPr>
                        <a:t>4</a:t>
                      </a:r>
                      <a:r>
                        <a:rPr kumimoji="1" lang="ja-JP" altLang="en-US" sz="1800" u="none" strike="noStrike" cap="none" normalizeH="0" baseline="0" dirty="0">
                          <a:ln>
                            <a:noFill/>
                          </a:ln>
                          <a:effectLst/>
                          <a:sym typeface="Georgia" charset="0"/>
                        </a:rPr>
                        <a:t>位</a:t>
                      </a:r>
                      <a:endParaRPr kumimoji="1" lang="ja-JP" altLang="en-US" sz="1800" b="0" i="0" u="none" strike="noStrike" cap="none" normalizeH="0" baseline="0" dirty="0">
                        <a:ln>
                          <a:noFill/>
                        </a:ln>
                        <a:solidFill>
                          <a:schemeClr val="bg1"/>
                        </a:solidFill>
                        <a:effectLst/>
                        <a:latin typeface="メイリオ" charset="0"/>
                        <a:ea typeface="メイリオ" charset="0"/>
                        <a:cs typeface="メイリオ" charset="0"/>
                        <a:sym typeface="Georgia"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ts val="600"/>
                        </a:spcAft>
                        <a:buClrTx/>
                        <a:buSzTx/>
                        <a:buFont typeface="Arial" charset="0"/>
                        <a:buNone/>
                        <a:tabLst/>
                      </a:pPr>
                      <a:r>
                        <a:rPr kumimoji="1" lang="en-US" altLang="ja-JP" sz="1800" u="none" strike="noStrike" cap="none" normalizeH="0" baseline="0" dirty="0">
                          <a:ln>
                            <a:noFill/>
                          </a:ln>
                          <a:effectLst/>
                          <a:sym typeface="Georgia" charset="0"/>
                        </a:rPr>
                        <a:t>5</a:t>
                      </a:r>
                      <a:r>
                        <a:rPr kumimoji="1" lang="ja-JP" altLang="en-US" sz="1800" u="none" strike="noStrike" cap="none" normalizeH="0" baseline="0" dirty="0">
                          <a:ln>
                            <a:noFill/>
                          </a:ln>
                          <a:effectLst/>
                          <a:sym typeface="Georgia" charset="0"/>
                        </a:rPr>
                        <a:t>位</a:t>
                      </a:r>
                      <a:endParaRPr kumimoji="1" lang="ja-JP" altLang="en-US" sz="1800" b="0" i="0" u="none" strike="noStrike" cap="none" normalizeH="0" baseline="0" dirty="0">
                        <a:ln>
                          <a:noFill/>
                        </a:ln>
                        <a:solidFill>
                          <a:schemeClr val="bg1"/>
                        </a:solidFill>
                        <a:effectLst/>
                        <a:latin typeface="メイリオ" charset="0"/>
                        <a:ea typeface="メイリオ" charset="0"/>
                        <a:cs typeface="メイリオ" charset="0"/>
                        <a:sym typeface="Georgia" charset="0"/>
                      </a:endParaRPr>
                    </a:p>
                  </a:txBody>
                  <a:tcPr anchor="ctr" horzOverflow="overflow"/>
                </a:tc>
              </a:tr>
              <a:tr h="6873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u="none" strike="noStrike" cap="none" normalizeH="0" baseline="0" dirty="0">
                          <a:ln>
                            <a:noFill/>
                          </a:ln>
                          <a:effectLst/>
                          <a:sym typeface="Georgia" charset="0"/>
                        </a:rPr>
                        <a:t>0</a:t>
                      </a:r>
                      <a:r>
                        <a:rPr kumimoji="1" lang="ja-JP" altLang="en-US" sz="1800" u="none" strike="noStrike" cap="none" normalizeH="0" baseline="0" dirty="0">
                          <a:ln>
                            <a:noFill/>
                          </a:ln>
                          <a:effectLst/>
                          <a:sym typeface="Georgia" charset="0"/>
                        </a:rPr>
                        <a:t>歳</a:t>
                      </a:r>
                      <a:endParaRPr kumimoji="1" lang="ja-JP" altLang="en-US" sz="1800" b="0" i="0" u="none" strike="noStrike" cap="none" normalizeH="0" baseline="0" dirty="0">
                        <a:ln>
                          <a:noFill/>
                        </a:ln>
                        <a:solidFill>
                          <a:schemeClr val="tx1"/>
                        </a:solidFill>
                        <a:effectLst/>
                        <a:latin typeface="メイリオ" charset="0"/>
                        <a:ea typeface="メイリオ" charset="0"/>
                        <a:cs typeface="メイリオ" charset="0"/>
                        <a:sym typeface="Georgia"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u="none" strike="noStrike" cap="none" normalizeH="0" baseline="0" dirty="0">
                          <a:ln>
                            <a:noFill/>
                          </a:ln>
                          <a:effectLst/>
                          <a:sym typeface="Georgia" charset="0"/>
                        </a:rPr>
                        <a:t>先天奇形等</a:t>
                      </a:r>
                      <a:endParaRPr kumimoji="1" lang="ja-JP" altLang="en-US" sz="1800" b="0" i="0" u="none" strike="noStrike" cap="none" normalizeH="0" baseline="0" dirty="0">
                        <a:ln>
                          <a:noFill/>
                        </a:ln>
                        <a:solidFill>
                          <a:schemeClr val="tx1"/>
                        </a:solidFill>
                        <a:effectLst/>
                        <a:latin typeface="メイリオ" charset="0"/>
                        <a:ea typeface="メイリオ" charset="0"/>
                        <a:cs typeface="メイリオ" charset="0"/>
                        <a:sym typeface="Georgia"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u="none" strike="noStrike" cap="none" normalizeH="0" baseline="0">
                          <a:ln>
                            <a:noFill/>
                          </a:ln>
                          <a:effectLst/>
                          <a:sym typeface="Georgia" charset="0"/>
                        </a:rPr>
                        <a:t>呼吸障害等</a:t>
                      </a:r>
                      <a:endParaRPr kumimoji="1" lang="ja-JP" altLang="en-US" sz="1800" b="0" i="0" u="none" strike="noStrike" cap="none" normalizeH="0" baseline="0">
                        <a:ln>
                          <a:noFill/>
                        </a:ln>
                        <a:solidFill>
                          <a:schemeClr val="tx1"/>
                        </a:solidFill>
                        <a:effectLst/>
                        <a:latin typeface="メイリオ" charset="0"/>
                        <a:ea typeface="メイリオ" charset="0"/>
                        <a:cs typeface="メイリオ" charset="0"/>
                        <a:sym typeface="Georgia"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u="none" strike="noStrike" cap="none" normalizeH="0" baseline="0">
                          <a:ln>
                            <a:noFill/>
                          </a:ln>
                          <a:effectLst/>
                          <a:sym typeface="Georgia" charset="0"/>
                        </a:rPr>
                        <a:t>乳幼児突然死症候群</a:t>
                      </a:r>
                      <a:endParaRPr kumimoji="1" lang="ja-JP" altLang="en-US" sz="1800" b="0" i="0" u="none" strike="noStrike" cap="none" normalizeH="0" baseline="0">
                        <a:ln>
                          <a:noFill/>
                        </a:ln>
                        <a:solidFill>
                          <a:schemeClr val="tx1"/>
                        </a:solidFill>
                        <a:effectLst/>
                        <a:latin typeface="メイリオ" charset="0"/>
                        <a:ea typeface="メイリオ" charset="0"/>
                        <a:cs typeface="メイリオ" charset="0"/>
                        <a:sym typeface="Georgia"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u="none" strike="noStrike" cap="none" normalizeH="0" baseline="0" dirty="0">
                          <a:ln>
                            <a:noFill/>
                          </a:ln>
                          <a:effectLst/>
                          <a:sym typeface="Georgia" charset="0"/>
                        </a:rPr>
                        <a:t>不慮の事故</a:t>
                      </a:r>
                      <a:endParaRPr kumimoji="1" lang="ja-JP" altLang="en-US" sz="1800" b="0" i="0" u="none" strike="noStrike" cap="none" normalizeH="0" baseline="0" dirty="0">
                        <a:ln>
                          <a:noFill/>
                        </a:ln>
                        <a:solidFill>
                          <a:srgbClr val="FF0000"/>
                        </a:solidFill>
                        <a:effectLst/>
                        <a:latin typeface="メイリオ" charset="0"/>
                        <a:ea typeface="メイリオ" charset="0"/>
                        <a:cs typeface="メイリオ" charset="0"/>
                        <a:sym typeface="Georgia"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u="none" strike="noStrike" cap="none" normalizeH="0" baseline="0">
                          <a:ln>
                            <a:noFill/>
                          </a:ln>
                          <a:effectLst/>
                          <a:sym typeface="Georgia" charset="0"/>
                        </a:rPr>
                        <a:t>出血性障害等</a:t>
                      </a:r>
                      <a:endParaRPr kumimoji="1" lang="ja-JP" altLang="en-US" sz="1800" b="0" i="0" u="none" strike="noStrike" cap="none" normalizeH="0" baseline="0">
                        <a:ln>
                          <a:noFill/>
                        </a:ln>
                        <a:solidFill>
                          <a:schemeClr val="tx1"/>
                        </a:solidFill>
                        <a:effectLst/>
                        <a:latin typeface="メイリオ" charset="0"/>
                        <a:ea typeface="メイリオ" charset="0"/>
                        <a:cs typeface="メイリオ" charset="0"/>
                        <a:sym typeface="Georgia" charset="0"/>
                      </a:endParaRPr>
                    </a:p>
                  </a:txBody>
                  <a:tcPr anchor="ctr" horzOverflow="overflow"/>
                </a:tc>
              </a:tr>
              <a:tr h="6842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u="none" strike="noStrike" cap="none" normalizeH="0" baseline="0" dirty="0">
                          <a:ln>
                            <a:noFill/>
                          </a:ln>
                          <a:effectLst/>
                          <a:sym typeface="Georgia" charset="0"/>
                        </a:rPr>
                        <a:t>1</a:t>
                      </a:r>
                      <a:r>
                        <a:rPr kumimoji="1" lang="ja-JP" altLang="en-US" sz="1800" u="none" strike="noStrike" cap="none" normalizeH="0" baseline="0" dirty="0">
                          <a:ln>
                            <a:noFill/>
                          </a:ln>
                          <a:effectLst/>
                          <a:sym typeface="Georgia" charset="0"/>
                        </a:rPr>
                        <a:t>～</a:t>
                      </a:r>
                      <a:r>
                        <a:rPr kumimoji="1" lang="en-US" altLang="ja-JP" sz="1800" u="none" strike="noStrike" cap="none" normalizeH="0" baseline="0" dirty="0">
                          <a:ln>
                            <a:noFill/>
                          </a:ln>
                          <a:effectLst/>
                          <a:sym typeface="Georgia" charset="0"/>
                        </a:rPr>
                        <a:t>4</a:t>
                      </a:r>
                      <a:r>
                        <a:rPr kumimoji="1" lang="ja-JP" altLang="en-US" sz="1800" u="none" strike="noStrike" cap="none" normalizeH="0" baseline="0" dirty="0">
                          <a:ln>
                            <a:noFill/>
                          </a:ln>
                          <a:effectLst/>
                          <a:sym typeface="Georgia" charset="0"/>
                        </a:rPr>
                        <a:t>歳</a:t>
                      </a:r>
                      <a:endParaRPr kumimoji="1" lang="ja-JP" altLang="en-US" sz="1800" b="0" i="0" u="none" strike="noStrike" cap="none" normalizeH="0" baseline="0" dirty="0">
                        <a:ln>
                          <a:noFill/>
                        </a:ln>
                        <a:solidFill>
                          <a:schemeClr val="tx1"/>
                        </a:solidFill>
                        <a:effectLst/>
                        <a:latin typeface="メイリオ" charset="0"/>
                        <a:ea typeface="メイリオ" charset="0"/>
                        <a:cs typeface="メイリオ" charset="0"/>
                        <a:sym typeface="Georgia"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u="none" strike="noStrike" cap="none" normalizeH="0" baseline="0" dirty="0">
                          <a:ln>
                            <a:noFill/>
                          </a:ln>
                          <a:effectLst/>
                          <a:sym typeface="Georgia" charset="0"/>
                        </a:rPr>
                        <a:t>不慮の事故</a:t>
                      </a:r>
                      <a:endParaRPr kumimoji="1" lang="ja-JP" altLang="en-US" sz="1800" b="0" i="0" u="none" strike="noStrike" cap="none" normalizeH="0" baseline="0" dirty="0">
                        <a:ln>
                          <a:noFill/>
                        </a:ln>
                        <a:solidFill>
                          <a:srgbClr val="FF0000"/>
                        </a:solidFill>
                        <a:effectLst/>
                        <a:latin typeface="メイリオ" charset="0"/>
                        <a:ea typeface="メイリオ" charset="0"/>
                        <a:cs typeface="メイリオ" charset="0"/>
                        <a:sym typeface="Georgia"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u="none" strike="noStrike" cap="none" normalizeH="0" baseline="0">
                          <a:ln>
                            <a:noFill/>
                          </a:ln>
                          <a:effectLst/>
                          <a:sym typeface="Georgia" charset="0"/>
                        </a:rPr>
                        <a:t>先天奇形等</a:t>
                      </a:r>
                      <a:endParaRPr kumimoji="1" lang="ja-JP" altLang="en-US" sz="1800" b="0" i="0" u="none" strike="noStrike" cap="none" normalizeH="0" baseline="0">
                        <a:ln>
                          <a:noFill/>
                        </a:ln>
                        <a:solidFill>
                          <a:schemeClr val="tx1"/>
                        </a:solidFill>
                        <a:effectLst/>
                        <a:latin typeface="メイリオ" charset="0"/>
                        <a:ea typeface="メイリオ" charset="0"/>
                        <a:cs typeface="メイリオ" charset="0"/>
                        <a:sym typeface="Georgia"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u="none" strike="noStrike" cap="none" normalizeH="0" baseline="0" dirty="0">
                          <a:ln>
                            <a:noFill/>
                          </a:ln>
                          <a:effectLst/>
                          <a:sym typeface="Georgia" charset="0"/>
                        </a:rPr>
                        <a:t>悪性新生物</a:t>
                      </a:r>
                      <a:endParaRPr kumimoji="1" lang="ja-JP" altLang="en-US" sz="1800" b="0" i="0" u="none" strike="noStrike" cap="none" normalizeH="0" baseline="0" dirty="0">
                        <a:ln>
                          <a:noFill/>
                        </a:ln>
                        <a:solidFill>
                          <a:schemeClr val="tx1"/>
                        </a:solidFill>
                        <a:effectLst/>
                        <a:latin typeface="メイリオ" charset="0"/>
                        <a:ea typeface="メイリオ" charset="0"/>
                        <a:cs typeface="メイリオ" charset="0"/>
                        <a:sym typeface="Georgia"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u="none" strike="noStrike" cap="none" normalizeH="0" baseline="0" dirty="0">
                          <a:ln>
                            <a:noFill/>
                          </a:ln>
                          <a:effectLst/>
                          <a:sym typeface="Georgia" charset="0"/>
                        </a:rPr>
                        <a:t>肺　炎</a:t>
                      </a:r>
                      <a:endParaRPr kumimoji="1" lang="ja-JP" altLang="en-US" sz="1800" b="0" i="0" u="none" strike="noStrike" cap="none" normalizeH="0" baseline="0" dirty="0">
                        <a:ln>
                          <a:noFill/>
                        </a:ln>
                        <a:solidFill>
                          <a:schemeClr val="tx1"/>
                        </a:solidFill>
                        <a:effectLst/>
                        <a:latin typeface="メイリオ" charset="0"/>
                        <a:ea typeface="メイリオ" charset="0"/>
                        <a:cs typeface="メイリオ" charset="0"/>
                        <a:sym typeface="Georgia"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u="none" strike="noStrike" cap="none" normalizeH="0" baseline="0">
                          <a:ln>
                            <a:noFill/>
                          </a:ln>
                          <a:effectLst/>
                          <a:sym typeface="Georgia" charset="0"/>
                        </a:rPr>
                        <a:t>心疾患</a:t>
                      </a:r>
                      <a:endParaRPr kumimoji="1" lang="ja-JP" altLang="en-US" sz="1800" b="0" i="0" u="none" strike="noStrike" cap="none" normalizeH="0" baseline="0">
                        <a:ln>
                          <a:noFill/>
                        </a:ln>
                        <a:solidFill>
                          <a:schemeClr val="tx1"/>
                        </a:solidFill>
                        <a:effectLst/>
                        <a:latin typeface="メイリオ" charset="0"/>
                        <a:ea typeface="メイリオ" charset="0"/>
                        <a:cs typeface="メイリオ" charset="0"/>
                        <a:sym typeface="Georgia" charset="0"/>
                      </a:endParaRPr>
                    </a:p>
                  </a:txBody>
                  <a:tcPr anchor="ctr" horzOverflow="overflow"/>
                </a:tc>
              </a:tr>
              <a:tr h="723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u="none" strike="noStrike" cap="none" normalizeH="0" baseline="0">
                          <a:ln>
                            <a:noFill/>
                          </a:ln>
                          <a:effectLst/>
                          <a:sym typeface="Georgia" charset="0"/>
                        </a:rPr>
                        <a:t>5</a:t>
                      </a:r>
                      <a:r>
                        <a:rPr kumimoji="1" lang="ja-JP" altLang="en-US" sz="1800" u="none" strike="noStrike" cap="none" normalizeH="0" baseline="0">
                          <a:ln>
                            <a:noFill/>
                          </a:ln>
                          <a:effectLst/>
                          <a:sym typeface="Georgia" charset="0"/>
                        </a:rPr>
                        <a:t>～</a:t>
                      </a:r>
                      <a:r>
                        <a:rPr kumimoji="1" lang="en-US" altLang="ja-JP" sz="1800" u="none" strike="noStrike" cap="none" normalizeH="0" baseline="0">
                          <a:ln>
                            <a:noFill/>
                          </a:ln>
                          <a:effectLst/>
                          <a:sym typeface="Georgia" charset="0"/>
                        </a:rPr>
                        <a:t>9</a:t>
                      </a:r>
                      <a:r>
                        <a:rPr kumimoji="1" lang="ja-JP" altLang="en-US" sz="1800" u="none" strike="noStrike" cap="none" normalizeH="0" baseline="0">
                          <a:ln>
                            <a:noFill/>
                          </a:ln>
                          <a:effectLst/>
                          <a:sym typeface="Georgia" charset="0"/>
                        </a:rPr>
                        <a:t>歳</a:t>
                      </a:r>
                      <a:endParaRPr kumimoji="1" lang="ja-JP" altLang="en-US" sz="1800" b="0" i="0" u="none" strike="noStrike" cap="none" normalizeH="0" baseline="0">
                        <a:ln>
                          <a:noFill/>
                        </a:ln>
                        <a:solidFill>
                          <a:schemeClr val="tx1"/>
                        </a:solidFill>
                        <a:effectLst/>
                        <a:latin typeface="メイリオ" charset="0"/>
                        <a:ea typeface="メイリオ" charset="0"/>
                        <a:cs typeface="メイリオ" charset="0"/>
                        <a:sym typeface="Georgia"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u="none" strike="noStrike" cap="none" normalizeH="0" baseline="0" dirty="0">
                          <a:ln>
                            <a:noFill/>
                          </a:ln>
                          <a:effectLst/>
                          <a:sym typeface="Georgia" charset="0"/>
                        </a:rPr>
                        <a:t>不慮の事故</a:t>
                      </a:r>
                      <a:endParaRPr kumimoji="1" lang="ja-JP" altLang="en-US" sz="1800" b="0" i="0" u="none" strike="noStrike" cap="none" normalizeH="0" baseline="0" dirty="0">
                        <a:ln>
                          <a:noFill/>
                        </a:ln>
                        <a:solidFill>
                          <a:srgbClr val="FF0000"/>
                        </a:solidFill>
                        <a:effectLst/>
                        <a:latin typeface="メイリオ" charset="0"/>
                        <a:ea typeface="メイリオ" charset="0"/>
                        <a:cs typeface="メイリオ" charset="0"/>
                        <a:sym typeface="Georgia"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u="none" strike="noStrike" cap="none" normalizeH="0" baseline="0">
                          <a:ln>
                            <a:noFill/>
                          </a:ln>
                          <a:effectLst/>
                          <a:sym typeface="Georgia" charset="0"/>
                        </a:rPr>
                        <a:t>悪性新生物</a:t>
                      </a:r>
                      <a:endParaRPr kumimoji="1" lang="ja-JP" altLang="en-US" sz="1800" b="0" i="0" u="none" strike="noStrike" cap="none" normalizeH="0" baseline="0">
                        <a:ln>
                          <a:noFill/>
                        </a:ln>
                        <a:solidFill>
                          <a:schemeClr val="tx1"/>
                        </a:solidFill>
                        <a:effectLst/>
                        <a:latin typeface="メイリオ" charset="0"/>
                        <a:ea typeface="メイリオ" charset="0"/>
                        <a:cs typeface="メイリオ" charset="0"/>
                        <a:sym typeface="Georgia"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u="none" strike="noStrike" cap="none" normalizeH="0" baseline="0">
                          <a:ln>
                            <a:noFill/>
                          </a:ln>
                          <a:effectLst/>
                          <a:sym typeface="Georgia" charset="0"/>
                        </a:rPr>
                        <a:t>その他の</a:t>
                      </a:r>
                      <a:endParaRPr kumimoji="1" lang="en-US" altLang="ja-JP" sz="1800" u="none" strike="noStrike" cap="none" normalizeH="0" baseline="0">
                        <a:ln>
                          <a:noFill/>
                        </a:ln>
                        <a:effectLst/>
                        <a:sym typeface="Georgia"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u="none" strike="noStrike" cap="none" normalizeH="0" baseline="0">
                          <a:ln>
                            <a:noFill/>
                          </a:ln>
                          <a:effectLst/>
                          <a:sym typeface="Georgia" charset="0"/>
                        </a:rPr>
                        <a:t>新生物</a:t>
                      </a:r>
                      <a:endParaRPr kumimoji="1" lang="ja-JP" altLang="en-US" sz="1800" b="0" i="0" u="none" strike="noStrike" cap="none" normalizeH="0" baseline="0">
                        <a:ln>
                          <a:noFill/>
                        </a:ln>
                        <a:solidFill>
                          <a:schemeClr val="tx1"/>
                        </a:solidFill>
                        <a:effectLst/>
                        <a:latin typeface="メイリオ" charset="0"/>
                        <a:ea typeface="メイリオ" charset="0"/>
                        <a:cs typeface="メイリオ" charset="0"/>
                        <a:sym typeface="Georgia"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u="none" strike="noStrike" cap="none" normalizeH="0" baseline="0">
                          <a:ln>
                            <a:noFill/>
                          </a:ln>
                          <a:effectLst/>
                          <a:sym typeface="Georgia" charset="0"/>
                        </a:rPr>
                        <a:t>心疾患</a:t>
                      </a:r>
                      <a:endParaRPr kumimoji="1" lang="ja-JP" altLang="en-US" sz="1800" b="0" i="0" u="none" strike="noStrike" cap="none" normalizeH="0" baseline="0">
                        <a:ln>
                          <a:noFill/>
                        </a:ln>
                        <a:solidFill>
                          <a:schemeClr val="tx1"/>
                        </a:solidFill>
                        <a:effectLst/>
                        <a:latin typeface="メイリオ" charset="0"/>
                        <a:ea typeface="メイリオ" charset="0"/>
                        <a:cs typeface="メイリオ" charset="0"/>
                        <a:sym typeface="Georgia"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u="none" strike="noStrike" cap="none" normalizeH="0" baseline="0">
                          <a:ln>
                            <a:noFill/>
                          </a:ln>
                          <a:effectLst/>
                          <a:sym typeface="Georgia" charset="0"/>
                        </a:rPr>
                        <a:t>先天奇形等</a:t>
                      </a:r>
                      <a:endParaRPr kumimoji="1" lang="ja-JP" altLang="en-US" sz="1800" b="0" i="0" u="none" strike="noStrike" cap="none" normalizeH="0" baseline="0">
                        <a:ln>
                          <a:noFill/>
                        </a:ln>
                        <a:solidFill>
                          <a:schemeClr val="tx1"/>
                        </a:solidFill>
                        <a:effectLst/>
                        <a:latin typeface="メイリオ" charset="0"/>
                        <a:ea typeface="メイリオ" charset="0"/>
                        <a:cs typeface="メイリオ" charset="0"/>
                        <a:sym typeface="Georgia" charset="0"/>
                      </a:endParaRPr>
                    </a:p>
                  </a:txBody>
                  <a:tcPr anchor="ctr" horzOverflow="overflow"/>
                </a:tc>
              </a:tr>
              <a:tr h="7080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u="none" strike="noStrike" cap="none" normalizeH="0" baseline="0">
                          <a:ln>
                            <a:noFill/>
                          </a:ln>
                          <a:effectLst/>
                          <a:sym typeface="Georgia" charset="0"/>
                        </a:rPr>
                        <a:t>10</a:t>
                      </a:r>
                      <a:r>
                        <a:rPr kumimoji="1" lang="ja-JP" altLang="en-US" sz="1800" u="none" strike="noStrike" cap="none" normalizeH="0" baseline="0">
                          <a:ln>
                            <a:noFill/>
                          </a:ln>
                          <a:effectLst/>
                          <a:sym typeface="Georgia" charset="0"/>
                        </a:rPr>
                        <a:t>～</a:t>
                      </a:r>
                      <a:r>
                        <a:rPr kumimoji="1" lang="en-US" altLang="ja-JP" sz="1800" u="none" strike="noStrike" cap="none" normalizeH="0" baseline="0">
                          <a:ln>
                            <a:noFill/>
                          </a:ln>
                          <a:effectLst/>
                          <a:sym typeface="Georgia" charset="0"/>
                        </a:rPr>
                        <a:t>14</a:t>
                      </a:r>
                      <a:r>
                        <a:rPr kumimoji="1" lang="ja-JP" altLang="en-US" sz="1800" u="none" strike="noStrike" cap="none" normalizeH="0" baseline="0">
                          <a:ln>
                            <a:noFill/>
                          </a:ln>
                          <a:effectLst/>
                          <a:sym typeface="Georgia" charset="0"/>
                        </a:rPr>
                        <a:t>歳</a:t>
                      </a:r>
                      <a:endParaRPr kumimoji="1" lang="ja-JP" altLang="en-US" sz="1800" b="0" i="0" u="none" strike="noStrike" cap="none" normalizeH="0" baseline="0">
                        <a:ln>
                          <a:noFill/>
                        </a:ln>
                        <a:solidFill>
                          <a:schemeClr val="tx1"/>
                        </a:solidFill>
                        <a:effectLst/>
                        <a:latin typeface="メイリオ" charset="0"/>
                        <a:ea typeface="メイリオ" charset="0"/>
                        <a:cs typeface="メイリオ" charset="0"/>
                        <a:sym typeface="Georgia"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u="none" strike="noStrike" cap="none" normalizeH="0" baseline="0" dirty="0">
                          <a:ln>
                            <a:noFill/>
                          </a:ln>
                          <a:effectLst/>
                          <a:sym typeface="Georgia" charset="0"/>
                        </a:rPr>
                        <a:t>不慮の事故</a:t>
                      </a:r>
                      <a:endParaRPr kumimoji="1" lang="ja-JP" altLang="en-US" sz="1800" b="0" i="0" u="none" strike="noStrike" cap="none" normalizeH="0" baseline="0" dirty="0">
                        <a:ln>
                          <a:noFill/>
                        </a:ln>
                        <a:solidFill>
                          <a:srgbClr val="FF0000"/>
                        </a:solidFill>
                        <a:effectLst/>
                        <a:latin typeface="メイリオ" charset="0"/>
                        <a:ea typeface="メイリオ" charset="0"/>
                        <a:cs typeface="メイリオ" charset="0"/>
                        <a:sym typeface="Georgia"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u="none" strike="noStrike" cap="none" normalizeH="0" baseline="0">
                          <a:ln>
                            <a:noFill/>
                          </a:ln>
                          <a:effectLst/>
                          <a:sym typeface="Georgia" charset="0"/>
                        </a:rPr>
                        <a:t>悪性新生物</a:t>
                      </a:r>
                      <a:endParaRPr kumimoji="1" lang="ja-JP" altLang="en-US" sz="1800" b="0" i="0" u="none" strike="noStrike" cap="none" normalizeH="0" baseline="0">
                        <a:ln>
                          <a:noFill/>
                        </a:ln>
                        <a:solidFill>
                          <a:schemeClr val="tx1"/>
                        </a:solidFill>
                        <a:effectLst/>
                        <a:latin typeface="メイリオ" charset="0"/>
                        <a:ea typeface="メイリオ" charset="0"/>
                        <a:cs typeface="メイリオ" charset="0"/>
                        <a:sym typeface="Georgia"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u="none" strike="noStrike" cap="none" normalizeH="0" baseline="0">
                          <a:ln>
                            <a:noFill/>
                          </a:ln>
                          <a:effectLst/>
                          <a:sym typeface="Georgia" charset="0"/>
                        </a:rPr>
                        <a:t>自　殺</a:t>
                      </a:r>
                      <a:endParaRPr kumimoji="1" lang="ja-JP" altLang="en-US" sz="1800" b="0" i="0" u="none" strike="noStrike" cap="none" normalizeH="0" baseline="0">
                        <a:ln>
                          <a:noFill/>
                        </a:ln>
                        <a:solidFill>
                          <a:schemeClr val="tx1"/>
                        </a:solidFill>
                        <a:effectLst/>
                        <a:latin typeface="メイリオ" charset="0"/>
                        <a:ea typeface="メイリオ" charset="0"/>
                        <a:cs typeface="メイリオ" charset="0"/>
                        <a:sym typeface="Georgia"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u="none" strike="noStrike" cap="none" normalizeH="0" baseline="0">
                          <a:ln>
                            <a:noFill/>
                          </a:ln>
                          <a:effectLst/>
                          <a:sym typeface="Georgia" charset="0"/>
                        </a:rPr>
                        <a:t>心疾患</a:t>
                      </a:r>
                      <a:endParaRPr kumimoji="1" lang="ja-JP" altLang="en-US" sz="1800" b="0" i="0" u="none" strike="noStrike" cap="none" normalizeH="0" baseline="0">
                        <a:ln>
                          <a:noFill/>
                        </a:ln>
                        <a:solidFill>
                          <a:schemeClr val="tx1"/>
                        </a:solidFill>
                        <a:effectLst/>
                        <a:latin typeface="メイリオ" charset="0"/>
                        <a:ea typeface="メイリオ" charset="0"/>
                        <a:cs typeface="メイリオ" charset="0"/>
                        <a:sym typeface="Georgia"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u="none" strike="noStrike" cap="none" normalizeH="0" baseline="0">
                          <a:ln>
                            <a:noFill/>
                          </a:ln>
                          <a:effectLst/>
                          <a:sym typeface="Georgia" charset="0"/>
                        </a:rPr>
                        <a:t>その他の</a:t>
                      </a:r>
                      <a:endParaRPr kumimoji="1" lang="en-US" altLang="ja-JP" sz="1800" u="none" strike="noStrike" cap="none" normalizeH="0" baseline="0">
                        <a:ln>
                          <a:noFill/>
                        </a:ln>
                        <a:effectLst/>
                        <a:sym typeface="Georgia"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u="none" strike="noStrike" cap="none" normalizeH="0" baseline="0">
                          <a:ln>
                            <a:noFill/>
                          </a:ln>
                          <a:effectLst/>
                          <a:sym typeface="Georgia" charset="0"/>
                        </a:rPr>
                        <a:t>新生物</a:t>
                      </a:r>
                      <a:endParaRPr kumimoji="1" lang="ja-JP" altLang="en-US" sz="1800" b="0" i="0" u="none" strike="noStrike" cap="none" normalizeH="0" baseline="0">
                        <a:ln>
                          <a:noFill/>
                        </a:ln>
                        <a:solidFill>
                          <a:schemeClr val="tx1"/>
                        </a:solidFill>
                        <a:effectLst/>
                        <a:latin typeface="メイリオ" charset="0"/>
                        <a:ea typeface="メイリオ" charset="0"/>
                        <a:cs typeface="メイリオ" charset="0"/>
                        <a:sym typeface="Georgia" charset="0"/>
                      </a:endParaRPr>
                    </a:p>
                  </a:txBody>
                  <a:tcPr anchor="ctr" horzOverflow="overflow"/>
                </a:tc>
              </a:tr>
              <a:tr h="6842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u="none" strike="noStrike" cap="none" normalizeH="0" baseline="0">
                          <a:ln>
                            <a:noFill/>
                          </a:ln>
                          <a:effectLst/>
                          <a:sym typeface="Georgia" charset="0"/>
                        </a:rPr>
                        <a:t>15</a:t>
                      </a:r>
                      <a:r>
                        <a:rPr kumimoji="1" lang="ja-JP" altLang="en-US" sz="1800" u="none" strike="noStrike" cap="none" normalizeH="0" baseline="0">
                          <a:ln>
                            <a:noFill/>
                          </a:ln>
                          <a:effectLst/>
                          <a:sym typeface="Georgia" charset="0"/>
                        </a:rPr>
                        <a:t>～</a:t>
                      </a:r>
                      <a:r>
                        <a:rPr kumimoji="1" lang="en-US" altLang="ja-JP" sz="1800" u="none" strike="noStrike" cap="none" normalizeH="0" baseline="0">
                          <a:ln>
                            <a:noFill/>
                          </a:ln>
                          <a:effectLst/>
                          <a:sym typeface="Georgia" charset="0"/>
                        </a:rPr>
                        <a:t>19</a:t>
                      </a:r>
                      <a:r>
                        <a:rPr kumimoji="1" lang="ja-JP" altLang="en-US" sz="1800" u="none" strike="noStrike" cap="none" normalizeH="0" baseline="0">
                          <a:ln>
                            <a:noFill/>
                          </a:ln>
                          <a:effectLst/>
                          <a:sym typeface="Georgia" charset="0"/>
                        </a:rPr>
                        <a:t>歳</a:t>
                      </a:r>
                      <a:endParaRPr kumimoji="1" lang="ja-JP" altLang="en-US" sz="1800" b="0" i="0" u="none" strike="noStrike" cap="none" normalizeH="0" baseline="0">
                        <a:ln>
                          <a:noFill/>
                        </a:ln>
                        <a:solidFill>
                          <a:schemeClr val="tx1"/>
                        </a:solidFill>
                        <a:effectLst/>
                        <a:latin typeface="メイリオ" charset="0"/>
                        <a:ea typeface="メイリオ" charset="0"/>
                        <a:cs typeface="メイリオ" charset="0"/>
                        <a:sym typeface="Georgia"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u="none" strike="noStrike" cap="none" normalizeH="0" baseline="0">
                          <a:ln>
                            <a:noFill/>
                          </a:ln>
                          <a:effectLst/>
                          <a:sym typeface="Georgia" charset="0"/>
                        </a:rPr>
                        <a:t>自　殺</a:t>
                      </a:r>
                      <a:endParaRPr kumimoji="1" lang="ja-JP" altLang="en-US" sz="1800" b="0" i="0" u="none" strike="noStrike" cap="none" normalizeH="0" baseline="0">
                        <a:ln>
                          <a:noFill/>
                        </a:ln>
                        <a:solidFill>
                          <a:schemeClr val="tx1"/>
                        </a:solidFill>
                        <a:effectLst/>
                        <a:latin typeface="メイリオ" charset="0"/>
                        <a:ea typeface="メイリオ" charset="0"/>
                        <a:cs typeface="メイリオ" charset="0"/>
                        <a:sym typeface="Georgia"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u="none" strike="noStrike" cap="none" normalizeH="0" baseline="0" dirty="0">
                          <a:ln>
                            <a:noFill/>
                          </a:ln>
                          <a:effectLst/>
                          <a:sym typeface="Georgia" charset="0"/>
                        </a:rPr>
                        <a:t>不慮の事故</a:t>
                      </a:r>
                      <a:endParaRPr kumimoji="1" lang="ja-JP" altLang="en-US" sz="1800" b="0" i="0" u="none" strike="noStrike" cap="none" normalizeH="0" baseline="0" dirty="0">
                        <a:ln>
                          <a:noFill/>
                        </a:ln>
                        <a:solidFill>
                          <a:srgbClr val="FF0000"/>
                        </a:solidFill>
                        <a:effectLst/>
                        <a:latin typeface="メイリオ" charset="0"/>
                        <a:ea typeface="メイリオ" charset="0"/>
                        <a:cs typeface="メイリオ" charset="0"/>
                        <a:sym typeface="Georgia"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u="none" strike="noStrike" cap="none" normalizeH="0" baseline="0" dirty="0">
                          <a:ln>
                            <a:noFill/>
                          </a:ln>
                          <a:effectLst/>
                          <a:sym typeface="Georgia" charset="0"/>
                        </a:rPr>
                        <a:t>悪性新生物</a:t>
                      </a:r>
                      <a:endParaRPr kumimoji="1" lang="ja-JP" altLang="en-US" sz="1800" b="0" i="0" u="none" strike="noStrike" cap="none" normalizeH="0" baseline="0" dirty="0">
                        <a:ln>
                          <a:noFill/>
                        </a:ln>
                        <a:solidFill>
                          <a:schemeClr val="tx1"/>
                        </a:solidFill>
                        <a:effectLst/>
                        <a:latin typeface="メイリオ" charset="0"/>
                        <a:ea typeface="メイリオ" charset="0"/>
                        <a:cs typeface="メイリオ" charset="0"/>
                        <a:sym typeface="Georgia"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u="none" strike="noStrike" cap="none" normalizeH="0" baseline="0" dirty="0">
                          <a:ln>
                            <a:noFill/>
                          </a:ln>
                          <a:effectLst/>
                          <a:sym typeface="Georgia" charset="0"/>
                        </a:rPr>
                        <a:t>心疾患</a:t>
                      </a:r>
                      <a:endParaRPr kumimoji="1" lang="ja-JP" altLang="en-US" sz="1800" b="0" i="0" u="none" strike="noStrike" cap="none" normalizeH="0" baseline="0" dirty="0">
                        <a:ln>
                          <a:noFill/>
                        </a:ln>
                        <a:solidFill>
                          <a:schemeClr val="tx1"/>
                        </a:solidFill>
                        <a:effectLst/>
                        <a:latin typeface="メイリオ" charset="0"/>
                        <a:ea typeface="メイリオ" charset="0"/>
                        <a:cs typeface="メイリオ" charset="0"/>
                        <a:sym typeface="Georgia"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u="none" strike="noStrike" cap="none" normalizeH="0" baseline="0" dirty="0">
                          <a:ln>
                            <a:noFill/>
                          </a:ln>
                          <a:effectLst/>
                          <a:sym typeface="Georgia" charset="0"/>
                        </a:rPr>
                        <a:t>先天奇形等</a:t>
                      </a:r>
                      <a:endParaRPr kumimoji="1" lang="ja-JP" altLang="en-US" sz="1800" b="0" i="0" u="none" strike="noStrike" cap="none" normalizeH="0" baseline="0" dirty="0">
                        <a:ln>
                          <a:noFill/>
                        </a:ln>
                        <a:solidFill>
                          <a:schemeClr val="tx1"/>
                        </a:solidFill>
                        <a:effectLst/>
                        <a:latin typeface="メイリオ" charset="0"/>
                        <a:ea typeface="メイリオ" charset="0"/>
                        <a:cs typeface="メイリオ" charset="0"/>
                        <a:sym typeface="Georgia" charset="0"/>
                      </a:endParaRPr>
                    </a:p>
                  </a:txBody>
                  <a:tcPr anchor="ctr" horzOverflow="overflow"/>
                </a:tc>
              </a:tr>
            </a:tbl>
          </a:graphicData>
        </a:graphic>
      </p:graphicFrame>
      <p:sp>
        <p:nvSpPr>
          <p:cNvPr id="24624" name="テキスト ボックス 6"/>
          <p:cNvSpPr txBox="1">
            <a:spLocks noChangeArrowheads="1"/>
          </p:cNvSpPr>
          <p:nvPr/>
        </p:nvSpPr>
        <p:spPr bwMode="auto">
          <a:xfrm>
            <a:off x="1524000" y="5743545"/>
            <a:ext cx="7162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000">
                <a:solidFill>
                  <a:srgbClr val="3D4A2F"/>
                </a:solidFill>
                <a:latin typeface="Georgia" charset="0"/>
                <a:ea typeface="ヒラギノ明朝 ProN W3" charset="0"/>
                <a:cs typeface="ヒラギノ明朝 ProN W3" charset="0"/>
                <a:sym typeface="Georgia" charset="0"/>
              </a:defRPr>
            </a:lvl1pPr>
            <a:lvl2pPr marL="742950" indent="-285750">
              <a:defRPr kumimoji="1" sz="2000">
                <a:solidFill>
                  <a:srgbClr val="3D4A2F"/>
                </a:solidFill>
                <a:latin typeface="Georgia" charset="0"/>
                <a:ea typeface="ヒラギノ明朝 ProN W3" charset="0"/>
                <a:cs typeface="ヒラギノ明朝 ProN W3" charset="0"/>
                <a:sym typeface="Georgia" charset="0"/>
              </a:defRPr>
            </a:lvl2pPr>
            <a:lvl3pPr marL="1143000" indent="-228600">
              <a:defRPr kumimoji="1" sz="2000">
                <a:solidFill>
                  <a:srgbClr val="3D4A2F"/>
                </a:solidFill>
                <a:latin typeface="Georgia" charset="0"/>
                <a:ea typeface="ヒラギノ明朝 ProN W3" charset="0"/>
                <a:cs typeface="ヒラギノ明朝 ProN W3" charset="0"/>
                <a:sym typeface="Georgia" charset="0"/>
              </a:defRPr>
            </a:lvl3pPr>
            <a:lvl4pPr marL="1600200" indent="-228600">
              <a:defRPr kumimoji="1" sz="2000">
                <a:solidFill>
                  <a:srgbClr val="3D4A2F"/>
                </a:solidFill>
                <a:latin typeface="Georgia" charset="0"/>
                <a:ea typeface="ヒラギノ明朝 ProN W3" charset="0"/>
                <a:cs typeface="ヒラギノ明朝 ProN W3" charset="0"/>
                <a:sym typeface="Georgia" charset="0"/>
              </a:defRPr>
            </a:lvl4pPr>
            <a:lvl5pPr marL="2057400" indent="-228600">
              <a:defRPr kumimoji="1" sz="2000">
                <a:solidFill>
                  <a:srgbClr val="3D4A2F"/>
                </a:solidFill>
                <a:latin typeface="Georgia" charset="0"/>
                <a:ea typeface="ヒラギノ明朝 ProN W3" charset="0"/>
                <a:cs typeface="ヒラギノ明朝 ProN W3" charset="0"/>
                <a:sym typeface="Georgia" charset="0"/>
              </a:defRPr>
            </a:lvl5pPr>
            <a:lvl6pPr marL="25146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6pPr>
            <a:lvl7pPr marL="29718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7pPr>
            <a:lvl8pPr marL="34290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8pPr>
            <a:lvl9pPr marL="38862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9pPr>
          </a:lstStyle>
          <a:p>
            <a:r>
              <a:rPr lang="ja-JP" altLang="en-US" dirty="0"/>
              <a:t>厚生労働省：平成</a:t>
            </a:r>
            <a:r>
              <a:rPr lang="en-US" altLang="ja-JP" dirty="0"/>
              <a:t>20</a:t>
            </a:r>
            <a:r>
              <a:rPr lang="ja-JP" altLang="en-US" dirty="0"/>
              <a:t>年　人口動態統計月報年計</a:t>
            </a:r>
            <a:r>
              <a:rPr lang="en-US" altLang="ja-JP" dirty="0"/>
              <a:t>(</a:t>
            </a:r>
            <a:r>
              <a:rPr lang="ja-JP" altLang="en-US" dirty="0"/>
              <a:t>概数</a:t>
            </a:r>
            <a:r>
              <a:rPr lang="en-US" altLang="ja-JP" dirty="0"/>
              <a:t>)</a:t>
            </a:r>
            <a:r>
              <a:rPr lang="ja-JP" altLang="en-US" dirty="0"/>
              <a:t>の概況</a:t>
            </a:r>
          </a:p>
        </p:txBody>
      </p:sp>
      <p:sp>
        <p:nvSpPr>
          <p:cNvPr id="2" name="日付プレースホルダー 1"/>
          <p:cNvSpPr>
            <a:spLocks noGrp="1"/>
          </p:cNvSpPr>
          <p:nvPr>
            <p:ph type="dt" sz="half" idx="10"/>
          </p:nvPr>
        </p:nvSpPr>
        <p:spPr/>
        <p:txBody>
          <a:bodyPr/>
          <a:lstStyle/>
          <a:p>
            <a:r>
              <a:rPr kumimoji="1" lang="en-US" altLang="ja-JP" smtClean="0"/>
              <a:t>11/09/25</a:t>
            </a:r>
            <a:endParaRPr kumimoji="1" lang="ja-JP" altLang="en-US"/>
          </a:p>
        </p:txBody>
      </p:sp>
      <p:sp>
        <p:nvSpPr>
          <p:cNvPr id="3" name="スライド番号プレースホルダー 2"/>
          <p:cNvSpPr>
            <a:spLocks noGrp="1"/>
          </p:cNvSpPr>
          <p:nvPr>
            <p:ph type="sldNum" sz="quarter" idx="12"/>
          </p:nvPr>
        </p:nvSpPr>
        <p:spPr/>
        <p:txBody>
          <a:bodyPr/>
          <a:lstStyle/>
          <a:p>
            <a:fld id="{FD378B90-F800-DE45-A31A-37CE90FA1D5B}" type="slidenum">
              <a:rPr kumimoji="1" lang="ja-JP" altLang="en-US" smtClean="0"/>
              <a:t>13</a:t>
            </a:fld>
            <a:endParaRPr kumimoji="1" lang="ja-JP" altLang="en-US"/>
          </a:p>
        </p:txBody>
      </p:sp>
    </p:spTree>
    <p:extLst>
      <p:ext uri="{BB962C8B-B14F-4D97-AF65-F5344CB8AC3E}">
        <p14:creationId xmlns:p14="http://schemas.microsoft.com/office/powerpoint/2010/main" val="2142190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タイトル 1"/>
          <p:cNvSpPr>
            <a:spLocks noGrp="1"/>
          </p:cNvSpPr>
          <p:nvPr>
            <p:ph type="title"/>
          </p:nvPr>
        </p:nvSpPr>
        <p:spPr>
          <a:xfrm>
            <a:off x="914400" y="274638"/>
            <a:ext cx="7504508" cy="868362"/>
          </a:xfrm>
        </p:spPr>
        <p:txBody>
          <a:bodyPr>
            <a:noAutofit/>
          </a:bodyPr>
          <a:lstStyle/>
          <a:p>
            <a:r>
              <a:rPr lang="en-US" altLang="ja-JP" dirty="0">
                <a:latin typeface="Georgia" charset="0"/>
                <a:ea typeface="ヒラギノ明朝 ProN W3" charset="0"/>
                <a:cs typeface="ヒラギノ明朝 ProN W3" charset="0"/>
              </a:rPr>
              <a:t>1〜</a:t>
            </a:r>
            <a:r>
              <a:rPr lang="en-US" altLang="ja-JP" dirty="0" smtClean="0">
                <a:latin typeface="Georgia" charset="0"/>
                <a:ea typeface="ヒラギノ明朝 ProN W3" charset="0"/>
                <a:cs typeface="ヒラギノ明朝 ProN W3" charset="0"/>
              </a:rPr>
              <a:t>4</a:t>
            </a:r>
            <a:r>
              <a:rPr lang="ja-JP" altLang="en-US" dirty="0" smtClean="0">
                <a:latin typeface="Georgia" charset="0"/>
                <a:ea typeface="ヒラギノ明朝 ProN W3" charset="0"/>
                <a:cs typeface="ヒラギノ明朝 ProN W3" charset="0"/>
              </a:rPr>
              <a:t>歳児の不慮</a:t>
            </a:r>
            <a:r>
              <a:rPr lang="ja-JP" altLang="en-US" dirty="0">
                <a:latin typeface="Georgia" charset="0"/>
                <a:ea typeface="ヒラギノ明朝 ProN W3" charset="0"/>
                <a:cs typeface="ヒラギノ明朝 ProN W3" charset="0"/>
              </a:rPr>
              <a:t>の事故による</a:t>
            </a:r>
            <a:r>
              <a:rPr lang="ja-JP" altLang="en-US" dirty="0" smtClean="0">
                <a:latin typeface="Georgia" charset="0"/>
                <a:ea typeface="ヒラギノ明朝 ProN W3" charset="0"/>
                <a:cs typeface="ヒラギノ明朝 ProN W3" charset="0"/>
              </a:rPr>
              <a:t>死亡は</a:t>
            </a:r>
            <a:r>
              <a:rPr lang="ja-JP" altLang="en-US" dirty="0">
                <a:latin typeface="Georgia" charset="0"/>
                <a:ea typeface="ヒラギノ明朝 ProN W3" charset="0"/>
                <a:cs typeface="ヒラギノ明朝 ProN W3" charset="0"/>
              </a:rPr>
              <a:t>　</a:t>
            </a:r>
          </a:p>
        </p:txBody>
      </p:sp>
      <p:sp>
        <p:nvSpPr>
          <p:cNvPr id="28674" name="テキスト ボックス 4"/>
          <p:cNvSpPr txBox="1">
            <a:spLocks noChangeArrowheads="1"/>
          </p:cNvSpPr>
          <p:nvPr/>
        </p:nvSpPr>
        <p:spPr bwMode="auto">
          <a:xfrm>
            <a:off x="609600" y="5418138"/>
            <a:ext cx="7315200"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a:solidFill>
                  <a:srgbClr val="3D4A2F"/>
                </a:solidFill>
                <a:latin typeface="Georgia" charset="0"/>
                <a:ea typeface="ヒラギノ明朝 ProN W3" charset="0"/>
                <a:cs typeface="ヒラギノ明朝 ProN W3" charset="0"/>
                <a:sym typeface="Georgia" charset="0"/>
              </a:defRPr>
            </a:lvl1pPr>
            <a:lvl2pPr marL="742950" indent="-285750">
              <a:defRPr kumimoji="1" sz="2000">
                <a:solidFill>
                  <a:srgbClr val="3D4A2F"/>
                </a:solidFill>
                <a:latin typeface="Georgia" charset="0"/>
                <a:ea typeface="ヒラギノ明朝 ProN W3" charset="0"/>
                <a:cs typeface="ヒラギノ明朝 ProN W3" charset="0"/>
                <a:sym typeface="Georgia" charset="0"/>
              </a:defRPr>
            </a:lvl2pPr>
            <a:lvl3pPr marL="1143000" indent="-228600">
              <a:defRPr kumimoji="1" sz="2000">
                <a:solidFill>
                  <a:srgbClr val="3D4A2F"/>
                </a:solidFill>
                <a:latin typeface="Georgia" charset="0"/>
                <a:ea typeface="ヒラギノ明朝 ProN W3" charset="0"/>
                <a:cs typeface="ヒラギノ明朝 ProN W3" charset="0"/>
                <a:sym typeface="Georgia" charset="0"/>
              </a:defRPr>
            </a:lvl3pPr>
            <a:lvl4pPr marL="1600200" indent="-228600">
              <a:defRPr kumimoji="1" sz="2000">
                <a:solidFill>
                  <a:srgbClr val="3D4A2F"/>
                </a:solidFill>
                <a:latin typeface="Georgia" charset="0"/>
                <a:ea typeface="ヒラギノ明朝 ProN W3" charset="0"/>
                <a:cs typeface="ヒラギノ明朝 ProN W3" charset="0"/>
                <a:sym typeface="Georgia" charset="0"/>
              </a:defRPr>
            </a:lvl4pPr>
            <a:lvl5pPr marL="2057400" indent="-228600">
              <a:defRPr kumimoji="1" sz="2000">
                <a:solidFill>
                  <a:srgbClr val="3D4A2F"/>
                </a:solidFill>
                <a:latin typeface="Georgia" charset="0"/>
                <a:ea typeface="ヒラギノ明朝 ProN W3" charset="0"/>
                <a:cs typeface="ヒラギノ明朝 ProN W3" charset="0"/>
                <a:sym typeface="Georgia" charset="0"/>
              </a:defRPr>
            </a:lvl5pPr>
            <a:lvl6pPr marL="25146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6pPr>
            <a:lvl7pPr marL="29718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7pPr>
            <a:lvl8pPr marL="34290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8pPr>
            <a:lvl9pPr marL="38862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9pPr>
          </a:lstStyle>
          <a:p>
            <a:r>
              <a:rPr lang="ja-JP" altLang="en-US" dirty="0"/>
              <a:t>厚生労働省：平成</a:t>
            </a:r>
            <a:r>
              <a:rPr lang="en-US" altLang="ja-JP" dirty="0"/>
              <a:t>20</a:t>
            </a:r>
            <a:r>
              <a:rPr lang="ja-JP" altLang="en-US" dirty="0"/>
              <a:t>年　人口動態統計月報年計</a:t>
            </a:r>
            <a:r>
              <a:rPr lang="en-US" altLang="ja-JP" dirty="0"/>
              <a:t>(</a:t>
            </a:r>
            <a:r>
              <a:rPr lang="ja-JP" altLang="en-US" dirty="0"/>
              <a:t>概数</a:t>
            </a:r>
            <a:r>
              <a:rPr lang="en-US" altLang="ja-JP" dirty="0"/>
              <a:t>)</a:t>
            </a:r>
            <a:r>
              <a:rPr lang="ja-JP" altLang="en-US" dirty="0"/>
              <a:t>の概況</a:t>
            </a:r>
          </a:p>
        </p:txBody>
      </p:sp>
      <p:graphicFrame>
        <p:nvGraphicFramePr>
          <p:cNvPr id="5" name="表 4"/>
          <p:cNvGraphicFramePr>
            <a:graphicFrameLocks noGrp="1"/>
          </p:cNvGraphicFramePr>
          <p:nvPr>
            <p:extLst>
              <p:ext uri="{D42A27DB-BD31-4B8C-83A1-F6EECF244321}">
                <p14:modId xmlns:p14="http://schemas.microsoft.com/office/powerpoint/2010/main" val="3157256911"/>
              </p:ext>
            </p:extLst>
          </p:nvPr>
        </p:nvGraphicFramePr>
        <p:xfrm>
          <a:off x="914400" y="1143001"/>
          <a:ext cx="7010400" cy="3944996"/>
        </p:xfrm>
        <a:graphic>
          <a:graphicData uri="http://schemas.openxmlformats.org/drawingml/2006/table">
            <a:tbl>
              <a:tblPr firstRow="1" bandRow="1">
                <a:tableStyleId>{93296810-A885-4BE3-A3E7-6D5BEEA58F35}</a:tableStyleId>
              </a:tblPr>
              <a:tblGrid>
                <a:gridCol w="3710512"/>
                <a:gridCol w="1583445"/>
                <a:gridCol w="1716443"/>
              </a:tblGrid>
              <a:tr h="524650">
                <a:tc gridSpan="3">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r>
              <a:tr h="781452">
                <a:tc>
                  <a:txBody>
                    <a:bodyPr/>
                    <a:lstStyle/>
                    <a:p>
                      <a:pPr algn="ctr">
                        <a:spcAft>
                          <a:spcPts val="600"/>
                        </a:spcAft>
                      </a:pPr>
                      <a:r>
                        <a:rPr lang="ja-JP" altLang="en-US" sz="2400" spc="0" dirty="0" smtClean="0">
                          <a:latin typeface="+mn-lt"/>
                          <a:ea typeface="+mn-ea"/>
                        </a:rPr>
                        <a:t>１</a:t>
                      </a:r>
                      <a:r>
                        <a:rPr lang="en-US" altLang="ja-JP" sz="2400" spc="0" dirty="0" smtClean="0">
                          <a:latin typeface="+mn-lt"/>
                          <a:ea typeface="+mn-ea"/>
                        </a:rPr>
                        <a:t>〜</a:t>
                      </a:r>
                      <a:r>
                        <a:rPr lang="ja-JP" altLang="en-US" sz="2400" spc="0" dirty="0" smtClean="0">
                          <a:latin typeface="+mn-lt"/>
                          <a:ea typeface="+mn-ea"/>
                        </a:rPr>
                        <a:t>４歳人口　</a:t>
                      </a:r>
                      <a:endParaRPr kumimoji="1" lang="ja-JP" altLang="en-US" sz="2400" spc="0" dirty="0">
                        <a:latin typeface="+mn-lt"/>
                        <a:ea typeface="+mn-ea"/>
                      </a:endParaRPr>
                    </a:p>
                  </a:txBody>
                  <a:tcPr anchor="ctr"/>
                </a:tc>
                <a:tc>
                  <a:txBody>
                    <a:bodyPr/>
                    <a:lstStyle/>
                    <a:p>
                      <a:pPr marL="0" marR="0" indent="0" algn="ctr" defTabSz="457200" rtl="0" eaLnBrk="1" fontAlgn="auto" latinLnBrk="0" hangingPunct="1">
                        <a:lnSpc>
                          <a:spcPct val="100000"/>
                        </a:lnSpc>
                        <a:spcBef>
                          <a:spcPts val="0"/>
                        </a:spcBef>
                        <a:spcAft>
                          <a:spcPts val="600"/>
                        </a:spcAft>
                        <a:buClrTx/>
                        <a:buSzTx/>
                        <a:buFontTx/>
                        <a:buNone/>
                        <a:tabLst/>
                        <a:defRPr/>
                      </a:pPr>
                      <a:r>
                        <a:rPr lang="en-US" altLang="ja-JP" sz="2400" spc="0" dirty="0" smtClean="0">
                          <a:latin typeface="+mn-lt"/>
                          <a:ea typeface="+mn-ea"/>
                        </a:rPr>
                        <a:t>426</a:t>
                      </a:r>
                      <a:r>
                        <a:rPr lang="ja-JP" altLang="en-US" sz="2400" spc="0" dirty="0" smtClean="0">
                          <a:latin typeface="+mn-lt"/>
                          <a:ea typeface="+mn-ea"/>
                        </a:rPr>
                        <a:t>万人</a:t>
                      </a:r>
                      <a:endParaRPr lang="en-US" altLang="ja-JP" sz="2400" spc="0" dirty="0" smtClean="0">
                        <a:latin typeface="+mn-lt"/>
                        <a:ea typeface="+mn-ea"/>
                        <a:cs typeface="ヒラギノ明朝 ProN W3" charset="0"/>
                      </a:endParaRPr>
                    </a:p>
                  </a:txBody>
                  <a:tcPr anchor="ctr"/>
                </a:tc>
                <a:tc>
                  <a:txBody>
                    <a:bodyPr/>
                    <a:lstStyle/>
                    <a:p>
                      <a:pPr marL="0" marR="0" indent="0" algn="ctr" defTabSz="457200" rtl="0" eaLnBrk="1" fontAlgn="auto" latinLnBrk="0" hangingPunct="1">
                        <a:lnSpc>
                          <a:spcPct val="100000"/>
                        </a:lnSpc>
                        <a:spcBef>
                          <a:spcPts val="0"/>
                        </a:spcBef>
                        <a:spcAft>
                          <a:spcPts val="600"/>
                        </a:spcAft>
                        <a:buClrTx/>
                        <a:buSzTx/>
                        <a:buFontTx/>
                        <a:buNone/>
                        <a:tabLst/>
                        <a:defRPr/>
                      </a:pPr>
                      <a:endParaRPr lang="en-US" altLang="ja-JP" sz="2400" spc="0" dirty="0" smtClean="0">
                        <a:latin typeface="+mn-lt"/>
                        <a:ea typeface="+mn-ea"/>
                        <a:cs typeface="ヒラギノ明朝 ProN W3" charset="0"/>
                      </a:endParaRPr>
                    </a:p>
                  </a:txBody>
                  <a:tcPr anchor="ctr"/>
                </a:tc>
              </a:tr>
              <a:tr h="857910">
                <a:tc>
                  <a:txBody>
                    <a:bodyPr/>
                    <a:lstStyle/>
                    <a:p>
                      <a:pPr algn="ctr">
                        <a:spcAft>
                          <a:spcPts val="600"/>
                        </a:spcAft>
                      </a:pPr>
                      <a:r>
                        <a:rPr lang="ja-JP" altLang="en-US" sz="2400" spc="0" dirty="0" smtClean="0">
                          <a:latin typeface="+mn-lt"/>
                          <a:ea typeface="+mn-ea"/>
                        </a:rPr>
                        <a:t>１</a:t>
                      </a:r>
                      <a:r>
                        <a:rPr lang="en-US" altLang="ja-JP" sz="2400" spc="0" dirty="0" smtClean="0">
                          <a:latin typeface="+mn-lt"/>
                          <a:ea typeface="+mn-ea"/>
                        </a:rPr>
                        <a:t>〜</a:t>
                      </a:r>
                      <a:r>
                        <a:rPr lang="ja-JP" altLang="en-US" sz="2400" spc="0" dirty="0" smtClean="0">
                          <a:latin typeface="+mn-lt"/>
                          <a:ea typeface="+mn-ea"/>
                        </a:rPr>
                        <a:t>４歳死亡数</a:t>
                      </a:r>
                      <a:endParaRPr kumimoji="1" lang="ja-JP" altLang="en-US" sz="2400" spc="0" dirty="0">
                        <a:latin typeface="+mn-lt"/>
                        <a:ea typeface="+mn-ea"/>
                      </a:endParaRPr>
                    </a:p>
                  </a:txBody>
                  <a:tcPr anchor="ctr"/>
                </a:tc>
                <a:tc>
                  <a:txBody>
                    <a:bodyPr/>
                    <a:lstStyle/>
                    <a:p>
                      <a:pPr algn="ctr">
                        <a:spcAft>
                          <a:spcPts val="600"/>
                        </a:spcAft>
                      </a:pPr>
                      <a:r>
                        <a:rPr lang="en-US" altLang="ja-JP" sz="2400" spc="0" dirty="0" smtClean="0">
                          <a:latin typeface="+mn-lt"/>
                          <a:ea typeface="+mn-ea"/>
                          <a:cs typeface="ヒラギノ明朝 ProN W3" charset="0"/>
                        </a:rPr>
                        <a:t>949</a:t>
                      </a:r>
                      <a:r>
                        <a:rPr lang="ja-JP" altLang="en-US" sz="2400" spc="0" dirty="0" smtClean="0">
                          <a:latin typeface="+mn-lt"/>
                          <a:ea typeface="+mn-ea"/>
                          <a:cs typeface="ヒラギノ明朝 ProN W3" charset="0"/>
                        </a:rPr>
                        <a:t>人</a:t>
                      </a:r>
                      <a:endParaRPr kumimoji="1" lang="ja-JP" altLang="en-US" sz="2400" spc="0" dirty="0">
                        <a:latin typeface="+mn-lt"/>
                        <a:ea typeface="+mn-ea"/>
                      </a:endParaRPr>
                    </a:p>
                  </a:txBody>
                  <a:tcPr anchor="ctr"/>
                </a:tc>
                <a:tc>
                  <a:txBody>
                    <a:bodyPr/>
                    <a:lstStyle/>
                    <a:p>
                      <a:pPr algn="ctr">
                        <a:spcAft>
                          <a:spcPts val="600"/>
                        </a:spcAft>
                      </a:pPr>
                      <a:endParaRPr kumimoji="1" lang="ja-JP" altLang="en-US" sz="2400" spc="0" dirty="0">
                        <a:latin typeface="+mn-lt"/>
                        <a:ea typeface="+mn-ea"/>
                      </a:endParaRPr>
                    </a:p>
                  </a:txBody>
                  <a:tcPr anchor="ctr"/>
                </a:tc>
              </a:tr>
              <a:tr h="923074">
                <a:tc>
                  <a:txBody>
                    <a:bodyPr/>
                    <a:lstStyle/>
                    <a:p>
                      <a:pPr algn="ctr">
                        <a:spcAft>
                          <a:spcPts val="600"/>
                        </a:spcAft>
                        <a:tabLst>
                          <a:tab pos="4214813" algn="r"/>
                        </a:tabLst>
                      </a:pPr>
                      <a:r>
                        <a:rPr lang="ja-JP" altLang="en-US" sz="2400" spc="0" dirty="0" smtClean="0">
                          <a:latin typeface="+mn-lt"/>
                          <a:ea typeface="+mn-ea"/>
                          <a:cs typeface="ヒラギノ明朝 ProN W3" charset="0"/>
                        </a:rPr>
                        <a:t>不慮の事故による死亡数　</a:t>
                      </a:r>
                      <a:endParaRPr kumimoji="1" lang="ja-JP" altLang="en-US" sz="2400" spc="0" dirty="0">
                        <a:latin typeface="+mn-lt"/>
                        <a:ea typeface="+mn-ea"/>
                      </a:endParaRPr>
                    </a:p>
                  </a:txBody>
                  <a:tcPr anchor="ctr"/>
                </a:tc>
                <a:tc>
                  <a:txBody>
                    <a:bodyPr/>
                    <a:lstStyle/>
                    <a:p>
                      <a:pPr marL="0" marR="0" indent="0" algn="ctr" defTabSz="457200" rtl="0" eaLnBrk="1" fontAlgn="auto" latinLnBrk="0" hangingPunct="1">
                        <a:lnSpc>
                          <a:spcPct val="100000"/>
                        </a:lnSpc>
                        <a:spcBef>
                          <a:spcPts val="0"/>
                        </a:spcBef>
                        <a:spcAft>
                          <a:spcPts val="600"/>
                        </a:spcAft>
                        <a:buClrTx/>
                        <a:buSzTx/>
                        <a:buFontTx/>
                        <a:buNone/>
                        <a:tabLst/>
                        <a:defRPr/>
                      </a:pPr>
                      <a:r>
                        <a:rPr lang="en-US" altLang="ja-JP" sz="2400" spc="0" dirty="0" smtClean="0">
                          <a:latin typeface="+mn-lt"/>
                          <a:ea typeface="+mn-ea"/>
                          <a:cs typeface="ヒラギノ明朝 ProN W3" charset="0"/>
                        </a:rPr>
                        <a:t>163</a:t>
                      </a:r>
                      <a:r>
                        <a:rPr lang="ja-JP" altLang="en-US" sz="2400" spc="0" dirty="0" smtClean="0">
                          <a:latin typeface="+mn-lt"/>
                          <a:ea typeface="+mn-ea"/>
                          <a:cs typeface="ヒラギノ明朝 ProN W3" charset="0"/>
                        </a:rPr>
                        <a:t>人　　</a:t>
                      </a:r>
                      <a:endParaRPr kumimoji="1" lang="ja-JP" altLang="en-US" sz="2400" spc="0" dirty="0">
                        <a:latin typeface="+mn-lt"/>
                        <a:ea typeface="+mn-ea"/>
                      </a:endParaRPr>
                    </a:p>
                  </a:txBody>
                  <a:tcPr anchor="ctr"/>
                </a:tc>
                <a:tc>
                  <a:txBody>
                    <a:bodyPr/>
                    <a:lstStyle/>
                    <a:p>
                      <a:pPr marL="0" marR="0" indent="0" algn="ctr" defTabSz="457200" rtl="0" eaLnBrk="1" fontAlgn="auto" latinLnBrk="0" hangingPunct="1">
                        <a:lnSpc>
                          <a:spcPct val="100000"/>
                        </a:lnSpc>
                        <a:spcBef>
                          <a:spcPts val="0"/>
                        </a:spcBef>
                        <a:spcAft>
                          <a:spcPts val="600"/>
                        </a:spcAft>
                        <a:buClrTx/>
                        <a:buSzTx/>
                        <a:buFontTx/>
                        <a:buNone/>
                        <a:tabLst/>
                        <a:defRPr/>
                      </a:pPr>
                      <a:r>
                        <a:rPr lang="en-US" altLang="ja-JP" sz="2400" spc="0" dirty="0" smtClean="0">
                          <a:latin typeface="+mn-lt"/>
                          <a:ea typeface="+mn-ea"/>
                          <a:cs typeface="ヒラギノ明朝 ProN W3" charset="0"/>
                        </a:rPr>
                        <a:t>17.1%</a:t>
                      </a:r>
                      <a:endParaRPr kumimoji="1" lang="ja-JP" altLang="en-US" sz="2400" spc="0" dirty="0">
                        <a:latin typeface="+mn-lt"/>
                        <a:ea typeface="+mn-ea"/>
                      </a:endParaRPr>
                    </a:p>
                  </a:txBody>
                  <a:tcPr anchor="ctr"/>
                </a:tc>
              </a:tr>
              <a:tr h="857910">
                <a:tc>
                  <a:txBody>
                    <a:bodyPr/>
                    <a:lstStyle/>
                    <a:p>
                      <a:pPr algn="ctr">
                        <a:spcAft>
                          <a:spcPts val="600"/>
                        </a:spcAft>
                      </a:pPr>
                      <a:r>
                        <a:rPr lang="ja-JP" altLang="en-US" sz="2400" spc="0" dirty="0" smtClean="0">
                          <a:latin typeface="+mn-lt"/>
                          <a:ea typeface="+mn-ea"/>
                          <a:cs typeface="ヒラギノ明朝 ProN W3" charset="0"/>
                        </a:rPr>
                        <a:t>不慮の事故による死亡率</a:t>
                      </a:r>
                      <a:endParaRPr kumimoji="1" lang="ja-JP" altLang="en-US" sz="2400" spc="0" dirty="0">
                        <a:latin typeface="+mn-lt"/>
                        <a:ea typeface="+mn-ea"/>
                      </a:endParaRPr>
                    </a:p>
                  </a:txBody>
                  <a:tcPr anchor="ctr"/>
                </a:tc>
                <a:tc>
                  <a:txBody>
                    <a:bodyPr/>
                    <a:lstStyle/>
                    <a:p>
                      <a:pPr marL="0" marR="0" indent="0" algn="ctr" defTabSz="457200" rtl="0" eaLnBrk="1" fontAlgn="auto" latinLnBrk="0" hangingPunct="1">
                        <a:lnSpc>
                          <a:spcPct val="100000"/>
                        </a:lnSpc>
                        <a:spcBef>
                          <a:spcPts val="0"/>
                        </a:spcBef>
                        <a:spcAft>
                          <a:spcPts val="600"/>
                        </a:spcAft>
                        <a:buClrTx/>
                        <a:buSzTx/>
                        <a:buFontTx/>
                        <a:buNone/>
                        <a:tabLst/>
                        <a:defRPr/>
                      </a:pPr>
                      <a:r>
                        <a:rPr lang="en-US" altLang="ja-JP" sz="2400" spc="0" dirty="0" smtClean="0">
                          <a:latin typeface="+mn-lt"/>
                          <a:ea typeface="+mn-ea"/>
                          <a:cs typeface="ヒラギノ明朝 ProN W3" charset="0"/>
                        </a:rPr>
                        <a:t>3.83</a:t>
                      </a:r>
                      <a:r>
                        <a:rPr lang="ja-JP" altLang="en-US" sz="2400" spc="0" dirty="0" smtClean="0">
                          <a:latin typeface="+mn-lt"/>
                          <a:ea typeface="+mn-ea"/>
                          <a:cs typeface="ヒラギノ明朝 ProN W3" charset="0"/>
                        </a:rPr>
                        <a:t>　</a:t>
                      </a:r>
                      <a:endParaRPr lang="en-US" altLang="ja-JP" sz="2400" spc="0" dirty="0" smtClean="0">
                        <a:latin typeface="+mn-lt"/>
                        <a:ea typeface="+mn-ea"/>
                        <a:cs typeface="ヒラギノ明朝 ProN W3" charset="0"/>
                      </a:endParaRPr>
                    </a:p>
                  </a:txBody>
                  <a:tcPr anchor="ctr"/>
                </a:tc>
                <a:tc>
                  <a:txBody>
                    <a:bodyPr/>
                    <a:lstStyle/>
                    <a:p>
                      <a:pPr marL="0" marR="0" indent="0" algn="ctr" defTabSz="457200" rtl="0" eaLnBrk="1" fontAlgn="auto" latinLnBrk="0" hangingPunct="1">
                        <a:lnSpc>
                          <a:spcPct val="100000"/>
                        </a:lnSpc>
                        <a:spcBef>
                          <a:spcPts val="0"/>
                        </a:spcBef>
                        <a:spcAft>
                          <a:spcPts val="600"/>
                        </a:spcAft>
                        <a:buClrTx/>
                        <a:buSzTx/>
                        <a:buFontTx/>
                        <a:buNone/>
                        <a:tabLst/>
                        <a:defRPr/>
                      </a:pPr>
                      <a:r>
                        <a:rPr lang="ja-JP" altLang="en-US" sz="2400" spc="0" dirty="0" smtClean="0">
                          <a:latin typeface="+mn-lt"/>
                          <a:ea typeface="+mn-ea"/>
                          <a:cs typeface="ヒラギノ明朝 ProN W3" charset="0"/>
                        </a:rPr>
                        <a:t>対</a:t>
                      </a:r>
                      <a:r>
                        <a:rPr lang="en-US" altLang="ja-JP" sz="2400" spc="0" dirty="0" smtClean="0">
                          <a:latin typeface="+mn-lt"/>
                          <a:ea typeface="+mn-ea"/>
                          <a:cs typeface="ヒラギノ明朝 ProN W3" charset="0"/>
                        </a:rPr>
                        <a:t>10</a:t>
                      </a:r>
                      <a:r>
                        <a:rPr lang="ja-JP" altLang="en-US" sz="2400" spc="0" dirty="0" smtClean="0">
                          <a:latin typeface="+mn-lt"/>
                          <a:ea typeface="+mn-ea"/>
                          <a:cs typeface="ヒラギノ明朝 ProN W3" charset="0"/>
                        </a:rPr>
                        <a:t>万人</a:t>
                      </a:r>
                      <a:endParaRPr lang="en-US" altLang="ja-JP" sz="2400" spc="0" dirty="0" smtClean="0">
                        <a:latin typeface="+mn-lt"/>
                        <a:ea typeface="+mn-ea"/>
                        <a:cs typeface="ヒラギノ明朝 ProN W3" charset="0"/>
                      </a:endParaRPr>
                    </a:p>
                  </a:txBody>
                  <a:tcPr anchor="ctr"/>
                </a:tc>
              </a:tr>
            </a:tbl>
          </a:graphicData>
        </a:graphic>
      </p:graphicFrame>
      <p:sp>
        <p:nvSpPr>
          <p:cNvPr id="2" name="日付プレースホルダー 1"/>
          <p:cNvSpPr>
            <a:spLocks noGrp="1"/>
          </p:cNvSpPr>
          <p:nvPr>
            <p:ph type="dt" sz="half" idx="10"/>
          </p:nvPr>
        </p:nvSpPr>
        <p:spPr/>
        <p:txBody>
          <a:bodyPr/>
          <a:lstStyle/>
          <a:p>
            <a:r>
              <a:rPr kumimoji="1" lang="en-US" altLang="ja-JP" smtClean="0"/>
              <a:t>11/09/25</a:t>
            </a:r>
            <a:endParaRPr kumimoji="1" lang="ja-JP" altLang="en-US"/>
          </a:p>
        </p:txBody>
      </p:sp>
      <p:sp>
        <p:nvSpPr>
          <p:cNvPr id="3" name="スライド番号プレースホルダー 2"/>
          <p:cNvSpPr>
            <a:spLocks noGrp="1"/>
          </p:cNvSpPr>
          <p:nvPr>
            <p:ph type="sldNum" sz="quarter" idx="12"/>
          </p:nvPr>
        </p:nvSpPr>
        <p:spPr/>
        <p:txBody>
          <a:bodyPr/>
          <a:lstStyle/>
          <a:p>
            <a:fld id="{FD378B90-F800-DE45-A31A-37CE90FA1D5B}" type="slidenum">
              <a:rPr kumimoji="1" lang="ja-JP" altLang="en-US" smtClean="0"/>
              <a:t>14</a:t>
            </a:fld>
            <a:endParaRPr kumimoji="1" lang="ja-JP" altLang="en-US"/>
          </a:p>
        </p:txBody>
      </p:sp>
    </p:spTree>
    <p:extLst>
      <p:ext uri="{BB962C8B-B14F-4D97-AF65-F5344CB8AC3E}">
        <p14:creationId xmlns:p14="http://schemas.microsoft.com/office/powerpoint/2010/main" val="69855471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タイトル 1"/>
          <p:cNvSpPr>
            <a:spLocks noGrp="1"/>
          </p:cNvSpPr>
          <p:nvPr>
            <p:ph type="title"/>
          </p:nvPr>
        </p:nvSpPr>
        <p:spPr>
          <a:xfrm>
            <a:off x="914400" y="274638"/>
            <a:ext cx="7315200" cy="868362"/>
          </a:xfrm>
        </p:spPr>
        <p:txBody>
          <a:bodyPr/>
          <a:lstStyle/>
          <a:p>
            <a:pPr algn="ctr"/>
            <a:r>
              <a:rPr lang="ja-JP" altLang="en-US" sz="3600" dirty="0">
                <a:latin typeface="Georgia" charset="0"/>
                <a:ea typeface="ヒラギノ明朝 ProN W3" charset="0"/>
                <a:cs typeface="ヒラギノ明朝 ProN W3" charset="0"/>
              </a:rPr>
              <a:t>不慮の事故の年齢別分類</a:t>
            </a:r>
          </a:p>
        </p:txBody>
      </p:sp>
      <p:graphicFrame>
        <p:nvGraphicFramePr>
          <p:cNvPr id="4" name="コンテンツ プレースホルダ 3"/>
          <p:cNvGraphicFramePr>
            <a:graphicFrameLocks noGrp="1"/>
          </p:cNvGraphicFramePr>
          <p:nvPr>
            <p:ph sz="quarter" idx="1"/>
            <p:extLst>
              <p:ext uri="{D42A27DB-BD31-4B8C-83A1-F6EECF244321}">
                <p14:modId xmlns:p14="http://schemas.microsoft.com/office/powerpoint/2010/main" val="946789640"/>
              </p:ext>
            </p:extLst>
          </p:nvPr>
        </p:nvGraphicFramePr>
        <p:xfrm>
          <a:off x="598302" y="1395512"/>
          <a:ext cx="7931150" cy="4026749"/>
        </p:xfrm>
        <a:graphic>
          <a:graphicData uri="http://schemas.openxmlformats.org/drawingml/2006/table">
            <a:tbl>
              <a:tblPr firstRow="1">
                <a:tableStyleId>{93296810-A885-4BE3-A3E7-6D5BEEA58F35}</a:tableStyleId>
              </a:tblPr>
              <a:tblGrid>
                <a:gridCol w="1738313"/>
                <a:gridCol w="2227262"/>
                <a:gridCol w="1982788"/>
                <a:gridCol w="1982787"/>
              </a:tblGrid>
              <a:tr h="505097">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rgbClr val="FFFFFF"/>
                        </a:solidFill>
                        <a:effectLst/>
                        <a:latin typeface="メイリオ" charset="0"/>
                        <a:ea typeface="メイリオ" charset="0"/>
                        <a:cs typeface="メイリオ" charset="0"/>
                        <a:sym typeface="Georgia"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u="none" strike="noStrike" cap="none" normalizeH="0" baseline="0" dirty="0">
                          <a:ln>
                            <a:noFill/>
                          </a:ln>
                          <a:effectLst/>
                          <a:sym typeface="Georgia" charset="0"/>
                        </a:rPr>
                        <a:t>1</a:t>
                      </a:r>
                      <a:r>
                        <a:rPr kumimoji="1" lang="ja-JP" altLang="en-US" sz="1800" u="none" strike="noStrike" cap="none" normalizeH="0" baseline="0" dirty="0">
                          <a:ln>
                            <a:noFill/>
                          </a:ln>
                          <a:effectLst/>
                          <a:sym typeface="Georgia" charset="0"/>
                        </a:rPr>
                        <a:t>位</a:t>
                      </a:r>
                      <a:endParaRPr kumimoji="1" lang="ja-JP" altLang="en-US" sz="1800" b="0" i="0" u="none" strike="noStrike" cap="none" normalizeH="0" baseline="0" dirty="0">
                        <a:ln>
                          <a:noFill/>
                        </a:ln>
                        <a:solidFill>
                          <a:srgbClr val="FFFFFF"/>
                        </a:solidFill>
                        <a:effectLst/>
                        <a:latin typeface="メイリオ" charset="0"/>
                        <a:ea typeface="メイリオ" charset="0"/>
                        <a:cs typeface="メイリオ" charset="0"/>
                        <a:sym typeface="Georgia"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u="none" strike="noStrike" cap="none" normalizeH="0" baseline="0" dirty="0">
                          <a:ln>
                            <a:noFill/>
                          </a:ln>
                          <a:effectLst/>
                          <a:sym typeface="Georgia" charset="0"/>
                        </a:rPr>
                        <a:t>2</a:t>
                      </a:r>
                      <a:r>
                        <a:rPr kumimoji="1" lang="ja-JP" altLang="en-US" sz="1800" u="none" strike="noStrike" cap="none" normalizeH="0" baseline="0" dirty="0">
                          <a:ln>
                            <a:noFill/>
                          </a:ln>
                          <a:effectLst/>
                          <a:sym typeface="Georgia" charset="0"/>
                        </a:rPr>
                        <a:t>位</a:t>
                      </a:r>
                      <a:endParaRPr kumimoji="1" lang="ja-JP" altLang="en-US" sz="1800" b="0" i="0" u="none" strike="noStrike" cap="none" normalizeH="0" baseline="0" dirty="0">
                        <a:ln>
                          <a:noFill/>
                        </a:ln>
                        <a:solidFill>
                          <a:srgbClr val="FFFFFF"/>
                        </a:solidFill>
                        <a:effectLst/>
                        <a:latin typeface="メイリオ" charset="0"/>
                        <a:ea typeface="メイリオ" charset="0"/>
                        <a:cs typeface="メイリオ" charset="0"/>
                        <a:sym typeface="Georgia"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u="none" strike="noStrike" cap="none" normalizeH="0" baseline="0" dirty="0">
                          <a:ln>
                            <a:noFill/>
                          </a:ln>
                          <a:effectLst/>
                          <a:sym typeface="Georgia" charset="0"/>
                        </a:rPr>
                        <a:t>3</a:t>
                      </a:r>
                      <a:r>
                        <a:rPr kumimoji="1" lang="ja-JP" altLang="en-US" sz="1800" u="none" strike="noStrike" cap="none" normalizeH="0" baseline="0" dirty="0">
                          <a:ln>
                            <a:noFill/>
                          </a:ln>
                          <a:effectLst/>
                          <a:sym typeface="Georgia" charset="0"/>
                        </a:rPr>
                        <a:t>位</a:t>
                      </a:r>
                      <a:endParaRPr kumimoji="1" lang="ja-JP" altLang="en-US" sz="1800" b="0" i="0" u="none" strike="noStrike" cap="none" normalizeH="0" baseline="0" dirty="0">
                        <a:ln>
                          <a:noFill/>
                        </a:ln>
                        <a:solidFill>
                          <a:srgbClr val="FFFFFF"/>
                        </a:solidFill>
                        <a:effectLst/>
                        <a:latin typeface="メイリオ" charset="0"/>
                        <a:ea typeface="メイリオ" charset="0"/>
                        <a:cs typeface="メイリオ" charset="0"/>
                        <a:sym typeface="Georgia" charset="0"/>
                      </a:endParaRPr>
                    </a:p>
                  </a:txBody>
                  <a:tcPr anchor="ctr" horzOverflow="overflow"/>
                </a:tc>
              </a:tr>
              <a:tr h="8804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u="none" strike="noStrike" cap="none" normalizeH="0" baseline="0" dirty="0">
                          <a:ln>
                            <a:noFill/>
                          </a:ln>
                          <a:effectLst/>
                          <a:sym typeface="Georgia" charset="0"/>
                        </a:rPr>
                        <a:t>0</a:t>
                      </a:r>
                      <a:r>
                        <a:rPr kumimoji="1" lang="ja-JP" altLang="en-US" sz="1800" u="none" strike="noStrike" cap="none" normalizeH="0" baseline="0" dirty="0">
                          <a:ln>
                            <a:noFill/>
                          </a:ln>
                          <a:effectLst/>
                          <a:sym typeface="Georgia" charset="0"/>
                        </a:rPr>
                        <a:t>歳</a:t>
                      </a:r>
                      <a:endParaRPr kumimoji="1" lang="ja-JP" altLang="en-US" sz="1800" b="0" i="0" u="none" strike="noStrike" cap="none" normalizeH="0" baseline="0" dirty="0">
                        <a:ln>
                          <a:noFill/>
                        </a:ln>
                        <a:solidFill>
                          <a:srgbClr val="000000"/>
                        </a:solidFill>
                        <a:effectLst/>
                        <a:latin typeface="メイリオ" charset="0"/>
                        <a:ea typeface="メイリオ" charset="0"/>
                        <a:cs typeface="メイリオ" charset="0"/>
                        <a:sym typeface="Georgia"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u="none" strike="noStrike" cap="none" normalizeH="0" baseline="0">
                          <a:ln>
                            <a:noFill/>
                          </a:ln>
                          <a:effectLst/>
                          <a:sym typeface="Georgia" charset="0"/>
                        </a:rPr>
                        <a:t>窒　息</a:t>
                      </a:r>
                      <a:endParaRPr kumimoji="1" lang="en-US" altLang="ja-JP" sz="1800" u="none" strike="noStrike" cap="none" normalizeH="0" baseline="0">
                        <a:ln>
                          <a:noFill/>
                        </a:ln>
                        <a:effectLst/>
                        <a:sym typeface="Georgia"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u="none" strike="noStrike" cap="none" normalizeH="0" baseline="0">
                          <a:ln>
                            <a:noFill/>
                          </a:ln>
                          <a:effectLst/>
                          <a:sym typeface="Georgia" charset="0"/>
                        </a:rPr>
                        <a:t>75.7%</a:t>
                      </a:r>
                      <a:endParaRPr kumimoji="1" lang="ja-JP" altLang="en-US" sz="1800" b="0" i="0" u="none" strike="noStrike" cap="none" normalizeH="0" baseline="0">
                        <a:ln>
                          <a:noFill/>
                        </a:ln>
                        <a:solidFill>
                          <a:srgbClr val="000000"/>
                        </a:solidFill>
                        <a:effectLst/>
                        <a:latin typeface="メイリオ" charset="0"/>
                        <a:ea typeface="メイリオ" charset="0"/>
                        <a:cs typeface="メイリオ" charset="0"/>
                        <a:sym typeface="Georgia"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u="none" strike="noStrike" cap="none" normalizeH="0" baseline="0">
                          <a:ln>
                            <a:noFill/>
                          </a:ln>
                          <a:effectLst/>
                          <a:sym typeface="Georgia" charset="0"/>
                        </a:rPr>
                        <a:t>溺　水</a:t>
                      </a:r>
                      <a:endParaRPr kumimoji="1" lang="en-US" altLang="ja-JP" sz="1800" u="none" strike="noStrike" cap="none" normalizeH="0" baseline="0">
                        <a:ln>
                          <a:noFill/>
                        </a:ln>
                        <a:effectLst/>
                        <a:sym typeface="Georgia"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u="none" strike="noStrike" cap="none" normalizeH="0" baseline="0">
                          <a:ln>
                            <a:noFill/>
                          </a:ln>
                          <a:effectLst/>
                          <a:sym typeface="Georgia" charset="0"/>
                        </a:rPr>
                        <a:t>7.6%</a:t>
                      </a:r>
                      <a:endParaRPr kumimoji="1" lang="ja-JP" altLang="en-US" sz="1800" b="0" i="0" u="none" strike="noStrike" cap="none" normalizeH="0" baseline="0">
                        <a:ln>
                          <a:noFill/>
                        </a:ln>
                        <a:solidFill>
                          <a:srgbClr val="000000"/>
                        </a:solidFill>
                        <a:effectLst/>
                        <a:latin typeface="メイリオ" charset="0"/>
                        <a:ea typeface="メイリオ" charset="0"/>
                        <a:cs typeface="メイリオ" charset="0"/>
                        <a:sym typeface="Georgia"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u="none" strike="noStrike" cap="none" normalizeH="0" baseline="0" dirty="0">
                          <a:ln>
                            <a:noFill/>
                          </a:ln>
                          <a:effectLst/>
                          <a:sym typeface="Georgia" charset="0"/>
                        </a:rPr>
                        <a:t>交通事故</a:t>
                      </a:r>
                      <a:endParaRPr kumimoji="1" lang="en-US" altLang="ja-JP" sz="1800" u="none" strike="noStrike" cap="none" normalizeH="0" baseline="0" dirty="0">
                        <a:ln>
                          <a:noFill/>
                        </a:ln>
                        <a:effectLst/>
                        <a:sym typeface="Georgia"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u="none" strike="noStrike" cap="none" normalizeH="0" baseline="0" dirty="0">
                          <a:ln>
                            <a:noFill/>
                          </a:ln>
                          <a:effectLst/>
                          <a:sym typeface="Georgia" charset="0"/>
                        </a:rPr>
                        <a:t>6.9%</a:t>
                      </a:r>
                      <a:endParaRPr kumimoji="1" lang="ja-JP" altLang="en-US" sz="1800" b="0" i="0" u="none" strike="noStrike" cap="none" normalizeH="0" baseline="0" dirty="0">
                        <a:ln>
                          <a:noFill/>
                        </a:ln>
                        <a:solidFill>
                          <a:srgbClr val="000000"/>
                        </a:solidFill>
                        <a:effectLst/>
                        <a:latin typeface="メイリオ" charset="0"/>
                        <a:ea typeface="メイリオ" charset="0"/>
                        <a:cs typeface="メイリオ" charset="0"/>
                        <a:sym typeface="Georgia" charset="0"/>
                      </a:endParaRPr>
                    </a:p>
                  </a:txBody>
                  <a:tcPr anchor="ctr" horzOverflow="overflow"/>
                </a:tc>
              </a:tr>
              <a:tr h="8804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u="none" strike="noStrike" cap="none" normalizeH="0" baseline="0" dirty="0">
                          <a:ln>
                            <a:noFill/>
                          </a:ln>
                          <a:effectLst/>
                          <a:sym typeface="Georgia" charset="0"/>
                        </a:rPr>
                        <a:t>1</a:t>
                      </a:r>
                      <a:r>
                        <a:rPr kumimoji="1" lang="ja-JP" altLang="en-US" sz="1800" u="none" strike="noStrike" cap="none" normalizeH="0" baseline="0" dirty="0">
                          <a:ln>
                            <a:noFill/>
                          </a:ln>
                          <a:effectLst/>
                          <a:sym typeface="Georgia" charset="0"/>
                        </a:rPr>
                        <a:t>～</a:t>
                      </a:r>
                      <a:r>
                        <a:rPr kumimoji="1" lang="en-US" altLang="ja-JP" sz="1800" u="none" strike="noStrike" cap="none" normalizeH="0" baseline="0" dirty="0">
                          <a:ln>
                            <a:noFill/>
                          </a:ln>
                          <a:effectLst/>
                          <a:sym typeface="Georgia" charset="0"/>
                        </a:rPr>
                        <a:t>4</a:t>
                      </a:r>
                      <a:r>
                        <a:rPr kumimoji="1" lang="ja-JP" altLang="en-US" sz="1800" u="none" strike="noStrike" cap="none" normalizeH="0" baseline="0" dirty="0">
                          <a:ln>
                            <a:noFill/>
                          </a:ln>
                          <a:effectLst/>
                          <a:sym typeface="Georgia" charset="0"/>
                        </a:rPr>
                        <a:t>歳</a:t>
                      </a:r>
                      <a:endParaRPr kumimoji="1" lang="ja-JP" altLang="en-US" sz="1800" b="0" i="0" u="none" strike="noStrike" cap="none" normalizeH="0" baseline="0" dirty="0">
                        <a:ln>
                          <a:noFill/>
                        </a:ln>
                        <a:solidFill>
                          <a:srgbClr val="000000"/>
                        </a:solidFill>
                        <a:effectLst/>
                        <a:latin typeface="メイリオ" charset="0"/>
                        <a:ea typeface="メイリオ" charset="0"/>
                        <a:cs typeface="メイリオ" charset="0"/>
                        <a:sym typeface="Georgia"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u="none" strike="noStrike" cap="none" normalizeH="0" baseline="0" dirty="0">
                          <a:ln>
                            <a:noFill/>
                          </a:ln>
                          <a:effectLst/>
                          <a:sym typeface="Georgia" charset="0"/>
                        </a:rPr>
                        <a:t>交通事故</a:t>
                      </a:r>
                      <a:endParaRPr kumimoji="1" lang="en-US" altLang="ja-JP" sz="1800" u="none" strike="noStrike" cap="none" normalizeH="0" baseline="0" dirty="0">
                        <a:ln>
                          <a:noFill/>
                        </a:ln>
                        <a:effectLst/>
                        <a:sym typeface="Georgia"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u="none" strike="noStrike" cap="none" normalizeH="0" baseline="0" dirty="0">
                          <a:ln>
                            <a:noFill/>
                          </a:ln>
                          <a:effectLst/>
                          <a:sym typeface="Georgia" charset="0"/>
                        </a:rPr>
                        <a:t>28.2%</a:t>
                      </a:r>
                      <a:endParaRPr kumimoji="1" lang="ja-JP" altLang="en-US" sz="1800" b="0" i="0" u="none" strike="noStrike" cap="none" normalizeH="0" baseline="0" dirty="0">
                        <a:ln>
                          <a:noFill/>
                        </a:ln>
                        <a:solidFill>
                          <a:srgbClr val="000000"/>
                        </a:solidFill>
                        <a:effectLst/>
                        <a:latin typeface="メイリオ" charset="0"/>
                        <a:ea typeface="メイリオ" charset="0"/>
                        <a:cs typeface="メイリオ" charset="0"/>
                        <a:sym typeface="Georgia"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u="none" strike="noStrike" cap="none" normalizeH="0" baseline="0">
                          <a:ln>
                            <a:noFill/>
                          </a:ln>
                          <a:effectLst/>
                          <a:sym typeface="Georgia" charset="0"/>
                        </a:rPr>
                        <a:t>溺　水</a:t>
                      </a:r>
                      <a:endParaRPr kumimoji="1" lang="en-US" altLang="ja-JP" sz="1800" u="none" strike="noStrike" cap="none" normalizeH="0" baseline="0">
                        <a:ln>
                          <a:noFill/>
                        </a:ln>
                        <a:effectLst/>
                        <a:sym typeface="Georgia"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u="none" strike="noStrike" cap="none" normalizeH="0" baseline="0">
                          <a:ln>
                            <a:noFill/>
                          </a:ln>
                          <a:effectLst/>
                          <a:sym typeface="Georgia" charset="0"/>
                        </a:rPr>
                        <a:t>24.5%</a:t>
                      </a:r>
                      <a:endParaRPr kumimoji="1" lang="ja-JP" altLang="en-US" sz="1800" b="0" i="0" u="none" strike="noStrike" cap="none" normalizeH="0" baseline="0">
                        <a:ln>
                          <a:noFill/>
                        </a:ln>
                        <a:solidFill>
                          <a:srgbClr val="000000"/>
                        </a:solidFill>
                        <a:effectLst/>
                        <a:latin typeface="メイリオ" charset="0"/>
                        <a:ea typeface="メイリオ" charset="0"/>
                        <a:cs typeface="メイリオ" charset="0"/>
                        <a:sym typeface="Georgia"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u="none" strike="noStrike" cap="none" normalizeH="0" baseline="0">
                          <a:ln>
                            <a:noFill/>
                          </a:ln>
                          <a:effectLst/>
                          <a:sym typeface="Georgia" charset="0"/>
                        </a:rPr>
                        <a:t>窒　息</a:t>
                      </a:r>
                      <a:endParaRPr kumimoji="1" lang="en-US" altLang="ja-JP" sz="1800" u="none" strike="noStrike" cap="none" normalizeH="0" baseline="0">
                        <a:ln>
                          <a:noFill/>
                        </a:ln>
                        <a:effectLst/>
                        <a:sym typeface="Georgia"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u="none" strike="noStrike" cap="none" normalizeH="0" baseline="0">
                          <a:ln>
                            <a:noFill/>
                          </a:ln>
                          <a:effectLst/>
                          <a:sym typeface="Georgia" charset="0"/>
                        </a:rPr>
                        <a:t>22.7%</a:t>
                      </a:r>
                      <a:endParaRPr kumimoji="1" lang="ja-JP" altLang="en-US" sz="1800" b="0" i="0" u="none" strike="noStrike" cap="none" normalizeH="0" baseline="0">
                        <a:ln>
                          <a:noFill/>
                        </a:ln>
                        <a:solidFill>
                          <a:srgbClr val="000000"/>
                        </a:solidFill>
                        <a:effectLst/>
                        <a:latin typeface="メイリオ" charset="0"/>
                        <a:ea typeface="メイリオ" charset="0"/>
                        <a:cs typeface="メイリオ" charset="0"/>
                        <a:sym typeface="Georgia" charset="0"/>
                      </a:endParaRPr>
                    </a:p>
                  </a:txBody>
                  <a:tcPr anchor="ctr" horzOverflow="overflow"/>
                </a:tc>
              </a:tr>
              <a:tr h="8804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u="none" strike="noStrike" cap="none" normalizeH="0" baseline="0" dirty="0">
                          <a:ln>
                            <a:noFill/>
                          </a:ln>
                          <a:effectLst/>
                          <a:sym typeface="Georgia" charset="0"/>
                        </a:rPr>
                        <a:t>5</a:t>
                      </a:r>
                      <a:r>
                        <a:rPr kumimoji="1" lang="ja-JP" altLang="en-US" sz="1800" u="none" strike="noStrike" cap="none" normalizeH="0" baseline="0" dirty="0">
                          <a:ln>
                            <a:noFill/>
                          </a:ln>
                          <a:effectLst/>
                          <a:sym typeface="Georgia" charset="0"/>
                        </a:rPr>
                        <a:t>～</a:t>
                      </a:r>
                      <a:r>
                        <a:rPr kumimoji="1" lang="en-US" altLang="ja-JP" sz="1800" u="none" strike="noStrike" cap="none" normalizeH="0" baseline="0" dirty="0">
                          <a:ln>
                            <a:noFill/>
                          </a:ln>
                          <a:effectLst/>
                          <a:sym typeface="Georgia" charset="0"/>
                        </a:rPr>
                        <a:t>9</a:t>
                      </a:r>
                      <a:r>
                        <a:rPr kumimoji="1" lang="ja-JP" altLang="en-US" sz="1800" u="none" strike="noStrike" cap="none" normalizeH="0" baseline="0" dirty="0">
                          <a:ln>
                            <a:noFill/>
                          </a:ln>
                          <a:effectLst/>
                          <a:sym typeface="Georgia" charset="0"/>
                        </a:rPr>
                        <a:t>歳</a:t>
                      </a:r>
                      <a:endParaRPr kumimoji="1" lang="ja-JP" altLang="en-US" sz="1800" b="0" i="0" u="none" strike="noStrike" cap="none" normalizeH="0" baseline="0" dirty="0">
                        <a:ln>
                          <a:noFill/>
                        </a:ln>
                        <a:solidFill>
                          <a:srgbClr val="000000"/>
                        </a:solidFill>
                        <a:effectLst/>
                        <a:latin typeface="メイリオ" charset="0"/>
                        <a:ea typeface="メイリオ" charset="0"/>
                        <a:cs typeface="メイリオ" charset="0"/>
                        <a:sym typeface="Georgia"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u="none" strike="noStrike" cap="none" normalizeH="0" baseline="0" dirty="0">
                          <a:ln>
                            <a:noFill/>
                          </a:ln>
                          <a:effectLst/>
                          <a:sym typeface="Georgia" charset="0"/>
                        </a:rPr>
                        <a:t>交通事故</a:t>
                      </a:r>
                      <a:endParaRPr kumimoji="1" lang="en-US" altLang="ja-JP" sz="1800" u="none" strike="noStrike" cap="none" normalizeH="0" baseline="0" dirty="0">
                        <a:ln>
                          <a:noFill/>
                        </a:ln>
                        <a:effectLst/>
                        <a:sym typeface="Georgia"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u="none" strike="noStrike" cap="none" normalizeH="0" baseline="0" dirty="0">
                          <a:ln>
                            <a:noFill/>
                          </a:ln>
                          <a:effectLst/>
                          <a:sym typeface="Georgia" charset="0"/>
                        </a:rPr>
                        <a:t>54.7%</a:t>
                      </a:r>
                      <a:endParaRPr kumimoji="1" lang="ja-JP" altLang="en-US" sz="1800" b="0" i="0" u="none" strike="noStrike" cap="none" normalizeH="0" baseline="0" dirty="0">
                        <a:ln>
                          <a:noFill/>
                        </a:ln>
                        <a:solidFill>
                          <a:srgbClr val="000000"/>
                        </a:solidFill>
                        <a:effectLst/>
                        <a:latin typeface="メイリオ" charset="0"/>
                        <a:ea typeface="メイリオ" charset="0"/>
                        <a:cs typeface="メイリオ" charset="0"/>
                        <a:sym typeface="Georgia"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u="none" strike="noStrike" cap="none" normalizeH="0" baseline="0" dirty="0">
                          <a:ln>
                            <a:noFill/>
                          </a:ln>
                          <a:effectLst/>
                          <a:sym typeface="Georgia" charset="0"/>
                        </a:rPr>
                        <a:t>溺　水</a:t>
                      </a:r>
                      <a:endParaRPr kumimoji="1" lang="en-US" altLang="ja-JP" sz="1800" u="none" strike="noStrike" cap="none" normalizeH="0" baseline="0" dirty="0">
                        <a:ln>
                          <a:noFill/>
                        </a:ln>
                        <a:effectLst/>
                        <a:sym typeface="Georgia"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u="none" strike="noStrike" cap="none" normalizeH="0" baseline="0" dirty="0">
                          <a:ln>
                            <a:noFill/>
                          </a:ln>
                          <a:effectLst/>
                          <a:sym typeface="Georgia" charset="0"/>
                        </a:rPr>
                        <a:t>22.7%</a:t>
                      </a:r>
                      <a:endParaRPr kumimoji="1" lang="ja-JP" altLang="en-US" sz="1800" b="0" i="0" u="none" strike="noStrike" cap="none" normalizeH="0" baseline="0" dirty="0">
                        <a:ln>
                          <a:noFill/>
                        </a:ln>
                        <a:solidFill>
                          <a:srgbClr val="000000"/>
                        </a:solidFill>
                        <a:effectLst/>
                        <a:latin typeface="メイリオ" charset="0"/>
                        <a:ea typeface="メイリオ" charset="0"/>
                        <a:cs typeface="メイリオ" charset="0"/>
                        <a:sym typeface="Georgia"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u="none" strike="noStrike" cap="none" normalizeH="0" baseline="0">
                          <a:ln>
                            <a:noFill/>
                          </a:ln>
                          <a:effectLst/>
                          <a:sym typeface="Georgia" charset="0"/>
                        </a:rPr>
                        <a:t>火　災</a:t>
                      </a:r>
                      <a:endParaRPr kumimoji="1" lang="en-US" altLang="ja-JP" sz="1800" u="none" strike="noStrike" cap="none" normalizeH="0" baseline="0">
                        <a:ln>
                          <a:noFill/>
                        </a:ln>
                        <a:effectLst/>
                        <a:sym typeface="Georgia"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u="none" strike="noStrike" cap="none" normalizeH="0" baseline="0">
                          <a:ln>
                            <a:noFill/>
                          </a:ln>
                          <a:effectLst/>
                          <a:sym typeface="Georgia" charset="0"/>
                        </a:rPr>
                        <a:t>14.1%</a:t>
                      </a:r>
                      <a:endParaRPr kumimoji="1" lang="ja-JP" altLang="en-US" sz="1800" b="0" i="0" u="none" strike="noStrike" cap="none" normalizeH="0" baseline="0">
                        <a:ln>
                          <a:noFill/>
                        </a:ln>
                        <a:solidFill>
                          <a:srgbClr val="000000"/>
                        </a:solidFill>
                        <a:effectLst/>
                        <a:latin typeface="メイリオ" charset="0"/>
                        <a:ea typeface="メイリオ" charset="0"/>
                        <a:cs typeface="メイリオ" charset="0"/>
                        <a:sym typeface="Georgia" charset="0"/>
                      </a:endParaRPr>
                    </a:p>
                  </a:txBody>
                  <a:tcPr anchor="ctr" horzOverflow="overflow"/>
                </a:tc>
              </a:tr>
              <a:tr h="8804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u="none" strike="noStrike" cap="none" normalizeH="0" baseline="0">
                          <a:ln>
                            <a:noFill/>
                          </a:ln>
                          <a:effectLst/>
                          <a:sym typeface="Georgia" charset="0"/>
                        </a:rPr>
                        <a:t>10</a:t>
                      </a:r>
                      <a:r>
                        <a:rPr kumimoji="1" lang="ja-JP" altLang="en-US" sz="1800" u="none" strike="noStrike" cap="none" normalizeH="0" baseline="0">
                          <a:ln>
                            <a:noFill/>
                          </a:ln>
                          <a:effectLst/>
                          <a:sym typeface="Georgia" charset="0"/>
                        </a:rPr>
                        <a:t>～</a:t>
                      </a:r>
                      <a:r>
                        <a:rPr kumimoji="1" lang="en-US" altLang="ja-JP" sz="1800" u="none" strike="noStrike" cap="none" normalizeH="0" baseline="0">
                          <a:ln>
                            <a:noFill/>
                          </a:ln>
                          <a:effectLst/>
                          <a:sym typeface="Georgia" charset="0"/>
                        </a:rPr>
                        <a:t>14</a:t>
                      </a:r>
                      <a:r>
                        <a:rPr kumimoji="1" lang="ja-JP" altLang="en-US" sz="1800" u="none" strike="noStrike" cap="none" normalizeH="0" baseline="0">
                          <a:ln>
                            <a:noFill/>
                          </a:ln>
                          <a:effectLst/>
                          <a:sym typeface="Georgia" charset="0"/>
                        </a:rPr>
                        <a:t>歳</a:t>
                      </a:r>
                      <a:endParaRPr kumimoji="1" lang="ja-JP" altLang="en-US" sz="1800" b="0" i="0" u="none" strike="noStrike" cap="none" normalizeH="0" baseline="0">
                        <a:ln>
                          <a:noFill/>
                        </a:ln>
                        <a:solidFill>
                          <a:srgbClr val="000000"/>
                        </a:solidFill>
                        <a:effectLst/>
                        <a:latin typeface="メイリオ" charset="0"/>
                        <a:ea typeface="メイリオ" charset="0"/>
                        <a:cs typeface="メイリオ" charset="0"/>
                        <a:sym typeface="Georgia"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u="none" strike="noStrike" cap="none" normalizeH="0" baseline="0" dirty="0">
                          <a:ln>
                            <a:noFill/>
                          </a:ln>
                          <a:effectLst/>
                          <a:sym typeface="Georgia" charset="0"/>
                        </a:rPr>
                        <a:t>交通事故</a:t>
                      </a:r>
                      <a:endParaRPr kumimoji="1" lang="en-US" altLang="ja-JP" sz="1800" u="none" strike="noStrike" cap="none" normalizeH="0" baseline="0" dirty="0">
                        <a:ln>
                          <a:noFill/>
                        </a:ln>
                        <a:effectLst/>
                        <a:sym typeface="Georgia"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u="none" strike="noStrike" cap="none" normalizeH="0" baseline="0" dirty="0">
                          <a:ln>
                            <a:noFill/>
                          </a:ln>
                          <a:effectLst/>
                          <a:sym typeface="Georgia" charset="0"/>
                        </a:rPr>
                        <a:t>45.6%</a:t>
                      </a:r>
                      <a:endParaRPr kumimoji="1" lang="ja-JP" altLang="en-US" sz="1800" b="0" i="0" u="none" strike="noStrike" cap="none" normalizeH="0" baseline="0" dirty="0">
                        <a:ln>
                          <a:noFill/>
                        </a:ln>
                        <a:solidFill>
                          <a:srgbClr val="000000"/>
                        </a:solidFill>
                        <a:effectLst/>
                        <a:latin typeface="メイリオ" charset="0"/>
                        <a:ea typeface="メイリオ" charset="0"/>
                        <a:cs typeface="メイリオ" charset="0"/>
                        <a:sym typeface="Georgia"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u="none" strike="noStrike" cap="none" normalizeH="0" baseline="0" dirty="0">
                          <a:ln>
                            <a:noFill/>
                          </a:ln>
                          <a:effectLst/>
                          <a:sym typeface="Georgia" charset="0"/>
                        </a:rPr>
                        <a:t>溺　水</a:t>
                      </a:r>
                      <a:endParaRPr kumimoji="1" lang="en-US" altLang="ja-JP" sz="1800" u="none" strike="noStrike" cap="none" normalizeH="0" baseline="0" dirty="0">
                        <a:ln>
                          <a:noFill/>
                        </a:ln>
                        <a:effectLst/>
                        <a:sym typeface="Georgia"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u="none" strike="noStrike" cap="none" normalizeH="0" baseline="0" dirty="0">
                          <a:ln>
                            <a:noFill/>
                          </a:ln>
                          <a:effectLst/>
                          <a:sym typeface="Georgia" charset="0"/>
                        </a:rPr>
                        <a:t>19.3%</a:t>
                      </a:r>
                      <a:endParaRPr kumimoji="1" lang="ja-JP" altLang="en-US" sz="1800" b="0" i="0" u="none" strike="noStrike" cap="none" normalizeH="0" baseline="0" dirty="0">
                        <a:ln>
                          <a:noFill/>
                        </a:ln>
                        <a:solidFill>
                          <a:srgbClr val="000000"/>
                        </a:solidFill>
                        <a:effectLst/>
                        <a:latin typeface="メイリオ" charset="0"/>
                        <a:ea typeface="メイリオ" charset="0"/>
                        <a:cs typeface="メイリオ" charset="0"/>
                        <a:sym typeface="Georgia"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u="none" strike="noStrike" cap="none" normalizeH="0" baseline="0" dirty="0">
                          <a:ln>
                            <a:noFill/>
                          </a:ln>
                          <a:effectLst/>
                          <a:sym typeface="Georgia" charset="0"/>
                        </a:rPr>
                        <a:t>火　災</a:t>
                      </a:r>
                      <a:endParaRPr kumimoji="1" lang="en-US" altLang="ja-JP" sz="1800" u="none" strike="noStrike" cap="none" normalizeH="0" baseline="0" dirty="0">
                        <a:ln>
                          <a:noFill/>
                        </a:ln>
                        <a:effectLst/>
                        <a:sym typeface="Georgia"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u="none" strike="noStrike" cap="none" normalizeH="0" baseline="0" dirty="0">
                          <a:ln>
                            <a:noFill/>
                          </a:ln>
                          <a:effectLst/>
                          <a:sym typeface="Georgia" charset="0"/>
                        </a:rPr>
                        <a:t>14.0%</a:t>
                      </a:r>
                      <a:endParaRPr kumimoji="1" lang="ja-JP" altLang="en-US" sz="1800" b="0" i="0" u="none" strike="noStrike" cap="none" normalizeH="0" baseline="0" dirty="0">
                        <a:ln>
                          <a:noFill/>
                        </a:ln>
                        <a:solidFill>
                          <a:srgbClr val="000000"/>
                        </a:solidFill>
                        <a:effectLst/>
                        <a:latin typeface="メイリオ" charset="0"/>
                        <a:ea typeface="メイリオ" charset="0"/>
                        <a:cs typeface="メイリオ" charset="0"/>
                        <a:sym typeface="Georgia" charset="0"/>
                      </a:endParaRPr>
                    </a:p>
                  </a:txBody>
                  <a:tcPr anchor="ctr" horzOverflow="overflow"/>
                </a:tc>
              </a:tr>
            </a:tbl>
          </a:graphicData>
        </a:graphic>
      </p:graphicFrame>
      <p:sp>
        <p:nvSpPr>
          <p:cNvPr id="26655" name="テキスト ボックス 4"/>
          <p:cNvSpPr txBox="1">
            <a:spLocks noChangeArrowheads="1"/>
          </p:cNvSpPr>
          <p:nvPr/>
        </p:nvSpPr>
        <p:spPr bwMode="auto">
          <a:xfrm>
            <a:off x="1241802" y="5915054"/>
            <a:ext cx="73025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000">
                <a:solidFill>
                  <a:srgbClr val="3D4A2F"/>
                </a:solidFill>
                <a:latin typeface="Georgia" charset="0"/>
                <a:ea typeface="ヒラギノ明朝 ProN W3" charset="0"/>
                <a:cs typeface="ヒラギノ明朝 ProN W3" charset="0"/>
                <a:sym typeface="Georgia" charset="0"/>
              </a:defRPr>
            </a:lvl1pPr>
            <a:lvl2pPr marL="742950" indent="-285750">
              <a:defRPr kumimoji="1" sz="2000">
                <a:solidFill>
                  <a:srgbClr val="3D4A2F"/>
                </a:solidFill>
                <a:latin typeface="Georgia" charset="0"/>
                <a:ea typeface="ヒラギノ明朝 ProN W3" charset="0"/>
                <a:cs typeface="ヒラギノ明朝 ProN W3" charset="0"/>
                <a:sym typeface="Georgia" charset="0"/>
              </a:defRPr>
            </a:lvl2pPr>
            <a:lvl3pPr marL="1143000" indent="-228600">
              <a:defRPr kumimoji="1" sz="2000">
                <a:solidFill>
                  <a:srgbClr val="3D4A2F"/>
                </a:solidFill>
                <a:latin typeface="Georgia" charset="0"/>
                <a:ea typeface="ヒラギノ明朝 ProN W3" charset="0"/>
                <a:cs typeface="ヒラギノ明朝 ProN W3" charset="0"/>
                <a:sym typeface="Georgia" charset="0"/>
              </a:defRPr>
            </a:lvl3pPr>
            <a:lvl4pPr marL="1600200" indent="-228600">
              <a:defRPr kumimoji="1" sz="2000">
                <a:solidFill>
                  <a:srgbClr val="3D4A2F"/>
                </a:solidFill>
                <a:latin typeface="Georgia" charset="0"/>
                <a:ea typeface="ヒラギノ明朝 ProN W3" charset="0"/>
                <a:cs typeface="ヒラギノ明朝 ProN W3" charset="0"/>
                <a:sym typeface="Georgia" charset="0"/>
              </a:defRPr>
            </a:lvl4pPr>
            <a:lvl5pPr marL="2057400" indent="-228600">
              <a:defRPr kumimoji="1" sz="2000">
                <a:solidFill>
                  <a:srgbClr val="3D4A2F"/>
                </a:solidFill>
                <a:latin typeface="Georgia" charset="0"/>
                <a:ea typeface="ヒラギノ明朝 ProN W3" charset="0"/>
                <a:cs typeface="ヒラギノ明朝 ProN W3" charset="0"/>
                <a:sym typeface="Georgia" charset="0"/>
              </a:defRPr>
            </a:lvl5pPr>
            <a:lvl6pPr marL="25146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6pPr>
            <a:lvl7pPr marL="29718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7pPr>
            <a:lvl8pPr marL="34290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8pPr>
            <a:lvl9pPr marL="38862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9pPr>
          </a:lstStyle>
          <a:p>
            <a:r>
              <a:rPr lang="ja-JP" altLang="en-US" dirty="0"/>
              <a:t>厚生労働省：平成</a:t>
            </a:r>
            <a:r>
              <a:rPr lang="en-US" altLang="ja-JP" dirty="0"/>
              <a:t>20</a:t>
            </a:r>
            <a:r>
              <a:rPr lang="ja-JP" altLang="en-US" dirty="0"/>
              <a:t>年　人口動態統計月報年計</a:t>
            </a:r>
            <a:r>
              <a:rPr lang="en-US" altLang="ja-JP" dirty="0"/>
              <a:t>(</a:t>
            </a:r>
            <a:r>
              <a:rPr lang="ja-JP" altLang="en-US" dirty="0"/>
              <a:t>概数</a:t>
            </a:r>
            <a:r>
              <a:rPr lang="en-US" altLang="ja-JP" dirty="0"/>
              <a:t>)</a:t>
            </a:r>
            <a:r>
              <a:rPr lang="ja-JP" altLang="en-US" dirty="0"/>
              <a:t>の概況</a:t>
            </a:r>
          </a:p>
        </p:txBody>
      </p:sp>
      <p:sp>
        <p:nvSpPr>
          <p:cNvPr id="2" name="日付プレースホルダー 1"/>
          <p:cNvSpPr>
            <a:spLocks noGrp="1"/>
          </p:cNvSpPr>
          <p:nvPr>
            <p:ph type="dt" sz="half" idx="10"/>
          </p:nvPr>
        </p:nvSpPr>
        <p:spPr/>
        <p:txBody>
          <a:bodyPr/>
          <a:lstStyle/>
          <a:p>
            <a:r>
              <a:rPr kumimoji="1" lang="en-US" altLang="ja-JP" smtClean="0"/>
              <a:t>11/09/25</a:t>
            </a:r>
            <a:endParaRPr kumimoji="1" lang="ja-JP" altLang="en-US"/>
          </a:p>
        </p:txBody>
      </p:sp>
      <p:sp>
        <p:nvSpPr>
          <p:cNvPr id="3" name="スライド番号プレースホルダー 2"/>
          <p:cNvSpPr>
            <a:spLocks noGrp="1"/>
          </p:cNvSpPr>
          <p:nvPr>
            <p:ph type="sldNum" sz="quarter" idx="12"/>
          </p:nvPr>
        </p:nvSpPr>
        <p:spPr/>
        <p:txBody>
          <a:bodyPr/>
          <a:lstStyle/>
          <a:p>
            <a:fld id="{FD378B90-F800-DE45-A31A-37CE90FA1D5B}" type="slidenum">
              <a:rPr kumimoji="1" lang="ja-JP" altLang="en-US" smtClean="0"/>
              <a:t>15</a:t>
            </a:fld>
            <a:endParaRPr kumimoji="1" lang="ja-JP" altLang="en-US"/>
          </a:p>
        </p:txBody>
      </p:sp>
    </p:spTree>
    <p:extLst>
      <p:ext uri="{BB962C8B-B14F-4D97-AF65-F5344CB8AC3E}">
        <p14:creationId xmlns:p14="http://schemas.microsoft.com/office/powerpoint/2010/main" val="151270267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27884" y="2479783"/>
            <a:ext cx="8229600" cy="1143000"/>
          </a:xfrm>
        </p:spPr>
        <p:txBody>
          <a:bodyPr/>
          <a:lstStyle/>
          <a:p>
            <a:r>
              <a:rPr kumimoji="1" lang="ja-JP" altLang="en-US" dirty="0" smtClean="0"/>
              <a:t>増え続ける被虐待児童</a:t>
            </a:r>
            <a:endParaRPr kumimoji="1" lang="ja-JP" altLang="en-US" dirty="0"/>
          </a:p>
        </p:txBody>
      </p:sp>
      <p:sp>
        <p:nvSpPr>
          <p:cNvPr id="4" name="日付プレースホルダー 3"/>
          <p:cNvSpPr>
            <a:spLocks noGrp="1"/>
          </p:cNvSpPr>
          <p:nvPr>
            <p:ph type="dt" sz="half" idx="10"/>
          </p:nvPr>
        </p:nvSpPr>
        <p:spPr/>
        <p:txBody>
          <a:bodyPr/>
          <a:lstStyle/>
          <a:p>
            <a:r>
              <a:rPr kumimoji="1" lang="en-US" altLang="ja-JP" smtClean="0"/>
              <a:t>11/09/25</a:t>
            </a:r>
            <a:endParaRPr kumimoji="1" lang="ja-JP" altLang="en-US"/>
          </a:p>
        </p:txBody>
      </p:sp>
      <p:sp>
        <p:nvSpPr>
          <p:cNvPr id="5" name="スライド番号プレースホルダー 4"/>
          <p:cNvSpPr>
            <a:spLocks noGrp="1"/>
          </p:cNvSpPr>
          <p:nvPr>
            <p:ph type="sldNum" sz="quarter" idx="12"/>
          </p:nvPr>
        </p:nvSpPr>
        <p:spPr/>
        <p:txBody>
          <a:bodyPr/>
          <a:lstStyle/>
          <a:p>
            <a:fld id="{FD378B90-F800-DE45-A31A-37CE90FA1D5B}" type="slidenum">
              <a:rPr kumimoji="1" lang="ja-JP" altLang="en-US" smtClean="0"/>
              <a:t>16</a:t>
            </a:fld>
            <a:endParaRPr kumimoji="1" lang="ja-JP" altLang="en-US"/>
          </a:p>
        </p:txBody>
      </p:sp>
    </p:spTree>
    <p:extLst>
      <p:ext uri="{BB962C8B-B14F-4D97-AF65-F5344CB8AC3E}">
        <p14:creationId xmlns:p14="http://schemas.microsoft.com/office/powerpoint/2010/main" val="82983245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児童相談所における虐待相談対応件数の推移</a:t>
            </a: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2567054788"/>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テキスト ボックス 4"/>
          <p:cNvSpPr txBox="1"/>
          <p:nvPr/>
        </p:nvSpPr>
        <p:spPr>
          <a:xfrm>
            <a:off x="877669" y="1244035"/>
            <a:ext cx="646331" cy="369332"/>
          </a:xfrm>
          <a:prstGeom prst="rect">
            <a:avLst/>
          </a:prstGeom>
          <a:noFill/>
        </p:spPr>
        <p:txBody>
          <a:bodyPr wrap="none" rtlCol="0">
            <a:spAutoFit/>
          </a:bodyPr>
          <a:lstStyle/>
          <a:p>
            <a:r>
              <a:rPr kumimoji="1" lang="ja-JP" altLang="en-US" dirty="0" smtClean="0"/>
              <a:t>件数</a:t>
            </a:r>
            <a:endParaRPr kumimoji="1" lang="ja-JP" altLang="en-US" dirty="0"/>
          </a:p>
        </p:txBody>
      </p:sp>
      <p:sp>
        <p:nvSpPr>
          <p:cNvPr id="6" name="テキスト ボックス 5"/>
          <p:cNvSpPr txBox="1"/>
          <p:nvPr/>
        </p:nvSpPr>
        <p:spPr>
          <a:xfrm>
            <a:off x="877669" y="5771773"/>
            <a:ext cx="646331" cy="369332"/>
          </a:xfrm>
          <a:prstGeom prst="rect">
            <a:avLst/>
          </a:prstGeom>
          <a:noFill/>
        </p:spPr>
        <p:txBody>
          <a:bodyPr wrap="none" rtlCol="0">
            <a:spAutoFit/>
          </a:bodyPr>
          <a:lstStyle/>
          <a:p>
            <a:r>
              <a:rPr kumimoji="1" lang="ja-JP" altLang="en-US" dirty="0" smtClean="0"/>
              <a:t>平成</a:t>
            </a:r>
            <a:endParaRPr kumimoji="1" lang="ja-JP" altLang="en-US" dirty="0"/>
          </a:p>
        </p:txBody>
      </p:sp>
      <p:sp>
        <p:nvSpPr>
          <p:cNvPr id="7" name="テキスト ボックス 6"/>
          <p:cNvSpPr txBox="1"/>
          <p:nvPr/>
        </p:nvSpPr>
        <p:spPr>
          <a:xfrm>
            <a:off x="1828363" y="6301579"/>
            <a:ext cx="5493812" cy="369332"/>
          </a:xfrm>
          <a:prstGeom prst="rect">
            <a:avLst/>
          </a:prstGeom>
          <a:noFill/>
        </p:spPr>
        <p:txBody>
          <a:bodyPr wrap="none" rtlCol="0">
            <a:spAutoFit/>
          </a:bodyPr>
          <a:lstStyle/>
          <a:p>
            <a:r>
              <a:rPr kumimoji="1" lang="ja-JP" altLang="en-US" dirty="0" smtClean="0"/>
              <a:t>資料：厚労省大臣官房統計情報部「社会福祉業務報告</a:t>
            </a:r>
            <a:endParaRPr kumimoji="1" lang="ja-JP" altLang="en-US" dirty="0"/>
          </a:p>
        </p:txBody>
      </p:sp>
      <p:sp>
        <p:nvSpPr>
          <p:cNvPr id="3" name="日付プレースホルダー 2"/>
          <p:cNvSpPr>
            <a:spLocks noGrp="1"/>
          </p:cNvSpPr>
          <p:nvPr>
            <p:ph type="dt" sz="half" idx="10"/>
          </p:nvPr>
        </p:nvSpPr>
        <p:spPr/>
        <p:txBody>
          <a:bodyPr/>
          <a:lstStyle/>
          <a:p>
            <a:r>
              <a:rPr kumimoji="1" lang="en-US" altLang="ja-JP" smtClean="0"/>
              <a:t>11/09/25</a:t>
            </a:r>
            <a:endParaRPr kumimoji="1" lang="ja-JP" altLang="en-US"/>
          </a:p>
        </p:txBody>
      </p:sp>
      <p:sp>
        <p:nvSpPr>
          <p:cNvPr id="8" name="スライド番号プレースホルダー 7"/>
          <p:cNvSpPr>
            <a:spLocks noGrp="1"/>
          </p:cNvSpPr>
          <p:nvPr>
            <p:ph type="sldNum" sz="quarter" idx="12"/>
          </p:nvPr>
        </p:nvSpPr>
        <p:spPr/>
        <p:txBody>
          <a:bodyPr/>
          <a:lstStyle/>
          <a:p>
            <a:fld id="{FD378B90-F800-DE45-A31A-37CE90FA1D5B}" type="slidenum">
              <a:rPr kumimoji="1" lang="ja-JP" altLang="en-US" smtClean="0"/>
              <a:t>17</a:t>
            </a:fld>
            <a:endParaRPr kumimoji="1" lang="ja-JP" altLang="en-US"/>
          </a:p>
        </p:txBody>
      </p:sp>
    </p:spTree>
    <p:extLst>
      <p:ext uri="{BB962C8B-B14F-4D97-AF65-F5344CB8AC3E}">
        <p14:creationId xmlns:p14="http://schemas.microsoft.com/office/powerpoint/2010/main" val="218241296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75833"/>
          </a:xfrm>
        </p:spPr>
        <p:txBody>
          <a:bodyPr>
            <a:normAutofit/>
          </a:bodyPr>
          <a:lstStyle/>
          <a:p>
            <a:r>
              <a:rPr lang="ja-JP" altLang="en-US" dirty="0" smtClean="0"/>
              <a:t>被虐待児童の年齢構成</a:t>
            </a:r>
            <a:r>
              <a:rPr lang="en-US" altLang="ja-JP" dirty="0" smtClean="0"/>
              <a:t> H21</a:t>
            </a:r>
            <a:endParaRPr kumimoji="1" lang="ja-JP" altLang="en-US" dirty="0"/>
          </a:p>
        </p:txBody>
      </p:sp>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2410161180"/>
              </p:ext>
            </p:extLst>
          </p:nvPr>
        </p:nvGraphicFramePr>
        <p:xfrm>
          <a:off x="0" y="989667"/>
          <a:ext cx="8904941" cy="5496578"/>
        </p:xfrm>
        <a:graphic>
          <a:graphicData uri="http://schemas.openxmlformats.org/drawingml/2006/chart">
            <c:chart xmlns:c="http://schemas.openxmlformats.org/drawingml/2006/chart" xmlns:r="http://schemas.openxmlformats.org/officeDocument/2006/relationships" r:id="rId2"/>
          </a:graphicData>
        </a:graphic>
      </p:graphicFrame>
      <p:sp>
        <p:nvSpPr>
          <p:cNvPr id="8" name="テキスト ボックス 7"/>
          <p:cNvSpPr txBox="1"/>
          <p:nvPr/>
        </p:nvSpPr>
        <p:spPr>
          <a:xfrm>
            <a:off x="1828363" y="6301579"/>
            <a:ext cx="5493812" cy="369332"/>
          </a:xfrm>
          <a:prstGeom prst="rect">
            <a:avLst/>
          </a:prstGeom>
          <a:noFill/>
        </p:spPr>
        <p:txBody>
          <a:bodyPr wrap="none" rtlCol="0">
            <a:spAutoFit/>
          </a:bodyPr>
          <a:lstStyle/>
          <a:p>
            <a:r>
              <a:rPr kumimoji="1" lang="ja-JP" altLang="en-US" dirty="0" smtClean="0"/>
              <a:t>資料：厚労省大臣官房統計情報部「社会福祉業務報告</a:t>
            </a:r>
            <a:endParaRPr kumimoji="1" lang="ja-JP" altLang="en-US" dirty="0"/>
          </a:p>
        </p:txBody>
      </p:sp>
      <p:sp>
        <p:nvSpPr>
          <p:cNvPr id="9" name="円/楕円 8"/>
          <p:cNvSpPr/>
          <p:nvPr/>
        </p:nvSpPr>
        <p:spPr>
          <a:xfrm>
            <a:off x="3440535" y="3062245"/>
            <a:ext cx="1803818" cy="1614343"/>
          </a:xfrm>
          <a:prstGeom prst="ellipse">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2400" dirty="0" smtClean="0">
                <a:solidFill>
                  <a:srgbClr val="000000"/>
                </a:solidFill>
                <a:effectLst>
                  <a:outerShdw blurRad="38100" dist="38100" dir="2700000" algn="tl">
                    <a:srgbClr val="DDDDDD"/>
                  </a:outerShdw>
                </a:effectLst>
                <a:latin typeface="ＭＳ Ｐゴシック" charset="0"/>
                <a:ea typeface="ＭＳ ゴシック" charset="0"/>
                <a:cs typeface="ＭＳ ゴシック" charset="0"/>
              </a:rPr>
              <a:t>44,211</a:t>
            </a:r>
            <a:r>
              <a:rPr lang="ja-JP" altLang="en-US" sz="2400" dirty="0" smtClean="0">
                <a:solidFill>
                  <a:srgbClr val="000000"/>
                </a:solidFill>
                <a:effectLst>
                  <a:outerShdw blurRad="38100" dist="38100" dir="2700000" algn="tl">
                    <a:srgbClr val="DDDDDD"/>
                  </a:outerShdw>
                </a:effectLst>
                <a:latin typeface="ＭＳ Ｐゴシック" charset="0"/>
                <a:ea typeface="ＭＳ ゴシック" charset="0"/>
                <a:cs typeface="ＭＳ ゴシック" charset="0"/>
              </a:rPr>
              <a:t>件</a:t>
            </a:r>
            <a:endParaRPr kumimoji="1" lang="ja-JP" altLang="en-US" sz="2400" dirty="0"/>
          </a:p>
        </p:txBody>
      </p:sp>
      <p:sp>
        <p:nvSpPr>
          <p:cNvPr id="3" name="日付プレースホルダー 2"/>
          <p:cNvSpPr>
            <a:spLocks noGrp="1"/>
          </p:cNvSpPr>
          <p:nvPr>
            <p:ph type="dt" sz="half" idx="10"/>
          </p:nvPr>
        </p:nvSpPr>
        <p:spPr/>
        <p:txBody>
          <a:bodyPr/>
          <a:lstStyle/>
          <a:p>
            <a:r>
              <a:rPr kumimoji="1" lang="en-US" altLang="ja-JP" smtClean="0"/>
              <a:t>11/09/25</a:t>
            </a:r>
            <a:endParaRPr kumimoji="1" lang="ja-JP" altLang="en-US"/>
          </a:p>
        </p:txBody>
      </p:sp>
      <p:sp>
        <p:nvSpPr>
          <p:cNvPr id="4" name="スライド番号プレースホルダー 3"/>
          <p:cNvSpPr>
            <a:spLocks noGrp="1"/>
          </p:cNvSpPr>
          <p:nvPr>
            <p:ph type="sldNum" sz="quarter" idx="12"/>
          </p:nvPr>
        </p:nvSpPr>
        <p:spPr/>
        <p:txBody>
          <a:bodyPr/>
          <a:lstStyle/>
          <a:p>
            <a:fld id="{FD378B90-F800-DE45-A31A-37CE90FA1D5B}" type="slidenum">
              <a:rPr kumimoji="1" lang="ja-JP" altLang="en-US" smtClean="0"/>
              <a:t>18</a:t>
            </a:fld>
            <a:endParaRPr kumimoji="1" lang="ja-JP" altLang="en-US"/>
          </a:p>
        </p:txBody>
      </p:sp>
    </p:spTree>
    <p:extLst>
      <p:ext uri="{BB962C8B-B14F-4D97-AF65-F5344CB8AC3E}">
        <p14:creationId xmlns:p14="http://schemas.microsoft.com/office/powerpoint/2010/main" val="158314308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75833"/>
          </a:xfrm>
        </p:spPr>
        <p:txBody>
          <a:bodyPr>
            <a:normAutofit/>
          </a:bodyPr>
          <a:lstStyle/>
          <a:p>
            <a:r>
              <a:rPr lang="ja-JP" altLang="en-US" dirty="0" smtClean="0"/>
              <a:t>虐待の内容別相談件数</a:t>
            </a:r>
            <a:r>
              <a:rPr lang="en-US" altLang="ja-JP" dirty="0" smtClean="0"/>
              <a:t> H21</a:t>
            </a:r>
            <a:endParaRPr kumimoji="1" lang="ja-JP" altLang="en-US" dirty="0"/>
          </a:p>
        </p:txBody>
      </p:sp>
      <p:sp>
        <p:nvSpPr>
          <p:cNvPr id="8" name="テキスト ボックス 7"/>
          <p:cNvSpPr txBox="1"/>
          <p:nvPr/>
        </p:nvSpPr>
        <p:spPr>
          <a:xfrm>
            <a:off x="1828363" y="6301579"/>
            <a:ext cx="5493812" cy="369332"/>
          </a:xfrm>
          <a:prstGeom prst="rect">
            <a:avLst/>
          </a:prstGeom>
          <a:noFill/>
        </p:spPr>
        <p:txBody>
          <a:bodyPr wrap="none" rtlCol="0">
            <a:spAutoFit/>
          </a:bodyPr>
          <a:lstStyle/>
          <a:p>
            <a:r>
              <a:rPr kumimoji="1" lang="ja-JP" altLang="en-US" dirty="0" smtClean="0"/>
              <a:t>資料：厚労省大臣官房統計情報部「社会福祉業務報告</a:t>
            </a: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1966201387"/>
              </p:ext>
            </p:extLst>
          </p:nvPr>
        </p:nvGraphicFramePr>
        <p:xfrm>
          <a:off x="0" y="1150471"/>
          <a:ext cx="8934824" cy="5151108"/>
        </p:xfrm>
        <a:graphic>
          <a:graphicData uri="http://schemas.openxmlformats.org/drawingml/2006/chart">
            <c:chart xmlns:c="http://schemas.openxmlformats.org/drawingml/2006/chart" xmlns:r="http://schemas.openxmlformats.org/officeDocument/2006/relationships" r:id="rId2"/>
          </a:graphicData>
        </a:graphic>
      </p:graphicFrame>
      <p:sp>
        <p:nvSpPr>
          <p:cNvPr id="9" name="円/楕円 8"/>
          <p:cNvSpPr/>
          <p:nvPr/>
        </p:nvSpPr>
        <p:spPr>
          <a:xfrm>
            <a:off x="3709476" y="2838127"/>
            <a:ext cx="1803818" cy="1614343"/>
          </a:xfrm>
          <a:prstGeom prst="ellipse">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2400" dirty="0" smtClean="0">
                <a:solidFill>
                  <a:srgbClr val="000000"/>
                </a:solidFill>
                <a:effectLst>
                  <a:outerShdw blurRad="38100" dist="38100" dir="2700000" algn="tl">
                    <a:srgbClr val="DDDDDD"/>
                  </a:outerShdw>
                </a:effectLst>
                <a:latin typeface="ＭＳ Ｐゴシック" charset="0"/>
                <a:ea typeface="ＭＳ ゴシック" charset="0"/>
                <a:cs typeface="ＭＳ ゴシック" charset="0"/>
              </a:rPr>
              <a:t>44,211</a:t>
            </a:r>
            <a:r>
              <a:rPr lang="ja-JP" altLang="en-US" sz="2400" dirty="0" smtClean="0">
                <a:solidFill>
                  <a:srgbClr val="000000"/>
                </a:solidFill>
                <a:effectLst>
                  <a:outerShdw blurRad="38100" dist="38100" dir="2700000" algn="tl">
                    <a:srgbClr val="DDDDDD"/>
                  </a:outerShdw>
                </a:effectLst>
                <a:latin typeface="ＭＳ Ｐゴシック" charset="0"/>
                <a:ea typeface="ＭＳ ゴシック" charset="0"/>
                <a:cs typeface="ＭＳ ゴシック" charset="0"/>
              </a:rPr>
              <a:t>件</a:t>
            </a:r>
            <a:endParaRPr kumimoji="1" lang="ja-JP" altLang="en-US" sz="2400" dirty="0"/>
          </a:p>
        </p:txBody>
      </p:sp>
      <p:sp>
        <p:nvSpPr>
          <p:cNvPr id="3" name="日付プレースホルダー 2"/>
          <p:cNvSpPr>
            <a:spLocks noGrp="1"/>
          </p:cNvSpPr>
          <p:nvPr>
            <p:ph type="dt" sz="half" idx="10"/>
          </p:nvPr>
        </p:nvSpPr>
        <p:spPr/>
        <p:txBody>
          <a:bodyPr/>
          <a:lstStyle/>
          <a:p>
            <a:r>
              <a:rPr kumimoji="1" lang="en-US" altLang="ja-JP" smtClean="0"/>
              <a:t>11/09/25</a:t>
            </a:r>
            <a:endParaRPr kumimoji="1" lang="ja-JP" altLang="en-US"/>
          </a:p>
        </p:txBody>
      </p:sp>
      <p:sp>
        <p:nvSpPr>
          <p:cNvPr id="5" name="スライド番号プレースホルダー 4"/>
          <p:cNvSpPr>
            <a:spLocks noGrp="1"/>
          </p:cNvSpPr>
          <p:nvPr>
            <p:ph type="sldNum" sz="quarter" idx="12"/>
          </p:nvPr>
        </p:nvSpPr>
        <p:spPr/>
        <p:txBody>
          <a:bodyPr/>
          <a:lstStyle/>
          <a:p>
            <a:fld id="{FD378B90-F800-DE45-A31A-37CE90FA1D5B}" type="slidenum">
              <a:rPr kumimoji="1" lang="ja-JP" altLang="en-US" smtClean="0"/>
              <a:t>19</a:t>
            </a:fld>
            <a:endParaRPr kumimoji="1" lang="ja-JP" altLang="en-US"/>
          </a:p>
        </p:txBody>
      </p:sp>
    </p:spTree>
    <p:extLst>
      <p:ext uri="{BB962C8B-B14F-4D97-AF65-F5344CB8AC3E}">
        <p14:creationId xmlns:p14="http://schemas.microsoft.com/office/powerpoint/2010/main" val="179765948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1803189"/>
            <a:ext cx="7321926" cy="4782373"/>
          </a:xfrm>
        </p:spPr>
        <p:txBody>
          <a:bodyPr>
            <a:normAutofit fontScale="92500" lnSpcReduction="20000"/>
          </a:bodyPr>
          <a:lstStyle/>
          <a:p>
            <a:pPr marL="360363" indent="-360363">
              <a:lnSpc>
                <a:spcPct val="120000"/>
              </a:lnSpc>
              <a:buFont typeface="+mj-lt"/>
              <a:buAutoNum type="arabicPeriod"/>
            </a:pPr>
            <a:r>
              <a:rPr lang="ja-JP" altLang="ja-JP" dirty="0" smtClean="0"/>
              <a:t>救急</a:t>
            </a:r>
            <a:r>
              <a:rPr lang="ja-JP" altLang="ja-JP" dirty="0"/>
              <a:t>医療の現場</a:t>
            </a:r>
            <a:r>
              <a:rPr lang="ja-JP" altLang="ja-JP" dirty="0" smtClean="0"/>
              <a:t>から</a:t>
            </a:r>
            <a:endParaRPr lang="en-US" altLang="ja-JP" dirty="0" smtClean="0"/>
          </a:p>
          <a:p>
            <a:pPr marL="1160463" lvl="1" indent="-439738">
              <a:lnSpc>
                <a:spcPct val="120000"/>
              </a:lnSpc>
            </a:pPr>
            <a:r>
              <a:rPr lang="ja-JP" altLang="ja-JP" dirty="0">
                <a:solidFill>
                  <a:schemeClr val="bg1">
                    <a:lumMod val="50000"/>
                  </a:schemeClr>
                </a:solidFill>
              </a:rPr>
              <a:t>子どもの命を脅かす</a:t>
            </a:r>
            <a:r>
              <a:rPr lang="ja-JP" altLang="ja-JP" dirty="0" smtClean="0">
                <a:solidFill>
                  <a:schemeClr val="bg1">
                    <a:lumMod val="50000"/>
                  </a:schemeClr>
                </a:solidFill>
              </a:rPr>
              <a:t>もの</a:t>
            </a:r>
            <a:r>
              <a:rPr lang="ja-JP" altLang="en-US" dirty="0" smtClean="0">
                <a:solidFill>
                  <a:schemeClr val="bg1">
                    <a:lumMod val="50000"/>
                  </a:schemeClr>
                </a:solidFill>
              </a:rPr>
              <a:t>　ー</a:t>
            </a:r>
            <a:r>
              <a:rPr lang="ja-JP" altLang="ja-JP" dirty="0">
                <a:solidFill>
                  <a:schemeClr val="bg1">
                    <a:lumMod val="50000"/>
                  </a:schemeClr>
                </a:solidFill>
              </a:rPr>
              <a:t>　事故</a:t>
            </a:r>
          </a:p>
          <a:p>
            <a:pPr marL="1160463" lvl="1" indent="-439738">
              <a:lnSpc>
                <a:spcPct val="120000"/>
              </a:lnSpc>
            </a:pPr>
            <a:r>
              <a:rPr lang="ja-JP" altLang="en-US" dirty="0" smtClean="0">
                <a:solidFill>
                  <a:schemeClr val="bg1">
                    <a:lumMod val="50000"/>
                  </a:schemeClr>
                </a:solidFill>
              </a:rPr>
              <a:t>増加する被</a:t>
            </a:r>
            <a:r>
              <a:rPr lang="ja-JP" altLang="ja-JP" dirty="0" smtClean="0">
                <a:solidFill>
                  <a:schemeClr val="bg1">
                    <a:lumMod val="50000"/>
                  </a:schemeClr>
                </a:solidFill>
              </a:rPr>
              <a:t>虐待</a:t>
            </a:r>
            <a:r>
              <a:rPr lang="ja-JP" altLang="en-US" dirty="0" smtClean="0">
                <a:solidFill>
                  <a:schemeClr val="bg1">
                    <a:lumMod val="50000"/>
                  </a:schemeClr>
                </a:solidFill>
              </a:rPr>
              <a:t>児童</a:t>
            </a:r>
            <a:endParaRPr lang="en-US" altLang="ja-JP" dirty="0" smtClean="0">
              <a:solidFill>
                <a:schemeClr val="bg1">
                  <a:lumMod val="50000"/>
                </a:schemeClr>
              </a:solidFill>
            </a:endParaRPr>
          </a:p>
          <a:p>
            <a:pPr marL="360363" indent="-360363">
              <a:lnSpc>
                <a:spcPct val="120000"/>
              </a:lnSpc>
              <a:buFont typeface="+mj-lt"/>
              <a:buAutoNum type="arabicPeriod"/>
            </a:pPr>
            <a:r>
              <a:rPr lang="ja-JP" altLang="en-US" dirty="0" smtClean="0"/>
              <a:t>脳科学からみた子どもの発達</a:t>
            </a:r>
            <a:endParaRPr lang="en-US" altLang="ja-JP" dirty="0" smtClean="0"/>
          </a:p>
          <a:p>
            <a:pPr marL="1160463" lvl="1" indent="-439738">
              <a:lnSpc>
                <a:spcPct val="120000"/>
              </a:lnSpc>
            </a:pPr>
            <a:r>
              <a:rPr lang="ja-JP" altLang="en-US" b="1" dirty="0" smtClean="0"/>
              <a:t>三</a:t>
            </a:r>
            <a:r>
              <a:rPr lang="ja-JP" altLang="en-US" b="1" dirty="0" smtClean="0">
                <a:solidFill>
                  <a:srgbClr val="7F7F7F"/>
                </a:solidFill>
              </a:rPr>
              <a:t>つ子の魂百まで</a:t>
            </a:r>
            <a:endParaRPr lang="en-US" altLang="ja-JP" b="1" dirty="0" smtClean="0">
              <a:solidFill>
                <a:srgbClr val="7F7F7F"/>
              </a:solidFill>
            </a:endParaRPr>
          </a:p>
          <a:p>
            <a:pPr marL="1160463" lvl="1" indent="-439738">
              <a:lnSpc>
                <a:spcPct val="120000"/>
              </a:lnSpc>
            </a:pPr>
            <a:r>
              <a:rPr lang="ja-JP" altLang="en-US" b="1" dirty="0" smtClean="0">
                <a:solidFill>
                  <a:srgbClr val="7F7F7F"/>
                </a:solidFill>
              </a:rPr>
              <a:t>子</a:t>
            </a:r>
            <a:r>
              <a:rPr lang="ja-JP" altLang="ja-JP" b="1" dirty="0" smtClean="0">
                <a:solidFill>
                  <a:srgbClr val="7F7F7F"/>
                </a:solidFill>
              </a:rPr>
              <a:t>ども</a:t>
            </a:r>
            <a:r>
              <a:rPr lang="ja-JP" altLang="ja-JP" b="1" dirty="0">
                <a:solidFill>
                  <a:srgbClr val="7F7F7F"/>
                </a:solidFill>
              </a:rPr>
              <a:t>の</a:t>
            </a:r>
            <a:r>
              <a:rPr lang="ja-JP" altLang="en-US" b="1" dirty="0">
                <a:solidFill>
                  <a:srgbClr val="7F7F7F"/>
                </a:solidFill>
              </a:rPr>
              <a:t>脳の</a:t>
            </a:r>
            <a:r>
              <a:rPr lang="ja-JP" altLang="ja-JP" b="1" dirty="0" smtClean="0">
                <a:solidFill>
                  <a:srgbClr val="7F7F7F"/>
                </a:solidFill>
              </a:rPr>
              <a:t>発達</a:t>
            </a:r>
            <a:endParaRPr lang="en-US" altLang="ja-JP" dirty="0" smtClean="0">
              <a:solidFill>
                <a:srgbClr val="7F7F7F"/>
              </a:solidFill>
            </a:endParaRPr>
          </a:p>
          <a:p>
            <a:pPr marL="1160463" lvl="1" indent="-439738">
              <a:lnSpc>
                <a:spcPct val="120000"/>
              </a:lnSpc>
            </a:pPr>
            <a:r>
              <a:rPr lang="ja-JP" altLang="en-US" dirty="0">
                <a:solidFill>
                  <a:srgbClr val="FF00FF"/>
                </a:solidFill>
              </a:rPr>
              <a:t>子どもの脳が</a:t>
            </a:r>
            <a:r>
              <a:rPr lang="ja-JP" altLang="en-US" dirty="0" smtClean="0">
                <a:solidFill>
                  <a:srgbClr val="FF00FF"/>
                </a:solidFill>
              </a:rPr>
              <a:t>危ない。　</a:t>
            </a:r>
            <a:endParaRPr lang="en-US" altLang="ja-JP" dirty="0" smtClean="0">
              <a:solidFill>
                <a:srgbClr val="FF00FF"/>
              </a:solidFill>
            </a:endParaRPr>
          </a:p>
          <a:p>
            <a:pPr marL="1339850" lvl="2" indent="-219075">
              <a:lnSpc>
                <a:spcPct val="120000"/>
              </a:lnSpc>
              <a:buNone/>
            </a:pPr>
            <a:r>
              <a:rPr lang="en-US" altLang="ja-JP" dirty="0">
                <a:solidFill>
                  <a:srgbClr val="FF00FF"/>
                </a:solidFill>
              </a:rPr>
              <a:t>	</a:t>
            </a:r>
            <a:r>
              <a:rPr lang="ja-JP" altLang="ja-JP" dirty="0" smtClean="0">
                <a:solidFill>
                  <a:srgbClr val="7F7F7F"/>
                </a:solidFill>
              </a:rPr>
              <a:t>環境</a:t>
            </a:r>
            <a:r>
              <a:rPr lang="ja-JP" altLang="ja-JP" dirty="0">
                <a:solidFill>
                  <a:srgbClr val="7F7F7F"/>
                </a:solidFill>
              </a:rPr>
              <a:t>汚染による一番の被害者は、胎児、そして子どもたち、なぜ</a:t>
            </a:r>
            <a:r>
              <a:rPr lang="ja-JP" altLang="ja-JP" dirty="0" smtClean="0">
                <a:solidFill>
                  <a:srgbClr val="7F7F7F"/>
                </a:solidFill>
              </a:rPr>
              <a:t>？</a:t>
            </a:r>
            <a:endParaRPr lang="en-US" altLang="ja-JP" dirty="0" smtClean="0">
              <a:solidFill>
                <a:srgbClr val="7F7F7F"/>
              </a:solidFill>
            </a:endParaRPr>
          </a:p>
          <a:p>
            <a:pPr marL="1160463" lvl="1" indent="-439738">
              <a:lnSpc>
                <a:spcPct val="120000"/>
              </a:lnSpc>
            </a:pPr>
            <a:r>
              <a:rPr lang="ja-JP" altLang="en-US" dirty="0" smtClean="0">
                <a:solidFill>
                  <a:srgbClr val="7F7F7F"/>
                </a:solidFill>
              </a:rPr>
              <a:t>発達課題を重視した発達支援</a:t>
            </a:r>
            <a:endParaRPr lang="en-US" altLang="ja-JP" dirty="0" smtClean="0">
              <a:solidFill>
                <a:srgbClr val="FF00FF"/>
              </a:solidFill>
            </a:endParaRPr>
          </a:p>
          <a:p>
            <a:pPr marL="360363" indent="-360363">
              <a:lnSpc>
                <a:spcPct val="120000"/>
              </a:lnSpc>
              <a:buFont typeface="+mj-lt"/>
              <a:buAutoNum type="arabicPeriod"/>
            </a:pPr>
            <a:r>
              <a:rPr lang="ja-JP" altLang="ja-JP" dirty="0" smtClean="0"/>
              <a:t>災害を体験した子どもたちへの「こころのケア」</a:t>
            </a:r>
            <a:endParaRPr lang="ja-JP" altLang="ja-JP" dirty="0"/>
          </a:p>
        </p:txBody>
      </p:sp>
      <p:sp>
        <p:nvSpPr>
          <p:cNvPr id="4" name="日付プレースホルダー 3"/>
          <p:cNvSpPr>
            <a:spLocks noGrp="1"/>
          </p:cNvSpPr>
          <p:nvPr>
            <p:ph type="dt" sz="half" idx="10"/>
          </p:nvPr>
        </p:nvSpPr>
        <p:spPr/>
        <p:txBody>
          <a:bodyPr/>
          <a:lstStyle/>
          <a:p>
            <a:r>
              <a:rPr kumimoji="1" lang="en-US" altLang="ja-JP" smtClean="0"/>
              <a:t>11/09/25</a:t>
            </a:r>
            <a:endParaRPr kumimoji="1" lang="ja-JP" altLang="en-US"/>
          </a:p>
        </p:txBody>
      </p:sp>
      <p:sp>
        <p:nvSpPr>
          <p:cNvPr id="5" name="スライド番号プレースホルダー 4"/>
          <p:cNvSpPr>
            <a:spLocks noGrp="1"/>
          </p:cNvSpPr>
          <p:nvPr>
            <p:ph type="sldNum" sz="quarter" idx="12"/>
          </p:nvPr>
        </p:nvSpPr>
        <p:spPr/>
        <p:txBody>
          <a:bodyPr/>
          <a:lstStyle/>
          <a:p>
            <a:fld id="{FD378B90-F800-DE45-A31A-37CE90FA1D5B}" type="slidenum">
              <a:rPr kumimoji="1" lang="ja-JP" altLang="en-US" smtClean="0"/>
              <a:t>2</a:t>
            </a:fld>
            <a:endParaRPr kumimoji="1" lang="ja-JP" altLang="en-US"/>
          </a:p>
        </p:txBody>
      </p:sp>
      <p:sp>
        <p:nvSpPr>
          <p:cNvPr id="6" name="角丸四角形 5"/>
          <p:cNvSpPr/>
          <p:nvPr/>
        </p:nvSpPr>
        <p:spPr>
          <a:xfrm>
            <a:off x="829067" y="320706"/>
            <a:ext cx="7514529" cy="126013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7" name="タイトル 1"/>
          <p:cNvSpPr txBox="1">
            <a:spLocks/>
          </p:cNvSpPr>
          <p:nvPr/>
        </p:nvSpPr>
        <p:spPr>
          <a:xfrm>
            <a:off x="457200" y="1227272"/>
            <a:ext cx="8229600" cy="2053984"/>
          </a:xfrm>
          <a:prstGeom prst="rect">
            <a:avLst/>
          </a:prstGeom>
        </p:spPr>
        <p:txBody>
          <a:bodyPr vert="horz" lIns="91440" tIns="45720" rIns="91440" bIns="45720" rtlCol="0" anchor="ctr">
            <a:noAutofit/>
          </a:bodyPr>
          <a:lstStyle>
            <a:lvl1pPr algn="ctr" defTabSz="457200" rtl="0" eaLnBrk="1" latinLnBrk="0" hangingPunct="1">
              <a:spcBef>
                <a:spcPct val="0"/>
              </a:spcBef>
              <a:buNone/>
              <a:defRPr kumimoji="1" sz="3600" kern="1200">
                <a:solidFill>
                  <a:schemeClr val="tx1"/>
                </a:solidFill>
                <a:latin typeface="+mj-lt"/>
                <a:ea typeface="+mj-ea"/>
                <a:cs typeface="+mj-cs"/>
              </a:defRPr>
            </a:lvl1pPr>
          </a:lstStyle>
          <a:p>
            <a:pPr>
              <a:lnSpc>
                <a:spcPct val="150000"/>
              </a:lnSpc>
            </a:pPr>
            <a:endParaRPr lang="ja-JP" altLang="en-US" sz="4000" dirty="0"/>
          </a:p>
        </p:txBody>
      </p:sp>
      <p:sp>
        <p:nvSpPr>
          <p:cNvPr id="8" name="タイトル 7"/>
          <p:cNvSpPr>
            <a:spLocks noGrp="1"/>
          </p:cNvSpPr>
          <p:nvPr>
            <p:ph type="title"/>
          </p:nvPr>
        </p:nvSpPr>
        <p:spPr>
          <a:xfrm>
            <a:off x="245523" y="320706"/>
            <a:ext cx="8229600" cy="1260131"/>
          </a:xfrm>
        </p:spPr>
        <p:txBody>
          <a:bodyPr>
            <a:noAutofit/>
          </a:bodyPr>
          <a:lstStyle/>
          <a:p>
            <a:pPr>
              <a:lnSpc>
                <a:spcPct val="130000"/>
              </a:lnSpc>
            </a:pPr>
            <a:r>
              <a:rPr lang="ja-JP" altLang="en-US" sz="2800" dirty="0">
                <a:latin typeface="+mj-ea"/>
              </a:rPr>
              <a:t>テーマ　</a:t>
            </a:r>
            <a:r>
              <a:rPr lang="ja-JP" altLang="ja-JP" sz="2800" dirty="0">
                <a:latin typeface="+mj-ea"/>
              </a:rPr>
              <a:t>子どもを</a:t>
            </a:r>
            <a:r>
              <a:rPr lang="ja-JP" altLang="ja-JP" sz="2800" dirty="0" smtClean="0">
                <a:latin typeface="+mj-ea"/>
              </a:rPr>
              <a:t>守ろう「</a:t>
            </a:r>
            <a:r>
              <a:rPr lang="ja-JP" altLang="ja-JP" sz="2800" dirty="0">
                <a:latin typeface="+mj-ea"/>
              </a:rPr>
              <a:t>生命」と「こころ」</a:t>
            </a:r>
            <a:br>
              <a:rPr lang="ja-JP" altLang="ja-JP" sz="2800" dirty="0">
                <a:latin typeface="+mj-ea"/>
              </a:rPr>
            </a:br>
            <a:r>
              <a:rPr lang="en-US" altLang="ja-JP" sz="2800" dirty="0">
                <a:latin typeface="+mj-ea"/>
              </a:rPr>
              <a:t>『</a:t>
            </a:r>
            <a:r>
              <a:rPr lang="ja-JP" altLang="ja-JP" sz="2800" dirty="0">
                <a:latin typeface="+mj-ea"/>
              </a:rPr>
              <a:t>安心・安全の育児のために</a:t>
            </a:r>
            <a:r>
              <a:rPr lang="en-US" altLang="ja-JP" sz="2800" dirty="0" smtClean="0">
                <a:latin typeface="+mj-ea"/>
              </a:rPr>
              <a:t>』</a:t>
            </a:r>
            <a:endParaRPr kumimoji="1" lang="ja-JP" altLang="en-US" sz="2800" dirty="0">
              <a:latin typeface="+mj-ea"/>
            </a:endParaRPr>
          </a:p>
        </p:txBody>
      </p:sp>
    </p:spTree>
    <p:extLst>
      <p:ext uri="{BB962C8B-B14F-4D97-AF65-F5344CB8AC3E}">
        <p14:creationId xmlns:p14="http://schemas.microsoft.com/office/powerpoint/2010/main" val="24655730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 9"/>
          <p:cNvGraphicFramePr>
            <a:graphicFrameLocks noGrp="1"/>
          </p:cNvGraphicFramePr>
          <p:nvPr>
            <p:extLst>
              <p:ext uri="{D42A27DB-BD31-4B8C-83A1-F6EECF244321}">
                <p14:modId xmlns:p14="http://schemas.microsoft.com/office/powerpoint/2010/main" val="1960996353"/>
              </p:ext>
            </p:extLst>
          </p:nvPr>
        </p:nvGraphicFramePr>
        <p:xfrm>
          <a:off x="2384611" y="1376346"/>
          <a:ext cx="4189507" cy="2672715"/>
        </p:xfrm>
        <a:graphic>
          <a:graphicData uri="http://schemas.openxmlformats.org/drawingml/2006/table">
            <a:tbl>
              <a:tblPr firstRow="1" bandRow="1">
                <a:tableStyleId>{5C22544A-7EE6-4342-B048-85BDC9FD1C3A}</a:tableStyleId>
              </a:tblPr>
              <a:tblGrid>
                <a:gridCol w="2848865"/>
                <a:gridCol w="1340642"/>
              </a:tblGrid>
              <a:tr h="534543">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dirty="0" smtClean="0">
                          <a:effectLst>
                            <a:outerShdw blurRad="38100" dist="38100" dir="2700000" algn="tl">
                              <a:srgbClr val="000000">
                                <a:alpha val="43137"/>
                              </a:srgbClr>
                            </a:outerShdw>
                          </a:effectLst>
                        </a:rPr>
                        <a:t>年度別　報告件数＊</a:t>
                      </a:r>
                      <a:endParaRPr kumimoji="1" lang="ja-JP" altLang="en-US" sz="2400" dirty="0"/>
                    </a:p>
                  </a:txBody>
                  <a:tcPr marL="91441" marR="91441"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tcPr>
                </a:tc>
                <a:tc hMerge="1">
                  <a:txBody>
                    <a:bodyPr/>
                    <a:lstStyle/>
                    <a:p>
                      <a:endParaRPr kumimoji="1" lang="ja-JP" altLang="en-US"/>
                    </a:p>
                  </a:txBody>
                  <a:tcPr/>
                </a:tc>
              </a:tr>
              <a:tr h="534543">
                <a:tc>
                  <a:txBody>
                    <a:bodyPr/>
                    <a:lstStyle/>
                    <a:p>
                      <a:pPr marL="0" indent="0" algn="ctr"/>
                      <a:r>
                        <a:rPr kumimoji="1" lang="en-US" altLang="ja-JP" sz="2400" b="0" dirty="0" smtClean="0"/>
                        <a:t>20</a:t>
                      </a:r>
                      <a:r>
                        <a:rPr kumimoji="1" lang="ja-JP" altLang="en-US" sz="2400" b="0" dirty="0" smtClean="0"/>
                        <a:t>年度　　</a:t>
                      </a:r>
                      <a:endParaRPr kumimoji="1" lang="ja-JP" altLang="en-US" sz="2400" b="0" dirty="0"/>
                    </a:p>
                  </a:txBody>
                  <a:tcPr marL="91441" marR="91441"/>
                </a:tc>
                <a:tc>
                  <a:txBody>
                    <a:bodyPr/>
                    <a:lstStyle/>
                    <a:p>
                      <a:pPr algn="ctr"/>
                      <a:r>
                        <a:rPr kumimoji="1" lang="en-US" altLang="ja-JP" sz="2400" b="0" dirty="0" smtClean="0"/>
                        <a:t>1</a:t>
                      </a:r>
                      <a:endParaRPr kumimoji="1" lang="ja-JP" altLang="en-US" sz="2400" b="0" dirty="0"/>
                    </a:p>
                  </a:txBody>
                  <a:tcPr marL="91441" marR="91441"/>
                </a:tc>
              </a:tr>
              <a:tr h="534543">
                <a:tc>
                  <a:txBody>
                    <a:bodyPr/>
                    <a:lstStyle/>
                    <a:p>
                      <a:pPr algn="ctr"/>
                      <a:r>
                        <a:rPr kumimoji="1" lang="en-US" altLang="ja-JP" sz="2400" b="0" dirty="0" smtClean="0"/>
                        <a:t>21</a:t>
                      </a:r>
                      <a:r>
                        <a:rPr kumimoji="1" lang="ja-JP" altLang="en-US" sz="2400" b="0" dirty="0" smtClean="0"/>
                        <a:t>年度</a:t>
                      </a:r>
                      <a:endParaRPr kumimoji="1" lang="ja-JP" altLang="en-US" sz="2400" b="0" dirty="0"/>
                    </a:p>
                  </a:txBody>
                  <a:tcPr marL="91441" marR="91441"/>
                </a:tc>
                <a:tc>
                  <a:txBody>
                    <a:bodyPr/>
                    <a:lstStyle/>
                    <a:p>
                      <a:pPr algn="ctr"/>
                      <a:r>
                        <a:rPr kumimoji="1" lang="en-US" altLang="ja-JP" sz="2400" b="0" dirty="0" smtClean="0"/>
                        <a:t>4</a:t>
                      </a:r>
                      <a:endParaRPr kumimoji="1" lang="ja-JP" altLang="en-US" sz="2400" b="0" dirty="0"/>
                    </a:p>
                  </a:txBody>
                  <a:tcPr marL="91441" marR="91441"/>
                </a:tc>
              </a:tr>
              <a:tr h="534543">
                <a:tc>
                  <a:txBody>
                    <a:bodyPr/>
                    <a:lstStyle/>
                    <a:p>
                      <a:pPr algn="ctr"/>
                      <a:r>
                        <a:rPr kumimoji="1" lang="en-US" altLang="ja-JP" sz="2400" b="0" dirty="0" smtClean="0"/>
                        <a:t>22</a:t>
                      </a:r>
                      <a:r>
                        <a:rPr kumimoji="1" lang="ja-JP" altLang="en-US" sz="2400" b="0" dirty="0" smtClean="0"/>
                        <a:t>年度</a:t>
                      </a:r>
                      <a:endParaRPr kumimoji="1" lang="ja-JP" altLang="en-US" sz="2400" b="0" dirty="0"/>
                    </a:p>
                  </a:txBody>
                  <a:tcPr marL="91441" marR="91441"/>
                </a:tc>
                <a:tc>
                  <a:txBody>
                    <a:bodyPr/>
                    <a:lstStyle/>
                    <a:p>
                      <a:pPr algn="ctr"/>
                      <a:r>
                        <a:rPr kumimoji="1" lang="en-US" altLang="ja-JP" sz="2400" b="0" dirty="0" smtClean="0"/>
                        <a:t>7</a:t>
                      </a:r>
                      <a:endParaRPr kumimoji="1" lang="ja-JP" altLang="en-US" sz="2400" b="0" dirty="0"/>
                    </a:p>
                  </a:txBody>
                  <a:tcPr marL="91441" marR="91441"/>
                </a:tc>
              </a:tr>
              <a:tr h="534543">
                <a:tc>
                  <a:txBody>
                    <a:bodyPr/>
                    <a:lstStyle/>
                    <a:p>
                      <a:pPr algn="ctr"/>
                      <a:r>
                        <a:rPr kumimoji="1" lang="ja-JP" altLang="en-US" sz="2400" b="1" dirty="0" smtClean="0"/>
                        <a:t>総  件  数</a:t>
                      </a:r>
                      <a:endParaRPr kumimoji="1" lang="ja-JP" altLang="en-US" sz="2400" b="1" dirty="0"/>
                    </a:p>
                  </a:txBody>
                  <a:tcPr marL="91441" marR="91441">
                    <a:solidFill>
                      <a:schemeClr val="accent3">
                        <a:lumMod val="60000"/>
                        <a:lumOff val="40000"/>
                      </a:schemeClr>
                    </a:solidFill>
                  </a:tcPr>
                </a:tc>
                <a:tc>
                  <a:txBody>
                    <a:bodyPr/>
                    <a:lstStyle/>
                    <a:p>
                      <a:pPr algn="ctr"/>
                      <a:r>
                        <a:rPr kumimoji="1" lang="en-US" altLang="ja-JP" sz="2400" b="1" dirty="0" smtClean="0"/>
                        <a:t>12</a:t>
                      </a:r>
                      <a:endParaRPr kumimoji="1" lang="ja-JP" altLang="en-US" sz="2400" b="1" dirty="0"/>
                    </a:p>
                  </a:txBody>
                  <a:tcPr marL="91441" marR="91441">
                    <a:solidFill>
                      <a:schemeClr val="accent3">
                        <a:lumMod val="60000"/>
                        <a:lumOff val="40000"/>
                      </a:schemeClr>
                    </a:solidFill>
                  </a:tcPr>
                </a:tc>
              </a:tr>
            </a:tbl>
          </a:graphicData>
        </a:graphic>
      </p:graphicFrame>
      <p:sp>
        <p:nvSpPr>
          <p:cNvPr id="3" name="正方形/長方形 2"/>
          <p:cNvSpPr/>
          <p:nvPr/>
        </p:nvSpPr>
        <p:spPr>
          <a:xfrm>
            <a:off x="1172601" y="4786690"/>
            <a:ext cx="7045046" cy="1569660"/>
          </a:xfrm>
          <a:prstGeom prst="rect">
            <a:avLst/>
          </a:prstGeom>
        </p:spPr>
        <p:txBody>
          <a:bodyPr wrap="square">
            <a:spAutoFit/>
          </a:bodyPr>
          <a:lstStyle/>
          <a:p>
            <a:pPr>
              <a:tabLst>
                <a:tab pos="2330450" algn="l"/>
                <a:tab pos="5019675" algn="l"/>
              </a:tabLst>
              <a:defRPr/>
            </a:pPr>
            <a:r>
              <a:rPr lang="ja-JP" altLang="en-US" sz="2400" dirty="0">
                <a:solidFill>
                  <a:srgbClr val="0070C0"/>
                </a:solidFill>
                <a:latin typeface="+mn-ea"/>
              </a:rPr>
              <a:t>◆ </a:t>
            </a:r>
            <a:r>
              <a:rPr lang="ja-JP" altLang="en-US" sz="2400" b="1" dirty="0">
                <a:solidFill>
                  <a:srgbClr val="0070C0"/>
                </a:solidFill>
                <a:latin typeface="+mn-ea"/>
              </a:rPr>
              <a:t>後送病院</a:t>
            </a:r>
            <a:r>
              <a:rPr lang="ja-JP" altLang="en-US" sz="2400" b="1" dirty="0" smtClean="0">
                <a:solidFill>
                  <a:srgbClr val="0070C0"/>
                </a:solidFill>
                <a:latin typeface="+mn-ea"/>
              </a:rPr>
              <a:t>搬送例　　</a:t>
            </a:r>
            <a:r>
              <a:rPr lang="en-US" altLang="ja-JP" sz="2400" b="1" dirty="0" smtClean="0">
                <a:solidFill>
                  <a:srgbClr val="0070C0"/>
                </a:solidFill>
                <a:latin typeface="+mn-ea"/>
              </a:rPr>
              <a:t>5</a:t>
            </a:r>
            <a:r>
              <a:rPr lang="ja-JP" altLang="en-US" sz="2400" b="1" dirty="0" smtClean="0">
                <a:solidFill>
                  <a:srgbClr val="0070C0"/>
                </a:solidFill>
                <a:latin typeface="+mn-ea"/>
              </a:rPr>
              <a:t>例： </a:t>
            </a:r>
            <a:r>
              <a:rPr lang="en-US" altLang="ja-JP" sz="2400" b="1" dirty="0" smtClean="0">
                <a:solidFill>
                  <a:srgbClr val="0070C0"/>
                </a:solidFill>
                <a:latin typeface="+mn-ea"/>
              </a:rPr>
              <a:t>	</a:t>
            </a:r>
          </a:p>
          <a:p>
            <a:pPr>
              <a:tabLst>
                <a:tab pos="1344613" algn="l"/>
                <a:tab pos="5468938" algn="l"/>
              </a:tabLst>
              <a:defRPr/>
            </a:pPr>
            <a:r>
              <a:rPr lang="en-US" altLang="ja-JP" sz="2400" b="1" dirty="0">
                <a:solidFill>
                  <a:srgbClr val="0070C0"/>
                </a:solidFill>
                <a:latin typeface="+mn-ea"/>
              </a:rPr>
              <a:t>	</a:t>
            </a:r>
            <a:r>
              <a:rPr lang="en-US" altLang="ja-JP" sz="2400" dirty="0" smtClean="0">
                <a:latin typeface="+mn-ea"/>
              </a:rPr>
              <a:t>AHT</a:t>
            </a:r>
            <a:r>
              <a:rPr lang="en-US" altLang="ja-JP" sz="2400" dirty="0">
                <a:latin typeface="+mn-ea"/>
              </a:rPr>
              <a:t>(Abusive  head  trauma</a:t>
            </a:r>
            <a:r>
              <a:rPr lang="en-US" altLang="ja-JP" sz="2400" dirty="0" smtClean="0">
                <a:latin typeface="+mn-ea"/>
              </a:rPr>
              <a:t>)</a:t>
            </a:r>
            <a:r>
              <a:rPr lang="ja-JP" altLang="en-US" sz="2400" dirty="0" smtClean="0">
                <a:latin typeface="+mn-ea"/>
              </a:rPr>
              <a:t>　　</a:t>
            </a:r>
            <a:r>
              <a:rPr lang="en-US" altLang="ja-JP" sz="2400" dirty="0" smtClean="0">
                <a:latin typeface="+mn-ea"/>
              </a:rPr>
              <a:t>	3</a:t>
            </a:r>
            <a:r>
              <a:rPr lang="ja-JP" altLang="en-US" sz="2400" dirty="0" smtClean="0">
                <a:latin typeface="+mn-ea"/>
              </a:rPr>
              <a:t>例</a:t>
            </a:r>
            <a:endParaRPr lang="en-US" altLang="ja-JP" sz="2400" dirty="0" smtClean="0">
              <a:latin typeface="+mn-ea"/>
            </a:endParaRPr>
          </a:p>
          <a:p>
            <a:pPr>
              <a:tabLst>
                <a:tab pos="1344613" algn="l"/>
                <a:tab pos="5468938" algn="l"/>
              </a:tabLst>
              <a:defRPr/>
            </a:pPr>
            <a:r>
              <a:rPr lang="en-US" altLang="ja-JP" sz="2400" dirty="0" smtClean="0">
                <a:latin typeface="+mn-ea"/>
              </a:rPr>
              <a:t>	</a:t>
            </a:r>
            <a:r>
              <a:rPr lang="ja-JP" altLang="en-US" sz="2400" dirty="0" smtClean="0">
                <a:latin typeface="+mn-ea"/>
              </a:rPr>
              <a:t>交通</a:t>
            </a:r>
            <a:r>
              <a:rPr lang="ja-JP" altLang="en-US" sz="2400" dirty="0">
                <a:latin typeface="+mn-ea"/>
              </a:rPr>
              <a:t>事故 </a:t>
            </a:r>
            <a:r>
              <a:rPr lang="en-US" altLang="ja-JP" sz="2400" dirty="0" smtClean="0">
                <a:latin typeface="+mn-ea"/>
              </a:rPr>
              <a:t>		1</a:t>
            </a:r>
            <a:r>
              <a:rPr lang="ja-JP" altLang="en-US" sz="2400" dirty="0" smtClean="0">
                <a:latin typeface="+mn-ea"/>
              </a:rPr>
              <a:t>例</a:t>
            </a:r>
            <a:endParaRPr lang="en-US" altLang="ja-JP" sz="2400" dirty="0" smtClean="0">
              <a:latin typeface="+mn-ea"/>
            </a:endParaRPr>
          </a:p>
          <a:p>
            <a:pPr>
              <a:tabLst>
                <a:tab pos="1344613" algn="l"/>
                <a:tab pos="5468938" algn="l"/>
              </a:tabLst>
              <a:defRPr/>
            </a:pPr>
            <a:r>
              <a:rPr lang="en-US" altLang="ja-JP" sz="2400" dirty="0" smtClean="0">
                <a:latin typeface="+mn-ea"/>
              </a:rPr>
              <a:t>	</a:t>
            </a:r>
            <a:r>
              <a:rPr lang="ja-JP" altLang="en-US" sz="2400" dirty="0" smtClean="0">
                <a:latin typeface="+mn-ea"/>
              </a:rPr>
              <a:t>意識</a:t>
            </a:r>
            <a:r>
              <a:rPr lang="ja-JP" altLang="en-US" sz="2400" dirty="0">
                <a:latin typeface="+mn-ea"/>
              </a:rPr>
              <a:t>障害（低体温</a:t>
            </a:r>
            <a:r>
              <a:rPr lang="ja-JP" altLang="en-US" sz="2400" dirty="0" smtClean="0">
                <a:latin typeface="+mn-ea"/>
              </a:rPr>
              <a:t>）</a:t>
            </a:r>
            <a:r>
              <a:rPr lang="en-US" altLang="ja-JP" sz="2400" dirty="0">
                <a:latin typeface="+mn-ea"/>
              </a:rPr>
              <a:t>	</a:t>
            </a:r>
            <a:r>
              <a:rPr lang="en-US" altLang="ja-JP" sz="2400" dirty="0" smtClean="0">
                <a:latin typeface="+mn-ea"/>
              </a:rPr>
              <a:t>1</a:t>
            </a:r>
            <a:r>
              <a:rPr lang="ja-JP" altLang="en-US" sz="2400" dirty="0">
                <a:latin typeface="+mn-ea"/>
              </a:rPr>
              <a:t>例</a:t>
            </a:r>
            <a:endParaRPr lang="en-US" altLang="ja-JP" sz="2400" dirty="0">
              <a:latin typeface="+mn-ea"/>
            </a:endParaRPr>
          </a:p>
        </p:txBody>
      </p:sp>
      <p:sp>
        <p:nvSpPr>
          <p:cNvPr id="14" name="タイトル 2"/>
          <p:cNvSpPr txBox="1">
            <a:spLocks noGrp="1"/>
          </p:cNvSpPr>
          <p:nvPr>
            <p:ph type="title"/>
          </p:nvPr>
        </p:nvSpPr>
        <p:spPr>
          <a:xfrm>
            <a:off x="0" y="-9991"/>
            <a:ext cx="9144000" cy="1143000"/>
          </a:xfrm>
          <a:prstGeom prst="rect">
            <a:avLst/>
          </a:prstGeom>
          <a:gradFill rotWithShape="1">
            <a:gsLst>
              <a:gs pos="0">
                <a:srgbClr val="003F77"/>
              </a:gs>
              <a:gs pos="50000">
                <a:srgbClr val="005FAD"/>
              </a:gs>
              <a:gs pos="100000">
                <a:srgbClr val="0072CE"/>
              </a:gs>
            </a:gsLst>
            <a:lin ang="5400000" scaled="1"/>
          </a:gradFill>
        </p:spPr>
        <p:txBody>
          <a:bodyPr vert="horz" lIns="91440" tIns="45720" rIns="91440" bIns="45720" rtlCol="0" anchor="ctr">
            <a:normAutofit/>
          </a:bodyPr>
          <a:lstStyle>
            <a:lvl1pPr algn="ctr" defTabSz="457200" rtl="0" eaLnBrk="1" latinLnBrk="0" hangingPunct="1">
              <a:spcBef>
                <a:spcPct val="0"/>
              </a:spcBef>
              <a:buNone/>
              <a:defRPr kumimoji="1" sz="3600" kern="1200">
                <a:solidFill>
                  <a:schemeClr val="tx1"/>
                </a:solidFill>
                <a:latin typeface="+mj-lt"/>
                <a:ea typeface="+mj-ea"/>
                <a:cs typeface="+mj-cs"/>
              </a:defRPr>
            </a:lvl1pPr>
          </a:lstStyle>
          <a:p>
            <a:pPr>
              <a:defRPr/>
            </a:pPr>
            <a:r>
              <a:rPr lang="ja-JP" altLang="en-US" dirty="0">
                <a:solidFill>
                  <a:schemeClr val="bg1">
                    <a:lumMod val="95000"/>
                  </a:schemeClr>
                </a:solidFill>
              </a:rPr>
              <a:t>センターで経験した被虐待児童例</a:t>
            </a:r>
            <a:endParaRPr lang="ja-JP" altLang="en-US" dirty="0">
              <a:solidFill>
                <a:schemeClr val="bg1">
                  <a:lumMod val="95000"/>
                </a:schemeClr>
              </a:solidFill>
              <a:effectLst>
                <a:outerShdw blurRad="38100" dist="38100" dir="2700000" algn="tl">
                  <a:srgbClr val="000000">
                    <a:alpha val="43137"/>
                  </a:srgbClr>
                </a:outerShdw>
              </a:effectLst>
            </a:endParaRPr>
          </a:p>
        </p:txBody>
      </p:sp>
      <p:sp>
        <p:nvSpPr>
          <p:cNvPr id="2" name="日付プレースホルダー 1"/>
          <p:cNvSpPr>
            <a:spLocks noGrp="1"/>
          </p:cNvSpPr>
          <p:nvPr>
            <p:ph type="dt" sz="half" idx="10"/>
          </p:nvPr>
        </p:nvSpPr>
        <p:spPr/>
        <p:txBody>
          <a:bodyPr/>
          <a:lstStyle/>
          <a:p>
            <a:r>
              <a:rPr kumimoji="1" lang="en-US" altLang="ja-JP" smtClean="0"/>
              <a:t>11/09/25</a:t>
            </a:r>
            <a:endParaRPr kumimoji="1" lang="ja-JP" altLang="en-US"/>
          </a:p>
        </p:txBody>
      </p:sp>
      <p:sp>
        <p:nvSpPr>
          <p:cNvPr id="4" name="スライド番号プレースホルダー 3"/>
          <p:cNvSpPr>
            <a:spLocks noGrp="1"/>
          </p:cNvSpPr>
          <p:nvPr>
            <p:ph type="sldNum" sz="quarter" idx="12"/>
          </p:nvPr>
        </p:nvSpPr>
        <p:spPr/>
        <p:txBody>
          <a:bodyPr/>
          <a:lstStyle/>
          <a:p>
            <a:fld id="{FD378B90-F800-DE45-A31A-37CE90FA1D5B}" type="slidenum">
              <a:rPr kumimoji="1" lang="ja-JP" altLang="en-US" smtClean="0"/>
              <a:t>20</a:t>
            </a:fld>
            <a:endParaRPr kumimoji="1" lang="ja-JP" altLang="en-US"/>
          </a:p>
        </p:txBody>
      </p:sp>
      <p:sp>
        <p:nvSpPr>
          <p:cNvPr id="5" name="テキスト ボックス 4"/>
          <p:cNvSpPr txBox="1"/>
          <p:nvPr/>
        </p:nvSpPr>
        <p:spPr>
          <a:xfrm>
            <a:off x="2384611" y="4146804"/>
            <a:ext cx="4467890" cy="369332"/>
          </a:xfrm>
          <a:prstGeom prst="rect">
            <a:avLst/>
          </a:prstGeom>
          <a:noFill/>
        </p:spPr>
        <p:txBody>
          <a:bodyPr wrap="none" rtlCol="0">
            <a:spAutoFit/>
          </a:bodyPr>
          <a:lstStyle/>
          <a:p>
            <a:r>
              <a:rPr kumimoji="1" lang="ja-JP" altLang="en-US" dirty="0" smtClean="0"/>
              <a:t>＊市町子育て支援課、こども家庭センターへ</a:t>
            </a:r>
            <a:endParaRPr kumimoji="1" lang="ja-JP" altLang="en-US" dirty="0"/>
          </a:p>
        </p:txBody>
      </p:sp>
    </p:spTree>
    <p:extLst>
      <p:ext uri="{BB962C8B-B14F-4D97-AF65-F5344CB8AC3E}">
        <p14:creationId xmlns:p14="http://schemas.microsoft.com/office/powerpoint/2010/main" val="118956540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9" name="コンテンツ プレースホルダ 8"/>
          <p:cNvGraphicFramePr>
            <a:graphicFrameLocks noGrp="1"/>
          </p:cNvGraphicFramePr>
          <p:nvPr>
            <p:ph idx="1"/>
            <p:extLst>
              <p:ext uri="{D42A27DB-BD31-4B8C-83A1-F6EECF244321}">
                <p14:modId xmlns:p14="http://schemas.microsoft.com/office/powerpoint/2010/main" val="2581743115"/>
              </p:ext>
            </p:extLst>
          </p:nvPr>
        </p:nvGraphicFramePr>
        <p:xfrm>
          <a:off x="304379" y="817142"/>
          <a:ext cx="8382421" cy="5856901"/>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589280"/>
                <a:gridCol w="653743"/>
                <a:gridCol w="615473"/>
                <a:gridCol w="619374"/>
                <a:gridCol w="2067440"/>
                <a:gridCol w="2726672"/>
                <a:gridCol w="1110439"/>
              </a:tblGrid>
              <a:tr h="504058">
                <a:tc>
                  <a:txBody>
                    <a:bodyPr/>
                    <a:lstStyle/>
                    <a:p>
                      <a:pPr algn="ctr"/>
                      <a:r>
                        <a:rPr kumimoji="1" lang="ja-JP" altLang="en-US" sz="1600" b="1" dirty="0" smtClean="0"/>
                        <a:t>症例</a:t>
                      </a:r>
                      <a:endParaRPr kumimoji="1" lang="ja-JP" altLang="en-US" sz="1600" b="1" dirty="0"/>
                    </a:p>
                  </a:txBody>
                  <a:tcPr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tcPr>
                </a:tc>
                <a:tc>
                  <a:txBody>
                    <a:bodyPr/>
                    <a:lstStyle/>
                    <a:p>
                      <a:pPr algn="ctr"/>
                      <a:r>
                        <a:rPr kumimoji="1" lang="ja-JP" altLang="en-US" sz="1600" b="1" dirty="0" smtClean="0"/>
                        <a:t>年齢</a:t>
                      </a:r>
                      <a:endParaRPr kumimoji="1" lang="ja-JP" altLang="en-US" sz="1600" b="1" dirty="0"/>
                    </a:p>
                  </a:txBody>
                  <a:tcPr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tcPr>
                </a:tc>
                <a:tc>
                  <a:txBody>
                    <a:bodyPr/>
                    <a:lstStyle/>
                    <a:p>
                      <a:pPr algn="ctr"/>
                      <a:r>
                        <a:rPr kumimoji="1" lang="ja-JP" altLang="en-US" sz="1600" b="1" dirty="0" smtClean="0"/>
                        <a:t>性</a:t>
                      </a:r>
                      <a:endParaRPr kumimoji="1" lang="ja-JP" altLang="en-US" sz="1600" b="1" dirty="0"/>
                    </a:p>
                  </a:txBody>
                  <a:tcPr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tcPr>
                </a:tc>
                <a:tc>
                  <a:txBody>
                    <a:bodyPr/>
                    <a:lstStyle/>
                    <a:p>
                      <a:pPr algn="ctr"/>
                      <a:r>
                        <a:rPr kumimoji="1" lang="ja-JP" altLang="en-US" sz="1600" b="1" dirty="0" smtClean="0"/>
                        <a:t>来院方法</a:t>
                      </a:r>
                      <a:endParaRPr kumimoji="1" lang="ja-JP" altLang="en-US" sz="1600" b="1" dirty="0"/>
                    </a:p>
                  </a:txBody>
                  <a:tcPr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tcPr>
                </a:tc>
                <a:tc>
                  <a:txBody>
                    <a:bodyPr/>
                    <a:lstStyle/>
                    <a:p>
                      <a:pPr algn="ctr"/>
                      <a:r>
                        <a:rPr kumimoji="1" lang="ja-JP" altLang="en-US" sz="1600" b="1" dirty="0" smtClean="0"/>
                        <a:t>疑った虐待の種類</a:t>
                      </a:r>
                      <a:endParaRPr kumimoji="1" lang="ja-JP" altLang="en-US" sz="1600" b="1" dirty="0"/>
                    </a:p>
                  </a:txBody>
                  <a:tcPr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tcPr>
                </a:tc>
                <a:tc>
                  <a:txBody>
                    <a:bodyPr/>
                    <a:lstStyle/>
                    <a:p>
                      <a:pPr algn="ctr"/>
                      <a:r>
                        <a:rPr kumimoji="1" lang="ja-JP" altLang="en-US" sz="1600" b="1" dirty="0" smtClean="0"/>
                        <a:t>診　　断</a:t>
                      </a:r>
                      <a:endParaRPr kumimoji="1" lang="ja-JP" altLang="en-US" sz="1600" b="1" dirty="0"/>
                    </a:p>
                  </a:txBody>
                  <a:tcPr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tcPr>
                </a:tc>
                <a:tc>
                  <a:txBody>
                    <a:bodyPr/>
                    <a:lstStyle/>
                    <a:p>
                      <a:pPr algn="ctr"/>
                      <a:r>
                        <a:rPr kumimoji="1" lang="ja-JP" altLang="en-US" sz="1600" b="1" dirty="0" smtClean="0"/>
                        <a:t>報　告</a:t>
                      </a:r>
                      <a:endParaRPr kumimoji="1" lang="ja-JP" altLang="en-US" sz="1600" b="1" dirty="0"/>
                    </a:p>
                  </a:txBody>
                  <a:tcPr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tcPr>
                </a:tc>
              </a:tr>
              <a:tr h="427151">
                <a:tc>
                  <a:txBody>
                    <a:bodyPr/>
                    <a:lstStyle/>
                    <a:p>
                      <a:pPr algn="ctr"/>
                      <a:r>
                        <a:rPr kumimoji="1" lang="en-US" altLang="ja-JP" sz="1600" dirty="0" smtClean="0"/>
                        <a:t>7</a:t>
                      </a:r>
                      <a:endParaRPr kumimoji="1" lang="ja-JP" altLang="en-US" sz="1600" dirty="0"/>
                    </a:p>
                  </a:txBody>
                  <a:tcPr anchor="ctr">
                    <a:solidFill>
                      <a:schemeClr val="accent6">
                        <a:lumMod val="20000"/>
                        <a:lumOff val="80000"/>
                      </a:schemeClr>
                    </a:solidFill>
                  </a:tcPr>
                </a:tc>
                <a:tc>
                  <a:txBody>
                    <a:bodyPr/>
                    <a:lstStyle/>
                    <a:p>
                      <a:pPr algn="ctr"/>
                      <a:r>
                        <a:rPr kumimoji="1" lang="en-US" altLang="ja-JP" sz="1600" dirty="0" smtClean="0"/>
                        <a:t>0.1</a:t>
                      </a:r>
                      <a:endParaRPr kumimoji="1" lang="ja-JP" altLang="en-US" sz="1600" dirty="0"/>
                    </a:p>
                  </a:txBody>
                  <a:tcPr anchor="ctr">
                    <a:solidFill>
                      <a:schemeClr val="accent6">
                        <a:lumMod val="20000"/>
                        <a:lumOff val="80000"/>
                      </a:schemeClr>
                    </a:solidFill>
                  </a:tcPr>
                </a:tc>
                <a:tc>
                  <a:txBody>
                    <a:bodyPr/>
                    <a:lstStyle/>
                    <a:p>
                      <a:pPr algn="ctr"/>
                      <a:r>
                        <a:rPr kumimoji="1" lang="ja-JP" altLang="en-US" sz="1600" dirty="0" smtClean="0"/>
                        <a:t>女</a:t>
                      </a:r>
                      <a:endParaRPr kumimoji="1" lang="ja-JP" altLang="en-US" sz="1600" dirty="0"/>
                    </a:p>
                  </a:txBody>
                  <a:tcPr anchor="ctr">
                    <a:solidFill>
                      <a:schemeClr val="accent6">
                        <a:lumMod val="20000"/>
                        <a:lumOff val="80000"/>
                      </a:schemeClr>
                    </a:solidFill>
                  </a:tcPr>
                </a:tc>
                <a:tc>
                  <a:txBody>
                    <a:bodyPr/>
                    <a:lstStyle/>
                    <a:p>
                      <a:pPr algn="ctr"/>
                      <a:r>
                        <a:rPr kumimoji="1" lang="ja-JP" altLang="en-US" sz="1600" dirty="0" smtClean="0"/>
                        <a:t>直接</a:t>
                      </a:r>
                      <a:endParaRPr kumimoji="1" lang="ja-JP" altLang="en-US" sz="1600" dirty="0"/>
                    </a:p>
                  </a:txBody>
                  <a:tcPr anchor="ctr">
                    <a:solidFill>
                      <a:schemeClr val="accent6">
                        <a:lumMod val="20000"/>
                        <a:lumOff val="80000"/>
                      </a:schemeClr>
                    </a:solidFill>
                  </a:tcPr>
                </a:tc>
                <a:tc>
                  <a:txBody>
                    <a:bodyPr/>
                    <a:lstStyle/>
                    <a:p>
                      <a:r>
                        <a:rPr kumimoji="1" lang="ja-JP" altLang="en-US" sz="1600" dirty="0" smtClean="0"/>
                        <a:t>育児不安</a:t>
                      </a:r>
                      <a:endParaRPr kumimoji="1" lang="ja-JP" altLang="en-US" sz="1600" dirty="0"/>
                    </a:p>
                  </a:txBody>
                  <a:tcPr anchor="ctr">
                    <a:solidFill>
                      <a:schemeClr val="accent6">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転落（体重計）・著変なし</a:t>
                      </a:r>
                      <a:endParaRPr kumimoji="1" lang="ja-JP" altLang="en-US" sz="1600" dirty="0"/>
                    </a:p>
                  </a:txBody>
                  <a:tcPr anchor="ctr">
                    <a:solidFill>
                      <a:schemeClr val="accent6">
                        <a:lumMod val="20000"/>
                        <a:lumOff val="80000"/>
                      </a:schemeClr>
                    </a:solidFill>
                  </a:tcPr>
                </a:tc>
                <a:tc>
                  <a:txBody>
                    <a:bodyPr/>
                    <a:lstStyle/>
                    <a:p>
                      <a:pPr algn="ctr"/>
                      <a:r>
                        <a:rPr kumimoji="1" lang="ja-JP" altLang="en-US" sz="1600" dirty="0" smtClean="0"/>
                        <a:t>後 日</a:t>
                      </a:r>
                      <a:endParaRPr kumimoji="1" lang="ja-JP" altLang="en-US" sz="1600" dirty="0"/>
                    </a:p>
                  </a:txBody>
                  <a:tcPr anchor="ctr">
                    <a:solidFill>
                      <a:schemeClr val="accent6">
                        <a:lumMod val="20000"/>
                        <a:lumOff val="80000"/>
                      </a:schemeClr>
                    </a:solidFill>
                  </a:tcPr>
                </a:tc>
              </a:tr>
              <a:tr h="427151">
                <a:tc>
                  <a:txBody>
                    <a:bodyPr/>
                    <a:lstStyle/>
                    <a:p>
                      <a:pPr algn="ctr"/>
                      <a:r>
                        <a:rPr kumimoji="1" lang="en-US" altLang="ja-JP" sz="1600" dirty="0" smtClean="0"/>
                        <a:t>10</a:t>
                      </a:r>
                      <a:endParaRPr kumimoji="1" lang="ja-JP" altLang="en-US" sz="1600" dirty="0"/>
                    </a:p>
                  </a:txBody>
                  <a:tcPr anchor="ctr">
                    <a:solidFill>
                      <a:schemeClr val="accent6">
                        <a:lumMod val="20000"/>
                        <a:lumOff val="80000"/>
                      </a:schemeClr>
                    </a:solidFill>
                  </a:tcPr>
                </a:tc>
                <a:tc>
                  <a:txBody>
                    <a:bodyPr/>
                    <a:lstStyle/>
                    <a:p>
                      <a:pPr algn="ctr"/>
                      <a:r>
                        <a:rPr kumimoji="1" lang="en-US" altLang="ja-JP" sz="1600" dirty="0" smtClean="0"/>
                        <a:t>0.2</a:t>
                      </a:r>
                      <a:endParaRPr kumimoji="1" lang="ja-JP" altLang="en-US" sz="1600" dirty="0"/>
                    </a:p>
                  </a:txBody>
                  <a:tcPr anchor="ctr">
                    <a:solidFill>
                      <a:schemeClr val="accent6">
                        <a:lumMod val="20000"/>
                        <a:lumOff val="80000"/>
                      </a:schemeClr>
                    </a:solidFill>
                  </a:tcPr>
                </a:tc>
                <a:tc>
                  <a:txBody>
                    <a:bodyPr/>
                    <a:lstStyle/>
                    <a:p>
                      <a:pPr algn="ctr"/>
                      <a:r>
                        <a:rPr kumimoji="1" lang="ja-JP" altLang="en-US" sz="1600" dirty="0" smtClean="0"/>
                        <a:t>女</a:t>
                      </a:r>
                      <a:endParaRPr kumimoji="1" lang="ja-JP" altLang="en-US" sz="1600" dirty="0"/>
                    </a:p>
                  </a:txBody>
                  <a:tcPr anchor="ctr">
                    <a:solidFill>
                      <a:schemeClr val="accent6">
                        <a:lumMod val="20000"/>
                        <a:lumOff val="80000"/>
                      </a:schemeClr>
                    </a:solidFill>
                  </a:tcPr>
                </a:tc>
                <a:tc>
                  <a:txBody>
                    <a:bodyPr/>
                    <a:lstStyle/>
                    <a:p>
                      <a:pPr algn="ctr"/>
                      <a:r>
                        <a:rPr kumimoji="1" lang="ja-JP" altLang="en-US" sz="1600" dirty="0" smtClean="0">
                          <a:solidFill>
                            <a:srgbClr val="C00000"/>
                          </a:solidFill>
                          <a:effectLst/>
                        </a:rPr>
                        <a:t>☎</a:t>
                      </a:r>
                      <a:endParaRPr kumimoji="1" lang="ja-JP" altLang="en-US" sz="1600" dirty="0">
                        <a:solidFill>
                          <a:srgbClr val="C00000"/>
                        </a:solidFill>
                        <a:effectLst/>
                      </a:endParaRPr>
                    </a:p>
                  </a:txBody>
                  <a:tcPr anchor="ctr">
                    <a:solidFill>
                      <a:schemeClr val="accent6">
                        <a:lumMod val="20000"/>
                        <a:lumOff val="80000"/>
                      </a:schemeClr>
                    </a:solidFill>
                  </a:tcPr>
                </a:tc>
                <a:tc>
                  <a:txBody>
                    <a:bodyPr/>
                    <a:lstStyle/>
                    <a:p>
                      <a:r>
                        <a:rPr kumimoji="1" lang="ja-JP" altLang="en-US" sz="1600" dirty="0" smtClean="0"/>
                        <a:t>身体的</a:t>
                      </a:r>
                      <a:endParaRPr kumimoji="1" lang="ja-JP" altLang="en-US" sz="1600" dirty="0"/>
                    </a:p>
                  </a:txBody>
                  <a:tcPr anchor="ctr">
                    <a:solidFill>
                      <a:schemeClr val="accent6">
                        <a:lumMod val="20000"/>
                        <a:lumOff val="80000"/>
                      </a:schemeClr>
                    </a:solidFill>
                  </a:tcPr>
                </a:tc>
                <a:tc>
                  <a:txBody>
                    <a:bodyPr/>
                    <a:lstStyle/>
                    <a:p>
                      <a:r>
                        <a:rPr kumimoji="1" lang="ja-JP" altLang="en-US" sz="1600" dirty="0" smtClean="0"/>
                        <a:t>硬膜下血腫（抱っこしていてつまずき落とした）</a:t>
                      </a:r>
                      <a:endParaRPr kumimoji="1" lang="ja-JP" altLang="en-US" sz="1600" dirty="0"/>
                    </a:p>
                  </a:txBody>
                  <a:tcPr anchor="ctr">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後送病院</a:t>
                      </a:r>
                      <a:endParaRPr kumimoji="1" lang="ja-JP" altLang="en-US" sz="1600" dirty="0"/>
                    </a:p>
                  </a:txBody>
                  <a:tcPr anchor="ctr">
                    <a:solidFill>
                      <a:schemeClr val="accent6">
                        <a:lumMod val="20000"/>
                        <a:lumOff val="80000"/>
                      </a:schemeClr>
                    </a:solidFill>
                  </a:tcPr>
                </a:tc>
              </a:tr>
              <a:tr h="427151">
                <a:tc>
                  <a:txBody>
                    <a:bodyPr/>
                    <a:lstStyle/>
                    <a:p>
                      <a:pPr algn="ctr"/>
                      <a:r>
                        <a:rPr kumimoji="1" lang="en-US" altLang="ja-JP" sz="1600" dirty="0" smtClean="0"/>
                        <a:t>3</a:t>
                      </a:r>
                      <a:endParaRPr kumimoji="1" lang="ja-JP" altLang="en-US" sz="1600" dirty="0"/>
                    </a:p>
                  </a:txBody>
                  <a:tcPr anchor="ctr">
                    <a:solidFill>
                      <a:schemeClr val="accent6">
                        <a:lumMod val="20000"/>
                        <a:lumOff val="80000"/>
                      </a:schemeClr>
                    </a:solidFill>
                  </a:tcPr>
                </a:tc>
                <a:tc>
                  <a:txBody>
                    <a:bodyPr/>
                    <a:lstStyle/>
                    <a:p>
                      <a:pPr algn="ctr"/>
                      <a:r>
                        <a:rPr kumimoji="1" lang="en-US" altLang="ja-JP" sz="1600" dirty="0" smtClean="0"/>
                        <a:t>0.2</a:t>
                      </a:r>
                      <a:endParaRPr kumimoji="1" lang="ja-JP" altLang="en-US" sz="1600" dirty="0"/>
                    </a:p>
                  </a:txBody>
                  <a:tcPr anchor="ctr">
                    <a:solidFill>
                      <a:schemeClr val="accent6">
                        <a:lumMod val="20000"/>
                        <a:lumOff val="80000"/>
                      </a:schemeClr>
                    </a:solidFill>
                  </a:tcPr>
                </a:tc>
                <a:tc>
                  <a:txBody>
                    <a:bodyPr/>
                    <a:lstStyle/>
                    <a:p>
                      <a:pPr algn="ctr"/>
                      <a:r>
                        <a:rPr kumimoji="1" lang="ja-JP" altLang="en-US" sz="1600" dirty="0" smtClean="0"/>
                        <a:t>女</a:t>
                      </a:r>
                      <a:endParaRPr kumimoji="1" lang="ja-JP" altLang="en-US" sz="1600" dirty="0"/>
                    </a:p>
                  </a:txBody>
                  <a:tcPr anchor="ctr">
                    <a:solidFill>
                      <a:schemeClr val="accent6">
                        <a:lumMod val="20000"/>
                        <a:lumOff val="80000"/>
                      </a:schemeClr>
                    </a:solidFill>
                  </a:tcPr>
                </a:tc>
                <a:tc>
                  <a:txBody>
                    <a:bodyPr/>
                    <a:lstStyle/>
                    <a:p>
                      <a:pPr algn="ctr"/>
                      <a:r>
                        <a:rPr kumimoji="1" lang="ja-JP" altLang="en-US" sz="1600" dirty="0" smtClean="0">
                          <a:solidFill>
                            <a:schemeClr val="tx1"/>
                          </a:solidFill>
                        </a:rPr>
                        <a:t>直接</a:t>
                      </a:r>
                      <a:endParaRPr kumimoji="1" lang="ja-JP" altLang="en-US" sz="1600" dirty="0">
                        <a:solidFill>
                          <a:schemeClr val="tx1"/>
                        </a:solidFill>
                      </a:endParaRPr>
                    </a:p>
                  </a:txBody>
                  <a:tcPr anchor="ctr">
                    <a:solidFill>
                      <a:schemeClr val="accent6">
                        <a:lumMod val="20000"/>
                        <a:lumOff val="80000"/>
                      </a:schemeClr>
                    </a:solidFill>
                  </a:tcPr>
                </a:tc>
                <a:tc>
                  <a:txBody>
                    <a:bodyPr/>
                    <a:lstStyle/>
                    <a:p>
                      <a:r>
                        <a:rPr kumimoji="1" lang="ja-JP" altLang="en-US" sz="1600" dirty="0" smtClean="0"/>
                        <a:t>ネグレクト・身体的</a:t>
                      </a:r>
                      <a:endParaRPr kumimoji="1" lang="ja-JP" altLang="en-US" sz="1600" dirty="0"/>
                    </a:p>
                  </a:txBody>
                  <a:tcPr anchor="ctr">
                    <a:solidFill>
                      <a:schemeClr val="accent6">
                        <a:lumMod val="20000"/>
                        <a:lumOff val="80000"/>
                      </a:schemeClr>
                    </a:solidFill>
                  </a:tcPr>
                </a:tc>
                <a:tc>
                  <a:txBody>
                    <a:bodyPr/>
                    <a:lstStyle/>
                    <a:p>
                      <a:r>
                        <a:rPr kumimoji="1" lang="ja-JP" altLang="en-US" sz="1600" dirty="0" smtClean="0"/>
                        <a:t>転落（ベッド）・著変なし</a:t>
                      </a:r>
                      <a:endParaRPr kumimoji="1" lang="ja-JP" altLang="en-US" sz="1600" dirty="0"/>
                    </a:p>
                  </a:txBody>
                  <a:tcPr anchor="ctr">
                    <a:solidFill>
                      <a:schemeClr val="accent6">
                        <a:lumMod val="20000"/>
                        <a:lumOff val="80000"/>
                      </a:schemeClr>
                    </a:solidFill>
                  </a:tcPr>
                </a:tc>
                <a:tc>
                  <a:txBody>
                    <a:bodyPr/>
                    <a:lstStyle/>
                    <a:p>
                      <a:pPr algn="ctr"/>
                      <a:r>
                        <a:rPr kumimoji="1" lang="ja-JP" altLang="en-US" sz="1600" dirty="0" smtClean="0"/>
                        <a:t>当 日</a:t>
                      </a:r>
                      <a:endParaRPr kumimoji="1" lang="ja-JP" altLang="en-US" sz="1600" dirty="0"/>
                    </a:p>
                  </a:txBody>
                  <a:tcPr anchor="ctr">
                    <a:solidFill>
                      <a:schemeClr val="accent6">
                        <a:lumMod val="20000"/>
                        <a:lumOff val="80000"/>
                      </a:schemeClr>
                    </a:solidFill>
                  </a:tcPr>
                </a:tc>
              </a:tr>
              <a:tr h="427151">
                <a:tc>
                  <a:txBody>
                    <a:bodyPr/>
                    <a:lstStyle/>
                    <a:p>
                      <a:pPr algn="ctr"/>
                      <a:r>
                        <a:rPr kumimoji="1" lang="en-US" altLang="ja-JP" sz="1600" dirty="0" smtClean="0"/>
                        <a:t>9</a:t>
                      </a:r>
                      <a:endParaRPr kumimoji="1" lang="ja-JP" altLang="en-US" sz="1600" dirty="0"/>
                    </a:p>
                  </a:txBody>
                  <a:tcPr anchor="ctr">
                    <a:solidFill>
                      <a:schemeClr val="accent6">
                        <a:lumMod val="20000"/>
                        <a:lumOff val="80000"/>
                      </a:schemeClr>
                    </a:solidFill>
                  </a:tcPr>
                </a:tc>
                <a:tc>
                  <a:txBody>
                    <a:bodyPr/>
                    <a:lstStyle/>
                    <a:p>
                      <a:pPr algn="ctr"/>
                      <a:r>
                        <a:rPr kumimoji="1" lang="en-US" altLang="ja-JP" sz="1600" dirty="0" smtClean="0"/>
                        <a:t>0.3</a:t>
                      </a:r>
                      <a:endParaRPr kumimoji="1" lang="ja-JP" altLang="en-US" sz="1600" dirty="0"/>
                    </a:p>
                  </a:txBody>
                  <a:tcPr anchor="ctr">
                    <a:solidFill>
                      <a:schemeClr val="accent6">
                        <a:lumMod val="20000"/>
                        <a:lumOff val="80000"/>
                      </a:schemeClr>
                    </a:solidFill>
                  </a:tcPr>
                </a:tc>
                <a:tc>
                  <a:txBody>
                    <a:bodyPr/>
                    <a:lstStyle/>
                    <a:p>
                      <a:pPr algn="ctr"/>
                      <a:r>
                        <a:rPr kumimoji="1" lang="ja-JP" altLang="en-US" sz="1600" dirty="0" smtClean="0"/>
                        <a:t>女</a:t>
                      </a:r>
                      <a:endParaRPr kumimoji="1" lang="ja-JP" altLang="en-US" sz="1600" dirty="0"/>
                    </a:p>
                  </a:txBody>
                  <a:tcPr anchor="ctr">
                    <a:solidFill>
                      <a:schemeClr val="accent6">
                        <a:lumMod val="20000"/>
                        <a:lumOff val="80000"/>
                      </a:schemeClr>
                    </a:solidFill>
                  </a:tcPr>
                </a:tc>
                <a:tc>
                  <a:txBody>
                    <a:bodyPr/>
                    <a:lstStyle/>
                    <a:p>
                      <a:pPr algn="ctr"/>
                      <a:r>
                        <a:rPr kumimoji="1" lang="ja-JP" altLang="en-US" sz="1600" dirty="0" smtClean="0"/>
                        <a:t>直接</a:t>
                      </a:r>
                      <a:endParaRPr kumimoji="1" lang="ja-JP" altLang="en-US" sz="1600" dirty="0"/>
                    </a:p>
                  </a:txBody>
                  <a:tcPr anchor="ctr">
                    <a:solidFill>
                      <a:schemeClr val="accent6">
                        <a:lumMod val="20000"/>
                        <a:lumOff val="80000"/>
                      </a:schemeClr>
                    </a:solidFill>
                  </a:tcPr>
                </a:tc>
                <a:tc>
                  <a:txBody>
                    <a:bodyPr/>
                    <a:lstStyle/>
                    <a:p>
                      <a:r>
                        <a:rPr kumimoji="1" lang="ja-JP" altLang="en-US" sz="1600" dirty="0" smtClean="0"/>
                        <a:t>身体的</a:t>
                      </a:r>
                      <a:endParaRPr kumimoji="1" lang="ja-JP" altLang="en-US" sz="1600" dirty="0"/>
                    </a:p>
                  </a:txBody>
                  <a:tcPr anchor="ctr">
                    <a:solidFill>
                      <a:schemeClr val="accent6">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硬膜下血腫</a:t>
                      </a:r>
                      <a:r>
                        <a:rPr kumimoji="1" lang="en-US" altLang="ja-JP" sz="1600" dirty="0" smtClean="0"/>
                        <a:t>(</a:t>
                      </a:r>
                      <a:r>
                        <a:rPr kumimoji="1" lang="ja-JP" altLang="en-US" sz="1600" dirty="0" smtClean="0"/>
                        <a:t>泣いた後から変）</a:t>
                      </a:r>
                      <a:endParaRPr kumimoji="1" lang="ja-JP" altLang="en-US" sz="1600" dirty="0"/>
                    </a:p>
                  </a:txBody>
                  <a:tcPr anchor="ctr">
                    <a:solidFill>
                      <a:schemeClr val="accent6">
                        <a:lumMod val="20000"/>
                        <a:lumOff val="80000"/>
                      </a:schemeClr>
                    </a:solidFill>
                  </a:tcPr>
                </a:tc>
                <a:tc>
                  <a:txBody>
                    <a:bodyPr/>
                    <a:lstStyle/>
                    <a:p>
                      <a:pPr algn="ctr"/>
                      <a:r>
                        <a:rPr kumimoji="1" lang="ja-JP" altLang="en-US" sz="1600" dirty="0" smtClean="0"/>
                        <a:t>後送病院</a:t>
                      </a:r>
                      <a:endParaRPr kumimoji="1" lang="ja-JP" altLang="en-US" sz="1600" dirty="0"/>
                    </a:p>
                  </a:txBody>
                  <a:tcPr anchor="ctr">
                    <a:solidFill>
                      <a:schemeClr val="accent6">
                        <a:lumMod val="20000"/>
                        <a:lumOff val="80000"/>
                      </a:schemeClr>
                    </a:solidFill>
                  </a:tcPr>
                </a:tc>
              </a:tr>
              <a:tr h="427151">
                <a:tc>
                  <a:txBody>
                    <a:bodyPr/>
                    <a:lstStyle/>
                    <a:p>
                      <a:pPr algn="ctr"/>
                      <a:r>
                        <a:rPr kumimoji="1" lang="en-US" altLang="ja-JP" sz="1600" dirty="0" smtClean="0"/>
                        <a:t>12</a:t>
                      </a:r>
                      <a:endParaRPr kumimoji="1" lang="ja-JP" altLang="en-US" sz="1600" dirty="0"/>
                    </a:p>
                  </a:txBody>
                  <a:tcPr anchor="ctr">
                    <a:solidFill>
                      <a:schemeClr val="accent6">
                        <a:lumMod val="20000"/>
                        <a:lumOff val="80000"/>
                      </a:schemeClr>
                    </a:solidFill>
                  </a:tcPr>
                </a:tc>
                <a:tc>
                  <a:txBody>
                    <a:bodyPr/>
                    <a:lstStyle/>
                    <a:p>
                      <a:pPr algn="ctr"/>
                      <a:r>
                        <a:rPr kumimoji="1" lang="en-US" altLang="ja-JP" sz="1600" dirty="0" smtClean="0"/>
                        <a:t>0.8</a:t>
                      </a:r>
                      <a:endParaRPr kumimoji="1" lang="ja-JP" altLang="en-US" sz="1600" dirty="0"/>
                    </a:p>
                  </a:txBody>
                  <a:tcPr anchor="ctr">
                    <a:solidFill>
                      <a:schemeClr val="accent6">
                        <a:lumMod val="20000"/>
                        <a:lumOff val="80000"/>
                      </a:schemeClr>
                    </a:solidFill>
                  </a:tcPr>
                </a:tc>
                <a:tc>
                  <a:txBody>
                    <a:bodyPr/>
                    <a:lstStyle/>
                    <a:p>
                      <a:pPr algn="ctr"/>
                      <a:r>
                        <a:rPr kumimoji="1" lang="ja-JP" altLang="en-US" sz="1600" dirty="0" smtClean="0"/>
                        <a:t>女</a:t>
                      </a:r>
                      <a:endParaRPr kumimoji="1" lang="ja-JP" altLang="en-US" sz="1600" dirty="0"/>
                    </a:p>
                  </a:txBody>
                  <a:tcPr anchor="ctr">
                    <a:solidFill>
                      <a:schemeClr val="accent6">
                        <a:lumMod val="20000"/>
                        <a:lumOff val="80000"/>
                      </a:schemeClr>
                    </a:solidFill>
                  </a:tcPr>
                </a:tc>
                <a:tc>
                  <a:txBody>
                    <a:bodyPr/>
                    <a:lstStyle/>
                    <a:p>
                      <a:pPr algn="ctr"/>
                      <a:r>
                        <a:rPr kumimoji="1" lang="ja-JP" altLang="en-US" sz="1600" dirty="0" smtClean="0"/>
                        <a:t>直接</a:t>
                      </a:r>
                      <a:endParaRPr kumimoji="1" lang="ja-JP" altLang="en-US" sz="1600" dirty="0"/>
                    </a:p>
                  </a:txBody>
                  <a:tcPr anchor="ctr">
                    <a:solidFill>
                      <a:schemeClr val="accent6">
                        <a:lumMod val="20000"/>
                        <a:lumOff val="80000"/>
                      </a:schemeClr>
                    </a:solidFill>
                  </a:tcPr>
                </a:tc>
                <a:tc>
                  <a:txBody>
                    <a:bodyPr/>
                    <a:lstStyle/>
                    <a:p>
                      <a:r>
                        <a:rPr kumimoji="1" lang="ja-JP" altLang="en-US" sz="1600" dirty="0" smtClean="0"/>
                        <a:t>ネグレクト</a:t>
                      </a:r>
                      <a:endParaRPr kumimoji="1" lang="ja-JP" altLang="en-US" sz="1600" dirty="0"/>
                    </a:p>
                  </a:txBody>
                  <a:tcPr anchor="ctr">
                    <a:solidFill>
                      <a:schemeClr val="accent6">
                        <a:lumMod val="20000"/>
                        <a:lumOff val="80000"/>
                      </a:schemeClr>
                    </a:solidFill>
                  </a:tcPr>
                </a:tc>
                <a:tc>
                  <a:txBody>
                    <a:bodyPr/>
                    <a:lstStyle/>
                    <a:p>
                      <a:r>
                        <a:rPr kumimoji="1" lang="ja-JP" altLang="en-US" sz="1600" dirty="0" smtClean="0"/>
                        <a:t>低体温・意識障害</a:t>
                      </a:r>
                      <a:endParaRPr kumimoji="1" lang="ja-JP" altLang="en-US" sz="1600" dirty="0"/>
                    </a:p>
                  </a:txBody>
                  <a:tcPr anchor="ctr">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後送病院</a:t>
                      </a:r>
                      <a:endParaRPr kumimoji="1" lang="ja-JP" altLang="en-US" sz="1600" dirty="0"/>
                    </a:p>
                  </a:txBody>
                  <a:tcPr anchor="ctr">
                    <a:solidFill>
                      <a:schemeClr val="accent6">
                        <a:lumMod val="20000"/>
                        <a:lumOff val="80000"/>
                      </a:schemeClr>
                    </a:solidFill>
                  </a:tcPr>
                </a:tc>
              </a:tr>
              <a:tr h="427151">
                <a:tc>
                  <a:txBody>
                    <a:bodyPr/>
                    <a:lstStyle/>
                    <a:p>
                      <a:pPr algn="ctr"/>
                      <a:r>
                        <a:rPr kumimoji="1" lang="en-US" altLang="ja-JP" sz="1600" dirty="0" smtClean="0"/>
                        <a:t>1</a:t>
                      </a:r>
                      <a:endParaRPr kumimoji="1" lang="ja-JP" altLang="en-US" sz="1600" dirty="0"/>
                    </a:p>
                  </a:txBody>
                  <a:tcPr anchor="ctr">
                    <a:solidFill>
                      <a:schemeClr val="accent3">
                        <a:lumMod val="40000"/>
                        <a:lumOff val="60000"/>
                      </a:schemeClr>
                    </a:solidFill>
                  </a:tcPr>
                </a:tc>
                <a:tc>
                  <a:txBody>
                    <a:bodyPr/>
                    <a:lstStyle/>
                    <a:p>
                      <a:pPr algn="ctr"/>
                      <a:r>
                        <a:rPr kumimoji="1" lang="en-US" altLang="ja-JP" sz="1600" dirty="0" smtClean="0"/>
                        <a:t>2y</a:t>
                      </a:r>
                      <a:endParaRPr kumimoji="1" lang="ja-JP" altLang="en-US" sz="1600" dirty="0"/>
                    </a:p>
                  </a:txBody>
                  <a:tcPr anchor="ctr">
                    <a:solidFill>
                      <a:schemeClr val="accent3">
                        <a:lumMod val="40000"/>
                        <a:lumOff val="60000"/>
                      </a:schemeClr>
                    </a:solidFill>
                  </a:tcPr>
                </a:tc>
                <a:tc>
                  <a:txBody>
                    <a:bodyPr/>
                    <a:lstStyle/>
                    <a:p>
                      <a:pPr algn="ctr"/>
                      <a:r>
                        <a:rPr kumimoji="1" lang="ja-JP" altLang="en-US" sz="1600" dirty="0" smtClean="0"/>
                        <a:t>男</a:t>
                      </a:r>
                      <a:endParaRPr kumimoji="1" lang="ja-JP" altLang="en-US" sz="1600" dirty="0"/>
                    </a:p>
                  </a:txBody>
                  <a:tcPr anchor="ctr">
                    <a:solidFill>
                      <a:schemeClr val="accent3">
                        <a:lumMod val="40000"/>
                        <a:lumOff val="60000"/>
                      </a:schemeClr>
                    </a:solidFill>
                  </a:tcPr>
                </a:tc>
                <a:tc>
                  <a:txBody>
                    <a:bodyPr/>
                    <a:lstStyle/>
                    <a:p>
                      <a:pPr algn="ctr"/>
                      <a:r>
                        <a:rPr kumimoji="1" lang="ja-JP" altLang="en-US" sz="1600" dirty="0" smtClean="0">
                          <a:solidFill>
                            <a:srgbClr val="C00000"/>
                          </a:solidFill>
                        </a:rPr>
                        <a:t>☎</a:t>
                      </a:r>
                      <a:endParaRPr kumimoji="1" lang="ja-JP" altLang="en-US" sz="1600" dirty="0">
                        <a:solidFill>
                          <a:srgbClr val="C00000"/>
                        </a:solidFill>
                      </a:endParaRPr>
                    </a:p>
                  </a:txBody>
                  <a:tcPr anchor="ctr">
                    <a:solidFill>
                      <a:schemeClr val="accent3">
                        <a:lumMod val="40000"/>
                        <a:lumOff val="60000"/>
                      </a:schemeClr>
                    </a:solidFill>
                  </a:tcPr>
                </a:tc>
                <a:tc>
                  <a:txBody>
                    <a:bodyPr/>
                    <a:lstStyle/>
                    <a:p>
                      <a:r>
                        <a:rPr kumimoji="1" lang="ja-JP" altLang="en-US" sz="1600" dirty="0" smtClean="0"/>
                        <a:t>身体的</a:t>
                      </a:r>
                      <a:endParaRPr kumimoji="1" lang="ja-JP" altLang="en-US" sz="1600" dirty="0"/>
                    </a:p>
                  </a:txBody>
                  <a:tcPr anchor="ctr">
                    <a:solidFill>
                      <a:schemeClr val="accent3">
                        <a:lumMod val="40000"/>
                        <a:lumOff val="60000"/>
                      </a:schemeClr>
                    </a:solidFill>
                  </a:tcPr>
                </a:tc>
                <a:tc>
                  <a:txBody>
                    <a:bodyPr/>
                    <a:lstStyle/>
                    <a:p>
                      <a:r>
                        <a:rPr kumimoji="1" lang="ja-JP" altLang="en-US" sz="1600" dirty="0" smtClean="0"/>
                        <a:t>眼周囲打撲（母が殴った）</a:t>
                      </a:r>
                      <a:endParaRPr kumimoji="1" lang="ja-JP" altLang="en-US" sz="1600" dirty="0"/>
                    </a:p>
                  </a:txBody>
                  <a:tcPr anchor="ctr">
                    <a:solidFill>
                      <a:schemeClr val="accent3">
                        <a:lumMod val="40000"/>
                        <a:lumOff val="60000"/>
                      </a:schemeClr>
                    </a:solidFill>
                  </a:tcPr>
                </a:tc>
                <a:tc>
                  <a:txBody>
                    <a:bodyPr/>
                    <a:lstStyle/>
                    <a:p>
                      <a:pPr algn="ctr"/>
                      <a:r>
                        <a:rPr kumimoji="1" lang="ja-JP" altLang="en-US" sz="1600" dirty="0" smtClean="0"/>
                        <a:t>当 日</a:t>
                      </a:r>
                      <a:endParaRPr kumimoji="1" lang="ja-JP" altLang="en-US" sz="1600" dirty="0"/>
                    </a:p>
                  </a:txBody>
                  <a:tcPr anchor="ctr">
                    <a:solidFill>
                      <a:schemeClr val="accent3">
                        <a:lumMod val="40000"/>
                        <a:lumOff val="60000"/>
                      </a:schemeClr>
                    </a:solidFill>
                  </a:tcPr>
                </a:tc>
              </a:tr>
              <a:tr h="427151">
                <a:tc>
                  <a:txBody>
                    <a:bodyPr/>
                    <a:lstStyle/>
                    <a:p>
                      <a:pPr algn="ctr"/>
                      <a:r>
                        <a:rPr kumimoji="1" lang="en-US" altLang="ja-JP" sz="1600" dirty="0" smtClean="0"/>
                        <a:t>6</a:t>
                      </a:r>
                      <a:endParaRPr kumimoji="1" lang="ja-JP" altLang="en-US" sz="1600" dirty="0"/>
                    </a:p>
                  </a:txBody>
                  <a:tcPr anchor="ctr">
                    <a:solidFill>
                      <a:schemeClr val="accent3">
                        <a:lumMod val="40000"/>
                        <a:lumOff val="60000"/>
                      </a:schemeClr>
                    </a:solidFill>
                  </a:tcPr>
                </a:tc>
                <a:tc>
                  <a:txBody>
                    <a:bodyPr/>
                    <a:lstStyle/>
                    <a:p>
                      <a:pPr algn="ctr"/>
                      <a:r>
                        <a:rPr kumimoji="1" lang="en-US" altLang="ja-JP" sz="1600" dirty="0" smtClean="0"/>
                        <a:t>3y</a:t>
                      </a:r>
                      <a:endParaRPr kumimoji="1" lang="ja-JP" altLang="en-US" sz="1600" dirty="0"/>
                    </a:p>
                  </a:txBody>
                  <a:tcPr anchor="ctr">
                    <a:solidFill>
                      <a:schemeClr val="accent3">
                        <a:lumMod val="40000"/>
                        <a:lumOff val="60000"/>
                      </a:schemeClr>
                    </a:solidFill>
                  </a:tcPr>
                </a:tc>
                <a:tc>
                  <a:txBody>
                    <a:bodyPr/>
                    <a:lstStyle/>
                    <a:p>
                      <a:pPr algn="ctr"/>
                      <a:r>
                        <a:rPr kumimoji="1" lang="ja-JP" altLang="en-US" sz="1600" dirty="0" smtClean="0"/>
                        <a:t>男</a:t>
                      </a:r>
                      <a:endParaRPr kumimoji="1" lang="ja-JP" altLang="en-US" sz="1600" dirty="0"/>
                    </a:p>
                  </a:txBody>
                  <a:tcPr anchor="ctr">
                    <a:solidFill>
                      <a:schemeClr val="accent3">
                        <a:lumMod val="40000"/>
                        <a:lumOff val="60000"/>
                      </a:schemeClr>
                    </a:solidFill>
                  </a:tcPr>
                </a:tc>
                <a:tc>
                  <a:txBody>
                    <a:bodyPr/>
                    <a:lstStyle/>
                    <a:p>
                      <a:pPr algn="ctr"/>
                      <a:r>
                        <a:rPr kumimoji="1" lang="ja-JP" altLang="en-US" sz="1600" dirty="0" smtClean="0"/>
                        <a:t>直接</a:t>
                      </a:r>
                      <a:endParaRPr kumimoji="1" lang="ja-JP" altLang="en-US" sz="1600" dirty="0"/>
                    </a:p>
                  </a:txBody>
                  <a:tcPr anchor="ctr">
                    <a:solidFill>
                      <a:schemeClr val="accent3">
                        <a:lumMod val="40000"/>
                        <a:lumOff val="60000"/>
                      </a:schemeClr>
                    </a:solidFill>
                  </a:tcPr>
                </a:tc>
                <a:tc>
                  <a:txBody>
                    <a:bodyPr/>
                    <a:lstStyle/>
                    <a:p>
                      <a:r>
                        <a:rPr kumimoji="1" lang="ja-JP" altLang="en-US" sz="1600" dirty="0" smtClean="0"/>
                        <a:t>身体的</a:t>
                      </a:r>
                      <a:endParaRPr kumimoji="1" lang="ja-JP" altLang="en-US" sz="1600" dirty="0"/>
                    </a:p>
                  </a:txBody>
                  <a:tcPr anchor="ctr">
                    <a:solidFill>
                      <a:schemeClr val="accent3">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頬部打撲（父がぶった）</a:t>
                      </a:r>
                      <a:endParaRPr kumimoji="1" lang="ja-JP" altLang="en-US" sz="1600" dirty="0"/>
                    </a:p>
                  </a:txBody>
                  <a:tcPr anchor="ctr">
                    <a:solidFill>
                      <a:schemeClr val="accent3">
                        <a:lumMod val="40000"/>
                        <a:lumOff val="60000"/>
                      </a:schemeClr>
                    </a:solidFill>
                  </a:tcPr>
                </a:tc>
                <a:tc>
                  <a:txBody>
                    <a:bodyPr/>
                    <a:lstStyle/>
                    <a:p>
                      <a:pPr algn="ctr"/>
                      <a:r>
                        <a:rPr kumimoji="1" lang="ja-JP" altLang="en-US" sz="1600" dirty="0" smtClean="0"/>
                        <a:t>後 日</a:t>
                      </a:r>
                      <a:endParaRPr kumimoji="1" lang="ja-JP" altLang="en-US" sz="1600" dirty="0"/>
                    </a:p>
                  </a:txBody>
                  <a:tcPr anchor="ctr">
                    <a:solidFill>
                      <a:schemeClr val="accent3">
                        <a:lumMod val="40000"/>
                        <a:lumOff val="60000"/>
                      </a:schemeClr>
                    </a:solidFill>
                  </a:tcPr>
                </a:tc>
              </a:tr>
              <a:tr h="427151">
                <a:tc>
                  <a:txBody>
                    <a:bodyPr/>
                    <a:lstStyle/>
                    <a:p>
                      <a:pPr algn="ctr"/>
                      <a:r>
                        <a:rPr kumimoji="1" lang="en-US" altLang="ja-JP" sz="1600" dirty="0" smtClean="0"/>
                        <a:t>8</a:t>
                      </a:r>
                      <a:endParaRPr kumimoji="1" lang="ja-JP" altLang="en-US" sz="1600" dirty="0"/>
                    </a:p>
                  </a:txBody>
                  <a:tcPr anchor="ctr">
                    <a:solidFill>
                      <a:schemeClr val="accent3">
                        <a:lumMod val="40000"/>
                        <a:lumOff val="60000"/>
                      </a:schemeClr>
                    </a:solidFill>
                  </a:tcPr>
                </a:tc>
                <a:tc>
                  <a:txBody>
                    <a:bodyPr/>
                    <a:lstStyle/>
                    <a:p>
                      <a:pPr algn="ctr"/>
                      <a:r>
                        <a:rPr kumimoji="1" lang="en-US" altLang="ja-JP" sz="1600" dirty="0" smtClean="0"/>
                        <a:t>4y</a:t>
                      </a:r>
                      <a:endParaRPr kumimoji="1" lang="ja-JP" altLang="en-US" sz="1600" dirty="0"/>
                    </a:p>
                  </a:txBody>
                  <a:tcPr anchor="ctr">
                    <a:solidFill>
                      <a:schemeClr val="accent3">
                        <a:lumMod val="40000"/>
                        <a:lumOff val="60000"/>
                      </a:schemeClr>
                    </a:solidFill>
                  </a:tcPr>
                </a:tc>
                <a:tc>
                  <a:txBody>
                    <a:bodyPr/>
                    <a:lstStyle/>
                    <a:p>
                      <a:pPr algn="ctr"/>
                      <a:r>
                        <a:rPr kumimoji="1" lang="ja-JP" altLang="en-US" sz="1600" dirty="0" smtClean="0"/>
                        <a:t>女</a:t>
                      </a:r>
                      <a:endParaRPr kumimoji="1" lang="ja-JP" altLang="en-US" sz="1600" dirty="0"/>
                    </a:p>
                  </a:txBody>
                  <a:tcPr anchor="ctr">
                    <a:solidFill>
                      <a:schemeClr val="accent3">
                        <a:lumMod val="40000"/>
                        <a:lumOff val="60000"/>
                      </a:schemeClr>
                    </a:solidFill>
                  </a:tcPr>
                </a:tc>
                <a:tc>
                  <a:txBody>
                    <a:bodyPr/>
                    <a:lstStyle/>
                    <a:p>
                      <a:pPr algn="ctr"/>
                      <a:r>
                        <a:rPr kumimoji="1" lang="ja-JP" altLang="en-US" sz="1600" dirty="0" smtClean="0">
                          <a:solidFill>
                            <a:srgbClr val="C00000"/>
                          </a:solidFill>
                        </a:rPr>
                        <a:t>☎</a:t>
                      </a:r>
                      <a:endParaRPr kumimoji="1" lang="ja-JP" altLang="en-US" sz="1600" dirty="0">
                        <a:solidFill>
                          <a:srgbClr val="C00000"/>
                        </a:solidFill>
                      </a:endParaRPr>
                    </a:p>
                  </a:txBody>
                  <a:tcPr anchor="ctr">
                    <a:solidFill>
                      <a:schemeClr val="accent3">
                        <a:lumMod val="40000"/>
                        <a:lumOff val="60000"/>
                      </a:schemeClr>
                    </a:solidFill>
                  </a:tcPr>
                </a:tc>
                <a:tc>
                  <a:txBody>
                    <a:bodyPr/>
                    <a:lstStyle/>
                    <a:p>
                      <a:r>
                        <a:rPr kumimoji="1" lang="ja-JP" altLang="en-US" sz="1600" dirty="0" smtClean="0"/>
                        <a:t>性的</a:t>
                      </a:r>
                      <a:endParaRPr kumimoji="1" lang="ja-JP" altLang="en-US" sz="1600" dirty="0"/>
                    </a:p>
                  </a:txBody>
                  <a:tcPr anchor="ctr">
                    <a:solidFill>
                      <a:schemeClr val="accent3">
                        <a:lumMod val="40000"/>
                        <a:lumOff val="60000"/>
                      </a:schemeClr>
                    </a:solidFill>
                  </a:tcPr>
                </a:tc>
                <a:tc>
                  <a:txBody>
                    <a:bodyPr/>
                    <a:lstStyle/>
                    <a:p>
                      <a:r>
                        <a:rPr kumimoji="1" lang="ja-JP" altLang="en-US" sz="1600" dirty="0" smtClean="0"/>
                        <a:t>陰部の水疱</a:t>
                      </a:r>
                      <a:endParaRPr kumimoji="1" lang="ja-JP" altLang="en-US" sz="1600" dirty="0"/>
                    </a:p>
                  </a:txBody>
                  <a:tcPr anchor="ctr">
                    <a:solidFill>
                      <a:schemeClr val="accent3">
                        <a:lumMod val="40000"/>
                        <a:lumOff val="60000"/>
                      </a:schemeClr>
                    </a:solidFill>
                  </a:tcPr>
                </a:tc>
                <a:tc>
                  <a:txBody>
                    <a:bodyPr/>
                    <a:lstStyle/>
                    <a:p>
                      <a:pPr algn="ctr"/>
                      <a:r>
                        <a:rPr kumimoji="1" lang="ja-JP" altLang="en-US" sz="1600" dirty="0" smtClean="0"/>
                        <a:t>後 日</a:t>
                      </a:r>
                      <a:endParaRPr kumimoji="1" lang="ja-JP" altLang="en-US" sz="1600" dirty="0"/>
                    </a:p>
                  </a:txBody>
                  <a:tcPr anchor="ctr">
                    <a:solidFill>
                      <a:schemeClr val="accent3">
                        <a:lumMod val="40000"/>
                        <a:lumOff val="60000"/>
                      </a:schemeClr>
                    </a:solidFill>
                  </a:tcPr>
                </a:tc>
              </a:tr>
              <a:tr h="427151">
                <a:tc>
                  <a:txBody>
                    <a:bodyPr/>
                    <a:lstStyle/>
                    <a:p>
                      <a:pPr algn="ctr"/>
                      <a:r>
                        <a:rPr kumimoji="1" lang="en-US" altLang="ja-JP" sz="1600" dirty="0" smtClean="0"/>
                        <a:t>4</a:t>
                      </a:r>
                      <a:endParaRPr kumimoji="1" lang="ja-JP" altLang="en-US" sz="1600" dirty="0"/>
                    </a:p>
                  </a:txBody>
                  <a:tcPr anchor="ctr">
                    <a:solidFill>
                      <a:schemeClr val="accent5">
                        <a:lumMod val="40000"/>
                        <a:lumOff val="60000"/>
                      </a:schemeClr>
                    </a:solidFill>
                  </a:tcPr>
                </a:tc>
                <a:tc>
                  <a:txBody>
                    <a:bodyPr/>
                    <a:lstStyle/>
                    <a:p>
                      <a:pPr algn="ctr"/>
                      <a:r>
                        <a:rPr kumimoji="1" lang="en-US" altLang="ja-JP" sz="1600" dirty="0" smtClean="0"/>
                        <a:t>6y</a:t>
                      </a:r>
                      <a:endParaRPr kumimoji="1" lang="ja-JP" altLang="en-US" sz="1600" dirty="0"/>
                    </a:p>
                  </a:txBody>
                  <a:tcPr anchor="ctr">
                    <a:solidFill>
                      <a:schemeClr val="accent5">
                        <a:lumMod val="40000"/>
                        <a:lumOff val="60000"/>
                      </a:schemeClr>
                    </a:solidFill>
                  </a:tcPr>
                </a:tc>
                <a:tc>
                  <a:txBody>
                    <a:bodyPr/>
                    <a:lstStyle/>
                    <a:p>
                      <a:pPr algn="ctr"/>
                      <a:r>
                        <a:rPr kumimoji="1" lang="ja-JP" altLang="en-US" sz="1600" dirty="0" smtClean="0"/>
                        <a:t>女</a:t>
                      </a:r>
                      <a:endParaRPr kumimoji="1" lang="ja-JP" altLang="en-US" sz="1600" dirty="0"/>
                    </a:p>
                  </a:txBody>
                  <a:tcPr anchor="ctr">
                    <a:solidFill>
                      <a:schemeClr val="accent5">
                        <a:lumMod val="40000"/>
                        <a:lumOff val="60000"/>
                      </a:schemeClr>
                    </a:solidFill>
                  </a:tcPr>
                </a:tc>
                <a:tc>
                  <a:txBody>
                    <a:bodyPr/>
                    <a:lstStyle/>
                    <a:p>
                      <a:pPr algn="ctr"/>
                      <a:r>
                        <a:rPr kumimoji="1" lang="ja-JP" altLang="en-US" sz="1600" dirty="0" smtClean="0"/>
                        <a:t>直接</a:t>
                      </a:r>
                      <a:endParaRPr kumimoji="1" lang="ja-JP" altLang="en-US" sz="1600" dirty="0"/>
                    </a:p>
                  </a:txBody>
                  <a:tcPr anchor="ctr">
                    <a:solidFill>
                      <a:schemeClr val="accent5">
                        <a:lumMod val="40000"/>
                        <a:lumOff val="60000"/>
                      </a:schemeClr>
                    </a:solidFill>
                  </a:tcPr>
                </a:tc>
                <a:tc>
                  <a:txBody>
                    <a:bodyPr/>
                    <a:lstStyle/>
                    <a:p>
                      <a:r>
                        <a:rPr kumimoji="1" lang="ja-JP" altLang="en-US" sz="1600" dirty="0" smtClean="0"/>
                        <a:t>身体的</a:t>
                      </a:r>
                      <a:endParaRPr kumimoji="1" lang="ja-JP" altLang="en-US" sz="1600" dirty="0"/>
                    </a:p>
                  </a:txBody>
                  <a:tcPr anchor="ctr">
                    <a:solidFill>
                      <a:schemeClr val="accent5">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硬膜下血腫</a:t>
                      </a:r>
                      <a:r>
                        <a:rPr kumimoji="1" lang="en-US" altLang="ja-JP" sz="1600" dirty="0" smtClean="0"/>
                        <a:t>(</a:t>
                      </a:r>
                      <a:r>
                        <a:rPr kumimoji="1" lang="ja-JP" altLang="en-US" sz="1600" dirty="0" smtClean="0"/>
                        <a:t>泣いた後から変）</a:t>
                      </a:r>
                      <a:endParaRPr kumimoji="1" lang="ja-JP" altLang="en-US" sz="1600" dirty="0"/>
                    </a:p>
                  </a:txBody>
                  <a:tcPr anchor="ctr">
                    <a:solidFill>
                      <a:schemeClr val="accent5">
                        <a:lumMod val="40000"/>
                        <a:lumOff val="60000"/>
                      </a:schemeClr>
                    </a:solidFill>
                  </a:tcPr>
                </a:tc>
                <a:tc>
                  <a:txBody>
                    <a:bodyPr/>
                    <a:lstStyle/>
                    <a:p>
                      <a:pPr algn="ctr"/>
                      <a:r>
                        <a:rPr kumimoji="1" lang="ja-JP" altLang="en-US" sz="1600" dirty="0" smtClean="0"/>
                        <a:t>後送病院</a:t>
                      </a:r>
                      <a:endParaRPr kumimoji="1" lang="ja-JP" altLang="en-US" sz="1600" dirty="0"/>
                    </a:p>
                  </a:txBody>
                  <a:tcPr anchor="ctr">
                    <a:solidFill>
                      <a:schemeClr val="accent5">
                        <a:lumMod val="40000"/>
                        <a:lumOff val="60000"/>
                      </a:schemeClr>
                    </a:solidFill>
                  </a:tcPr>
                </a:tc>
              </a:tr>
              <a:tr h="427151">
                <a:tc>
                  <a:txBody>
                    <a:bodyPr/>
                    <a:lstStyle/>
                    <a:p>
                      <a:pPr algn="ctr"/>
                      <a:r>
                        <a:rPr kumimoji="1" lang="en-US" altLang="ja-JP" sz="1600" dirty="0" smtClean="0"/>
                        <a:t>11</a:t>
                      </a:r>
                      <a:endParaRPr kumimoji="1" lang="ja-JP" altLang="en-US" sz="1600" dirty="0"/>
                    </a:p>
                  </a:txBody>
                  <a:tcPr anchor="ctr">
                    <a:solidFill>
                      <a:schemeClr val="accent5">
                        <a:lumMod val="40000"/>
                        <a:lumOff val="60000"/>
                      </a:schemeClr>
                    </a:solidFill>
                  </a:tcPr>
                </a:tc>
                <a:tc>
                  <a:txBody>
                    <a:bodyPr/>
                    <a:lstStyle/>
                    <a:p>
                      <a:pPr algn="ctr"/>
                      <a:r>
                        <a:rPr kumimoji="1" lang="en-US" altLang="ja-JP" sz="1600" dirty="0" smtClean="0"/>
                        <a:t>9y</a:t>
                      </a:r>
                      <a:endParaRPr kumimoji="1" lang="ja-JP" altLang="en-US" sz="1600" dirty="0"/>
                    </a:p>
                  </a:txBody>
                  <a:tcPr anchor="ctr">
                    <a:solidFill>
                      <a:schemeClr val="accent5">
                        <a:lumMod val="40000"/>
                        <a:lumOff val="60000"/>
                      </a:schemeClr>
                    </a:solidFill>
                  </a:tcPr>
                </a:tc>
                <a:tc>
                  <a:txBody>
                    <a:bodyPr/>
                    <a:lstStyle/>
                    <a:p>
                      <a:pPr algn="ctr"/>
                      <a:r>
                        <a:rPr kumimoji="1" lang="ja-JP" altLang="en-US" sz="1600" dirty="0" smtClean="0"/>
                        <a:t>男</a:t>
                      </a:r>
                      <a:endParaRPr kumimoji="1" lang="ja-JP" altLang="en-US" sz="1600" dirty="0"/>
                    </a:p>
                  </a:txBody>
                  <a:tcPr anchor="ctr">
                    <a:solidFill>
                      <a:schemeClr val="accent5">
                        <a:lumMod val="40000"/>
                        <a:lumOff val="60000"/>
                      </a:schemeClr>
                    </a:solidFill>
                  </a:tcPr>
                </a:tc>
                <a:tc>
                  <a:txBody>
                    <a:bodyPr/>
                    <a:lstStyle/>
                    <a:p>
                      <a:pPr algn="ctr"/>
                      <a:r>
                        <a:rPr kumimoji="1" lang="ja-JP" altLang="en-US" sz="1600" dirty="0" smtClean="0"/>
                        <a:t>直接</a:t>
                      </a:r>
                      <a:endParaRPr kumimoji="1" lang="ja-JP" altLang="en-US" sz="1600" dirty="0"/>
                    </a:p>
                  </a:txBody>
                  <a:tcPr anchor="ctr">
                    <a:solidFill>
                      <a:schemeClr val="accent5">
                        <a:lumMod val="40000"/>
                        <a:lumOff val="60000"/>
                      </a:schemeClr>
                    </a:solidFill>
                  </a:tcPr>
                </a:tc>
                <a:tc>
                  <a:txBody>
                    <a:bodyPr/>
                    <a:lstStyle/>
                    <a:p>
                      <a:r>
                        <a:rPr kumimoji="1" lang="ja-JP" altLang="en-US" sz="1600" dirty="0" smtClean="0"/>
                        <a:t>身体的</a:t>
                      </a:r>
                      <a:endParaRPr kumimoji="1" lang="ja-JP" altLang="en-US" sz="1600" dirty="0"/>
                    </a:p>
                  </a:txBody>
                  <a:tcPr anchor="ctr">
                    <a:solidFill>
                      <a:schemeClr val="accent5">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腹部打撲（車でひいた）・</a:t>
                      </a:r>
                      <a:r>
                        <a:rPr kumimoji="1" lang="en-US" altLang="ja-JP" sz="1600" dirty="0" smtClean="0"/>
                        <a:t>CP</a:t>
                      </a:r>
                      <a:r>
                        <a:rPr kumimoji="1" lang="ja-JP" altLang="en-US" sz="1600" dirty="0" smtClean="0"/>
                        <a:t>児</a:t>
                      </a:r>
                      <a:endParaRPr kumimoji="1" lang="ja-JP" altLang="en-US" sz="1600" dirty="0"/>
                    </a:p>
                  </a:txBody>
                  <a:tcPr anchor="ctr">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後送病院</a:t>
                      </a:r>
                      <a:endParaRPr kumimoji="1" lang="ja-JP" altLang="en-US" sz="1600" dirty="0"/>
                    </a:p>
                  </a:txBody>
                  <a:tcPr anchor="ctr">
                    <a:solidFill>
                      <a:schemeClr val="accent5">
                        <a:lumMod val="40000"/>
                        <a:lumOff val="60000"/>
                      </a:schemeClr>
                    </a:solidFill>
                  </a:tcPr>
                </a:tc>
              </a:tr>
              <a:tr h="427151">
                <a:tc>
                  <a:txBody>
                    <a:bodyPr/>
                    <a:lstStyle/>
                    <a:p>
                      <a:pPr algn="ctr"/>
                      <a:r>
                        <a:rPr kumimoji="1" lang="en-US" altLang="ja-JP" sz="1600" dirty="0" smtClean="0"/>
                        <a:t>2</a:t>
                      </a:r>
                      <a:endParaRPr kumimoji="1" lang="ja-JP" altLang="en-US" sz="1600" dirty="0"/>
                    </a:p>
                  </a:txBody>
                  <a:tcPr anchor="ctr">
                    <a:solidFill>
                      <a:schemeClr val="accent5">
                        <a:lumMod val="40000"/>
                        <a:lumOff val="60000"/>
                      </a:schemeClr>
                    </a:solidFill>
                  </a:tcPr>
                </a:tc>
                <a:tc>
                  <a:txBody>
                    <a:bodyPr/>
                    <a:lstStyle/>
                    <a:p>
                      <a:pPr algn="ctr"/>
                      <a:r>
                        <a:rPr kumimoji="1" lang="en-US" altLang="ja-JP" sz="1600" dirty="0" smtClean="0"/>
                        <a:t>10y</a:t>
                      </a:r>
                      <a:endParaRPr kumimoji="1" lang="ja-JP" altLang="en-US" sz="1600" dirty="0"/>
                    </a:p>
                  </a:txBody>
                  <a:tcPr anchor="ctr">
                    <a:solidFill>
                      <a:schemeClr val="accent5">
                        <a:lumMod val="40000"/>
                        <a:lumOff val="60000"/>
                      </a:schemeClr>
                    </a:solidFill>
                  </a:tcPr>
                </a:tc>
                <a:tc>
                  <a:txBody>
                    <a:bodyPr/>
                    <a:lstStyle/>
                    <a:p>
                      <a:pPr algn="ctr"/>
                      <a:r>
                        <a:rPr kumimoji="1" lang="ja-JP" altLang="en-US" sz="1600" dirty="0" smtClean="0"/>
                        <a:t>男</a:t>
                      </a:r>
                      <a:endParaRPr kumimoji="1" lang="ja-JP" altLang="en-US" sz="1600" dirty="0"/>
                    </a:p>
                  </a:txBody>
                  <a:tcPr anchor="ctr">
                    <a:solidFill>
                      <a:schemeClr val="accent5">
                        <a:lumMod val="40000"/>
                        <a:lumOff val="60000"/>
                      </a:schemeClr>
                    </a:solidFill>
                  </a:tcPr>
                </a:tc>
                <a:tc>
                  <a:txBody>
                    <a:bodyPr/>
                    <a:lstStyle/>
                    <a:p>
                      <a:pPr algn="ctr"/>
                      <a:r>
                        <a:rPr kumimoji="1" lang="ja-JP" altLang="en-US" sz="1600" dirty="0" smtClean="0"/>
                        <a:t>直接</a:t>
                      </a:r>
                      <a:endParaRPr kumimoji="1" lang="ja-JP" altLang="en-US" sz="1600" dirty="0"/>
                    </a:p>
                  </a:txBody>
                  <a:tcPr anchor="ctr">
                    <a:solidFill>
                      <a:schemeClr val="accent5">
                        <a:lumMod val="40000"/>
                        <a:lumOff val="60000"/>
                      </a:schemeClr>
                    </a:solidFill>
                  </a:tcPr>
                </a:tc>
                <a:tc>
                  <a:txBody>
                    <a:bodyPr/>
                    <a:lstStyle/>
                    <a:p>
                      <a:r>
                        <a:rPr kumimoji="1" lang="ja-JP" altLang="en-US" sz="1600" dirty="0" smtClean="0"/>
                        <a:t>ネグレクト</a:t>
                      </a:r>
                      <a:endParaRPr kumimoji="1" lang="ja-JP" altLang="en-US" sz="1600" dirty="0"/>
                    </a:p>
                  </a:txBody>
                  <a:tcPr anchor="ctr">
                    <a:solidFill>
                      <a:schemeClr val="accent5">
                        <a:lumMod val="40000"/>
                        <a:lumOff val="60000"/>
                      </a:schemeClr>
                    </a:solidFill>
                  </a:tcPr>
                </a:tc>
                <a:tc>
                  <a:txBody>
                    <a:bodyPr/>
                    <a:lstStyle/>
                    <a:p>
                      <a:r>
                        <a:rPr kumimoji="1" lang="ja-JP" altLang="en-US" sz="1600" dirty="0" smtClean="0"/>
                        <a:t>気管支喘息発作</a:t>
                      </a:r>
                      <a:endParaRPr kumimoji="1" lang="ja-JP" altLang="en-US" sz="1600" dirty="0"/>
                    </a:p>
                  </a:txBody>
                  <a:tcPr anchor="ctr">
                    <a:solidFill>
                      <a:schemeClr val="accent5">
                        <a:lumMod val="40000"/>
                        <a:lumOff val="60000"/>
                      </a:schemeClr>
                    </a:solidFill>
                  </a:tcPr>
                </a:tc>
                <a:tc>
                  <a:txBody>
                    <a:bodyPr/>
                    <a:lstStyle/>
                    <a:p>
                      <a:pPr algn="ctr"/>
                      <a:r>
                        <a:rPr kumimoji="1" lang="ja-JP" altLang="en-US" sz="1600" dirty="0" smtClean="0"/>
                        <a:t>当 日</a:t>
                      </a:r>
                      <a:endParaRPr kumimoji="1" lang="ja-JP" altLang="en-US" sz="1600" dirty="0"/>
                    </a:p>
                  </a:txBody>
                  <a:tcPr anchor="ctr">
                    <a:solidFill>
                      <a:schemeClr val="accent5">
                        <a:lumMod val="40000"/>
                        <a:lumOff val="60000"/>
                      </a:schemeClr>
                    </a:solidFill>
                  </a:tcPr>
                </a:tc>
              </a:tr>
              <a:tr h="427151">
                <a:tc>
                  <a:txBody>
                    <a:bodyPr/>
                    <a:lstStyle/>
                    <a:p>
                      <a:pPr algn="ctr"/>
                      <a:r>
                        <a:rPr kumimoji="1" lang="en-US" altLang="ja-JP" sz="1600" dirty="0" smtClean="0"/>
                        <a:t>5</a:t>
                      </a:r>
                      <a:endParaRPr kumimoji="1" lang="ja-JP" altLang="en-US" sz="1600" dirty="0"/>
                    </a:p>
                  </a:txBody>
                  <a:tcPr anchor="ctr">
                    <a:solidFill>
                      <a:schemeClr val="accent5">
                        <a:lumMod val="40000"/>
                        <a:lumOff val="60000"/>
                      </a:schemeClr>
                    </a:solidFill>
                  </a:tcPr>
                </a:tc>
                <a:tc>
                  <a:txBody>
                    <a:bodyPr/>
                    <a:lstStyle/>
                    <a:p>
                      <a:pPr algn="ctr"/>
                      <a:r>
                        <a:rPr kumimoji="1" lang="en-US" altLang="ja-JP" sz="1600" dirty="0" smtClean="0"/>
                        <a:t>11y</a:t>
                      </a:r>
                      <a:endParaRPr kumimoji="1" lang="ja-JP" altLang="en-US" sz="1600" dirty="0"/>
                    </a:p>
                  </a:txBody>
                  <a:tcPr anchor="ctr">
                    <a:solidFill>
                      <a:schemeClr val="accent5">
                        <a:lumMod val="40000"/>
                        <a:lumOff val="60000"/>
                      </a:schemeClr>
                    </a:solidFill>
                  </a:tcPr>
                </a:tc>
                <a:tc>
                  <a:txBody>
                    <a:bodyPr/>
                    <a:lstStyle/>
                    <a:p>
                      <a:pPr algn="ctr"/>
                      <a:r>
                        <a:rPr kumimoji="1" lang="ja-JP" altLang="en-US" sz="1600" dirty="0" smtClean="0"/>
                        <a:t>男</a:t>
                      </a:r>
                      <a:endParaRPr kumimoji="1" lang="ja-JP" altLang="en-US" sz="1600" dirty="0"/>
                    </a:p>
                  </a:txBody>
                  <a:tcPr anchor="ctr">
                    <a:solidFill>
                      <a:schemeClr val="accent5">
                        <a:lumMod val="40000"/>
                        <a:lumOff val="60000"/>
                      </a:schemeClr>
                    </a:solidFill>
                  </a:tcPr>
                </a:tc>
                <a:tc>
                  <a:txBody>
                    <a:bodyPr/>
                    <a:lstStyle/>
                    <a:p>
                      <a:pPr algn="ctr"/>
                      <a:endParaRPr kumimoji="1" lang="ja-JP" altLang="en-US" sz="1600" dirty="0"/>
                    </a:p>
                  </a:txBody>
                  <a:tcPr anchor="ctr">
                    <a:solidFill>
                      <a:schemeClr val="accent5">
                        <a:lumMod val="40000"/>
                        <a:lumOff val="60000"/>
                      </a:schemeClr>
                    </a:solidFill>
                  </a:tcPr>
                </a:tc>
                <a:tc>
                  <a:txBody>
                    <a:bodyPr/>
                    <a:lstStyle/>
                    <a:p>
                      <a:r>
                        <a:rPr kumimoji="1" lang="ja-JP" altLang="en-US" sz="1600" dirty="0" smtClean="0"/>
                        <a:t>心理的・ネグレクト</a:t>
                      </a:r>
                      <a:endParaRPr kumimoji="1" lang="ja-JP" altLang="en-US" sz="1600" dirty="0"/>
                    </a:p>
                  </a:txBody>
                  <a:tcPr anchor="ctr">
                    <a:solidFill>
                      <a:schemeClr val="accent5">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下肢の湿疹が痒い</a:t>
                      </a:r>
                      <a:endParaRPr kumimoji="1" lang="ja-JP" altLang="en-US" sz="1600" dirty="0"/>
                    </a:p>
                  </a:txBody>
                  <a:tcPr anchor="ctr">
                    <a:solidFill>
                      <a:schemeClr val="accent5">
                        <a:lumMod val="40000"/>
                        <a:lumOff val="60000"/>
                      </a:schemeClr>
                    </a:solidFill>
                  </a:tcPr>
                </a:tc>
                <a:tc>
                  <a:txBody>
                    <a:bodyPr/>
                    <a:lstStyle/>
                    <a:p>
                      <a:pPr algn="ctr"/>
                      <a:r>
                        <a:rPr kumimoji="1" lang="ja-JP" altLang="en-US" sz="1600" dirty="0" smtClean="0"/>
                        <a:t>後 日</a:t>
                      </a:r>
                      <a:endParaRPr kumimoji="1" lang="ja-JP" altLang="en-US" sz="1600" dirty="0"/>
                    </a:p>
                  </a:txBody>
                  <a:tcPr anchor="ctr">
                    <a:solidFill>
                      <a:schemeClr val="accent5">
                        <a:lumMod val="40000"/>
                        <a:lumOff val="60000"/>
                      </a:schemeClr>
                    </a:solidFill>
                  </a:tcPr>
                </a:tc>
              </a:tr>
            </a:tbl>
          </a:graphicData>
        </a:graphic>
      </p:graphicFrame>
      <p:pic>
        <p:nvPicPr>
          <p:cNvPr id="4100" name="Picture 3" descr="C:\Users\医局2\AppData\Local\Microsoft\Windows\Temporary Internet Files\Content.IE5\5NREDPN8\MC900320972[1].wmf"/>
          <p:cNvPicPr>
            <a:picLocks noChangeAspect="1" noChangeArrowheads="1"/>
          </p:cNvPicPr>
          <p:nvPr/>
        </p:nvPicPr>
        <p:blipFill>
          <a:blip r:embed="rId3" cstate="print"/>
          <a:srcRect/>
          <a:stretch>
            <a:fillRect/>
          </a:stretch>
        </p:blipFill>
        <p:spPr bwMode="auto">
          <a:xfrm flipH="1" flipV="1">
            <a:off x="2297180" y="6282912"/>
            <a:ext cx="456573" cy="391131"/>
          </a:xfrm>
          <a:prstGeom prst="rect">
            <a:avLst/>
          </a:prstGeom>
          <a:noFill/>
          <a:ln w="9525">
            <a:noFill/>
            <a:miter lim="800000"/>
            <a:headEnd/>
            <a:tailEnd/>
          </a:ln>
        </p:spPr>
      </p:pic>
      <p:sp>
        <p:nvSpPr>
          <p:cNvPr id="2" name="タイトル 1"/>
          <p:cNvSpPr>
            <a:spLocks noGrp="1"/>
          </p:cNvSpPr>
          <p:nvPr>
            <p:ph type="title"/>
          </p:nvPr>
        </p:nvSpPr>
        <p:spPr>
          <a:xfrm>
            <a:off x="304379" y="60839"/>
            <a:ext cx="8229600" cy="756303"/>
          </a:xfrm>
        </p:spPr>
        <p:txBody>
          <a:bodyPr/>
          <a:lstStyle/>
          <a:p>
            <a:r>
              <a:rPr lang="ja-JP" altLang="en-US" dirty="0"/>
              <a:t>センターで経験した被虐待</a:t>
            </a:r>
            <a:r>
              <a:rPr lang="ja-JP" altLang="en-US" dirty="0" smtClean="0"/>
              <a:t>児童１２例</a:t>
            </a:r>
            <a:endParaRPr kumimoji="1" lang="ja-JP" altLang="en-US" dirty="0"/>
          </a:p>
        </p:txBody>
      </p:sp>
      <p:sp>
        <p:nvSpPr>
          <p:cNvPr id="3" name="日付プレースホルダー 2"/>
          <p:cNvSpPr>
            <a:spLocks noGrp="1"/>
          </p:cNvSpPr>
          <p:nvPr>
            <p:ph type="dt" sz="half" idx="10"/>
          </p:nvPr>
        </p:nvSpPr>
        <p:spPr/>
        <p:txBody>
          <a:bodyPr/>
          <a:lstStyle/>
          <a:p>
            <a:r>
              <a:rPr kumimoji="1" lang="en-US" altLang="ja-JP" smtClean="0"/>
              <a:t>11/09/25</a:t>
            </a:r>
            <a:endParaRPr kumimoji="1" lang="ja-JP" altLang="en-US"/>
          </a:p>
        </p:txBody>
      </p:sp>
      <p:sp>
        <p:nvSpPr>
          <p:cNvPr id="4" name="スライド番号プレースホルダー 3"/>
          <p:cNvSpPr>
            <a:spLocks noGrp="1"/>
          </p:cNvSpPr>
          <p:nvPr>
            <p:ph type="sldNum" sz="quarter" idx="12"/>
          </p:nvPr>
        </p:nvSpPr>
        <p:spPr/>
        <p:txBody>
          <a:bodyPr/>
          <a:lstStyle/>
          <a:p>
            <a:fld id="{FD378B90-F800-DE45-A31A-37CE90FA1D5B}" type="slidenum">
              <a:rPr kumimoji="1" lang="ja-JP" altLang="en-US" smtClean="0"/>
              <a:t>21</a:t>
            </a:fld>
            <a:endParaRPr kumimoji="1" lang="ja-JP" altLang="en-US"/>
          </a:p>
        </p:txBody>
      </p:sp>
    </p:spTree>
    <p:extLst>
      <p:ext uri="{BB962C8B-B14F-4D97-AF65-F5344CB8AC3E}">
        <p14:creationId xmlns:p14="http://schemas.microsoft.com/office/powerpoint/2010/main" val="3025528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コンテンツ プレースホルダ 8"/>
          <p:cNvGraphicFramePr>
            <a:graphicFrameLocks noGrp="1"/>
          </p:cNvGraphicFramePr>
          <p:nvPr>
            <p:ph idx="1"/>
            <p:extLst>
              <p:ext uri="{D42A27DB-BD31-4B8C-83A1-F6EECF244321}">
                <p14:modId xmlns:p14="http://schemas.microsoft.com/office/powerpoint/2010/main" val="3544391059"/>
              </p:ext>
            </p:extLst>
          </p:nvPr>
        </p:nvGraphicFramePr>
        <p:xfrm>
          <a:off x="304379" y="817142"/>
          <a:ext cx="8382420" cy="5612767"/>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636296"/>
                <a:gridCol w="705902"/>
                <a:gridCol w="664578"/>
                <a:gridCol w="3016802"/>
                <a:gridCol w="2159807"/>
                <a:gridCol w="1199035"/>
              </a:tblGrid>
              <a:tr h="463968">
                <a:tc>
                  <a:txBody>
                    <a:bodyPr/>
                    <a:lstStyle/>
                    <a:p>
                      <a:pPr algn="ctr"/>
                      <a:r>
                        <a:rPr kumimoji="1" lang="ja-JP" altLang="en-US" sz="1600" b="1" dirty="0" smtClean="0"/>
                        <a:t>症例</a:t>
                      </a:r>
                      <a:endParaRPr kumimoji="1" lang="ja-JP" altLang="en-US" sz="1600" b="1" dirty="0"/>
                    </a:p>
                  </a:txBody>
                  <a:tcPr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tcPr>
                </a:tc>
                <a:tc>
                  <a:txBody>
                    <a:bodyPr/>
                    <a:lstStyle/>
                    <a:p>
                      <a:pPr algn="ctr"/>
                      <a:r>
                        <a:rPr kumimoji="1" lang="ja-JP" altLang="en-US" sz="1600" b="1" dirty="0" smtClean="0"/>
                        <a:t>年齢</a:t>
                      </a:r>
                      <a:endParaRPr kumimoji="1" lang="ja-JP" altLang="en-US" sz="1600" b="1" dirty="0"/>
                    </a:p>
                  </a:txBody>
                  <a:tcPr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tcPr>
                </a:tc>
                <a:tc>
                  <a:txBody>
                    <a:bodyPr/>
                    <a:lstStyle/>
                    <a:p>
                      <a:pPr algn="ctr"/>
                      <a:r>
                        <a:rPr kumimoji="1" lang="ja-JP" altLang="en-US" sz="1600" b="1" dirty="0" smtClean="0"/>
                        <a:t>性</a:t>
                      </a:r>
                      <a:endParaRPr kumimoji="1" lang="ja-JP" altLang="en-US" sz="1600" b="1" dirty="0"/>
                    </a:p>
                  </a:txBody>
                  <a:tcPr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tcPr>
                </a:tc>
                <a:tc>
                  <a:txBody>
                    <a:bodyPr/>
                    <a:lstStyle/>
                    <a:p>
                      <a:pPr algn="ctr" fontAlgn="ctr"/>
                      <a:r>
                        <a:rPr lang="ja-JP" altLang="en-US" sz="1600" b="1" i="0" u="none" strike="noStrike" dirty="0">
                          <a:solidFill>
                            <a:srgbClr val="FFFFFF"/>
                          </a:solidFill>
                          <a:effectLst/>
                          <a:latin typeface="ＭＳ Ｐゴシック"/>
                        </a:rPr>
                        <a:t>主な症状</a:t>
                      </a:r>
                    </a:p>
                  </a:txBody>
                  <a:tcPr marL="12700" marR="12700" marT="12700" marB="0"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tcPr>
                </a:tc>
                <a:tc>
                  <a:txBody>
                    <a:bodyPr/>
                    <a:lstStyle/>
                    <a:p>
                      <a:pPr algn="ctr" fontAlgn="ctr"/>
                      <a:r>
                        <a:rPr lang="ja-JP" altLang="en-US" sz="1600" b="1" i="0" u="none" strike="noStrike">
                          <a:solidFill>
                            <a:srgbClr val="FFFFFF"/>
                          </a:solidFill>
                          <a:effectLst/>
                          <a:latin typeface="ＭＳ Ｐゴシック"/>
                        </a:rPr>
                        <a:t>届出た根拠</a:t>
                      </a:r>
                    </a:p>
                  </a:txBody>
                  <a:tcPr marL="12700" marR="12700" marT="12700" marB="0"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tcPr>
                </a:tc>
                <a:tc>
                  <a:txBody>
                    <a:bodyPr/>
                    <a:lstStyle/>
                    <a:p>
                      <a:pPr algn="ctr" fontAlgn="ctr"/>
                      <a:r>
                        <a:rPr lang="ja-JP" altLang="en-US" sz="1600" b="1" i="0" u="none" strike="noStrike">
                          <a:solidFill>
                            <a:srgbClr val="FFFFFF"/>
                          </a:solidFill>
                          <a:effectLst/>
                          <a:latin typeface="ＭＳ Ｐゴシック"/>
                        </a:rPr>
                        <a:t>報　告</a:t>
                      </a:r>
                    </a:p>
                  </a:txBody>
                  <a:tcPr marL="12700" marR="12700" marT="12700" marB="0"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tcPr>
                </a:tc>
              </a:tr>
              <a:tr h="393177">
                <a:tc>
                  <a:txBody>
                    <a:bodyPr/>
                    <a:lstStyle/>
                    <a:p>
                      <a:pPr algn="ctr"/>
                      <a:r>
                        <a:rPr kumimoji="1" lang="en-US" altLang="ja-JP" sz="1600" dirty="0" smtClean="0"/>
                        <a:t>7</a:t>
                      </a:r>
                      <a:endParaRPr kumimoji="1" lang="ja-JP" altLang="en-US" sz="1600" dirty="0"/>
                    </a:p>
                  </a:txBody>
                  <a:tcPr anchor="ctr">
                    <a:solidFill>
                      <a:schemeClr val="accent6">
                        <a:lumMod val="20000"/>
                        <a:lumOff val="80000"/>
                      </a:schemeClr>
                    </a:solidFill>
                  </a:tcPr>
                </a:tc>
                <a:tc>
                  <a:txBody>
                    <a:bodyPr/>
                    <a:lstStyle/>
                    <a:p>
                      <a:pPr algn="ctr"/>
                      <a:r>
                        <a:rPr kumimoji="1" lang="en-US" altLang="ja-JP" sz="1600" dirty="0" smtClean="0"/>
                        <a:t>0.1</a:t>
                      </a:r>
                      <a:endParaRPr kumimoji="1" lang="ja-JP" altLang="en-US" sz="1600" dirty="0"/>
                    </a:p>
                  </a:txBody>
                  <a:tcPr anchor="ctr">
                    <a:solidFill>
                      <a:schemeClr val="accent6">
                        <a:lumMod val="20000"/>
                        <a:lumOff val="80000"/>
                      </a:schemeClr>
                    </a:solidFill>
                  </a:tcPr>
                </a:tc>
                <a:tc>
                  <a:txBody>
                    <a:bodyPr/>
                    <a:lstStyle/>
                    <a:p>
                      <a:pPr algn="ctr"/>
                      <a:r>
                        <a:rPr kumimoji="1" lang="ja-JP" altLang="en-US" sz="1600" dirty="0" smtClean="0"/>
                        <a:t>女</a:t>
                      </a:r>
                      <a:endParaRPr kumimoji="1" lang="ja-JP" altLang="en-US" sz="1600" dirty="0"/>
                    </a:p>
                  </a:txBody>
                  <a:tcPr anchor="ctr">
                    <a:solidFill>
                      <a:schemeClr val="accent6">
                        <a:lumMod val="20000"/>
                        <a:lumOff val="80000"/>
                      </a:schemeClr>
                    </a:solidFill>
                  </a:tcPr>
                </a:tc>
                <a:tc>
                  <a:txBody>
                    <a:bodyPr/>
                    <a:lstStyle/>
                    <a:p>
                      <a:pPr algn="l" fontAlgn="ctr"/>
                      <a:r>
                        <a:rPr lang="ja-JP" altLang="en-US" sz="1600" b="0" i="0" u="none" strike="noStrike">
                          <a:solidFill>
                            <a:srgbClr val="000000"/>
                          </a:solidFill>
                          <a:effectLst/>
                          <a:latin typeface="ＭＳ Ｐゴシック"/>
                        </a:rPr>
                        <a:t>転落（体重計）・著変なし</a:t>
                      </a:r>
                    </a:p>
                  </a:txBody>
                  <a:tcPr marL="12700" marR="12700" marT="12700" marB="0" anchor="ctr">
                    <a:solidFill>
                      <a:schemeClr val="accent6">
                        <a:lumMod val="20000"/>
                        <a:lumOff val="80000"/>
                      </a:schemeClr>
                    </a:solidFill>
                  </a:tcPr>
                </a:tc>
                <a:tc>
                  <a:txBody>
                    <a:bodyPr/>
                    <a:lstStyle/>
                    <a:p>
                      <a:pPr algn="l" fontAlgn="ctr"/>
                      <a:r>
                        <a:rPr lang="ja-JP" altLang="en-US" sz="1600" b="0" i="0" u="none" strike="noStrike">
                          <a:solidFill>
                            <a:srgbClr val="000000"/>
                          </a:solidFill>
                          <a:effectLst/>
                          <a:latin typeface="ＭＳ Ｐゴシック"/>
                        </a:rPr>
                        <a:t>月</a:t>
                      </a:r>
                      <a:r>
                        <a:rPr lang="en-US" altLang="ja-JP" sz="1600" b="0" i="0" u="none" strike="noStrike">
                          <a:solidFill>
                            <a:srgbClr val="000000"/>
                          </a:solidFill>
                          <a:effectLst/>
                          <a:latin typeface="ＭＳ Ｐゴシック"/>
                        </a:rPr>
                        <a:t>3</a:t>
                      </a:r>
                      <a:r>
                        <a:rPr lang="ja-JP" altLang="en-US" sz="1600" b="0" i="0" u="none" strike="noStrike">
                          <a:solidFill>
                            <a:srgbClr val="000000"/>
                          </a:solidFill>
                          <a:effectLst/>
                          <a:latin typeface="ＭＳ Ｐゴシック"/>
                        </a:rPr>
                        <a:t>回受診、母育児疲れ</a:t>
                      </a:r>
                    </a:p>
                  </a:txBody>
                  <a:tcPr marL="12700" marR="12700" marT="12700" marB="0" anchor="ctr">
                    <a:solidFill>
                      <a:schemeClr val="accent6">
                        <a:lumMod val="20000"/>
                        <a:lumOff val="80000"/>
                      </a:schemeClr>
                    </a:solidFill>
                  </a:tcPr>
                </a:tc>
                <a:tc>
                  <a:txBody>
                    <a:bodyPr/>
                    <a:lstStyle/>
                    <a:p>
                      <a:pPr algn="ctr" fontAlgn="ctr"/>
                      <a:r>
                        <a:rPr lang="ja-JP" altLang="en-US" sz="1600" b="0" i="0" u="none" strike="noStrike">
                          <a:solidFill>
                            <a:srgbClr val="000000"/>
                          </a:solidFill>
                          <a:effectLst/>
                          <a:latin typeface="ＭＳ Ｐゴシック"/>
                        </a:rPr>
                        <a:t>センター長</a:t>
                      </a:r>
                    </a:p>
                  </a:txBody>
                  <a:tcPr marL="12700" marR="12700" marT="12700" marB="0" anchor="ctr">
                    <a:solidFill>
                      <a:schemeClr val="accent6">
                        <a:lumMod val="20000"/>
                        <a:lumOff val="80000"/>
                      </a:schemeClr>
                    </a:solidFill>
                  </a:tcPr>
                </a:tc>
              </a:tr>
              <a:tr h="460582">
                <a:tc>
                  <a:txBody>
                    <a:bodyPr/>
                    <a:lstStyle/>
                    <a:p>
                      <a:pPr algn="ctr"/>
                      <a:r>
                        <a:rPr kumimoji="1" lang="en-US" altLang="ja-JP" sz="1600" dirty="0" smtClean="0"/>
                        <a:t>10</a:t>
                      </a:r>
                      <a:endParaRPr kumimoji="1" lang="ja-JP" altLang="en-US" sz="1600" dirty="0"/>
                    </a:p>
                  </a:txBody>
                  <a:tcPr anchor="ctr">
                    <a:solidFill>
                      <a:schemeClr val="accent6">
                        <a:lumMod val="20000"/>
                        <a:lumOff val="80000"/>
                      </a:schemeClr>
                    </a:solidFill>
                  </a:tcPr>
                </a:tc>
                <a:tc>
                  <a:txBody>
                    <a:bodyPr/>
                    <a:lstStyle/>
                    <a:p>
                      <a:pPr algn="ctr"/>
                      <a:r>
                        <a:rPr kumimoji="1" lang="en-US" altLang="ja-JP" sz="1600" dirty="0" smtClean="0"/>
                        <a:t>0.2</a:t>
                      </a:r>
                      <a:endParaRPr kumimoji="1" lang="ja-JP" altLang="en-US" sz="1600" dirty="0"/>
                    </a:p>
                  </a:txBody>
                  <a:tcPr anchor="ctr">
                    <a:solidFill>
                      <a:schemeClr val="accent6">
                        <a:lumMod val="20000"/>
                        <a:lumOff val="80000"/>
                      </a:schemeClr>
                    </a:solidFill>
                  </a:tcPr>
                </a:tc>
                <a:tc>
                  <a:txBody>
                    <a:bodyPr/>
                    <a:lstStyle/>
                    <a:p>
                      <a:pPr algn="ctr"/>
                      <a:r>
                        <a:rPr kumimoji="1" lang="ja-JP" altLang="en-US" sz="1600" dirty="0" smtClean="0"/>
                        <a:t>女</a:t>
                      </a:r>
                      <a:endParaRPr kumimoji="1" lang="ja-JP" altLang="en-US" sz="1600" dirty="0"/>
                    </a:p>
                  </a:txBody>
                  <a:tcPr anchor="ctr">
                    <a:solidFill>
                      <a:schemeClr val="accent6">
                        <a:lumMod val="20000"/>
                        <a:lumOff val="80000"/>
                      </a:schemeClr>
                    </a:solidFill>
                  </a:tcPr>
                </a:tc>
                <a:tc>
                  <a:txBody>
                    <a:bodyPr/>
                    <a:lstStyle/>
                    <a:p>
                      <a:pPr algn="l" fontAlgn="ctr"/>
                      <a:r>
                        <a:rPr lang="ja-JP" altLang="en-US" sz="1600" b="0" i="0" u="none" strike="noStrike">
                          <a:solidFill>
                            <a:srgbClr val="000000"/>
                          </a:solidFill>
                          <a:effectLst/>
                          <a:latin typeface="ＭＳ Ｐゴシック"/>
                        </a:rPr>
                        <a:t>硬膜下血腫（抱っこしていてつまずき落とした）</a:t>
                      </a:r>
                    </a:p>
                  </a:txBody>
                  <a:tcPr marL="12700" marR="12700" marT="12700" marB="0" anchor="ctr">
                    <a:solidFill>
                      <a:schemeClr val="accent6">
                        <a:lumMod val="20000"/>
                        <a:lumOff val="80000"/>
                      </a:schemeClr>
                    </a:solidFill>
                  </a:tcPr>
                </a:tc>
                <a:tc>
                  <a:txBody>
                    <a:bodyPr/>
                    <a:lstStyle/>
                    <a:p>
                      <a:pPr algn="l" fontAlgn="ctr"/>
                      <a:r>
                        <a:rPr lang="ja-JP" altLang="en-US" sz="1600" b="0" i="0" u="none" strike="noStrike">
                          <a:solidFill>
                            <a:srgbClr val="000000"/>
                          </a:solidFill>
                          <a:effectLst/>
                          <a:latin typeface="ＭＳ Ｐゴシック"/>
                        </a:rPr>
                        <a:t>けいれん、意識障害</a:t>
                      </a:r>
                    </a:p>
                  </a:txBody>
                  <a:tcPr marL="12700" marR="12700" marT="12700" marB="0" anchor="ctr">
                    <a:solidFill>
                      <a:schemeClr val="accent6">
                        <a:lumMod val="20000"/>
                        <a:lumOff val="80000"/>
                      </a:schemeClr>
                    </a:solidFill>
                  </a:tcPr>
                </a:tc>
                <a:tc>
                  <a:txBody>
                    <a:bodyPr/>
                    <a:lstStyle/>
                    <a:p>
                      <a:pPr algn="ctr" fontAlgn="ctr"/>
                      <a:r>
                        <a:rPr lang="en-US" altLang="ja-JP" sz="1600" b="0" i="0" u="none" strike="noStrike">
                          <a:solidFill>
                            <a:srgbClr val="000000"/>
                          </a:solidFill>
                          <a:effectLst/>
                          <a:latin typeface="ＭＳ Ｐゴシック"/>
                        </a:rPr>
                        <a:t>☎</a:t>
                      </a:r>
                      <a:r>
                        <a:rPr lang="ja-JP" altLang="en-US" sz="1600" b="0" i="0" u="none" strike="noStrike">
                          <a:solidFill>
                            <a:srgbClr val="000000"/>
                          </a:solidFill>
                          <a:effectLst/>
                          <a:latin typeface="ＭＳ Ｐゴシック"/>
                        </a:rPr>
                        <a:t>後送病院</a:t>
                      </a:r>
                    </a:p>
                  </a:txBody>
                  <a:tcPr marL="12700" marR="12700" marT="12700" marB="0" anchor="ctr">
                    <a:solidFill>
                      <a:schemeClr val="accent6">
                        <a:lumMod val="20000"/>
                        <a:lumOff val="80000"/>
                      </a:schemeClr>
                    </a:solidFill>
                  </a:tcPr>
                </a:tc>
              </a:tr>
              <a:tr h="393177">
                <a:tc>
                  <a:txBody>
                    <a:bodyPr/>
                    <a:lstStyle/>
                    <a:p>
                      <a:pPr algn="ctr"/>
                      <a:r>
                        <a:rPr kumimoji="1" lang="en-US" altLang="ja-JP" sz="1600" dirty="0" smtClean="0"/>
                        <a:t>3</a:t>
                      </a:r>
                      <a:endParaRPr kumimoji="1" lang="ja-JP" altLang="en-US" sz="1600" dirty="0"/>
                    </a:p>
                  </a:txBody>
                  <a:tcPr anchor="ctr">
                    <a:solidFill>
                      <a:schemeClr val="accent6">
                        <a:lumMod val="20000"/>
                        <a:lumOff val="80000"/>
                      </a:schemeClr>
                    </a:solidFill>
                  </a:tcPr>
                </a:tc>
                <a:tc>
                  <a:txBody>
                    <a:bodyPr/>
                    <a:lstStyle/>
                    <a:p>
                      <a:pPr algn="ctr"/>
                      <a:r>
                        <a:rPr kumimoji="1" lang="en-US" altLang="ja-JP" sz="1600" dirty="0" smtClean="0"/>
                        <a:t>0.2</a:t>
                      </a:r>
                      <a:endParaRPr kumimoji="1" lang="ja-JP" altLang="en-US" sz="1600" dirty="0"/>
                    </a:p>
                  </a:txBody>
                  <a:tcPr anchor="ctr">
                    <a:solidFill>
                      <a:schemeClr val="accent6">
                        <a:lumMod val="20000"/>
                        <a:lumOff val="80000"/>
                      </a:schemeClr>
                    </a:solidFill>
                  </a:tcPr>
                </a:tc>
                <a:tc>
                  <a:txBody>
                    <a:bodyPr/>
                    <a:lstStyle/>
                    <a:p>
                      <a:pPr algn="ctr"/>
                      <a:r>
                        <a:rPr kumimoji="1" lang="ja-JP" altLang="en-US" sz="1600" dirty="0" smtClean="0"/>
                        <a:t>女</a:t>
                      </a:r>
                      <a:endParaRPr kumimoji="1" lang="ja-JP" altLang="en-US" sz="1600" dirty="0"/>
                    </a:p>
                  </a:txBody>
                  <a:tcPr anchor="ctr">
                    <a:solidFill>
                      <a:schemeClr val="accent6">
                        <a:lumMod val="20000"/>
                        <a:lumOff val="80000"/>
                      </a:schemeClr>
                    </a:solidFill>
                  </a:tcPr>
                </a:tc>
                <a:tc>
                  <a:txBody>
                    <a:bodyPr/>
                    <a:lstStyle/>
                    <a:p>
                      <a:pPr algn="l" fontAlgn="ctr"/>
                      <a:r>
                        <a:rPr lang="ja-JP" altLang="en-US" sz="1600" b="0" i="0" u="none" strike="noStrike">
                          <a:solidFill>
                            <a:srgbClr val="000000"/>
                          </a:solidFill>
                          <a:effectLst/>
                          <a:latin typeface="ＭＳ Ｐゴシック"/>
                        </a:rPr>
                        <a:t>転落（ベッド）・著変なし</a:t>
                      </a:r>
                    </a:p>
                  </a:txBody>
                  <a:tcPr marL="12700" marR="12700" marT="12700" marB="0" anchor="ctr">
                    <a:solidFill>
                      <a:schemeClr val="accent6">
                        <a:lumMod val="20000"/>
                        <a:lumOff val="80000"/>
                      </a:schemeClr>
                    </a:solidFill>
                  </a:tcPr>
                </a:tc>
                <a:tc>
                  <a:txBody>
                    <a:bodyPr/>
                    <a:lstStyle/>
                    <a:p>
                      <a:pPr algn="l" fontAlgn="ctr"/>
                      <a:r>
                        <a:rPr lang="ja-JP" altLang="en-US" sz="1600" b="0" i="0" u="none" strike="noStrike">
                          <a:solidFill>
                            <a:srgbClr val="000000"/>
                          </a:solidFill>
                          <a:effectLst/>
                          <a:latin typeface="ＭＳ Ｐゴシック"/>
                        </a:rPr>
                        <a:t>母育児疲れ</a:t>
                      </a:r>
                    </a:p>
                  </a:txBody>
                  <a:tcPr marL="12700" marR="12700" marT="12700" marB="0" anchor="ctr">
                    <a:solidFill>
                      <a:schemeClr val="accent6">
                        <a:lumMod val="20000"/>
                        <a:lumOff val="80000"/>
                      </a:schemeClr>
                    </a:solidFill>
                  </a:tcPr>
                </a:tc>
                <a:tc>
                  <a:txBody>
                    <a:bodyPr/>
                    <a:lstStyle/>
                    <a:p>
                      <a:pPr algn="ctr" fontAlgn="ctr"/>
                      <a:r>
                        <a:rPr lang="en-US" sz="1600" b="0" i="0" u="none" strike="noStrike">
                          <a:solidFill>
                            <a:srgbClr val="000000"/>
                          </a:solidFill>
                          <a:effectLst/>
                          <a:latin typeface="ＭＳ Ｐゴシック"/>
                        </a:rPr>
                        <a:t>Nrs</a:t>
                      </a:r>
                    </a:p>
                  </a:txBody>
                  <a:tcPr marL="12700" marR="12700" marT="12700" marB="0" anchor="ctr">
                    <a:solidFill>
                      <a:schemeClr val="accent6">
                        <a:lumMod val="20000"/>
                        <a:lumOff val="80000"/>
                      </a:schemeClr>
                    </a:solidFill>
                  </a:tcPr>
                </a:tc>
              </a:tr>
              <a:tr h="474636">
                <a:tc>
                  <a:txBody>
                    <a:bodyPr/>
                    <a:lstStyle/>
                    <a:p>
                      <a:pPr algn="ctr"/>
                      <a:r>
                        <a:rPr kumimoji="1" lang="en-US" altLang="ja-JP" sz="1600" dirty="0" smtClean="0"/>
                        <a:t>9</a:t>
                      </a:r>
                      <a:endParaRPr kumimoji="1" lang="ja-JP" altLang="en-US" sz="1600" dirty="0"/>
                    </a:p>
                  </a:txBody>
                  <a:tcPr anchor="ctr">
                    <a:solidFill>
                      <a:schemeClr val="accent6">
                        <a:lumMod val="20000"/>
                        <a:lumOff val="80000"/>
                      </a:schemeClr>
                    </a:solidFill>
                  </a:tcPr>
                </a:tc>
                <a:tc>
                  <a:txBody>
                    <a:bodyPr/>
                    <a:lstStyle/>
                    <a:p>
                      <a:pPr algn="ctr"/>
                      <a:r>
                        <a:rPr kumimoji="1" lang="en-US" altLang="ja-JP" sz="1600" dirty="0" smtClean="0"/>
                        <a:t>0.3</a:t>
                      </a:r>
                      <a:endParaRPr kumimoji="1" lang="ja-JP" altLang="en-US" sz="1600" dirty="0"/>
                    </a:p>
                  </a:txBody>
                  <a:tcPr anchor="ctr">
                    <a:solidFill>
                      <a:schemeClr val="accent6">
                        <a:lumMod val="20000"/>
                        <a:lumOff val="80000"/>
                      </a:schemeClr>
                    </a:solidFill>
                  </a:tcPr>
                </a:tc>
                <a:tc>
                  <a:txBody>
                    <a:bodyPr/>
                    <a:lstStyle/>
                    <a:p>
                      <a:pPr algn="ctr"/>
                      <a:r>
                        <a:rPr kumimoji="1" lang="ja-JP" altLang="en-US" sz="1600" dirty="0" smtClean="0"/>
                        <a:t>女</a:t>
                      </a:r>
                      <a:endParaRPr kumimoji="1" lang="ja-JP" altLang="en-US" sz="1600" dirty="0"/>
                    </a:p>
                  </a:txBody>
                  <a:tcPr anchor="ctr">
                    <a:solidFill>
                      <a:schemeClr val="accent6">
                        <a:lumMod val="20000"/>
                        <a:lumOff val="80000"/>
                      </a:schemeClr>
                    </a:solidFill>
                  </a:tcPr>
                </a:tc>
                <a:tc>
                  <a:txBody>
                    <a:bodyPr/>
                    <a:lstStyle/>
                    <a:p>
                      <a:pPr algn="l" fontAlgn="ctr"/>
                      <a:r>
                        <a:rPr lang="ja-JP" altLang="en-US" sz="1600" b="0" i="0" u="none" strike="noStrike">
                          <a:solidFill>
                            <a:srgbClr val="000000"/>
                          </a:solidFill>
                          <a:effectLst/>
                          <a:latin typeface="Arial"/>
                        </a:rPr>
                        <a:t>硬膜下血腫</a:t>
                      </a:r>
                      <a:r>
                        <a:rPr lang="en-US" altLang="ja-JP" sz="1600" b="0" i="0" u="none" strike="noStrike">
                          <a:solidFill>
                            <a:srgbClr val="000000"/>
                          </a:solidFill>
                          <a:effectLst/>
                          <a:latin typeface="Calibri"/>
                        </a:rPr>
                        <a:t>(</a:t>
                      </a:r>
                      <a:r>
                        <a:rPr lang="ja-JP" altLang="en-US" sz="1600" b="0" i="0" u="none" strike="noStrike">
                          <a:solidFill>
                            <a:srgbClr val="000000"/>
                          </a:solidFill>
                          <a:effectLst/>
                          <a:latin typeface="Arial"/>
                        </a:rPr>
                        <a:t>泣いた後から変）</a:t>
                      </a:r>
                    </a:p>
                  </a:txBody>
                  <a:tcPr marL="12700" marR="12700" marT="12700" marB="0" anchor="ctr">
                    <a:solidFill>
                      <a:schemeClr val="accent6">
                        <a:lumMod val="20000"/>
                        <a:lumOff val="80000"/>
                      </a:schemeClr>
                    </a:solidFill>
                  </a:tcPr>
                </a:tc>
                <a:tc>
                  <a:txBody>
                    <a:bodyPr/>
                    <a:lstStyle/>
                    <a:p>
                      <a:pPr algn="l" fontAlgn="ctr"/>
                      <a:r>
                        <a:rPr lang="ja-JP" altLang="en-US" sz="1600" b="0" i="0" u="none" strike="noStrike">
                          <a:solidFill>
                            <a:srgbClr val="000000"/>
                          </a:solidFill>
                          <a:effectLst/>
                          <a:latin typeface="ＭＳ Ｐゴシック"/>
                        </a:rPr>
                        <a:t>けいれん、意識障害</a:t>
                      </a:r>
                    </a:p>
                  </a:txBody>
                  <a:tcPr marL="12700" marR="12700" marT="12700" marB="0" anchor="ctr">
                    <a:solidFill>
                      <a:schemeClr val="accent6">
                        <a:lumMod val="20000"/>
                        <a:lumOff val="80000"/>
                      </a:schemeClr>
                    </a:solidFill>
                  </a:tcPr>
                </a:tc>
                <a:tc>
                  <a:txBody>
                    <a:bodyPr/>
                    <a:lstStyle/>
                    <a:p>
                      <a:pPr algn="ctr" fontAlgn="ctr"/>
                      <a:r>
                        <a:rPr lang="ja-JP" altLang="en-US" sz="1600" b="0" i="0" u="none" strike="noStrike">
                          <a:solidFill>
                            <a:srgbClr val="000000"/>
                          </a:solidFill>
                          <a:effectLst/>
                          <a:latin typeface="ＭＳ Ｐゴシック"/>
                        </a:rPr>
                        <a:t>後送病院</a:t>
                      </a:r>
                    </a:p>
                  </a:txBody>
                  <a:tcPr marL="12700" marR="12700" marT="12700" marB="0" anchor="ctr">
                    <a:solidFill>
                      <a:schemeClr val="accent6">
                        <a:lumMod val="20000"/>
                        <a:lumOff val="80000"/>
                      </a:schemeClr>
                    </a:solidFill>
                  </a:tcPr>
                </a:tc>
              </a:tr>
              <a:tr h="393177">
                <a:tc>
                  <a:txBody>
                    <a:bodyPr/>
                    <a:lstStyle/>
                    <a:p>
                      <a:pPr algn="ctr"/>
                      <a:r>
                        <a:rPr kumimoji="1" lang="en-US" altLang="ja-JP" sz="1600" dirty="0" smtClean="0"/>
                        <a:t>12</a:t>
                      </a:r>
                      <a:endParaRPr kumimoji="1" lang="ja-JP" altLang="en-US" sz="1600" dirty="0"/>
                    </a:p>
                  </a:txBody>
                  <a:tcPr anchor="ctr">
                    <a:solidFill>
                      <a:schemeClr val="accent6">
                        <a:lumMod val="20000"/>
                        <a:lumOff val="80000"/>
                      </a:schemeClr>
                    </a:solidFill>
                  </a:tcPr>
                </a:tc>
                <a:tc>
                  <a:txBody>
                    <a:bodyPr/>
                    <a:lstStyle/>
                    <a:p>
                      <a:pPr algn="ctr"/>
                      <a:r>
                        <a:rPr kumimoji="1" lang="en-US" altLang="ja-JP" sz="1600" dirty="0" smtClean="0"/>
                        <a:t>0.8</a:t>
                      </a:r>
                      <a:endParaRPr kumimoji="1" lang="ja-JP" altLang="en-US" sz="1600" dirty="0"/>
                    </a:p>
                  </a:txBody>
                  <a:tcPr anchor="ctr">
                    <a:solidFill>
                      <a:schemeClr val="accent6">
                        <a:lumMod val="20000"/>
                        <a:lumOff val="80000"/>
                      </a:schemeClr>
                    </a:solidFill>
                  </a:tcPr>
                </a:tc>
                <a:tc>
                  <a:txBody>
                    <a:bodyPr/>
                    <a:lstStyle/>
                    <a:p>
                      <a:pPr algn="ctr"/>
                      <a:r>
                        <a:rPr kumimoji="1" lang="ja-JP" altLang="en-US" sz="1600" dirty="0" smtClean="0"/>
                        <a:t>女</a:t>
                      </a:r>
                      <a:endParaRPr kumimoji="1" lang="ja-JP" altLang="en-US" sz="1600" dirty="0"/>
                    </a:p>
                  </a:txBody>
                  <a:tcPr anchor="ctr">
                    <a:solidFill>
                      <a:schemeClr val="accent6">
                        <a:lumMod val="20000"/>
                        <a:lumOff val="80000"/>
                      </a:schemeClr>
                    </a:solidFill>
                  </a:tcPr>
                </a:tc>
                <a:tc>
                  <a:txBody>
                    <a:bodyPr/>
                    <a:lstStyle/>
                    <a:p>
                      <a:pPr algn="l" fontAlgn="ctr"/>
                      <a:r>
                        <a:rPr lang="ja-JP" altLang="en-US" sz="1600" b="0" i="0" u="none" strike="noStrike">
                          <a:solidFill>
                            <a:srgbClr val="000000"/>
                          </a:solidFill>
                          <a:effectLst/>
                          <a:latin typeface="ＭＳ Ｐゴシック"/>
                        </a:rPr>
                        <a:t>低体温・意識障害</a:t>
                      </a:r>
                    </a:p>
                  </a:txBody>
                  <a:tcPr marL="12700" marR="12700" marT="12700" marB="0" anchor="ctr">
                    <a:solidFill>
                      <a:schemeClr val="accent6">
                        <a:lumMod val="20000"/>
                        <a:lumOff val="80000"/>
                      </a:schemeClr>
                    </a:solidFill>
                  </a:tcPr>
                </a:tc>
                <a:tc>
                  <a:txBody>
                    <a:bodyPr/>
                    <a:lstStyle/>
                    <a:p>
                      <a:pPr algn="l" fontAlgn="ctr"/>
                      <a:r>
                        <a:rPr lang="ja-JP" altLang="en-US" sz="1600" b="0" i="0" u="none" strike="noStrike">
                          <a:solidFill>
                            <a:srgbClr val="000000"/>
                          </a:solidFill>
                          <a:effectLst/>
                          <a:latin typeface="ＭＳ Ｐゴシック"/>
                        </a:rPr>
                        <a:t>低体温・意識障害</a:t>
                      </a:r>
                    </a:p>
                  </a:txBody>
                  <a:tcPr marL="12700" marR="12700" marT="12700" marB="0" anchor="ctr">
                    <a:solidFill>
                      <a:schemeClr val="accent6">
                        <a:lumMod val="20000"/>
                        <a:lumOff val="80000"/>
                      </a:schemeClr>
                    </a:solidFill>
                  </a:tcPr>
                </a:tc>
                <a:tc>
                  <a:txBody>
                    <a:bodyPr/>
                    <a:lstStyle/>
                    <a:p>
                      <a:pPr algn="ctr" fontAlgn="ctr"/>
                      <a:r>
                        <a:rPr lang="ja-JP" altLang="en-US" sz="1600" b="0" i="0" u="none" strike="noStrike">
                          <a:solidFill>
                            <a:srgbClr val="000000"/>
                          </a:solidFill>
                          <a:effectLst/>
                          <a:latin typeface="ＭＳ Ｐゴシック"/>
                        </a:rPr>
                        <a:t>後送病院</a:t>
                      </a:r>
                    </a:p>
                  </a:txBody>
                  <a:tcPr marL="12700" marR="12700" marT="12700" marB="0" anchor="ctr">
                    <a:solidFill>
                      <a:schemeClr val="accent6">
                        <a:lumMod val="20000"/>
                        <a:lumOff val="80000"/>
                      </a:schemeClr>
                    </a:solidFill>
                  </a:tcPr>
                </a:tc>
              </a:tr>
              <a:tr h="393177">
                <a:tc>
                  <a:txBody>
                    <a:bodyPr/>
                    <a:lstStyle/>
                    <a:p>
                      <a:pPr algn="ctr"/>
                      <a:r>
                        <a:rPr kumimoji="1" lang="en-US" altLang="ja-JP" sz="1600" dirty="0" smtClean="0"/>
                        <a:t>1</a:t>
                      </a:r>
                      <a:endParaRPr kumimoji="1" lang="ja-JP" altLang="en-US" sz="1600" dirty="0"/>
                    </a:p>
                  </a:txBody>
                  <a:tcPr anchor="ctr">
                    <a:solidFill>
                      <a:schemeClr val="accent3">
                        <a:lumMod val="40000"/>
                        <a:lumOff val="60000"/>
                      </a:schemeClr>
                    </a:solidFill>
                  </a:tcPr>
                </a:tc>
                <a:tc>
                  <a:txBody>
                    <a:bodyPr/>
                    <a:lstStyle/>
                    <a:p>
                      <a:pPr algn="ctr"/>
                      <a:r>
                        <a:rPr kumimoji="1" lang="en-US" altLang="ja-JP" sz="1600" dirty="0" smtClean="0"/>
                        <a:t>2y</a:t>
                      </a:r>
                      <a:endParaRPr kumimoji="1" lang="ja-JP" altLang="en-US" sz="1600" dirty="0"/>
                    </a:p>
                  </a:txBody>
                  <a:tcPr anchor="ctr">
                    <a:solidFill>
                      <a:schemeClr val="accent3">
                        <a:lumMod val="40000"/>
                        <a:lumOff val="60000"/>
                      </a:schemeClr>
                    </a:solidFill>
                  </a:tcPr>
                </a:tc>
                <a:tc>
                  <a:txBody>
                    <a:bodyPr/>
                    <a:lstStyle/>
                    <a:p>
                      <a:pPr algn="ctr"/>
                      <a:r>
                        <a:rPr kumimoji="1" lang="ja-JP" altLang="en-US" sz="1600" dirty="0" smtClean="0"/>
                        <a:t>男</a:t>
                      </a:r>
                      <a:endParaRPr kumimoji="1" lang="ja-JP" altLang="en-US" sz="1600" dirty="0"/>
                    </a:p>
                  </a:txBody>
                  <a:tcPr anchor="ctr">
                    <a:solidFill>
                      <a:schemeClr val="accent3">
                        <a:lumMod val="40000"/>
                        <a:lumOff val="60000"/>
                      </a:schemeClr>
                    </a:solidFill>
                  </a:tcPr>
                </a:tc>
                <a:tc>
                  <a:txBody>
                    <a:bodyPr/>
                    <a:lstStyle/>
                    <a:p>
                      <a:pPr algn="l" fontAlgn="ctr"/>
                      <a:r>
                        <a:rPr lang="ja-JP" altLang="en-US" sz="1600" b="0" i="0" u="none" strike="noStrike">
                          <a:solidFill>
                            <a:srgbClr val="000000"/>
                          </a:solidFill>
                          <a:effectLst/>
                          <a:latin typeface="ＭＳ Ｐゴシック"/>
                        </a:rPr>
                        <a:t>眼周囲打撲（母が殴った）</a:t>
                      </a:r>
                    </a:p>
                  </a:txBody>
                  <a:tcPr marL="12700" marR="12700" marT="12700" marB="0" anchor="ctr">
                    <a:solidFill>
                      <a:schemeClr val="accent3">
                        <a:lumMod val="40000"/>
                        <a:lumOff val="60000"/>
                      </a:schemeClr>
                    </a:solidFill>
                  </a:tcPr>
                </a:tc>
                <a:tc>
                  <a:txBody>
                    <a:bodyPr/>
                    <a:lstStyle/>
                    <a:p>
                      <a:pPr algn="l" fontAlgn="ctr"/>
                      <a:r>
                        <a:rPr lang="ja-JP" altLang="en-US" sz="1600" b="0" i="0" u="none" strike="noStrike">
                          <a:solidFill>
                            <a:srgbClr val="000000"/>
                          </a:solidFill>
                          <a:effectLst/>
                          <a:latin typeface="ＭＳ Ｐゴシック"/>
                        </a:rPr>
                        <a:t>母育児疲れ、不自然な症状</a:t>
                      </a:r>
                    </a:p>
                  </a:txBody>
                  <a:tcPr marL="12700" marR="12700" marT="12700" marB="0" anchor="ctr">
                    <a:solidFill>
                      <a:schemeClr val="accent3">
                        <a:lumMod val="40000"/>
                        <a:lumOff val="60000"/>
                      </a:schemeClr>
                    </a:solidFill>
                  </a:tcPr>
                </a:tc>
                <a:tc>
                  <a:txBody>
                    <a:bodyPr/>
                    <a:lstStyle/>
                    <a:p>
                      <a:pPr algn="ctr" fontAlgn="ctr"/>
                      <a:r>
                        <a:rPr lang="en-US" altLang="ja-JP" sz="1600" b="0" i="0" u="none" strike="noStrike">
                          <a:solidFill>
                            <a:srgbClr val="000000"/>
                          </a:solidFill>
                          <a:effectLst/>
                          <a:latin typeface="ＭＳ Ｐゴシック"/>
                        </a:rPr>
                        <a:t>☎</a:t>
                      </a:r>
                      <a:r>
                        <a:rPr lang="ja-JP" altLang="en-US" sz="1600" b="0" i="0" u="none" strike="noStrike">
                          <a:solidFill>
                            <a:srgbClr val="000000"/>
                          </a:solidFill>
                          <a:effectLst/>
                          <a:latin typeface="ＭＳ Ｐゴシック"/>
                        </a:rPr>
                        <a:t>　</a:t>
                      </a:r>
                      <a:r>
                        <a:rPr lang="en-US" altLang="ja-JP" sz="1600" b="0" i="0" u="none" strike="noStrike">
                          <a:solidFill>
                            <a:srgbClr val="000000"/>
                          </a:solidFill>
                          <a:effectLst/>
                          <a:latin typeface="ＭＳ Ｐゴシック"/>
                        </a:rPr>
                        <a:t>Nrs</a:t>
                      </a:r>
                    </a:p>
                  </a:txBody>
                  <a:tcPr marL="12700" marR="12700" marT="12700" marB="0" anchor="ctr">
                    <a:solidFill>
                      <a:schemeClr val="accent3">
                        <a:lumMod val="40000"/>
                        <a:lumOff val="60000"/>
                      </a:schemeClr>
                    </a:solidFill>
                  </a:tcPr>
                </a:tc>
              </a:tr>
              <a:tr h="393177">
                <a:tc>
                  <a:txBody>
                    <a:bodyPr/>
                    <a:lstStyle/>
                    <a:p>
                      <a:pPr algn="ctr"/>
                      <a:r>
                        <a:rPr kumimoji="1" lang="en-US" altLang="ja-JP" sz="1600" dirty="0" smtClean="0"/>
                        <a:t>6</a:t>
                      </a:r>
                      <a:endParaRPr kumimoji="1" lang="ja-JP" altLang="en-US" sz="1600" dirty="0"/>
                    </a:p>
                  </a:txBody>
                  <a:tcPr anchor="ctr">
                    <a:solidFill>
                      <a:schemeClr val="accent3">
                        <a:lumMod val="40000"/>
                        <a:lumOff val="60000"/>
                      </a:schemeClr>
                    </a:solidFill>
                  </a:tcPr>
                </a:tc>
                <a:tc>
                  <a:txBody>
                    <a:bodyPr/>
                    <a:lstStyle/>
                    <a:p>
                      <a:pPr algn="ctr"/>
                      <a:r>
                        <a:rPr kumimoji="1" lang="en-US" altLang="ja-JP" sz="1600" dirty="0" smtClean="0"/>
                        <a:t>3y</a:t>
                      </a:r>
                      <a:endParaRPr kumimoji="1" lang="ja-JP" altLang="en-US" sz="1600" dirty="0"/>
                    </a:p>
                  </a:txBody>
                  <a:tcPr anchor="ctr">
                    <a:solidFill>
                      <a:schemeClr val="accent3">
                        <a:lumMod val="40000"/>
                        <a:lumOff val="60000"/>
                      </a:schemeClr>
                    </a:solidFill>
                  </a:tcPr>
                </a:tc>
                <a:tc>
                  <a:txBody>
                    <a:bodyPr/>
                    <a:lstStyle/>
                    <a:p>
                      <a:pPr algn="ctr"/>
                      <a:r>
                        <a:rPr kumimoji="1" lang="ja-JP" altLang="en-US" sz="1600" dirty="0" smtClean="0"/>
                        <a:t>男</a:t>
                      </a:r>
                      <a:endParaRPr kumimoji="1" lang="ja-JP" altLang="en-US" sz="1600" dirty="0"/>
                    </a:p>
                  </a:txBody>
                  <a:tcPr anchor="ctr">
                    <a:solidFill>
                      <a:schemeClr val="accent3">
                        <a:lumMod val="40000"/>
                        <a:lumOff val="60000"/>
                      </a:schemeClr>
                    </a:solidFill>
                  </a:tcPr>
                </a:tc>
                <a:tc>
                  <a:txBody>
                    <a:bodyPr/>
                    <a:lstStyle/>
                    <a:p>
                      <a:pPr algn="l" fontAlgn="ctr"/>
                      <a:r>
                        <a:rPr lang="ja-JP" altLang="en-US" sz="1600" b="0" i="0" u="none" strike="noStrike">
                          <a:solidFill>
                            <a:srgbClr val="000000"/>
                          </a:solidFill>
                          <a:effectLst/>
                          <a:latin typeface="ＭＳ Ｐゴシック"/>
                        </a:rPr>
                        <a:t>頬部打撲（父がぶった）</a:t>
                      </a:r>
                    </a:p>
                  </a:txBody>
                  <a:tcPr marL="12700" marR="12700" marT="12700" marB="0" anchor="ctr">
                    <a:solidFill>
                      <a:schemeClr val="accent3">
                        <a:lumMod val="40000"/>
                        <a:lumOff val="60000"/>
                      </a:schemeClr>
                    </a:solidFill>
                  </a:tcPr>
                </a:tc>
                <a:tc>
                  <a:txBody>
                    <a:bodyPr/>
                    <a:lstStyle/>
                    <a:p>
                      <a:pPr algn="l" fontAlgn="ctr"/>
                      <a:r>
                        <a:rPr lang="ja-JP" altLang="en-US" sz="1600" b="0" i="0" u="none" strike="noStrike">
                          <a:solidFill>
                            <a:srgbClr val="000000"/>
                          </a:solidFill>
                          <a:effectLst/>
                          <a:latin typeface="ＭＳ Ｐゴシック"/>
                        </a:rPr>
                        <a:t>不自然な症状</a:t>
                      </a:r>
                    </a:p>
                  </a:txBody>
                  <a:tcPr marL="12700" marR="12700" marT="12700" marB="0" anchor="ctr">
                    <a:solidFill>
                      <a:schemeClr val="accent3">
                        <a:lumMod val="40000"/>
                        <a:lumOff val="60000"/>
                      </a:schemeClr>
                    </a:solidFill>
                  </a:tcPr>
                </a:tc>
                <a:tc>
                  <a:txBody>
                    <a:bodyPr/>
                    <a:lstStyle/>
                    <a:p>
                      <a:pPr algn="ctr" fontAlgn="ctr"/>
                      <a:r>
                        <a:rPr lang="en-US" sz="1600" b="0" i="0" u="none" strike="noStrike">
                          <a:solidFill>
                            <a:srgbClr val="000000"/>
                          </a:solidFill>
                          <a:effectLst/>
                          <a:latin typeface="ＭＳ Ｐゴシック"/>
                        </a:rPr>
                        <a:t>Nrs</a:t>
                      </a:r>
                    </a:p>
                  </a:txBody>
                  <a:tcPr marL="12700" marR="12700" marT="12700" marB="0" anchor="ctr">
                    <a:solidFill>
                      <a:schemeClr val="accent3">
                        <a:lumMod val="40000"/>
                        <a:lumOff val="60000"/>
                      </a:schemeClr>
                    </a:solidFill>
                  </a:tcPr>
                </a:tc>
              </a:tr>
              <a:tr h="393177">
                <a:tc>
                  <a:txBody>
                    <a:bodyPr/>
                    <a:lstStyle/>
                    <a:p>
                      <a:pPr algn="ctr"/>
                      <a:r>
                        <a:rPr kumimoji="1" lang="en-US" altLang="ja-JP" sz="1600" dirty="0" smtClean="0"/>
                        <a:t>8</a:t>
                      </a:r>
                      <a:endParaRPr kumimoji="1" lang="ja-JP" altLang="en-US" sz="1600" dirty="0"/>
                    </a:p>
                  </a:txBody>
                  <a:tcPr anchor="ctr">
                    <a:solidFill>
                      <a:schemeClr val="accent3">
                        <a:lumMod val="40000"/>
                        <a:lumOff val="60000"/>
                      </a:schemeClr>
                    </a:solidFill>
                  </a:tcPr>
                </a:tc>
                <a:tc>
                  <a:txBody>
                    <a:bodyPr/>
                    <a:lstStyle/>
                    <a:p>
                      <a:pPr algn="ctr"/>
                      <a:r>
                        <a:rPr kumimoji="1" lang="en-US" altLang="ja-JP" sz="1600" dirty="0" smtClean="0"/>
                        <a:t>4y</a:t>
                      </a:r>
                      <a:endParaRPr kumimoji="1" lang="ja-JP" altLang="en-US" sz="1600" dirty="0"/>
                    </a:p>
                  </a:txBody>
                  <a:tcPr anchor="ctr">
                    <a:solidFill>
                      <a:schemeClr val="accent3">
                        <a:lumMod val="40000"/>
                        <a:lumOff val="60000"/>
                      </a:schemeClr>
                    </a:solidFill>
                  </a:tcPr>
                </a:tc>
                <a:tc>
                  <a:txBody>
                    <a:bodyPr/>
                    <a:lstStyle/>
                    <a:p>
                      <a:pPr algn="ctr"/>
                      <a:r>
                        <a:rPr kumimoji="1" lang="ja-JP" altLang="en-US" sz="1600" dirty="0" smtClean="0"/>
                        <a:t>女</a:t>
                      </a:r>
                      <a:endParaRPr kumimoji="1" lang="ja-JP" altLang="en-US" sz="1600" dirty="0"/>
                    </a:p>
                  </a:txBody>
                  <a:tcPr anchor="ctr">
                    <a:solidFill>
                      <a:schemeClr val="accent3">
                        <a:lumMod val="40000"/>
                        <a:lumOff val="60000"/>
                      </a:schemeClr>
                    </a:solidFill>
                  </a:tcPr>
                </a:tc>
                <a:tc>
                  <a:txBody>
                    <a:bodyPr/>
                    <a:lstStyle/>
                    <a:p>
                      <a:pPr algn="l" fontAlgn="ctr"/>
                      <a:r>
                        <a:rPr lang="ja-JP" altLang="en-US" sz="1600" b="0" i="0" u="none" strike="noStrike">
                          <a:solidFill>
                            <a:srgbClr val="000000"/>
                          </a:solidFill>
                          <a:effectLst/>
                          <a:latin typeface="ＭＳ Ｐゴシック"/>
                        </a:rPr>
                        <a:t>陰部の水疱</a:t>
                      </a:r>
                    </a:p>
                  </a:txBody>
                  <a:tcPr marL="12700" marR="12700" marT="12700" marB="0" anchor="ctr">
                    <a:solidFill>
                      <a:schemeClr val="accent3">
                        <a:lumMod val="40000"/>
                        <a:lumOff val="60000"/>
                      </a:schemeClr>
                    </a:solidFill>
                  </a:tcPr>
                </a:tc>
                <a:tc>
                  <a:txBody>
                    <a:bodyPr/>
                    <a:lstStyle/>
                    <a:p>
                      <a:pPr algn="l" fontAlgn="ctr"/>
                      <a:r>
                        <a:rPr lang="ja-JP" altLang="en-US" sz="1600" b="0" i="0" u="none" strike="noStrike">
                          <a:solidFill>
                            <a:srgbClr val="000000"/>
                          </a:solidFill>
                          <a:effectLst/>
                          <a:latin typeface="ＭＳ Ｐゴシック"/>
                        </a:rPr>
                        <a:t>辻褄の合わない説明</a:t>
                      </a:r>
                    </a:p>
                  </a:txBody>
                  <a:tcPr marL="12700" marR="12700" marT="12700" marB="0" anchor="ctr">
                    <a:solidFill>
                      <a:schemeClr val="accent3">
                        <a:lumMod val="40000"/>
                        <a:lumOff val="60000"/>
                      </a:schemeClr>
                    </a:solidFill>
                  </a:tcPr>
                </a:tc>
                <a:tc>
                  <a:txBody>
                    <a:bodyPr/>
                    <a:lstStyle/>
                    <a:p>
                      <a:pPr algn="ctr" fontAlgn="ctr"/>
                      <a:r>
                        <a:rPr lang="en-US" altLang="ja-JP" sz="1600" b="0" i="0" u="none" strike="noStrike">
                          <a:solidFill>
                            <a:srgbClr val="000000"/>
                          </a:solidFill>
                          <a:effectLst/>
                          <a:latin typeface="ＭＳ Ｐゴシック"/>
                        </a:rPr>
                        <a:t>☎</a:t>
                      </a:r>
                      <a:r>
                        <a:rPr lang="ja-JP" altLang="en-US" sz="1600" b="0" i="0" u="none" strike="noStrike">
                          <a:solidFill>
                            <a:srgbClr val="000000"/>
                          </a:solidFill>
                          <a:effectLst/>
                          <a:latin typeface="ＭＳ Ｐゴシック"/>
                        </a:rPr>
                        <a:t>　</a:t>
                      </a:r>
                      <a:r>
                        <a:rPr lang="en-US" altLang="ja-JP" sz="1600" b="0" i="0" u="none" strike="noStrike">
                          <a:solidFill>
                            <a:srgbClr val="000000"/>
                          </a:solidFill>
                          <a:effectLst/>
                          <a:latin typeface="ＭＳ Ｐゴシック"/>
                        </a:rPr>
                        <a:t>Dr</a:t>
                      </a:r>
                    </a:p>
                  </a:txBody>
                  <a:tcPr marL="12700" marR="12700" marT="12700" marB="0" anchor="ctr">
                    <a:solidFill>
                      <a:schemeClr val="accent3">
                        <a:lumMod val="40000"/>
                        <a:lumOff val="60000"/>
                      </a:schemeClr>
                    </a:solidFill>
                  </a:tcPr>
                </a:tc>
              </a:tr>
              <a:tr h="474636">
                <a:tc>
                  <a:txBody>
                    <a:bodyPr/>
                    <a:lstStyle/>
                    <a:p>
                      <a:pPr algn="ctr"/>
                      <a:r>
                        <a:rPr kumimoji="1" lang="en-US" altLang="ja-JP" sz="1600" dirty="0" smtClean="0"/>
                        <a:t>4</a:t>
                      </a:r>
                      <a:endParaRPr kumimoji="1" lang="ja-JP" altLang="en-US" sz="1600" dirty="0"/>
                    </a:p>
                  </a:txBody>
                  <a:tcPr anchor="ctr">
                    <a:solidFill>
                      <a:schemeClr val="accent5">
                        <a:lumMod val="40000"/>
                        <a:lumOff val="60000"/>
                      </a:schemeClr>
                    </a:solidFill>
                  </a:tcPr>
                </a:tc>
                <a:tc>
                  <a:txBody>
                    <a:bodyPr/>
                    <a:lstStyle/>
                    <a:p>
                      <a:pPr algn="ctr"/>
                      <a:r>
                        <a:rPr kumimoji="1" lang="en-US" altLang="ja-JP" sz="1600" dirty="0" smtClean="0"/>
                        <a:t>6y</a:t>
                      </a:r>
                      <a:endParaRPr kumimoji="1" lang="ja-JP" altLang="en-US" sz="1600" dirty="0"/>
                    </a:p>
                  </a:txBody>
                  <a:tcPr anchor="ctr">
                    <a:solidFill>
                      <a:schemeClr val="accent5">
                        <a:lumMod val="40000"/>
                        <a:lumOff val="60000"/>
                      </a:schemeClr>
                    </a:solidFill>
                  </a:tcPr>
                </a:tc>
                <a:tc>
                  <a:txBody>
                    <a:bodyPr/>
                    <a:lstStyle/>
                    <a:p>
                      <a:pPr algn="ctr"/>
                      <a:r>
                        <a:rPr kumimoji="1" lang="ja-JP" altLang="en-US" sz="1600" dirty="0" smtClean="0"/>
                        <a:t>女</a:t>
                      </a:r>
                      <a:endParaRPr kumimoji="1" lang="ja-JP" altLang="en-US" sz="1600" dirty="0"/>
                    </a:p>
                  </a:txBody>
                  <a:tcPr anchor="ctr">
                    <a:solidFill>
                      <a:schemeClr val="accent5">
                        <a:lumMod val="40000"/>
                        <a:lumOff val="60000"/>
                      </a:schemeClr>
                    </a:solidFill>
                  </a:tcPr>
                </a:tc>
                <a:tc>
                  <a:txBody>
                    <a:bodyPr/>
                    <a:lstStyle/>
                    <a:p>
                      <a:pPr algn="l" fontAlgn="ctr"/>
                      <a:r>
                        <a:rPr lang="ja-JP" altLang="en-US" sz="1600" b="0" i="0" u="none" strike="noStrike">
                          <a:solidFill>
                            <a:srgbClr val="000000"/>
                          </a:solidFill>
                          <a:effectLst/>
                          <a:latin typeface="Arial"/>
                        </a:rPr>
                        <a:t>硬膜下血腫</a:t>
                      </a:r>
                      <a:r>
                        <a:rPr lang="en-US" altLang="ja-JP" sz="1600" b="0" i="0" u="none" strike="noStrike">
                          <a:solidFill>
                            <a:srgbClr val="000000"/>
                          </a:solidFill>
                          <a:effectLst/>
                          <a:latin typeface="Calibri"/>
                        </a:rPr>
                        <a:t>(</a:t>
                      </a:r>
                      <a:r>
                        <a:rPr lang="ja-JP" altLang="en-US" sz="1600" b="0" i="0" u="none" strike="noStrike">
                          <a:solidFill>
                            <a:srgbClr val="000000"/>
                          </a:solidFill>
                          <a:effectLst/>
                          <a:latin typeface="Arial"/>
                        </a:rPr>
                        <a:t>泣いた後から変）</a:t>
                      </a:r>
                    </a:p>
                  </a:txBody>
                  <a:tcPr marL="12700" marR="12700" marT="12700" marB="0" anchor="ctr">
                    <a:solidFill>
                      <a:schemeClr val="accent5">
                        <a:lumMod val="40000"/>
                        <a:lumOff val="60000"/>
                      </a:schemeClr>
                    </a:solidFill>
                  </a:tcPr>
                </a:tc>
                <a:tc>
                  <a:txBody>
                    <a:bodyPr/>
                    <a:lstStyle/>
                    <a:p>
                      <a:pPr algn="l" fontAlgn="ctr"/>
                      <a:r>
                        <a:rPr lang="ja-JP" altLang="en-US" sz="1600" b="0" i="0" u="none" strike="noStrike">
                          <a:solidFill>
                            <a:srgbClr val="000000"/>
                          </a:solidFill>
                          <a:effectLst/>
                          <a:latin typeface="ＭＳ Ｐゴシック"/>
                        </a:rPr>
                        <a:t>不自然な親の態度</a:t>
                      </a:r>
                    </a:p>
                  </a:txBody>
                  <a:tcPr marL="12700" marR="12700" marT="12700" marB="0" anchor="ctr">
                    <a:solidFill>
                      <a:schemeClr val="accent5">
                        <a:lumMod val="40000"/>
                        <a:lumOff val="60000"/>
                      </a:schemeClr>
                    </a:solidFill>
                  </a:tcPr>
                </a:tc>
                <a:tc>
                  <a:txBody>
                    <a:bodyPr/>
                    <a:lstStyle/>
                    <a:p>
                      <a:pPr algn="ctr" fontAlgn="ctr"/>
                      <a:r>
                        <a:rPr lang="ja-JP" altLang="en-US" sz="1600" b="0" i="0" u="none" strike="noStrike">
                          <a:solidFill>
                            <a:srgbClr val="000000"/>
                          </a:solidFill>
                          <a:effectLst/>
                          <a:latin typeface="ＭＳ Ｐゴシック"/>
                        </a:rPr>
                        <a:t>後送病院</a:t>
                      </a:r>
                    </a:p>
                  </a:txBody>
                  <a:tcPr marL="12700" marR="12700" marT="12700" marB="0" anchor="ctr">
                    <a:solidFill>
                      <a:schemeClr val="accent5">
                        <a:lumMod val="40000"/>
                        <a:lumOff val="60000"/>
                      </a:schemeClr>
                    </a:solidFill>
                  </a:tcPr>
                </a:tc>
              </a:tr>
              <a:tr h="446528">
                <a:tc>
                  <a:txBody>
                    <a:bodyPr/>
                    <a:lstStyle/>
                    <a:p>
                      <a:pPr algn="ctr"/>
                      <a:r>
                        <a:rPr kumimoji="1" lang="en-US" altLang="ja-JP" sz="1600" dirty="0" smtClean="0"/>
                        <a:t>11</a:t>
                      </a:r>
                      <a:endParaRPr kumimoji="1" lang="ja-JP" altLang="en-US" sz="1600" dirty="0"/>
                    </a:p>
                  </a:txBody>
                  <a:tcPr anchor="ctr">
                    <a:solidFill>
                      <a:schemeClr val="accent5">
                        <a:lumMod val="40000"/>
                        <a:lumOff val="60000"/>
                      </a:schemeClr>
                    </a:solidFill>
                  </a:tcPr>
                </a:tc>
                <a:tc>
                  <a:txBody>
                    <a:bodyPr/>
                    <a:lstStyle/>
                    <a:p>
                      <a:pPr algn="ctr"/>
                      <a:r>
                        <a:rPr kumimoji="1" lang="en-US" altLang="ja-JP" sz="1600" dirty="0" smtClean="0"/>
                        <a:t>9y</a:t>
                      </a:r>
                      <a:endParaRPr kumimoji="1" lang="ja-JP" altLang="en-US" sz="1600" dirty="0"/>
                    </a:p>
                  </a:txBody>
                  <a:tcPr anchor="ctr">
                    <a:solidFill>
                      <a:schemeClr val="accent5">
                        <a:lumMod val="40000"/>
                        <a:lumOff val="60000"/>
                      </a:schemeClr>
                    </a:solidFill>
                  </a:tcPr>
                </a:tc>
                <a:tc>
                  <a:txBody>
                    <a:bodyPr/>
                    <a:lstStyle/>
                    <a:p>
                      <a:pPr algn="ctr"/>
                      <a:r>
                        <a:rPr kumimoji="1" lang="ja-JP" altLang="en-US" sz="1600" dirty="0" smtClean="0"/>
                        <a:t>男</a:t>
                      </a:r>
                      <a:endParaRPr kumimoji="1" lang="ja-JP" altLang="en-US" sz="1600" dirty="0"/>
                    </a:p>
                  </a:txBody>
                  <a:tcPr anchor="ctr">
                    <a:solidFill>
                      <a:schemeClr val="accent5">
                        <a:lumMod val="40000"/>
                        <a:lumOff val="60000"/>
                      </a:schemeClr>
                    </a:solidFill>
                  </a:tcPr>
                </a:tc>
                <a:tc>
                  <a:txBody>
                    <a:bodyPr/>
                    <a:lstStyle/>
                    <a:p>
                      <a:pPr algn="l" fontAlgn="ctr"/>
                      <a:r>
                        <a:rPr lang="ja-JP" altLang="en-US" sz="1600" b="0" i="0" u="none" strike="noStrike">
                          <a:solidFill>
                            <a:srgbClr val="000000"/>
                          </a:solidFill>
                          <a:effectLst/>
                          <a:latin typeface="Arial"/>
                        </a:rPr>
                        <a:t>腹部打撲（車でひいた）・</a:t>
                      </a:r>
                      <a:r>
                        <a:rPr lang="en-US" altLang="ja-JP" sz="1600" b="0" i="0" u="none" strike="noStrike">
                          <a:solidFill>
                            <a:srgbClr val="000000"/>
                          </a:solidFill>
                          <a:effectLst/>
                          <a:latin typeface="Calibri"/>
                        </a:rPr>
                        <a:t>CP</a:t>
                      </a:r>
                      <a:r>
                        <a:rPr lang="ja-JP" altLang="en-US" sz="1600" b="0" i="0" u="none" strike="noStrike">
                          <a:solidFill>
                            <a:srgbClr val="000000"/>
                          </a:solidFill>
                          <a:effectLst/>
                          <a:latin typeface="Arial"/>
                        </a:rPr>
                        <a:t>児</a:t>
                      </a:r>
                    </a:p>
                  </a:txBody>
                  <a:tcPr marL="12700" marR="12700" marT="12700" marB="0" anchor="ctr">
                    <a:solidFill>
                      <a:schemeClr val="accent5">
                        <a:lumMod val="40000"/>
                        <a:lumOff val="60000"/>
                      </a:schemeClr>
                    </a:solidFill>
                  </a:tcPr>
                </a:tc>
                <a:tc>
                  <a:txBody>
                    <a:bodyPr/>
                    <a:lstStyle/>
                    <a:p>
                      <a:pPr algn="l" fontAlgn="ctr"/>
                      <a:r>
                        <a:rPr lang="ja-JP" altLang="en-US" sz="1600" b="0" i="0" u="none" strike="noStrike">
                          <a:solidFill>
                            <a:srgbClr val="000000"/>
                          </a:solidFill>
                          <a:effectLst/>
                          <a:latin typeface="ＭＳ Ｐゴシック"/>
                        </a:rPr>
                        <a:t>不自然な親の態度</a:t>
                      </a:r>
                    </a:p>
                  </a:txBody>
                  <a:tcPr marL="12700" marR="12700" marT="12700" marB="0" anchor="ctr">
                    <a:solidFill>
                      <a:schemeClr val="accent5">
                        <a:lumMod val="40000"/>
                        <a:lumOff val="60000"/>
                      </a:schemeClr>
                    </a:solidFill>
                  </a:tcPr>
                </a:tc>
                <a:tc>
                  <a:txBody>
                    <a:bodyPr/>
                    <a:lstStyle/>
                    <a:p>
                      <a:pPr algn="ctr" fontAlgn="ctr"/>
                      <a:r>
                        <a:rPr lang="ja-JP" altLang="en-US" sz="1600" b="0" i="0" u="none" strike="noStrike">
                          <a:solidFill>
                            <a:srgbClr val="000000"/>
                          </a:solidFill>
                          <a:effectLst/>
                          <a:latin typeface="ＭＳ Ｐゴシック"/>
                        </a:rPr>
                        <a:t>後送病院</a:t>
                      </a:r>
                    </a:p>
                  </a:txBody>
                  <a:tcPr marL="12700" marR="12700" marT="12700" marB="0" anchor="ctr">
                    <a:solidFill>
                      <a:schemeClr val="accent5">
                        <a:lumMod val="40000"/>
                        <a:lumOff val="60000"/>
                      </a:schemeClr>
                    </a:solidFill>
                  </a:tcPr>
                </a:tc>
              </a:tr>
              <a:tr h="393177">
                <a:tc>
                  <a:txBody>
                    <a:bodyPr/>
                    <a:lstStyle/>
                    <a:p>
                      <a:pPr algn="ctr"/>
                      <a:r>
                        <a:rPr kumimoji="1" lang="en-US" altLang="ja-JP" sz="1600" dirty="0" smtClean="0"/>
                        <a:t>2</a:t>
                      </a:r>
                      <a:endParaRPr kumimoji="1" lang="ja-JP" altLang="en-US" sz="1600" dirty="0"/>
                    </a:p>
                  </a:txBody>
                  <a:tcPr anchor="ctr">
                    <a:solidFill>
                      <a:schemeClr val="accent5">
                        <a:lumMod val="40000"/>
                        <a:lumOff val="60000"/>
                      </a:schemeClr>
                    </a:solidFill>
                  </a:tcPr>
                </a:tc>
                <a:tc>
                  <a:txBody>
                    <a:bodyPr/>
                    <a:lstStyle/>
                    <a:p>
                      <a:pPr algn="ctr"/>
                      <a:r>
                        <a:rPr kumimoji="1" lang="en-US" altLang="ja-JP" sz="1600" dirty="0" smtClean="0"/>
                        <a:t>10y</a:t>
                      </a:r>
                      <a:endParaRPr kumimoji="1" lang="ja-JP" altLang="en-US" sz="1600" dirty="0"/>
                    </a:p>
                  </a:txBody>
                  <a:tcPr anchor="ctr">
                    <a:solidFill>
                      <a:schemeClr val="accent5">
                        <a:lumMod val="40000"/>
                        <a:lumOff val="60000"/>
                      </a:schemeClr>
                    </a:solidFill>
                  </a:tcPr>
                </a:tc>
                <a:tc>
                  <a:txBody>
                    <a:bodyPr/>
                    <a:lstStyle/>
                    <a:p>
                      <a:pPr algn="ctr"/>
                      <a:r>
                        <a:rPr kumimoji="1" lang="ja-JP" altLang="en-US" sz="1600" dirty="0" smtClean="0"/>
                        <a:t>男</a:t>
                      </a:r>
                      <a:endParaRPr kumimoji="1" lang="ja-JP" altLang="en-US" sz="1600" dirty="0"/>
                    </a:p>
                  </a:txBody>
                  <a:tcPr anchor="ctr">
                    <a:solidFill>
                      <a:schemeClr val="accent5">
                        <a:lumMod val="40000"/>
                        <a:lumOff val="60000"/>
                      </a:schemeClr>
                    </a:solidFill>
                  </a:tcPr>
                </a:tc>
                <a:tc>
                  <a:txBody>
                    <a:bodyPr/>
                    <a:lstStyle/>
                    <a:p>
                      <a:pPr algn="l" fontAlgn="ctr"/>
                      <a:r>
                        <a:rPr lang="ja-JP" altLang="en-US" sz="1600" b="0" i="0" u="none" strike="noStrike">
                          <a:solidFill>
                            <a:srgbClr val="000000"/>
                          </a:solidFill>
                          <a:effectLst/>
                          <a:latin typeface="ＭＳ Ｐゴシック"/>
                        </a:rPr>
                        <a:t>気管支喘息発作</a:t>
                      </a:r>
                    </a:p>
                  </a:txBody>
                  <a:tcPr marL="12700" marR="12700" marT="12700" marB="0" anchor="ctr">
                    <a:solidFill>
                      <a:schemeClr val="accent5">
                        <a:lumMod val="40000"/>
                        <a:lumOff val="60000"/>
                      </a:schemeClr>
                    </a:solidFill>
                  </a:tcPr>
                </a:tc>
                <a:tc>
                  <a:txBody>
                    <a:bodyPr/>
                    <a:lstStyle/>
                    <a:p>
                      <a:pPr algn="l" fontAlgn="ctr"/>
                      <a:r>
                        <a:rPr lang="ja-JP" altLang="en-US" sz="1600" b="0" i="0" u="none" strike="noStrike">
                          <a:solidFill>
                            <a:srgbClr val="000000"/>
                          </a:solidFill>
                          <a:effectLst/>
                          <a:latin typeface="ＭＳ Ｐゴシック"/>
                        </a:rPr>
                        <a:t>育児放棄</a:t>
                      </a:r>
                    </a:p>
                  </a:txBody>
                  <a:tcPr marL="12700" marR="12700" marT="12700" marB="0" anchor="ctr">
                    <a:solidFill>
                      <a:schemeClr val="accent5">
                        <a:lumMod val="40000"/>
                        <a:lumOff val="60000"/>
                      </a:schemeClr>
                    </a:solidFill>
                  </a:tcPr>
                </a:tc>
                <a:tc>
                  <a:txBody>
                    <a:bodyPr/>
                    <a:lstStyle/>
                    <a:p>
                      <a:pPr algn="ctr" fontAlgn="ctr"/>
                      <a:r>
                        <a:rPr lang="en-US" sz="1600" b="0" i="0" u="none" strike="noStrike">
                          <a:solidFill>
                            <a:srgbClr val="000000"/>
                          </a:solidFill>
                          <a:effectLst/>
                          <a:latin typeface="ＭＳ Ｐゴシック"/>
                        </a:rPr>
                        <a:t>Dr</a:t>
                      </a:r>
                    </a:p>
                  </a:txBody>
                  <a:tcPr marL="12700" marR="12700" marT="12700" marB="0" anchor="ctr">
                    <a:solidFill>
                      <a:schemeClr val="accent5">
                        <a:lumMod val="40000"/>
                        <a:lumOff val="60000"/>
                      </a:schemeClr>
                    </a:solidFill>
                  </a:tcPr>
                </a:tc>
              </a:tr>
              <a:tr h="393177">
                <a:tc>
                  <a:txBody>
                    <a:bodyPr/>
                    <a:lstStyle/>
                    <a:p>
                      <a:pPr algn="ctr"/>
                      <a:r>
                        <a:rPr kumimoji="1" lang="en-US" altLang="ja-JP" sz="1600" dirty="0" smtClean="0"/>
                        <a:t>5</a:t>
                      </a:r>
                      <a:endParaRPr kumimoji="1" lang="ja-JP" altLang="en-US" sz="1600" dirty="0"/>
                    </a:p>
                  </a:txBody>
                  <a:tcPr anchor="ctr">
                    <a:solidFill>
                      <a:schemeClr val="accent5">
                        <a:lumMod val="40000"/>
                        <a:lumOff val="60000"/>
                      </a:schemeClr>
                    </a:solidFill>
                  </a:tcPr>
                </a:tc>
                <a:tc>
                  <a:txBody>
                    <a:bodyPr/>
                    <a:lstStyle/>
                    <a:p>
                      <a:pPr algn="ctr"/>
                      <a:r>
                        <a:rPr kumimoji="1" lang="en-US" altLang="ja-JP" sz="1600" dirty="0" smtClean="0"/>
                        <a:t>11y</a:t>
                      </a:r>
                      <a:endParaRPr kumimoji="1" lang="ja-JP" altLang="en-US" sz="1600" dirty="0"/>
                    </a:p>
                  </a:txBody>
                  <a:tcPr anchor="ctr">
                    <a:solidFill>
                      <a:schemeClr val="accent5">
                        <a:lumMod val="40000"/>
                        <a:lumOff val="60000"/>
                      </a:schemeClr>
                    </a:solidFill>
                  </a:tcPr>
                </a:tc>
                <a:tc>
                  <a:txBody>
                    <a:bodyPr/>
                    <a:lstStyle/>
                    <a:p>
                      <a:pPr algn="ctr"/>
                      <a:r>
                        <a:rPr kumimoji="1" lang="ja-JP" altLang="en-US" sz="1600" dirty="0" smtClean="0"/>
                        <a:t>男</a:t>
                      </a:r>
                      <a:endParaRPr kumimoji="1" lang="ja-JP" altLang="en-US" sz="1600" dirty="0"/>
                    </a:p>
                  </a:txBody>
                  <a:tcPr anchor="ctr">
                    <a:solidFill>
                      <a:schemeClr val="accent5">
                        <a:lumMod val="40000"/>
                        <a:lumOff val="60000"/>
                      </a:schemeClr>
                    </a:solidFill>
                  </a:tcPr>
                </a:tc>
                <a:tc>
                  <a:txBody>
                    <a:bodyPr/>
                    <a:lstStyle/>
                    <a:p>
                      <a:pPr algn="l" fontAlgn="ctr"/>
                      <a:r>
                        <a:rPr lang="ja-JP" altLang="en-US" sz="1600" b="0" i="0" u="none" strike="noStrike">
                          <a:solidFill>
                            <a:srgbClr val="000000"/>
                          </a:solidFill>
                          <a:effectLst/>
                          <a:latin typeface="ＭＳ Ｐゴシック"/>
                        </a:rPr>
                        <a:t>下肢の湿疹が痒い</a:t>
                      </a:r>
                    </a:p>
                  </a:txBody>
                  <a:tcPr marL="12700" marR="12700" marT="12700" marB="0" anchor="ctr">
                    <a:solidFill>
                      <a:schemeClr val="accent5">
                        <a:lumMod val="40000"/>
                        <a:lumOff val="60000"/>
                      </a:schemeClr>
                    </a:solidFill>
                  </a:tcPr>
                </a:tc>
                <a:tc>
                  <a:txBody>
                    <a:bodyPr/>
                    <a:lstStyle/>
                    <a:p>
                      <a:pPr algn="l" fontAlgn="ctr"/>
                      <a:r>
                        <a:rPr lang="ja-JP" altLang="en-US" sz="1600" b="0" i="0" u="none" strike="noStrike">
                          <a:solidFill>
                            <a:srgbClr val="000000"/>
                          </a:solidFill>
                          <a:effectLst/>
                          <a:latin typeface="ＭＳ Ｐゴシック"/>
                        </a:rPr>
                        <a:t>不自然な親の態度</a:t>
                      </a:r>
                    </a:p>
                  </a:txBody>
                  <a:tcPr marL="12700" marR="12700" marT="12700" marB="0" anchor="ctr">
                    <a:solidFill>
                      <a:schemeClr val="accent5">
                        <a:lumMod val="40000"/>
                        <a:lumOff val="60000"/>
                      </a:schemeClr>
                    </a:solidFill>
                  </a:tcPr>
                </a:tc>
                <a:tc>
                  <a:txBody>
                    <a:bodyPr/>
                    <a:lstStyle/>
                    <a:p>
                      <a:pPr algn="ctr" fontAlgn="ctr"/>
                      <a:r>
                        <a:rPr lang="en-US" sz="1600" b="0" i="0" u="none" strike="noStrike" dirty="0" err="1">
                          <a:solidFill>
                            <a:srgbClr val="000000"/>
                          </a:solidFill>
                          <a:effectLst/>
                          <a:latin typeface="ＭＳ Ｐゴシック"/>
                        </a:rPr>
                        <a:t>Dr</a:t>
                      </a:r>
                      <a:endParaRPr lang="en-US" sz="1600" b="0" i="0" u="none" strike="noStrike" dirty="0">
                        <a:solidFill>
                          <a:srgbClr val="000000"/>
                        </a:solidFill>
                        <a:effectLst/>
                        <a:latin typeface="ＭＳ Ｐゴシック"/>
                      </a:endParaRPr>
                    </a:p>
                  </a:txBody>
                  <a:tcPr marL="12700" marR="12700" marT="12700" marB="0" anchor="ctr">
                    <a:solidFill>
                      <a:schemeClr val="accent5">
                        <a:lumMod val="40000"/>
                        <a:lumOff val="60000"/>
                      </a:schemeClr>
                    </a:solidFill>
                  </a:tcPr>
                </a:tc>
              </a:tr>
            </a:tbl>
          </a:graphicData>
        </a:graphic>
      </p:graphicFrame>
      <p:sp>
        <p:nvSpPr>
          <p:cNvPr id="2" name="タイトル 1"/>
          <p:cNvSpPr>
            <a:spLocks noGrp="1"/>
          </p:cNvSpPr>
          <p:nvPr>
            <p:ph type="title"/>
          </p:nvPr>
        </p:nvSpPr>
        <p:spPr>
          <a:xfrm>
            <a:off x="304379" y="60839"/>
            <a:ext cx="8229600" cy="756303"/>
          </a:xfrm>
        </p:spPr>
        <p:txBody>
          <a:bodyPr/>
          <a:lstStyle/>
          <a:p>
            <a:r>
              <a:rPr lang="ja-JP" altLang="en-US" dirty="0"/>
              <a:t>センターで経験した被虐待</a:t>
            </a:r>
            <a:r>
              <a:rPr lang="ja-JP" altLang="en-US" dirty="0" smtClean="0"/>
              <a:t>児童１２例</a:t>
            </a:r>
            <a:endParaRPr kumimoji="1" lang="ja-JP" altLang="en-US" dirty="0"/>
          </a:p>
        </p:txBody>
      </p:sp>
      <p:sp>
        <p:nvSpPr>
          <p:cNvPr id="3" name="日付プレースホルダー 2"/>
          <p:cNvSpPr>
            <a:spLocks noGrp="1"/>
          </p:cNvSpPr>
          <p:nvPr>
            <p:ph type="dt" sz="half" idx="10"/>
          </p:nvPr>
        </p:nvSpPr>
        <p:spPr/>
        <p:txBody>
          <a:bodyPr/>
          <a:lstStyle/>
          <a:p>
            <a:r>
              <a:rPr kumimoji="1" lang="en-US" altLang="ja-JP" smtClean="0"/>
              <a:t>11/09/25</a:t>
            </a:r>
            <a:endParaRPr kumimoji="1" lang="ja-JP" altLang="en-US"/>
          </a:p>
        </p:txBody>
      </p:sp>
      <p:sp>
        <p:nvSpPr>
          <p:cNvPr id="4" name="スライド番号プレースホルダー 3"/>
          <p:cNvSpPr>
            <a:spLocks noGrp="1"/>
          </p:cNvSpPr>
          <p:nvPr>
            <p:ph type="sldNum" sz="quarter" idx="12"/>
          </p:nvPr>
        </p:nvSpPr>
        <p:spPr/>
        <p:txBody>
          <a:bodyPr/>
          <a:lstStyle/>
          <a:p>
            <a:fld id="{FD378B90-F800-DE45-A31A-37CE90FA1D5B}" type="slidenum">
              <a:rPr kumimoji="1" lang="ja-JP" altLang="en-US" smtClean="0"/>
              <a:t>22</a:t>
            </a:fld>
            <a:endParaRPr kumimoji="1" lang="ja-JP" altLang="en-US"/>
          </a:p>
        </p:txBody>
      </p:sp>
    </p:spTree>
    <p:extLst>
      <p:ext uri="{BB962C8B-B14F-4D97-AF65-F5344CB8AC3E}">
        <p14:creationId xmlns:p14="http://schemas.microsoft.com/office/powerpoint/2010/main" val="353156929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タイトル 1"/>
          <p:cNvSpPr>
            <a:spLocks noGrp="1"/>
          </p:cNvSpPr>
          <p:nvPr>
            <p:ph type="title"/>
          </p:nvPr>
        </p:nvSpPr>
        <p:spPr>
          <a:xfrm>
            <a:off x="1353856" y="1037169"/>
            <a:ext cx="6490261" cy="879663"/>
          </a:xfrm>
          <a:gradFill rotWithShape="1">
            <a:gsLst>
              <a:gs pos="0">
                <a:srgbClr val="003F77"/>
              </a:gs>
              <a:gs pos="50000">
                <a:srgbClr val="005FAD"/>
              </a:gs>
              <a:gs pos="100000">
                <a:srgbClr val="0072CE"/>
              </a:gs>
            </a:gsLst>
            <a:lin ang="16200000" scaled="1"/>
          </a:gradFill>
        </p:spPr>
        <p:txBody>
          <a:bodyPr>
            <a:noAutofit/>
          </a:bodyPr>
          <a:lstStyle/>
          <a:p>
            <a:pPr eaLnBrk="1" hangingPunct="1"/>
            <a:r>
              <a:rPr lang="ja-JP" altLang="en-US" sz="3200" dirty="0" smtClean="0">
                <a:solidFill>
                  <a:schemeClr val="bg1"/>
                </a:solidFill>
                <a:latin typeface="+mn-ea"/>
                <a:ea typeface="+mn-ea"/>
              </a:rPr>
              <a:t>児童虐待への連鎖を断ち切ること</a:t>
            </a:r>
          </a:p>
        </p:txBody>
      </p:sp>
      <p:graphicFrame>
        <p:nvGraphicFramePr>
          <p:cNvPr id="7" name="図表 6"/>
          <p:cNvGraphicFramePr/>
          <p:nvPr>
            <p:extLst>
              <p:ext uri="{D42A27DB-BD31-4B8C-83A1-F6EECF244321}">
                <p14:modId xmlns:p14="http://schemas.microsoft.com/office/powerpoint/2010/main" val="3654411749"/>
              </p:ext>
            </p:extLst>
          </p:nvPr>
        </p:nvGraphicFramePr>
        <p:xfrm>
          <a:off x="395536" y="1916832"/>
          <a:ext cx="8352928" cy="2952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右矢印 8"/>
          <p:cNvSpPr/>
          <p:nvPr/>
        </p:nvSpPr>
        <p:spPr>
          <a:xfrm>
            <a:off x="2411413" y="3213100"/>
            <a:ext cx="545801" cy="287338"/>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0" name="右矢印 9"/>
          <p:cNvSpPr/>
          <p:nvPr/>
        </p:nvSpPr>
        <p:spPr>
          <a:xfrm>
            <a:off x="5292725" y="3213100"/>
            <a:ext cx="863600" cy="287338"/>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1" name="正方形/長方形 10"/>
          <p:cNvSpPr/>
          <p:nvPr/>
        </p:nvSpPr>
        <p:spPr>
          <a:xfrm>
            <a:off x="5148263" y="3052763"/>
            <a:ext cx="1079500" cy="647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6600" b="1" dirty="0" smtClean="0">
                <a:solidFill>
                  <a:srgbClr val="FF0000"/>
                </a:solidFill>
              </a:rPr>
              <a:t>×</a:t>
            </a:r>
            <a:endParaRPr lang="ja-JP" altLang="en-US" sz="6600" b="1" dirty="0">
              <a:solidFill>
                <a:srgbClr val="FF0000"/>
              </a:solidFill>
            </a:endParaRPr>
          </a:p>
        </p:txBody>
      </p:sp>
      <p:grpSp>
        <p:nvGrpSpPr>
          <p:cNvPr id="3" name="グループ化 13"/>
          <p:cNvGrpSpPr/>
          <p:nvPr/>
        </p:nvGrpSpPr>
        <p:grpSpPr>
          <a:xfrm>
            <a:off x="2880932" y="4869159"/>
            <a:ext cx="3923093" cy="1361311"/>
            <a:chOff x="2915816" y="5013176"/>
            <a:chExt cx="3703268" cy="1224136"/>
          </a:xfrm>
          <a:effectLst>
            <a:outerShdw blurRad="50800" dist="38100" dir="18900000" algn="bl" rotWithShape="0">
              <a:prstClr val="black">
                <a:alpha val="40000"/>
              </a:prstClr>
            </a:outerShdw>
          </a:effectLst>
        </p:grpSpPr>
        <p:sp>
          <p:nvSpPr>
            <p:cNvPr id="13" name="角丸四角形吹き出し 12"/>
            <p:cNvSpPr/>
            <p:nvPr/>
          </p:nvSpPr>
          <p:spPr>
            <a:xfrm>
              <a:off x="2915816" y="5085184"/>
              <a:ext cx="2304255" cy="1152128"/>
            </a:xfrm>
            <a:prstGeom prst="wedgeRoundRectCallout">
              <a:avLst>
                <a:gd name="adj1" fmla="val -54891"/>
                <a:gd name="adj2" fmla="val -160806"/>
                <a:gd name="adj3" fmla="val 16667"/>
              </a:avLst>
            </a:prstGeom>
            <a:solidFill>
              <a:srgbClr val="F9BB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2000" dirty="0">
                <a:solidFill>
                  <a:schemeClr val="tx1"/>
                </a:solidFill>
              </a:endParaRPr>
            </a:p>
          </p:txBody>
        </p:sp>
        <p:sp>
          <p:nvSpPr>
            <p:cNvPr id="12" name="角丸四角形吹き出し 11"/>
            <p:cNvSpPr/>
            <p:nvPr/>
          </p:nvSpPr>
          <p:spPr>
            <a:xfrm>
              <a:off x="2987824" y="5013176"/>
              <a:ext cx="3631260" cy="1224136"/>
            </a:xfrm>
            <a:prstGeom prst="wedgeRoundRectCallout">
              <a:avLst>
                <a:gd name="adj1" fmla="val 21024"/>
                <a:gd name="adj2" fmla="val -135488"/>
                <a:gd name="adj3" fmla="val 16667"/>
              </a:avLst>
            </a:prstGeom>
            <a:solidFill>
              <a:srgbClr val="F8A9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130000"/>
                </a:lnSpc>
                <a:spcBef>
                  <a:spcPts val="0"/>
                </a:spcBef>
                <a:spcAft>
                  <a:spcPts val="2400"/>
                </a:spcAft>
                <a:defRPr/>
              </a:pPr>
              <a:r>
                <a:rPr lang="ja-JP" altLang="en-US" sz="2400" dirty="0">
                  <a:solidFill>
                    <a:schemeClr val="tx1"/>
                  </a:solidFill>
                </a:rPr>
                <a:t>「養育相談を必要としている家族」であることを見抜く。</a:t>
              </a:r>
            </a:p>
          </p:txBody>
        </p:sp>
      </p:grpSp>
      <p:sp>
        <p:nvSpPr>
          <p:cNvPr id="14" name="タイトル 2"/>
          <p:cNvSpPr txBox="1">
            <a:spLocks/>
          </p:cNvSpPr>
          <p:nvPr/>
        </p:nvSpPr>
        <p:spPr>
          <a:xfrm>
            <a:off x="0" y="-26988"/>
            <a:ext cx="9144000" cy="935038"/>
          </a:xfrm>
          <a:prstGeom prst="rect">
            <a:avLst/>
          </a:prstGeom>
          <a:gradFill rotWithShape="1">
            <a:gsLst>
              <a:gs pos="0">
                <a:srgbClr val="003F77"/>
              </a:gs>
              <a:gs pos="50000">
                <a:srgbClr val="005FAD"/>
              </a:gs>
              <a:gs pos="100000">
                <a:srgbClr val="0072CE"/>
              </a:gs>
            </a:gsLst>
            <a:lin ang="5400000" scaled="1"/>
          </a:gradFill>
        </p:spPr>
        <p:txBody>
          <a:bodyPr vert="horz" lIns="91440" tIns="45720" rIns="91440" bIns="45720" rtlCol="0" anchor="ctr">
            <a:normAutofit/>
          </a:bodyPr>
          <a:lstStyle>
            <a:lvl1pPr algn="ctr" defTabSz="457200" rtl="0" eaLnBrk="1" latinLnBrk="0" hangingPunct="1">
              <a:spcBef>
                <a:spcPct val="0"/>
              </a:spcBef>
              <a:buNone/>
              <a:defRPr kumimoji="1" sz="3600" kern="1200">
                <a:solidFill>
                  <a:schemeClr val="tx1"/>
                </a:solidFill>
                <a:latin typeface="+mj-lt"/>
                <a:ea typeface="+mj-ea"/>
                <a:cs typeface="+mj-cs"/>
              </a:defRPr>
            </a:lvl1pPr>
          </a:lstStyle>
          <a:p>
            <a:pPr>
              <a:defRPr/>
            </a:pPr>
            <a:r>
              <a:rPr lang="ja-JP" altLang="en-US" dirty="0">
                <a:solidFill>
                  <a:schemeClr val="bg1"/>
                </a:solidFill>
                <a:effectLst>
                  <a:outerShdw blurRad="38100" dist="38100" dir="2700000" algn="tl">
                    <a:srgbClr val="000000">
                      <a:alpha val="43137"/>
                    </a:srgbClr>
                  </a:outerShdw>
                </a:effectLst>
              </a:rPr>
              <a:t>初期小児救急医療施設の役割</a:t>
            </a:r>
          </a:p>
        </p:txBody>
      </p:sp>
      <p:sp>
        <p:nvSpPr>
          <p:cNvPr id="2" name="日付プレースホルダー 1"/>
          <p:cNvSpPr>
            <a:spLocks noGrp="1"/>
          </p:cNvSpPr>
          <p:nvPr>
            <p:ph type="dt" sz="half" idx="10"/>
          </p:nvPr>
        </p:nvSpPr>
        <p:spPr/>
        <p:txBody>
          <a:bodyPr/>
          <a:lstStyle/>
          <a:p>
            <a:r>
              <a:rPr kumimoji="1" lang="en-US" altLang="ja-JP" smtClean="0"/>
              <a:t>11/09/25</a:t>
            </a:r>
            <a:endParaRPr kumimoji="1" lang="ja-JP" altLang="en-US"/>
          </a:p>
        </p:txBody>
      </p:sp>
      <p:sp>
        <p:nvSpPr>
          <p:cNvPr id="4" name="スライド番号プレースホルダー 3"/>
          <p:cNvSpPr>
            <a:spLocks noGrp="1"/>
          </p:cNvSpPr>
          <p:nvPr>
            <p:ph type="sldNum" sz="quarter" idx="12"/>
          </p:nvPr>
        </p:nvSpPr>
        <p:spPr/>
        <p:txBody>
          <a:bodyPr/>
          <a:lstStyle/>
          <a:p>
            <a:fld id="{FD378B90-F800-DE45-A31A-37CE90FA1D5B}" type="slidenum">
              <a:rPr kumimoji="1" lang="ja-JP" altLang="en-US" smtClean="0"/>
              <a:t>23</a:t>
            </a:fld>
            <a:endParaRPr kumimoji="1" lang="ja-JP" altLang="en-US"/>
          </a:p>
        </p:txBody>
      </p:sp>
      <p:sp>
        <p:nvSpPr>
          <p:cNvPr id="15" name="正方形/長方形 14"/>
          <p:cNvSpPr/>
          <p:nvPr/>
        </p:nvSpPr>
        <p:spPr>
          <a:xfrm>
            <a:off x="2051050" y="3052763"/>
            <a:ext cx="1079500" cy="647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6600" b="1" dirty="0" smtClean="0">
                <a:solidFill>
                  <a:srgbClr val="FF0000"/>
                </a:solidFill>
              </a:rPr>
              <a:t>×</a:t>
            </a:r>
            <a:endParaRPr lang="ja-JP" altLang="en-US" sz="6600" b="1" dirty="0">
              <a:solidFill>
                <a:srgbClr val="FF0000"/>
              </a:solidFill>
            </a:endParaRPr>
          </a:p>
        </p:txBody>
      </p:sp>
    </p:spTree>
    <p:extLst>
      <p:ext uri="{BB962C8B-B14F-4D97-AF65-F5344CB8AC3E}">
        <p14:creationId xmlns:p14="http://schemas.microsoft.com/office/powerpoint/2010/main" val="31463159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p:cNvSpPr>
            <a:spLocks noGrp="1"/>
          </p:cNvSpPr>
          <p:nvPr>
            <p:ph type="title"/>
          </p:nvPr>
        </p:nvSpPr>
        <p:spPr>
          <a:xfrm>
            <a:off x="1353856" y="1037169"/>
            <a:ext cx="6490261" cy="879663"/>
          </a:xfrm>
          <a:gradFill rotWithShape="1">
            <a:gsLst>
              <a:gs pos="0">
                <a:srgbClr val="003F77"/>
              </a:gs>
              <a:gs pos="50000">
                <a:srgbClr val="005FAD"/>
              </a:gs>
              <a:gs pos="100000">
                <a:srgbClr val="0072CE"/>
              </a:gs>
            </a:gsLst>
            <a:lin ang="16200000" scaled="1"/>
          </a:gradFill>
        </p:spPr>
        <p:txBody>
          <a:bodyPr>
            <a:noAutofit/>
          </a:bodyPr>
          <a:lstStyle/>
          <a:p>
            <a:pPr eaLnBrk="1" hangingPunct="1"/>
            <a:r>
              <a:rPr lang="ja-JP" altLang="en-US" sz="3200" dirty="0" smtClean="0">
                <a:solidFill>
                  <a:schemeClr val="bg1"/>
                </a:solidFill>
                <a:latin typeface="+mn-ea"/>
                <a:ea typeface="+mn-ea"/>
              </a:rPr>
              <a:t>児童虐待への連鎖を断ち切るために</a:t>
            </a:r>
          </a:p>
        </p:txBody>
      </p:sp>
      <p:graphicFrame>
        <p:nvGraphicFramePr>
          <p:cNvPr id="7" name="図表 6"/>
          <p:cNvGraphicFramePr/>
          <p:nvPr>
            <p:extLst>
              <p:ext uri="{D42A27DB-BD31-4B8C-83A1-F6EECF244321}">
                <p14:modId xmlns:p14="http://schemas.microsoft.com/office/powerpoint/2010/main" val="3776224748"/>
              </p:ext>
            </p:extLst>
          </p:nvPr>
        </p:nvGraphicFramePr>
        <p:xfrm>
          <a:off x="395536" y="1916832"/>
          <a:ext cx="8352928" cy="229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右矢印 8"/>
          <p:cNvSpPr/>
          <p:nvPr/>
        </p:nvSpPr>
        <p:spPr>
          <a:xfrm>
            <a:off x="2222607" y="3019049"/>
            <a:ext cx="734607" cy="206151"/>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3600"/>
          </a:p>
        </p:txBody>
      </p:sp>
      <p:sp>
        <p:nvSpPr>
          <p:cNvPr id="10" name="右矢印 9"/>
          <p:cNvSpPr/>
          <p:nvPr/>
        </p:nvSpPr>
        <p:spPr>
          <a:xfrm>
            <a:off x="5257445" y="3001408"/>
            <a:ext cx="863600" cy="223792"/>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2400"/>
          </a:p>
        </p:txBody>
      </p:sp>
      <p:sp>
        <p:nvSpPr>
          <p:cNvPr id="11" name="正方形/長方形 10"/>
          <p:cNvSpPr/>
          <p:nvPr/>
        </p:nvSpPr>
        <p:spPr>
          <a:xfrm>
            <a:off x="5112983" y="2841071"/>
            <a:ext cx="1079500" cy="5044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3600" b="1" dirty="0" smtClean="0">
                <a:solidFill>
                  <a:srgbClr val="FF0000"/>
                </a:solidFill>
              </a:rPr>
              <a:t>×</a:t>
            </a:r>
            <a:endParaRPr lang="ja-JP" altLang="en-US" sz="3600" b="1" dirty="0">
              <a:solidFill>
                <a:srgbClr val="FF0000"/>
              </a:solidFill>
            </a:endParaRPr>
          </a:p>
        </p:txBody>
      </p:sp>
      <p:sp>
        <p:nvSpPr>
          <p:cNvPr id="14" name="タイトル 2"/>
          <p:cNvSpPr txBox="1">
            <a:spLocks/>
          </p:cNvSpPr>
          <p:nvPr/>
        </p:nvSpPr>
        <p:spPr>
          <a:xfrm>
            <a:off x="0" y="-26988"/>
            <a:ext cx="9144000" cy="935038"/>
          </a:xfrm>
          <a:prstGeom prst="rect">
            <a:avLst/>
          </a:prstGeom>
          <a:gradFill rotWithShape="1">
            <a:gsLst>
              <a:gs pos="0">
                <a:srgbClr val="003F77"/>
              </a:gs>
              <a:gs pos="50000">
                <a:srgbClr val="005FAD"/>
              </a:gs>
              <a:gs pos="100000">
                <a:srgbClr val="0072CE"/>
              </a:gs>
            </a:gsLst>
            <a:lin ang="5400000" scaled="1"/>
          </a:gradFill>
        </p:spPr>
        <p:txBody>
          <a:bodyPr vert="horz" lIns="91440" tIns="45720" rIns="91440" bIns="45720" rtlCol="0" anchor="ctr">
            <a:normAutofit/>
          </a:bodyPr>
          <a:lstStyle>
            <a:lvl1pPr algn="ctr" defTabSz="457200" rtl="0" eaLnBrk="1" latinLnBrk="0" hangingPunct="1">
              <a:spcBef>
                <a:spcPct val="0"/>
              </a:spcBef>
              <a:buNone/>
              <a:defRPr kumimoji="1" sz="3600" kern="1200">
                <a:solidFill>
                  <a:schemeClr val="tx1"/>
                </a:solidFill>
                <a:latin typeface="+mj-lt"/>
                <a:ea typeface="+mj-ea"/>
                <a:cs typeface="+mj-cs"/>
              </a:defRPr>
            </a:lvl1pPr>
          </a:lstStyle>
          <a:p>
            <a:pPr>
              <a:defRPr/>
            </a:pPr>
            <a:r>
              <a:rPr lang="ja-JP" altLang="en-US" dirty="0">
                <a:solidFill>
                  <a:schemeClr val="bg1"/>
                </a:solidFill>
                <a:effectLst>
                  <a:outerShdw blurRad="38100" dist="38100" dir="2700000" algn="tl">
                    <a:srgbClr val="000000">
                      <a:alpha val="43137"/>
                    </a:srgbClr>
                  </a:outerShdw>
                </a:effectLst>
              </a:rPr>
              <a:t>初期小児救急医療施設の役割</a:t>
            </a:r>
          </a:p>
        </p:txBody>
      </p:sp>
      <p:sp>
        <p:nvSpPr>
          <p:cNvPr id="2" name="日付プレースホルダー 1"/>
          <p:cNvSpPr>
            <a:spLocks noGrp="1"/>
          </p:cNvSpPr>
          <p:nvPr>
            <p:ph type="dt" sz="half" idx="10"/>
          </p:nvPr>
        </p:nvSpPr>
        <p:spPr/>
        <p:txBody>
          <a:bodyPr/>
          <a:lstStyle/>
          <a:p>
            <a:r>
              <a:rPr kumimoji="1" lang="en-US" altLang="ja-JP" smtClean="0"/>
              <a:t>11/09/25</a:t>
            </a:r>
            <a:endParaRPr kumimoji="1" lang="ja-JP" altLang="en-US"/>
          </a:p>
        </p:txBody>
      </p:sp>
      <p:sp>
        <p:nvSpPr>
          <p:cNvPr id="4" name="スライド番号プレースホルダー 3"/>
          <p:cNvSpPr>
            <a:spLocks noGrp="1"/>
          </p:cNvSpPr>
          <p:nvPr>
            <p:ph type="sldNum" sz="quarter" idx="12"/>
          </p:nvPr>
        </p:nvSpPr>
        <p:spPr/>
        <p:txBody>
          <a:bodyPr/>
          <a:lstStyle/>
          <a:p>
            <a:fld id="{FD378B90-F800-DE45-A31A-37CE90FA1D5B}" type="slidenum">
              <a:rPr kumimoji="1" lang="ja-JP" altLang="en-US" smtClean="0"/>
              <a:t>24</a:t>
            </a:fld>
            <a:endParaRPr kumimoji="1" lang="ja-JP" altLang="en-US"/>
          </a:p>
        </p:txBody>
      </p:sp>
      <p:sp>
        <p:nvSpPr>
          <p:cNvPr id="15" name="正方形/長方形 14"/>
          <p:cNvSpPr/>
          <p:nvPr/>
        </p:nvSpPr>
        <p:spPr>
          <a:xfrm>
            <a:off x="2051050" y="2858712"/>
            <a:ext cx="1079500" cy="5044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3600" b="1" dirty="0" smtClean="0">
                <a:solidFill>
                  <a:srgbClr val="FF0000"/>
                </a:solidFill>
              </a:rPr>
              <a:t>×</a:t>
            </a:r>
            <a:endParaRPr lang="ja-JP" altLang="en-US" sz="3600" b="1" dirty="0">
              <a:solidFill>
                <a:srgbClr val="FF0000"/>
              </a:solidFill>
            </a:endParaRPr>
          </a:p>
        </p:txBody>
      </p:sp>
      <p:sp>
        <p:nvSpPr>
          <p:cNvPr id="5" name="正方形/長方形 4"/>
          <p:cNvSpPr/>
          <p:nvPr/>
        </p:nvSpPr>
        <p:spPr>
          <a:xfrm>
            <a:off x="927740" y="4198596"/>
            <a:ext cx="7609894" cy="553998"/>
          </a:xfrm>
          <a:prstGeom prst="rect">
            <a:avLst/>
          </a:prstGeom>
        </p:spPr>
        <p:txBody>
          <a:bodyPr wrap="square">
            <a:spAutoFit/>
          </a:bodyPr>
          <a:lstStyle/>
          <a:p>
            <a:pPr fontAlgn="auto">
              <a:lnSpc>
                <a:spcPct val="130000"/>
              </a:lnSpc>
              <a:spcBef>
                <a:spcPts val="0"/>
              </a:spcBef>
              <a:spcAft>
                <a:spcPts val="2400"/>
              </a:spcAft>
              <a:defRPr/>
            </a:pPr>
            <a:r>
              <a:rPr lang="ja-JP" altLang="en-US" sz="2400" dirty="0">
                <a:solidFill>
                  <a:srgbClr val="FF0000"/>
                </a:solidFill>
              </a:rPr>
              <a:t>「養育相談を必要としている家族」であることを見抜く。</a:t>
            </a:r>
          </a:p>
        </p:txBody>
      </p:sp>
      <p:sp>
        <p:nvSpPr>
          <p:cNvPr id="6" name="テキスト ボックス 5"/>
          <p:cNvSpPr txBox="1"/>
          <p:nvPr/>
        </p:nvSpPr>
        <p:spPr>
          <a:xfrm>
            <a:off x="2590800" y="4853170"/>
            <a:ext cx="4506362" cy="1200328"/>
          </a:xfrm>
          <a:prstGeom prst="rect">
            <a:avLst/>
          </a:prstGeom>
          <a:noFill/>
        </p:spPr>
        <p:txBody>
          <a:bodyPr wrap="none" rtlCol="0">
            <a:spAutoFit/>
          </a:bodyPr>
          <a:lstStyle/>
          <a:p>
            <a:pPr marL="457200" indent="-457200">
              <a:buFont typeface="+mj-ea"/>
              <a:buAutoNum type="circleNumDbPlain"/>
            </a:pPr>
            <a:r>
              <a:rPr kumimoji="1" lang="ja-JP" altLang="en-US" sz="2400" dirty="0" smtClean="0"/>
              <a:t>不自然な身体所見</a:t>
            </a:r>
            <a:endParaRPr kumimoji="1" lang="en-US" altLang="ja-JP" sz="2400" dirty="0" smtClean="0"/>
          </a:p>
          <a:p>
            <a:pPr marL="457200" indent="-457200">
              <a:buFont typeface="+mj-ea"/>
              <a:buAutoNum type="circleNumDbPlain"/>
            </a:pPr>
            <a:r>
              <a:rPr lang="ja-JP" altLang="en-US" sz="2400" dirty="0" smtClean="0"/>
              <a:t>辻褄の合わない説明</a:t>
            </a:r>
            <a:endParaRPr kumimoji="1" lang="en-US" altLang="ja-JP" sz="2400" dirty="0" smtClean="0"/>
          </a:p>
          <a:p>
            <a:pPr marL="457200" indent="-457200">
              <a:buFont typeface="+mj-ea"/>
              <a:buAutoNum type="circleNumDbPlain"/>
            </a:pPr>
            <a:r>
              <a:rPr lang="ja-JP" altLang="en-US" sz="2400" dirty="0" smtClean="0"/>
              <a:t>不自然な親の態度、児の態度</a:t>
            </a:r>
            <a:endParaRPr kumimoji="1" lang="ja-JP" altLang="en-US" sz="2400" dirty="0"/>
          </a:p>
        </p:txBody>
      </p:sp>
    </p:spTree>
    <p:extLst>
      <p:ext uri="{BB962C8B-B14F-4D97-AF65-F5344CB8AC3E}">
        <p14:creationId xmlns:p14="http://schemas.microsoft.com/office/powerpoint/2010/main" val="317323784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1803189"/>
            <a:ext cx="7321926" cy="4782373"/>
          </a:xfrm>
        </p:spPr>
        <p:txBody>
          <a:bodyPr>
            <a:normAutofit fontScale="92500" lnSpcReduction="20000"/>
          </a:bodyPr>
          <a:lstStyle/>
          <a:p>
            <a:pPr marL="360363" indent="-360363">
              <a:lnSpc>
                <a:spcPct val="120000"/>
              </a:lnSpc>
              <a:buFont typeface="+mj-lt"/>
              <a:buAutoNum type="arabicPeriod"/>
            </a:pPr>
            <a:r>
              <a:rPr lang="ja-JP" altLang="ja-JP" dirty="0" smtClean="0">
                <a:solidFill>
                  <a:schemeClr val="bg1">
                    <a:lumMod val="50000"/>
                  </a:schemeClr>
                </a:solidFill>
              </a:rPr>
              <a:t>救急</a:t>
            </a:r>
            <a:r>
              <a:rPr lang="ja-JP" altLang="ja-JP" dirty="0">
                <a:solidFill>
                  <a:schemeClr val="bg1">
                    <a:lumMod val="50000"/>
                  </a:schemeClr>
                </a:solidFill>
              </a:rPr>
              <a:t>医療の現場</a:t>
            </a:r>
            <a:r>
              <a:rPr lang="ja-JP" altLang="ja-JP" dirty="0" smtClean="0">
                <a:solidFill>
                  <a:schemeClr val="bg1">
                    <a:lumMod val="50000"/>
                  </a:schemeClr>
                </a:solidFill>
              </a:rPr>
              <a:t>から</a:t>
            </a:r>
            <a:endParaRPr lang="en-US" altLang="ja-JP" dirty="0" smtClean="0">
              <a:solidFill>
                <a:schemeClr val="bg1">
                  <a:lumMod val="50000"/>
                </a:schemeClr>
              </a:solidFill>
            </a:endParaRPr>
          </a:p>
          <a:p>
            <a:pPr marL="1160463" lvl="1" indent="-439738">
              <a:lnSpc>
                <a:spcPct val="120000"/>
              </a:lnSpc>
            </a:pPr>
            <a:r>
              <a:rPr lang="ja-JP" altLang="ja-JP" dirty="0">
                <a:solidFill>
                  <a:schemeClr val="bg1">
                    <a:lumMod val="50000"/>
                  </a:schemeClr>
                </a:solidFill>
              </a:rPr>
              <a:t>子どもの命を脅かす</a:t>
            </a:r>
            <a:r>
              <a:rPr lang="ja-JP" altLang="ja-JP" dirty="0" smtClean="0">
                <a:solidFill>
                  <a:schemeClr val="bg1">
                    <a:lumMod val="50000"/>
                  </a:schemeClr>
                </a:solidFill>
              </a:rPr>
              <a:t>もの</a:t>
            </a:r>
            <a:r>
              <a:rPr lang="ja-JP" altLang="en-US" dirty="0" smtClean="0">
                <a:solidFill>
                  <a:schemeClr val="bg1">
                    <a:lumMod val="50000"/>
                  </a:schemeClr>
                </a:solidFill>
              </a:rPr>
              <a:t>　ー</a:t>
            </a:r>
            <a:r>
              <a:rPr lang="ja-JP" altLang="ja-JP" dirty="0">
                <a:solidFill>
                  <a:schemeClr val="bg1">
                    <a:lumMod val="50000"/>
                  </a:schemeClr>
                </a:solidFill>
              </a:rPr>
              <a:t>　事故</a:t>
            </a:r>
          </a:p>
          <a:p>
            <a:pPr marL="1160463" lvl="1" indent="-439738">
              <a:lnSpc>
                <a:spcPct val="120000"/>
              </a:lnSpc>
            </a:pPr>
            <a:r>
              <a:rPr lang="ja-JP" altLang="en-US" dirty="0" smtClean="0">
                <a:solidFill>
                  <a:schemeClr val="bg1">
                    <a:lumMod val="50000"/>
                  </a:schemeClr>
                </a:solidFill>
              </a:rPr>
              <a:t>増加する被</a:t>
            </a:r>
            <a:r>
              <a:rPr lang="ja-JP" altLang="ja-JP" dirty="0" smtClean="0">
                <a:solidFill>
                  <a:schemeClr val="bg1">
                    <a:lumMod val="50000"/>
                  </a:schemeClr>
                </a:solidFill>
              </a:rPr>
              <a:t>虐待</a:t>
            </a:r>
            <a:r>
              <a:rPr lang="ja-JP" altLang="en-US" dirty="0" smtClean="0">
                <a:solidFill>
                  <a:schemeClr val="bg1">
                    <a:lumMod val="50000"/>
                  </a:schemeClr>
                </a:solidFill>
              </a:rPr>
              <a:t>児童</a:t>
            </a:r>
            <a:endParaRPr lang="en-US" altLang="ja-JP" dirty="0" smtClean="0">
              <a:solidFill>
                <a:schemeClr val="bg1">
                  <a:lumMod val="50000"/>
                </a:schemeClr>
              </a:solidFill>
            </a:endParaRPr>
          </a:p>
          <a:p>
            <a:pPr marL="360363" indent="-360363">
              <a:lnSpc>
                <a:spcPct val="120000"/>
              </a:lnSpc>
              <a:buFont typeface="+mj-lt"/>
              <a:buAutoNum type="arabicPeriod"/>
            </a:pPr>
            <a:r>
              <a:rPr lang="ja-JP" altLang="en-US" dirty="0" smtClean="0"/>
              <a:t>脳科学からみた子どもの発達</a:t>
            </a:r>
            <a:endParaRPr lang="en-US" altLang="ja-JP" dirty="0" smtClean="0"/>
          </a:p>
          <a:p>
            <a:pPr marL="1160463" lvl="1" indent="-439738">
              <a:lnSpc>
                <a:spcPct val="120000"/>
              </a:lnSpc>
            </a:pPr>
            <a:r>
              <a:rPr lang="ja-JP" altLang="en-US" b="1" dirty="0" smtClean="0"/>
              <a:t>三つ子の魂百まで</a:t>
            </a:r>
            <a:endParaRPr lang="en-US" altLang="ja-JP" b="1" dirty="0" smtClean="0"/>
          </a:p>
          <a:p>
            <a:pPr marL="1160463" lvl="1" indent="-439738">
              <a:lnSpc>
                <a:spcPct val="120000"/>
              </a:lnSpc>
            </a:pPr>
            <a:r>
              <a:rPr lang="ja-JP" altLang="en-US" b="1" dirty="0" smtClean="0"/>
              <a:t>子</a:t>
            </a:r>
            <a:r>
              <a:rPr lang="ja-JP" altLang="ja-JP" b="1" dirty="0" smtClean="0"/>
              <a:t>ども</a:t>
            </a:r>
            <a:r>
              <a:rPr lang="ja-JP" altLang="ja-JP" b="1" dirty="0"/>
              <a:t>の</a:t>
            </a:r>
            <a:r>
              <a:rPr lang="ja-JP" altLang="en-US" b="1" dirty="0"/>
              <a:t>脳の</a:t>
            </a:r>
            <a:r>
              <a:rPr lang="ja-JP" altLang="ja-JP" b="1" dirty="0" smtClean="0"/>
              <a:t>発達</a:t>
            </a:r>
            <a:endParaRPr lang="en-US" altLang="ja-JP" dirty="0" smtClean="0"/>
          </a:p>
          <a:p>
            <a:pPr marL="1160463" lvl="1" indent="-439738">
              <a:lnSpc>
                <a:spcPct val="120000"/>
              </a:lnSpc>
            </a:pPr>
            <a:r>
              <a:rPr lang="ja-JP" altLang="en-US" dirty="0">
                <a:solidFill>
                  <a:srgbClr val="FF00FF"/>
                </a:solidFill>
              </a:rPr>
              <a:t>子どもの脳が</a:t>
            </a:r>
            <a:r>
              <a:rPr lang="ja-JP" altLang="en-US" dirty="0" smtClean="0">
                <a:solidFill>
                  <a:srgbClr val="FF00FF"/>
                </a:solidFill>
              </a:rPr>
              <a:t>危ない。</a:t>
            </a:r>
            <a:r>
              <a:rPr lang="ja-JP" altLang="en-US" dirty="0" smtClean="0"/>
              <a:t>　</a:t>
            </a:r>
            <a:endParaRPr lang="en-US" altLang="ja-JP" dirty="0" smtClean="0"/>
          </a:p>
          <a:p>
            <a:pPr marL="1339850" lvl="2" indent="-219075">
              <a:lnSpc>
                <a:spcPct val="120000"/>
              </a:lnSpc>
              <a:buNone/>
            </a:pPr>
            <a:r>
              <a:rPr lang="en-US" altLang="ja-JP" dirty="0"/>
              <a:t>	</a:t>
            </a:r>
            <a:r>
              <a:rPr lang="ja-JP" altLang="ja-JP" dirty="0" smtClean="0"/>
              <a:t>環境</a:t>
            </a:r>
            <a:r>
              <a:rPr lang="ja-JP" altLang="ja-JP" dirty="0"/>
              <a:t>汚染による一番の被害者は、胎児、そして子どもたち、なぜ</a:t>
            </a:r>
            <a:r>
              <a:rPr lang="ja-JP" altLang="ja-JP" dirty="0" smtClean="0"/>
              <a:t>？</a:t>
            </a:r>
            <a:endParaRPr lang="en-US" altLang="ja-JP" dirty="0" smtClean="0"/>
          </a:p>
          <a:p>
            <a:pPr marL="1160463" lvl="1" indent="-439738">
              <a:lnSpc>
                <a:spcPct val="120000"/>
              </a:lnSpc>
            </a:pPr>
            <a:r>
              <a:rPr lang="ja-JP" altLang="en-US" dirty="0" smtClean="0"/>
              <a:t>発達課題を重視した発達支援</a:t>
            </a:r>
            <a:endParaRPr lang="en-US" altLang="ja-JP" dirty="0" smtClean="0"/>
          </a:p>
          <a:p>
            <a:pPr marL="360363" indent="-360363">
              <a:lnSpc>
                <a:spcPct val="120000"/>
              </a:lnSpc>
              <a:buFont typeface="+mj-lt"/>
              <a:buAutoNum type="arabicPeriod"/>
            </a:pPr>
            <a:r>
              <a:rPr lang="ja-JP" altLang="ja-JP" dirty="0" smtClean="0">
                <a:solidFill>
                  <a:schemeClr val="bg1">
                    <a:lumMod val="50000"/>
                  </a:schemeClr>
                </a:solidFill>
              </a:rPr>
              <a:t>災害を体験した子どもたちへの「こころのケア」</a:t>
            </a:r>
            <a:endParaRPr lang="ja-JP" altLang="ja-JP" dirty="0">
              <a:solidFill>
                <a:schemeClr val="bg1">
                  <a:lumMod val="50000"/>
                </a:schemeClr>
              </a:solidFill>
            </a:endParaRPr>
          </a:p>
        </p:txBody>
      </p:sp>
      <p:sp>
        <p:nvSpPr>
          <p:cNvPr id="4" name="日付プレースホルダー 3"/>
          <p:cNvSpPr>
            <a:spLocks noGrp="1"/>
          </p:cNvSpPr>
          <p:nvPr>
            <p:ph type="dt" sz="half" idx="10"/>
          </p:nvPr>
        </p:nvSpPr>
        <p:spPr/>
        <p:txBody>
          <a:bodyPr/>
          <a:lstStyle/>
          <a:p>
            <a:r>
              <a:rPr kumimoji="1" lang="en-US" altLang="ja-JP" smtClean="0"/>
              <a:t>11/09/25</a:t>
            </a:r>
            <a:endParaRPr kumimoji="1" lang="ja-JP" altLang="en-US"/>
          </a:p>
        </p:txBody>
      </p:sp>
      <p:sp>
        <p:nvSpPr>
          <p:cNvPr id="5" name="スライド番号プレースホルダー 4"/>
          <p:cNvSpPr>
            <a:spLocks noGrp="1"/>
          </p:cNvSpPr>
          <p:nvPr>
            <p:ph type="sldNum" sz="quarter" idx="12"/>
          </p:nvPr>
        </p:nvSpPr>
        <p:spPr/>
        <p:txBody>
          <a:bodyPr/>
          <a:lstStyle/>
          <a:p>
            <a:fld id="{FD378B90-F800-DE45-A31A-37CE90FA1D5B}" type="slidenum">
              <a:rPr kumimoji="1" lang="ja-JP" altLang="en-US" smtClean="0"/>
              <a:t>25</a:t>
            </a:fld>
            <a:endParaRPr kumimoji="1" lang="ja-JP" altLang="en-US"/>
          </a:p>
        </p:txBody>
      </p:sp>
      <p:sp>
        <p:nvSpPr>
          <p:cNvPr id="6" name="角丸四角形 5"/>
          <p:cNvSpPr/>
          <p:nvPr/>
        </p:nvSpPr>
        <p:spPr>
          <a:xfrm>
            <a:off x="829067" y="320706"/>
            <a:ext cx="7514529" cy="126013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7" name="タイトル 1"/>
          <p:cNvSpPr txBox="1">
            <a:spLocks/>
          </p:cNvSpPr>
          <p:nvPr/>
        </p:nvSpPr>
        <p:spPr>
          <a:xfrm>
            <a:off x="457200" y="1227272"/>
            <a:ext cx="8229600" cy="2053984"/>
          </a:xfrm>
          <a:prstGeom prst="rect">
            <a:avLst/>
          </a:prstGeom>
        </p:spPr>
        <p:txBody>
          <a:bodyPr vert="horz" lIns="91440" tIns="45720" rIns="91440" bIns="45720" rtlCol="0" anchor="ctr">
            <a:noAutofit/>
          </a:bodyPr>
          <a:lstStyle>
            <a:lvl1pPr algn="ctr" defTabSz="457200" rtl="0" eaLnBrk="1" latinLnBrk="0" hangingPunct="1">
              <a:spcBef>
                <a:spcPct val="0"/>
              </a:spcBef>
              <a:buNone/>
              <a:defRPr kumimoji="1" sz="3600" kern="1200">
                <a:solidFill>
                  <a:schemeClr val="tx1"/>
                </a:solidFill>
                <a:latin typeface="+mj-lt"/>
                <a:ea typeface="+mj-ea"/>
                <a:cs typeface="+mj-cs"/>
              </a:defRPr>
            </a:lvl1pPr>
          </a:lstStyle>
          <a:p>
            <a:pPr>
              <a:lnSpc>
                <a:spcPct val="150000"/>
              </a:lnSpc>
            </a:pPr>
            <a:endParaRPr lang="ja-JP" altLang="en-US" sz="4000" dirty="0"/>
          </a:p>
        </p:txBody>
      </p:sp>
      <p:sp>
        <p:nvSpPr>
          <p:cNvPr id="8" name="タイトル 7"/>
          <p:cNvSpPr>
            <a:spLocks noGrp="1"/>
          </p:cNvSpPr>
          <p:nvPr>
            <p:ph type="title"/>
          </p:nvPr>
        </p:nvSpPr>
        <p:spPr>
          <a:xfrm>
            <a:off x="245523" y="320706"/>
            <a:ext cx="8229600" cy="1260131"/>
          </a:xfrm>
        </p:spPr>
        <p:txBody>
          <a:bodyPr>
            <a:noAutofit/>
          </a:bodyPr>
          <a:lstStyle/>
          <a:p>
            <a:pPr>
              <a:lnSpc>
                <a:spcPct val="130000"/>
              </a:lnSpc>
            </a:pPr>
            <a:r>
              <a:rPr lang="ja-JP" altLang="en-US" sz="2800" dirty="0">
                <a:latin typeface="+mj-ea"/>
              </a:rPr>
              <a:t>テーマ　</a:t>
            </a:r>
            <a:r>
              <a:rPr lang="ja-JP" altLang="ja-JP" sz="2800" dirty="0">
                <a:latin typeface="+mj-ea"/>
              </a:rPr>
              <a:t>子どもを</a:t>
            </a:r>
            <a:r>
              <a:rPr lang="ja-JP" altLang="ja-JP" sz="2800" dirty="0" smtClean="0">
                <a:latin typeface="+mj-ea"/>
              </a:rPr>
              <a:t>守ろう「</a:t>
            </a:r>
            <a:r>
              <a:rPr lang="ja-JP" altLang="ja-JP" sz="2800" dirty="0">
                <a:latin typeface="+mj-ea"/>
              </a:rPr>
              <a:t>生命」と「こころ」</a:t>
            </a:r>
            <a:br>
              <a:rPr lang="ja-JP" altLang="ja-JP" sz="2800" dirty="0">
                <a:latin typeface="+mj-ea"/>
              </a:rPr>
            </a:br>
            <a:r>
              <a:rPr lang="en-US" altLang="ja-JP" sz="2800" dirty="0">
                <a:latin typeface="+mj-ea"/>
              </a:rPr>
              <a:t>『</a:t>
            </a:r>
            <a:r>
              <a:rPr lang="ja-JP" altLang="ja-JP" sz="2800" dirty="0">
                <a:latin typeface="+mj-ea"/>
              </a:rPr>
              <a:t>安心・安全の育児のために</a:t>
            </a:r>
            <a:r>
              <a:rPr lang="en-US" altLang="ja-JP" sz="2800" dirty="0" smtClean="0">
                <a:latin typeface="+mj-ea"/>
              </a:rPr>
              <a:t>』</a:t>
            </a:r>
            <a:endParaRPr kumimoji="1" lang="ja-JP" altLang="en-US" sz="2800" dirty="0">
              <a:latin typeface="+mj-ea"/>
            </a:endParaRPr>
          </a:p>
        </p:txBody>
      </p:sp>
    </p:spTree>
    <p:extLst>
      <p:ext uri="{BB962C8B-B14F-4D97-AF65-F5344CB8AC3E}">
        <p14:creationId xmlns:p14="http://schemas.microsoft.com/office/powerpoint/2010/main" val="259473477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角丸四角形 28"/>
          <p:cNvSpPr/>
          <p:nvPr/>
        </p:nvSpPr>
        <p:spPr>
          <a:xfrm>
            <a:off x="284044" y="105821"/>
            <a:ext cx="8438055" cy="79772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685800" y="31591"/>
            <a:ext cx="7772400" cy="871956"/>
          </a:xfrm>
        </p:spPr>
        <p:txBody>
          <a:bodyPr/>
          <a:lstStyle/>
          <a:p>
            <a:r>
              <a:rPr kumimoji="1" lang="en-US" altLang="ja-JP" dirty="0" smtClean="0"/>
              <a:t>“</a:t>
            </a:r>
            <a:r>
              <a:rPr kumimoji="1" lang="ja-JP" altLang="en-US" dirty="0" smtClean="0"/>
              <a:t>三つ子の魂百までも</a:t>
            </a:r>
            <a:r>
              <a:rPr kumimoji="1" lang="en-US" altLang="ja-JP" dirty="0" smtClean="0"/>
              <a:t>”</a:t>
            </a:r>
            <a:endParaRPr kumimoji="1" lang="ja-JP" altLang="en-US" dirty="0"/>
          </a:p>
        </p:txBody>
      </p:sp>
      <p:sp>
        <p:nvSpPr>
          <p:cNvPr id="3" name="サブタイトル 2"/>
          <p:cNvSpPr>
            <a:spLocks noGrp="1"/>
          </p:cNvSpPr>
          <p:nvPr>
            <p:ph type="subTitle" idx="1"/>
          </p:nvPr>
        </p:nvSpPr>
        <p:spPr>
          <a:xfrm>
            <a:off x="441024" y="917971"/>
            <a:ext cx="8034910" cy="615800"/>
          </a:xfrm>
        </p:spPr>
        <p:txBody>
          <a:bodyPr>
            <a:normAutofit/>
          </a:bodyPr>
          <a:lstStyle/>
          <a:p>
            <a:r>
              <a:rPr kumimoji="1" lang="ja-JP" altLang="en-US" sz="2400" dirty="0" smtClean="0"/>
              <a:t>世界８０カ国もの国々でも、遥か昔からの言い伝えがあります</a:t>
            </a:r>
            <a:endParaRPr kumimoji="1" lang="ja-JP" altLang="en-US" sz="2400" dirty="0"/>
          </a:p>
        </p:txBody>
      </p:sp>
      <p:grpSp>
        <p:nvGrpSpPr>
          <p:cNvPr id="24" name="図形グループ 23"/>
          <p:cNvGrpSpPr/>
          <p:nvPr/>
        </p:nvGrpSpPr>
        <p:grpSpPr>
          <a:xfrm>
            <a:off x="3806946" y="1501211"/>
            <a:ext cx="5037106" cy="1100907"/>
            <a:chOff x="3808428" y="1783057"/>
            <a:chExt cx="5037106" cy="1100907"/>
          </a:xfrm>
        </p:grpSpPr>
        <p:sp>
          <p:nvSpPr>
            <p:cNvPr id="23" name="角丸四角形 22"/>
            <p:cNvSpPr/>
            <p:nvPr/>
          </p:nvSpPr>
          <p:spPr>
            <a:xfrm>
              <a:off x="3844400" y="1783057"/>
              <a:ext cx="4965163" cy="1100907"/>
            </a:xfrm>
            <a:prstGeom prst="round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3808428" y="1833611"/>
              <a:ext cx="5037106" cy="369332"/>
            </a:xfrm>
            <a:prstGeom prst="rect">
              <a:avLst/>
            </a:prstGeom>
            <a:noFill/>
          </p:spPr>
          <p:txBody>
            <a:bodyPr wrap="none" rtlCol="0">
              <a:spAutoFit/>
            </a:bodyPr>
            <a:lstStyle/>
            <a:p>
              <a:r>
                <a:rPr kumimoji="1" lang="en-US" altLang="ja-JP" dirty="0" smtClean="0"/>
                <a:t>What is learned in the cradle is carried to the grave.</a:t>
              </a:r>
              <a:endParaRPr kumimoji="1" lang="ja-JP" altLang="en-US" dirty="0"/>
            </a:p>
          </p:txBody>
        </p:sp>
        <p:sp>
          <p:nvSpPr>
            <p:cNvPr id="8" name="テキスト ボックス 7"/>
            <p:cNvSpPr txBox="1"/>
            <p:nvPr/>
          </p:nvSpPr>
          <p:spPr>
            <a:xfrm>
              <a:off x="3930382" y="2202943"/>
              <a:ext cx="4793199" cy="646331"/>
            </a:xfrm>
            <a:prstGeom prst="rect">
              <a:avLst/>
            </a:prstGeom>
            <a:noFill/>
          </p:spPr>
          <p:txBody>
            <a:bodyPr wrap="none" rtlCol="0">
              <a:spAutoFit/>
            </a:bodyPr>
            <a:lstStyle/>
            <a:p>
              <a:pPr algn="ctr"/>
              <a:r>
                <a:rPr kumimoji="1" lang="ja-JP" altLang="en-US" dirty="0" smtClean="0"/>
                <a:t>揺りかごの中で覚えたことは墓場まで持っていく</a:t>
              </a:r>
              <a:endParaRPr kumimoji="1" lang="en-US" altLang="ja-JP" dirty="0" smtClean="0"/>
            </a:p>
            <a:p>
              <a:pPr algn="ctr"/>
              <a:r>
                <a:rPr lang="ja-JP" altLang="en-US" dirty="0"/>
                <a:t>英国、米国、</a:t>
              </a:r>
              <a:r>
                <a:rPr lang="ja-JP" altLang="en-US" dirty="0" smtClean="0"/>
                <a:t>豪州</a:t>
              </a:r>
              <a:endParaRPr lang="ja-JP" altLang="en-US" dirty="0"/>
            </a:p>
          </p:txBody>
        </p:sp>
      </p:grpSp>
      <p:grpSp>
        <p:nvGrpSpPr>
          <p:cNvPr id="28" name="図形グループ 27"/>
          <p:cNvGrpSpPr/>
          <p:nvPr/>
        </p:nvGrpSpPr>
        <p:grpSpPr>
          <a:xfrm>
            <a:off x="89272" y="2333510"/>
            <a:ext cx="4325223" cy="1100907"/>
            <a:chOff x="89272" y="2012855"/>
            <a:chExt cx="4325223" cy="1100907"/>
          </a:xfrm>
        </p:grpSpPr>
        <p:sp>
          <p:nvSpPr>
            <p:cNvPr id="18" name="角丸四角形 17"/>
            <p:cNvSpPr/>
            <p:nvPr/>
          </p:nvSpPr>
          <p:spPr>
            <a:xfrm>
              <a:off x="89272" y="2012855"/>
              <a:ext cx="4325223" cy="1100907"/>
            </a:xfrm>
            <a:prstGeom prst="roundRect">
              <a:avLst/>
            </a:prstGeom>
            <a:solidFill>
              <a:srgbClr val="CCFF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1441405" y="2012855"/>
              <a:ext cx="1620957" cy="523220"/>
            </a:xfrm>
            <a:prstGeom prst="rect">
              <a:avLst/>
            </a:prstGeom>
            <a:noFill/>
          </p:spPr>
          <p:txBody>
            <a:bodyPr wrap="none" rtlCol="0">
              <a:spAutoFit/>
            </a:bodyPr>
            <a:lstStyle/>
            <a:p>
              <a:r>
                <a:rPr kumimoji="1" lang="ja-JP" altLang="en-US" sz="2800" dirty="0" smtClean="0"/>
                <a:t>三歳看老</a:t>
              </a:r>
              <a:endParaRPr kumimoji="1" lang="ja-JP" altLang="en-US" sz="2800" dirty="0"/>
            </a:p>
          </p:txBody>
        </p:sp>
        <p:sp>
          <p:nvSpPr>
            <p:cNvPr id="11" name="テキスト ボックス 10"/>
            <p:cNvSpPr txBox="1"/>
            <p:nvPr/>
          </p:nvSpPr>
          <p:spPr>
            <a:xfrm>
              <a:off x="412978" y="2467431"/>
              <a:ext cx="3677810" cy="646331"/>
            </a:xfrm>
            <a:prstGeom prst="rect">
              <a:avLst/>
            </a:prstGeom>
            <a:noFill/>
          </p:spPr>
          <p:txBody>
            <a:bodyPr wrap="none" rtlCol="0">
              <a:spAutoFit/>
            </a:bodyPr>
            <a:lstStyle/>
            <a:p>
              <a:pPr algn="ctr"/>
              <a:r>
                <a:rPr kumimoji="1" lang="ja-JP" altLang="en-US" dirty="0" smtClean="0"/>
                <a:t>三歳の子どもをみたら老後がわかる</a:t>
              </a:r>
              <a:endParaRPr kumimoji="1" lang="en-US" altLang="ja-JP" dirty="0" smtClean="0"/>
            </a:p>
            <a:p>
              <a:pPr algn="ctr"/>
              <a:r>
                <a:rPr lang="ja-JP" altLang="en-US" dirty="0"/>
                <a:t>中国、台湾、</a:t>
              </a:r>
              <a:r>
                <a:rPr lang="ja-JP" altLang="en-US" dirty="0" smtClean="0"/>
                <a:t>香港</a:t>
              </a:r>
              <a:endParaRPr lang="ja-JP" altLang="en-US" dirty="0"/>
            </a:p>
          </p:txBody>
        </p:sp>
      </p:grpSp>
      <p:grpSp>
        <p:nvGrpSpPr>
          <p:cNvPr id="25" name="図形グループ 24"/>
          <p:cNvGrpSpPr/>
          <p:nvPr/>
        </p:nvGrpSpPr>
        <p:grpSpPr>
          <a:xfrm>
            <a:off x="3839954" y="3318789"/>
            <a:ext cx="4968127" cy="1100907"/>
            <a:chOff x="3807726" y="5066251"/>
            <a:chExt cx="4968127" cy="1100907"/>
          </a:xfrm>
        </p:grpSpPr>
        <p:sp>
          <p:nvSpPr>
            <p:cNvPr id="22" name="角丸四角形 21"/>
            <p:cNvSpPr/>
            <p:nvPr/>
          </p:nvSpPr>
          <p:spPr>
            <a:xfrm>
              <a:off x="3809208" y="5066251"/>
              <a:ext cx="4965163" cy="1100907"/>
            </a:xfrm>
            <a:prstGeom prst="round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3809078" y="5143520"/>
              <a:ext cx="4965422" cy="369332"/>
            </a:xfrm>
            <a:prstGeom prst="rect">
              <a:avLst/>
            </a:prstGeom>
            <a:noFill/>
          </p:spPr>
          <p:txBody>
            <a:bodyPr wrap="none" rtlCol="0">
              <a:spAutoFit/>
            </a:bodyPr>
            <a:lstStyle/>
            <a:p>
              <a:r>
                <a:rPr kumimoji="1" lang="en-US" altLang="ja-JP" dirty="0" smtClean="0"/>
                <a:t>Il </a:t>
              </a:r>
              <a:r>
                <a:rPr kumimoji="1" lang="en-US" altLang="ja-JP" dirty="0" err="1" smtClean="0"/>
                <a:t>carattere</a:t>
              </a:r>
              <a:r>
                <a:rPr kumimoji="1" lang="en-US" altLang="ja-JP" dirty="0" smtClean="0"/>
                <a:t> </a:t>
              </a:r>
              <a:r>
                <a:rPr kumimoji="1" lang="en-US" altLang="ja-JP" dirty="0" err="1" smtClean="0"/>
                <a:t>aqquisito</a:t>
              </a:r>
              <a:r>
                <a:rPr kumimoji="1" lang="en-US" altLang="ja-JP" dirty="0" smtClean="0"/>
                <a:t> </a:t>
              </a:r>
              <a:r>
                <a:rPr kumimoji="1" lang="en-US" altLang="ja-JP" dirty="0" err="1" smtClean="0"/>
                <a:t>nell</a:t>
              </a:r>
              <a:r>
                <a:rPr kumimoji="1" lang="en-US" altLang="ja-JP" dirty="0" smtClean="0"/>
                <a:t>’ </a:t>
              </a:r>
              <a:r>
                <a:rPr kumimoji="1" lang="en-US" altLang="ja-JP" dirty="0" err="1" smtClean="0"/>
                <a:t>infanzia</a:t>
              </a:r>
              <a:r>
                <a:rPr kumimoji="1" lang="en-US" altLang="ja-JP" dirty="0" smtClean="0"/>
                <a:t> non cambia </a:t>
              </a:r>
              <a:r>
                <a:rPr kumimoji="1" lang="en-US" altLang="ja-JP" dirty="0" err="1" smtClean="0"/>
                <a:t>mai</a:t>
              </a:r>
              <a:r>
                <a:rPr kumimoji="1" lang="en-US" altLang="ja-JP" dirty="0" smtClean="0"/>
                <a:t>.</a:t>
              </a:r>
              <a:endParaRPr kumimoji="1" lang="ja-JP" altLang="en-US" dirty="0"/>
            </a:p>
          </p:txBody>
        </p:sp>
        <p:sp>
          <p:nvSpPr>
            <p:cNvPr id="5" name="テキスト ボックス 4"/>
            <p:cNvSpPr txBox="1"/>
            <p:nvPr/>
          </p:nvSpPr>
          <p:spPr>
            <a:xfrm>
              <a:off x="3807726" y="5512852"/>
              <a:ext cx="4968127" cy="646331"/>
            </a:xfrm>
            <a:prstGeom prst="rect">
              <a:avLst/>
            </a:prstGeom>
            <a:noFill/>
          </p:spPr>
          <p:txBody>
            <a:bodyPr wrap="none" rtlCol="0">
              <a:spAutoFit/>
            </a:bodyPr>
            <a:lstStyle/>
            <a:p>
              <a:pPr algn="ctr"/>
              <a:r>
                <a:rPr kumimoji="1" lang="ja-JP" altLang="en-US" dirty="0" smtClean="0"/>
                <a:t>幼いときに植え付けられた性格は一生変わらない</a:t>
              </a:r>
              <a:endParaRPr kumimoji="1" lang="en-US" altLang="ja-JP" dirty="0" smtClean="0"/>
            </a:p>
            <a:p>
              <a:pPr algn="ctr"/>
              <a:r>
                <a:rPr lang="ja-JP" altLang="en-US" dirty="0" smtClean="0"/>
                <a:t>イタリア</a:t>
              </a:r>
              <a:endParaRPr lang="ja-JP" altLang="en-US" dirty="0"/>
            </a:p>
          </p:txBody>
        </p:sp>
      </p:grpSp>
      <p:grpSp>
        <p:nvGrpSpPr>
          <p:cNvPr id="27" name="図形グループ 26"/>
          <p:cNvGrpSpPr/>
          <p:nvPr/>
        </p:nvGrpSpPr>
        <p:grpSpPr>
          <a:xfrm>
            <a:off x="89273" y="4289562"/>
            <a:ext cx="4325223" cy="1123927"/>
            <a:chOff x="89273" y="3919076"/>
            <a:chExt cx="4325223" cy="1123927"/>
          </a:xfrm>
        </p:grpSpPr>
        <p:pic>
          <p:nvPicPr>
            <p:cNvPr id="15" name="図 14" descr="韓国.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506" y="3919076"/>
              <a:ext cx="3530756" cy="423352"/>
            </a:xfrm>
            <a:prstGeom prst="rect">
              <a:avLst/>
            </a:prstGeom>
          </p:spPr>
        </p:pic>
        <p:sp>
          <p:nvSpPr>
            <p:cNvPr id="16" name="テキスト ボックス 15"/>
            <p:cNvSpPr txBox="1"/>
            <p:nvPr/>
          </p:nvSpPr>
          <p:spPr>
            <a:xfrm>
              <a:off x="89273" y="4396672"/>
              <a:ext cx="4325223" cy="646331"/>
            </a:xfrm>
            <a:prstGeom prst="rect">
              <a:avLst/>
            </a:prstGeom>
            <a:noFill/>
          </p:spPr>
          <p:txBody>
            <a:bodyPr wrap="none" rtlCol="0">
              <a:spAutoFit/>
            </a:bodyPr>
            <a:lstStyle/>
            <a:p>
              <a:pPr algn="ctr"/>
              <a:r>
                <a:rPr kumimoji="1" lang="ja-JP" altLang="en-US" dirty="0" smtClean="0"/>
                <a:t>３歳までに学んだ事は８０歳までもち続ける</a:t>
              </a:r>
              <a:endParaRPr kumimoji="1" lang="en-US" altLang="ja-JP" dirty="0" smtClean="0"/>
            </a:p>
            <a:p>
              <a:pPr algn="ctr"/>
              <a:r>
                <a:rPr lang="ja-JP" altLang="en-US" dirty="0" smtClean="0"/>
                <a:t>韓国</a:t>
              </a:r>
              <a:endParaRPr kumimoji="1" lang="ja-JP" altLang="en-US" dirty="0"/>
            </a:p>
          </p:txBody>
        </p:sp>
        <p:sp>
          <p:nvSpPr>
            <p:cNvPr id="20" name="角丸四角形 19"/>
            <p:cNvSpPr/>
            <p:nvPr/>
          </p:nvSpPr>
          <p:spPr>
            <a:xfrm>
              <a:off x="89273" y="3919076"/>
              <a:ext cx="4325223" cy="1100907"/>
            </a:xfrm>
            <a:prstGeom prst="roundRect">
              <a:avLst/>
            </a:prstGeom>
            <a:noFill/>
            <a:ln>
              <a:solidFill>
                <a:srgbClr val="CCFFC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grpSp>
        <p:nvGrpSpPr>
          <p:cNvPr id="26" name="図形グループ 25"/>
          <p:cNvGrpSpPr/>
          <p:nvPr/>
        </p:nvGrpSpPr>
        <p:grpSpPr>
          <a:xfrm>
            <a:off x="3062362" y="5340747"/>
            <a:ext cx="5669837" cy="1100907"/>
            <a:chOff x="3293111" y="5413489"/>
            <a:chExt cx="5669837" cy="1100907"/>
          </a:xfrm>
        </p:grpSpPr>
        <p:pic>
          <p:nvPicPr>
            <p:cNvPr id="13" name="図 12" descr="スーダン.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0905" y="5431084"/>
              <a:ext cx="4354249" cy="555995"/>
            </a:xfrm>
            <a:prstGeom prst="rect">
              <a:avLst/>
            </a:prstGeom>
          </p:spPr>
        </p:pic>
        <p:sp>
          <p:nvSpPr>
            <p:cNvPr id="14" name="テキスト ボックス 13"/>
            <p:cNvSpPr txBox="1"/>
            <p:nvPr/>
          </p:nvSpPr>
          <p:spPr>
            <a:xfrm>
              <a:off x="3349564" y="5868065"/>
              <a:ext cx="5556930" cy="646331"/>
            </a:xfrm>
            <a:prstGeom prst="rect">
              <a:avLst/>
            </a:prstGeom>
            <a:noFill/>
          </p:spPr>
          <p:txBody>
            <a:bodyPr wrap="none" rtlCol="0">
              <a:spAutoFit/>
            </a:bodyPr>
            <a:lstStyle/>
            <a:p>
              <a:pPr algn="ctr"/>
              <a:r>
                <a:rPr kumimoji="1" lang="ja-JP" altLang="en-US" dirty="0" smtClean="0"/>
                <a:t>非常に幼いときに学んだ事は石に刻まれたようなものだ</a:t>
              </a:r>
              <a:endParaRPr kumimoji="1" lang="en-US" altLang="ja-JP" dirty="0" smtClean="0"/>
            </a:p>
            <a:p>
              <a:pPr algn="ctr"/>
              <a:r>
                <a:rPr lang="ja-JP" altLang="en-US" dirty="0" smtClean="0"/>
                <a:t>ヨルダン　（アラビア語）</a:t>
              </a:r>
              <a:endParaRPr kumimoji="1" lang="ja-JP" altLang="en-US" dirty="0"/>
            </a:p>
          </p:txBody>
        </p:sp>
        <p:sp>
          <p:nvSpPr>
            <p:cNvPr id="21" name="角丸四角形 20"/>
            <p:cNvSpPr/>
            <p:nvPr/>
          </p:nvSpPr>
          <p:spPr>
            <a:xfrm>
              <a:off x="3293111" y="5413489"/>
              <a:ext cx="5669837" cy="1100907"/>
            </a:xfrm>
            <a:prstGeom prst="roundRect">
              <a:avLst/>
            </a:prstGeom>
            <a:noFill/>
            <a:ln>
              <a:solidFill>
                <a:srgbClr val="CCFFC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6" name="日付プレースホルダー 5"/>
          <p:cNvSpPr>
            <a:spLocks noGrp="1"/>
          </p:cNvSpPr>
          <p:nvPr>
            <p:ph type="dt" sz="half" idx="10"/>
          </p:nvPr>
        </p:nvSpPr>
        <p:spPr/>
        <p:txBody>
          <a:bodyPr/>
          <a:lstStyle/>
          <a:p>
            <a:r>
              <a:rPr kumimoji="1" lang="en-US" altLang="ja-JP" smtClean="0"/>
              <a:t>11/09/25</a:t>
            </a:r>
            <a:endParaRPr kumimoji="1" lang="ja-JP" altLang="en-US"/>
          </a:p>
        </p:txBody>
      </p:sp>
      <p:sp>
        <p:nvSpPr>
          <p:cNvPr id="9" name="スライド番号プレースホルダー 8"/>
          <p:cNvSpPr>
            <a:spLocks noGrp="1"/>
          </p:cNvSpPr>
          <p:nvPr>
            <p:ph type="sldNum" sz="quarter" idx="12"/>
          </p:nvPr>
        </p:nvSpPr>
        <p:spPr/>
        <p:txBody>
          <a:bodyPr/>
          <a:lstStyle/>
          <a:p>
            <a:fld id="{FD378B90-F800-DE45-A31A-37CE90FA1D5B}" type="slidenum">
              <a:rPr kumimoji="1" lang="ja-JP" altLang="en-US" smtClean="0"/>
              <a:t>26</a:t>
            </a:fld>
            <a:endParaRPr kumimoji="1" lang="ja-JP" altLang="en-US"/>
          </a:p>
        </p:txBody>
      </p:sp>
    </p:spTree>
    <p:extLst>
      <p:ext uri="{BB962C8B-B14F-4D97-AF65-F5344CB8AC3E}">
        <p14:creationId xmlns:p14="http://schemas.microsoft.com/office/powerpoint/2010/main" val="281488157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457200" y="1461339"/>
            <a:ext cx="7865035" cy="5232308"/>
          </a:xfrm>
          <a:prstGeom prst="rect">
            <a:avLst/>
          </a:prstGeom>
          <a:ln>
            <a:noFill/>
          </a:ln>
        </p:spPr>
        <p:style>
          <a:lnRef idx="1">
            <a:schemeClr val="dk1"/>
          </a:lnRef>
          <a:fillRef idx="3">
            <a:schemeClr val="dk1"/>
          </a:fillRef>
          <a:effectRef idx="2">
            <a:schemeClr val="dk1"/>
          </a:effectRef>
          <a:fontRef idx="minor">
            <a:schemeClr val="lt1"/>
          </a:fontRef>
        </p:style>
        <p:txBody>
          <a:bodyPr rtlCol="0" anchor="ctr"/>
          <a:lstStyle/>
          <a:p>
            <a:pPr algn="ctr"/>
            <a:endParaRPr kumimoji="1" lang="ja-JP" altLang="en-US"/>
          </a:p>
        </p:txBody>
      </p:sp>
      <p:sp>
        <p:nvSpPr>
          <p:cNvPr id="10" name="角丸四角形 9"/>
          <p:cNvSpPr/>
          <p:nvPr/>
        </p:nvSpPr>
        <p:spPr>
          <a:xfrm>
            <a:off x="248745" y="504684"/>
            <a:ext cx="8438055" cy="79772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457200" y="318339"/>
            <a:ext cx="8229600" cy="1143000"/>
          </a:xfrm>
        </p:spPr>
        <p:txBody>
          <a:bodyPr>
            <a:normAutofit/>
          </a:bodyPr>
          <a:lstStyle/>
          <a:p>
            <a:r>
              <a:rPr lang="ja-JP" altLang="en-US" dirty="0"/>
              <a:t>身体各部のつり合い</a:t>
            </a:r>
            <a:endParaRPr kumimoji="1" lang="ja-JP" altLang="en-US" dirty="0"/>
          </a:p>
        </p:txBody>
      </p:sp>
      <p:pic>
        <p:nvPicPr>
          <p:cNvPr id="3" name="図 2" descr="身体各部のつり合い.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166" y="1626555"/>
            <a:ext cx="6558010" cy="4808727"/>
          </a:xfrm>
          <a:prstGeom prst="rect">
            <a:avLst/>
          </a:prstGeom>
        </p:spPr>
      </p:pic>
      <p:sp>
        <p:nvSpPr>
          <p:cNvPr id="5" name="日付プレースホルダー 4"/>
          <p:cNvSpPr>
            <a:spLocks noGrp="1"/>
          </p:cNvSpPr>
          <p:nvPr>
            <p:ph type="dt" sz="half" idx="10"/>
          </p:nvPr>
        </p:nvSpPr>
        <p:spPr/>
        <p:txBody>
          <a:bodyPr/>
          <a:lstStyle/>
          <a:p>
            <a:r>
              <a:rPr kumimoji="1" lang="en-US" altLang="ja-JP" smtClean="0"/>
              <a:t>11/09/25</a:t>
            </a:r>
            <a:endParaRPr kumimoji="1" lang="ja-JP" altLang="en-US"/>
          </a:p>
        </p:txBody>
      </p:sp>
      <p:sp>
        <p:nvSpPr>
          <p:cNvPr id="6" name="スライド番号プレースホルダー 5"/>
          <p:cNvSpPr>
            <a:spLocks noGrp="1"/>
          </p:cNvSpPr>
          <p:nvPr>
            <p:ph type="sldNum" sz="quarter" idx="12"/>
          </p:nvPr>
        </p:nvSpPr>
        <p:spPr/>
        <p:txBody>
          <a:bodyPr/>
          <a:lstStyle/>
          <a:p>
            <a:fld id="{FD378B90-F800-DE45-A31A-37CE90FA1D5B}" type="slidenum">
              <a:rPr kumimoji="1" lang="ja-JP" altLang="en-US" smtClean="0"/>
              <a:t>27</a:t>
            </a:fld>
            <a:endParaRPr kumimoji="1" lang="ja-JP" altLang="en-US"/>
          </a:p>
        </p:txBody>
      </p:sp>
    </p:spTree>
    <p:extLst>
      <p:ext uri="{BB962C8B-B14F-4D97-AF65-F5344CB8AC3E}">
        <p14:creationId xmlns:p14="http://schemas.microsoft.com/office/powerpoint/2010/main" val="323662816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 9"/>
          <p:cNvSpPr/>
          <p:nvPr/>
        </p:nvSpPr>
        <p:spPr>
          <a:xfrm>
            <a:off x="248745" y="504684"/>
            <a:ext cx="8438055" cy="79772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457200" y="318339"/>
            <a:ext cx="8229600" cy="1143000"/>
          </a:xfrm>
        </p:spPr>
        <p:txBody>
          <a:bodyPr>
            <a:normAutofit/>
          </a:bodyPr>
          <a:lstStyle/>
          <a:p>
            <a:r>
              <a:rPr kumimoji="1" lang="ja-JP" altLang="en-US" dirty="0" smtClean="0"/>
              <a:t>脳は胎児から３歳の間に発達する</a:t>
            </a:r>
            <a:endParaRPr kumimoji="1" lang="ja-JP" altLang="en-US" dirty="0"/>
          </a:p>
        </p:txBody>
      </p:sp>
      <p:pic>
        <p:nvPicPr>
          <p:cNvPr id="7" name="図 6"/>
          <p:cNvPicPr>
            <a:picLocks noChangeAspect="1"/>
          </p:cNvPicPr>
          <p:nvPr/>
        </p:nvPicPr>
        <p:blipFill>
          <a:blip r:embed="rId2"/>
          <a:stretch>
            <a:fillRect/>
          </a:stretch>
        </p:blipFill>
        <p:spPr>
          <a:xfrm>
            <a:off x="248745" y="1461339"/>
            <a:ext cx="3050105" cy="4741585"/>
          </a:xfrm>
          <a:prstGeom prst="rect">
            <a:avLst/>
          </a:prstGeom>
        </p:spPr>
      </p:pic>
      <p:sp>
        <p:nvSpPr>
          <p:cNvPr id="8" name="テキスト ボックス 7"/>
          <p:cNvSpPr txBox="1"/>
          <p:nvPr/>
        </p:nvSpPr>
        <p:spPr>
          <a:xfrm>
            <a:off x="3603412" y="1434427"/>
            <a:ext cx="3511699" cy="523220"/>
          </a:xfrm>
          <a:prstGeom prst="rect">
            <a:avLst/>
          </a:prstGeom>
          <a:noFill/>
        </p:spPr>
        <p:txBody>
          <a:bodyPr wrap="none" rtlCol="0">
            <a:spAutoFit/>
          </a:bodyPr>
          <a:lstStyle/>
          <a:p>
            <a:r>
              <a:rPr kumimoji="1" lang="ja-JP" altLang="en-US" sz="2800" dirty="0" smtClean="0"/>
              <a:t>脳重量と頭囲の変化：</a:t>
            </a:r>
            <a:endParaRPr kumimoji="1" lang="ja-JP" altLang="en-US" sz="2800" dirty="0"/>
          </a:p>
        </p:txBody>
      </p:sp>
      <p:sp>
        <p:nvSpPr>
          <p:cNvPr id="9" name="テキスト ボックス 8"/>
          <p:cNvSpPr txBox="1"/>
          <p:nvPr/>
        </p:nvSpPr>
        <p:spPr>
          <a:xfrm>
            <a:off x="3603412" y="2203175"/>
            <a:ext cx="5083388" cy="3139321"/>
          </a:xfrm>
          <a:prstGeom prst="rect">
            <a:avLst/>
          </a:prstGeom>
          <a:noFill/>
        </p:spPr>
        <p:txBody>
          <a:bodyPr wrap="square" rtlCol="0">
            <a:spAutoFit/>
          </a:bodyPr>
          <a:lstStyle/>
          <a:p>
            <a:pPr>
              <a:lnSpc>
                <a:spcPct val="150000"/>
              </a:lnSpc>
              <a:spcAft>
                <a:spcPts val="600"/>
              </a:spcAft>
              <a:tabLst>
                <a:tab pos="3141663" algn="r"/>
                <a:tab pos="4478338" algn="r"/>
              </a:tabLst>
            </a:pPr>
            <a:r>
              <a:rPr kumimoji="1" lang="ja-JP" altLang="en-US" sz="2400" dirty="0" smtClean="0"/>
              <a:t>胎児６か月</a:t>
            </a:r>
            <a:r>
              <a:rPr kumimoji="1" lang="en-US" altLang="ja-JP" sz="2400" dirty="0" smtClean="0"/>
              <a:t>	100g	</a:t>
            </a:r>
          </a:p>
          <a:p>
            <a:pPr>
              <a:lnSpc>
                <a:spcPct val="150000"/>
              </a:lnSpc>
              <a:spcAft>
                <a:spcPts val="600"/>
              </a:spcAft>
              <a:tabLst>
                <a:tab pos="3141663" algn="r"/>
                <a:tab pos="4478338" algn="r"/>
              </a:tabLst>
            </a:pPr>
            <a:r>
              <a:rPr lang="ja-JP" altLang="en-US" sz="2400" dirty="0" smtClean="0"/>
              <a:t>出生時</a:t>
            </a:r>
            <a:r>
              <a:rPr lang="en-US" altLang="ja-JP" sz="2400" dirty="0"/>
              <a:t>	</a:t>
            </a:r>
            <a:r>
              <a:rPr lang="en-US" altLang="ja-JP" sz="2400" dirty="0" smtClean="0"/>
              <a:t>400g	33cm</a:t>
            </a:r>
            <a:endParaRPr lang="ja-JP" altLang="en-US" sz="2400" dirty="0"/>
          </a:p>
          <a:p>
            <a:pPr>
              <a:lnSpc>
                <a:spcPct val="150000"/>
              </a:lnSpc>
              <a:spcAft>
                <a:spcPts val="600"/>
              </a:spcAft>
              <a:tabLst>
                <a:tab pos="3141663" algn="r"/>
                <a:tab pos="4478338" algn="r"/>
              </a:tabLst>
            </a:pPr>
            <a:r>
              <a:rPr lang="ja-JP" altLang="en-US" sz="2400" dirty="0" smtClean="0"/>
              <a:t>１歳児</a:t>
            </a:r>
            <a:r>
              <a:rPr lang="en-US" altLang="ja-JP" sz="2400" dirty="0"/>
              <a:t>	</a:t>
            </a:r>
            <a:r>
              <a:rPr lang="en-US" altLang="ja-JP" sz="2400" dirty="0" smtClean="0"/>
              <a:t>800g	45cm</a:t>
            </a:r>
            <a:endParaRPr lang="ja-JP" altLang="en-US" sz="2400" dirty="0"/>
          </a:p>
          <a:p>
            <a:pPr>
              <a:lnSpc>
                <a:spcPct val="150000"/>
              </a:lnSpc>
              <a:spcAft>
                <a:spcPts val="600"/>
              </a:spcAft>
              <a:tabLst>
                <a:tab pos="3141663" algn="r"/>
                <a:tab pos="4478338" algn="r"/>
              </a:tabLst>
            </a:pPr>
            <a:r>
              <a:rPr lang="ja-JP" altLang="en-US" sz="2400" dirty="0" smtClean="0"/>
              <a:t>３歳児</a:t>
            </a:r>
            <a:r>
              <a:rPr lang="en-US" altLang="ja-JP" sz="2400" dirty="0" smtClean="0"/>
              <a:t>	1,200g	50cm</a:t>
            </a:r>
          </a:p>
          <a:p>
            <a:pPr>
              <a:lnSpc>
                <a:spcPct val="150000"/>
              </a:lnSpc>
              <a:spcAft>
                <a:spcPts val="600"/>
              </a:spcAft>
              <a:tabLst>
                <a:tab pos="3141663" algn="r"/>
                <a:tab pos="4478338" algn="r"/>
              </a:tabLst>
            </a:pPr>
            <a:r>
              <a:rPr lang="ja-JP" altLang="en-US" sz="2400" dirty="0" smtClean="0"/>
              <a:t>成人</a:t>
            </a:r>
            <a:r>
              <a:rPr lang="en-US" altLang="ja-JP" sz="2400" dirty="0" smtClean="0"/>
              <a:t>	1,200〜1,350g	55cm</a:t>
            </a:r>
          </a:p>
        </p:txBody>
      </p:sp>
      <p:sp>
        <p:nvSpPr>
          <p:cNvPr id="3" name="日付プレースホルダー 2"/>
          <p:cNvSpPr>
            <a:spLocks noGrp="1"/>
          </p:cNvSpPr>
          <p:nvPr>
            <p:ph type="dt" sz="half" idx="10"/>
          </p:nvPr>
        </p:nvSpPr>
        <p:spPr/>
        <p:txBody>
          <a:bodyPr/>
          <a:lstStyle/>
          <a:p>
            <a:r>
              <a:rPr kumimoji="1" lang="en-US" altLang="ja-JP" smtClean="0"/>
              <a:t>11/09/25</a:t>
            </a:r>
            <a:endParaRPr kumimoji="1" lang="ja-JP" altLang="en-US"/>
          </a:p>
        </p:txBody>
      </p:sp>
      <p:sp>
        <p:nvSpPr>
          <p:cNvPr id="4" name="スライド番号プレースホルダー 3"/>
          <p:cNvSpPr>
            <a:spLocks noGrp="1"/>
          </p:cNvSpPr>
          <p:nvPr>
            <p:ph type="sldNum" sz="quarter" idx="12"/>
          </p:nvPr>
        </p:nvSpPr>
        <p:spPr/>
        <p:txBody>
          <a:bodyPr/>
          <a:lstStyle/>
          <a:p>
            <a:fld id="{FD378B90-F800-DE45-A31A-37CE90FA1D5B}" type="slidenum">
              <a:rPr kumimoji="1" lang="ja-JP" altLang="en-US" smtClean="0"/>
              <a:t>28</a:t>
            </a:fld>
            <a:endParaRPr kumimoji="1" lang="ja-JP" altLang="en-US"/>
          </a:p>
        </p:txBody>
      </p:sp>
    </p:spTree>
    <p:extLst>
      <p:ext uri="{BB962C8B-B14F-4D97-AF65-F5344CB8AC3E}">
        <p14:creationId xmlns:p14="http://schemas.microsoft.com/office/powerpoint/2010/main" val="217744485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248745" y="504684"/>
            <a:ext cx="8438055" cy="79772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 name="日付プレースホルダー 3"/>
          <p:cNvSpPr>
            <a:spLocks noGrp="1"/>
          </p:cNvSpPr>
          <p:nvPr>
            <p:ph type="dt" sz="half" idx="10"/>
          </p:nvPr>
        </p:nvSpPr>
        <p:spPr/>
        <p:txBody>
          <a:bodyPr/>
          <a:lstStyle/>
          <a:p>
            <a:r>
              <a:rPr lang="en-US" altLang="ja-JP" smtClean="0"/>
              <a:t>11/09/25</a:t>
            </a:r>
            <a:endParaRPr lang="en-US" altLang="ja-JP"/>
          </a:p>
        </p:txBody>
      </p:sp>
      <p:sp>
        <p:nvSpPr>
          <p:cNvPr id="67586" name="Rectangle 1026"/>
          <p:cNvSpPr>
            <a:spLocks noGrp="1" noChangeArrowheads="1"/>
          </p:cNvSpPr>
          <p:nvPr>
            <p:ph type="title"/>
          </p:nvPr>
        </p:nvSpPr>
        <p:spPr>
          <a:xfrm>
            <a:off x="2590800" y="530084"/>
            <a:ext cx="3467847" cy="769009"/>
          </a:xfrm>
        </p:spPr>
        <p:txBody>
          <a:bodyPr>
            <a:noAutofit/>
          </a:bodyPr>
          <a:lstStyle/>
          <a:p>
            <a:r>
              <a:rPr lang="ja-JP" altLang="en-US" dirty="0" smtClean="0">
                <a:latin typeface="+mj-ea"/>
              </a:rPr>
              <a:t>胎児の脳の発達</a:t>
            </a:r>
            <a:endParaRPr lang="ja-JP" altLang="en-US" dirty="0">
              <a:latin typeface="+mj-ea"/>
            </a:endParaRPr>
          </a:p>
        </p:txBody>
      </p:sp>
      <p:pic>
        <p:nvPicPr>
          <p:cNvPr id="67587" name="Picture 102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48659" y="2084294"/>
            <a:ext cx="8077200" cy="3871913"/>
          </a:xfrm>
          <a:noFill/>
          <a:ln/>
          <a:extLs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2" name="正方形/長方形 1"/>
          <p:cNvSpPr/>
          <p:nvPr/>
        </p:nvSpPr>
        <p:spPr>
          <a:xfrm>
            <a:off x="5097053" y="1418522"/>
            <a:ext cx="2147305" cy="369332"/>
          </a:xfrm>
          <a:prstGeom prst="rect">
            <a:avLst/>
          </a:prstGeom>
        </p:spPr>
        <p:txBody>
          <a:bodyPr wrap="none">
            <a:spAutoFit/>
          </a:bodyPr>
          <a:lstStyle/>
          <a:p>
            <a:r>
              <a:rPr lang="en-US" altLang="ja-JP" dirty="0">
                <a:latin typeface="Helvetica" charset="0"/>
              </a:rPr>
              <a:t>from </a:t>
            </a:r>
            <a:r>
              <a:rPr lang="en-US" altLang="ja-JP" dirty="0" err="1">
                <a:latin typeface="Helvetica" charset="0"/>
              </a:rPr>
              <a:t>J.Cl</a:t>
            </a:r>
            <a:r>
              <a:rPr lang="en-US" altLang="ja-JP" dirty="0">
                <a:latin typeface="Helvetica" charset="0"/>
              </a:rPr>
              <a:t>. </a:t>
            </a:r>
            <a:r>
              <a:rPr lang="en-US" altLang="ja-JP" dirty="0" err="1">
                <a:latin typeface="Helvetica" charset="0"/>
              </a:rPr>
              <a:t>Larroche</a:t>
            </a:r>
            <a:endParaRPr lang="ja-JP" altLang="en-US" dirty="0"/>
          </a:p>
        </p:txBody>
      </p:sp>
      <p:sp>
        <p:nvSpPr>
          <p:cNvPr id="3" name="スライド番号プレースホルダー 2"/>
          <p:cNvSpPr>
            <a:spLocks noGrp="1"/>
          </p:cNvSpPr>
          <p:nvPr>
            <p:ph type="sldNum" sz="quarter" idx="12"/>
          </p:nvPr>
        </p:nvSpPr>
        <p:spPr/>
        <p:txBody>
          <a:bodyPr/>
          <a:lstStyle/>
          <a:p>
            <a:fld id="{FD378B90-F800-DE45-A31A-37CE90FA1D5B}" type="slidenum">
              <a:rPr kumimoji="1" lang="ja-JP" altLang="en-US" smtClean="0"/>
              <a:t>29</a:t>
            </a:fld>
            <a:endParaRPr kumimoji="1" lang="ja-JP" altLang="en-US"/>
          </a:p>
        </p:txBody>
      </p:sp>
    </p:spTree>
    <p:extLst>
      <p:ext uri="{BB962C8B-B14F-4D97-AF65-F5344CB8AC3E}">
        <p14:creationId xmlns:p14="http://schemas.microsoft.com/office/powerpoint/2010/main" val="328701950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71500" y="214313"/>
            <a:ext cx="8115300" cy="631825"/>
          </a:xfrm>
        </p:spPr>
        <p:txBody>
          <a:bodyPr>
            <a:noAutofit/>
          </a:bodyPr>
          <a:lstStyle/>
          <a:p>
            <a:pPr>
              <a:defRPr/>
            </a:pPr>
            <a:r>
              <a:rPr lang="ja-JP" altLang="en-US" sz="3600" dirty="0">
                <a:solidFill>
                  <a:srgbClr val="000000"/>
                </a:solidFill>
                <a:effectLst>
                  <a:outerShdw blurRad="38100" dist="38100" dir="2700000" algn="tl">
                    <a:srgbClr val="DDDDDD"/>
                  </a:outerShdw>
                </a:effectLst>
                <a:latin typeface="ＭＳ ゴシック" charset="0"/>
                <a:ea typeface="ＭＳ ゴシック" charset="0"/>
                <a:cs typeface="ＭＳ ゴシック" charset="0"/>
              </a:rPr>
              <a:t>阪神北広域こども急病センター</a:t>
            </a:r>
          </a:p>
        </p:txBody>
      </p:sp>
      <p:pic>
        <p:nvPicPr>
          <p:cNvPr id="68611" name="Picture 2" descr="C:\Users\hajime\Desktop\外観（１）.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1688" y="1143000"/>
            <a:ext cx="4303712" cy="314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2" name="正方形/長方形 5"/>
          <p:cNvSpPr>
            <a:spLocks noChangeArrowheads="1"/>
          </p:cNvSpPr>
          <p:nvPr/>
        </p:nvSpPr>
        <p:spPr bwMode="auto">
          <a:xfrm>
            <a:off x="609600" y="4495800"/>
            <a:ext cx="7929563" cy="191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ja-JP" altLang="en-US" sz="2000">
                <a:solidFill>
                  <a:srgbClr val="000000"/>
                </a:solidFill>
                <a:latin typeface="ＭＳ ゴシック" charset="0"/>
                <a:ea typeface="ＭＳ ゴシック" charset="0"/>
                <a:cs typeface="ＭＳ ゴシック" charset="0"/>
              </a:rPr>
              <a:t>伊丹市、宝塚市、川西市、猪名川町の</a:t>
            </a:r>
            <a:r>
              <a:rPr lang="en-US" altLang="ja-JP" sz="2000">
                <a:solidFill>
                  <a:srgbClr val="000000"/>
                </a:solidFill>
                <a:latin typeface="ＭＳ ゴシック" charset="0"/>
                <a:ea typeface="ＭＳ ゴシック" charset="0"/>
                <a:cs typeface="ＭＳ ゴシック" charset="0"/>
              </a:rPr>
              <a:t>3</a:t>
            </a:r>
            <a:r>
              <a:rPr lang="ja-JP" altLang="en-US" sz="2000">
                <a:solidFill>
                  <a:srgbClr val="000000"/>
                </a:solidFill>
                <a:latin typeface="ＭＳ ゴシック" charset="0"/>
                <a:ea typeface="ＭＳ ゴシック" charset="0"/>
                <a:cs typeface="ＭＳ ゴシック" charset="0"/>
              </a:rPr>
              <a:t>市</a:t>
            </a:r>
            <a:r>
              <a:rPr lang="en-US" altLang="ja-JP" sz="2000">
                <a:solidFill>
                  <a:srgbClr val="000000"/>
                </a:solidFill>
                <a:latin typeface="ＭＳ ゴシック" charset="0"/>
                <a:ea typeface="ＭＳ ゴシック" charset="0"/>
                <a:cs typeface="ＭＳ ゴシック" charset="0"/>
              </a:rPr>
              <a:t>1</a:t>
            </a:r>
            <a:r>
              <a:rPr lang="ja-JP" altLang="en-US" sz="2000">
                <a:solidFill>
                  <a:srgbClr val="000000"/>
                </a:solidFill>
                <a:latin typeface="ＭＳ ゴシック" charset="0"/>
                <a:ea typeface="ＭＳ ゴシック" charset="0"/>
                <a:cs typeface="ＭＳ ゴシック" charset="0"/>
              </a:rPr>
              <a:t>町と兵庫県により設立する財団。</a:t>
            </a:r>
            <a:r>
              <a:rPr lang="en-US" altLang="ja-JP" sz="2000">
                <a:solidFill>
                  <a:srgbClr val="000000"/>
                </a:solidFill>
                <a:latin typeface="ＭＳ ゴシック" charset="0"/>
                <a:ea typeface="ＭＳ ゴシック" charset="0"/>
                <a:cs typeface="ＭＳ ゴシック" charset="0"/>
              </a:rPr>
              <a:t>3</a:t>
            </a:r>
            <a:r>
              <a:rPr lang="ja-JP" altLang="en-US" sz="2000">
                <a:solidFill>
                  <a:srgbClr val="000000"/>
                </a:solidFill>
                <a:latin typeface="ＭＳ ゴシック" charset="0"/>
                <a:ea typeface="ＭＳ ゴシック" charset="0"/>
                <a:cs typeface="ＭＳ ゴシック" charset="0"/>
              </a:rPr>
              <a:t>市医師会、薬剤師会の協力により運営。</a:t>
            </a:r>
            <a:endParaRPr lang="en-US" altLang="ja-JP" sz="2000">
              <a:solidFill>
                <a:srgbClr val="000000"/>
              </a:solidFill>
              <a:latin typeface="ＭＳ ゴシック" charset="0"/>
              <a:ea typeface="ＭＳ ゴシック" charset="0"/>
              <a:cs typeface="ＭＳ ゴシック" charset="0"/>
            </a:endParaRPr>
          </a:p>
          <a:p>
            <a:pPr>
              <a:lnSpc>
                <a:spcPct val="150000"/>
              </a:lnSpc>
            </a:pPr>
            <a:r>
              <a:rPr lang="ja-JP" altLang="en-US" sz="2000">
                <a:solidFill>
                  <a:srgbClr val="000000"/>
                </a:solidFill>
                <a:latin typeface="ＭＳ ゴシック" charset="0"/>
                <a:ea typeface="ＭＳ ゴシック" charset="0"/>
                <a:cs typeface="ＭＳ ゴシック" charset="0"/>
              </a:rPr>
              <a:t>阪神北圏域（人口</a:t>
            </a:r>
            <a:r>
              <a:rPr lang="en-US" altLang="ja-JP" sz="2000">
                <a:solidFill>
                  <a:srgbClr val="000000"/>
                </a:solidFill>
                <a:latin typeface="ＭＳ ゴシック" charset="0"/>
                <a:ea typeface="ＭＳ ゴシック" charset="0"/>
                <a:cs typeface="ＭＳ ゴシック" charset="0"/>
              </a:rPr>
              <a:t>60</a:t>
            </a:r>
            <a:r>
              <a:rPr lang="ja-JP" altLang="en-US" sz="2000">
                <a:solidFill>
                  <a:srgbClr val="000000"/>
                </a:solidFill>
                <a:latin typeface="ＭＳ ゴシック" charset="0"/>
                <a:ea typeface="ＭＳ ゴシック" charset="0"/>
                <a:cs typeface="ＭＳ ゴシック" charset="0"/>
              </a:rPr>
              <a:t>万）。夜間・休日３６５日対応。</a:t>
            </a:r>
            <a:endParaRPr lang="en-US" altLang="ja-JP" sz="2000">
              <a:solidFill>
                <a:srgbClr val="000000"/>
              </a:solidFill>
              <a:latin typeface="ＭＳ ゴシック" charset="0"/>
              <a:ea typeface="ＭＳ ゴシック" charset="0"/>
              <a:cs typeface="ＭＳ ゴシック" charset="0"/>
            </a:endParaRPr>
          </a:p>
          <a:p>
            <a:pPr>
              <a:lnSpc>
                <a:spcPct val="150000"/>
              </a:lnSpc>
            </a:pPr>
            <a:r>
              <a:rPr lang="ja-JP" altLang="en-US" sz="2000">
                <a:solidFill>
                  <a:srgbClr val="000000"/>
                </a:solidFill>
                <a:latin typeface="ＭＳ ゴシック" charset="0"/>
                <a:ea typeface="ＭＳ ゴシック" charset="0"/>
                <a:cs typeface="ＭＳ ゴシック" charset="0"/>
              </a:rPr>
              <a:t>伊丹市に平成</a:t>
            </a:r>
            <a:r>
              <a:rPr lang="en-US" altLang="ja-JP" sz="2000">
                <a:solidFill>
                  <a:srgbClr val="000000"/>
                </a:solidFill>
                <a:latin typeface="ＭＳ ゴシック" charset="0"/>
                <a:ea typeface="ＭＳ ゴシック" charset="0"/>
                <a:cs typeface="ＭＳ ゴシック" charset="0"/>
              </a:rPr>
              <a:t>20</a:t>
            </a:r>
            <a:r>
              <a:rPr lang="ja-JP" altLang="en-US" sz="2000">
                <a:solidFill>
                  <a:srgbClr val="000000"/>
                </a:solidFill>
                <a:latin typeface="ＭＳ ゴシック" charset="0"/>
                <a:ea typeface="ＭＳ ゴシック" charset="0"/>
                <a:cs typeface="ＭＳ ゴシック" charset="0"/>
              </a:rPr>
              <a:t>年</a:t>
            </a:r>
            <a:r>
              <a:rPr lang="en-US" altLang="ja-JP" sz="2000">
                <a:solidFill>
                  <a:srgbClr val="000000"/>
                </a:solidFill>
                <a:latin typeface="ＭＳ ゴシック" charset="0"/>
                <a:ea typeface="ＭＳ ゴシック" charset="0"/>
                <a:cs typeface="ＭＳ ゴシック" charset="0"/>
              </a:rPr>
              <a:t>4</a:t>
            </a:r>
            <a:r>
              <a:rPr lang="ja-JP" altLang="en-US" sz="2000">
                <a:solidFill>
                  <a:srgbClr val="000000"/>
                </a:solidFill>
                <a:latin typeface="ＭＳ ゴシック" charset="0"/>
                <a:ea typeface="ＭＳ ゴシック" charset="0"/>
                <a:cs typeface="ＭＳ ゴシック" charset="0"/>
              </a:rPr>
              <a:t>月開院。</a:t>
            </a:r>
            <a:endParaRPr lang="en-US" altLang="ja-JP" sz="2000">
              <a:solidFill>
                <a:srgbClr val="000000"/>
              </a:solidFill>
              <a:latin typeface="ＭＳ ゴシック" charset="0"/>
              <a:ea typeface="ＭＳ ゴシック" charset="0"/>
              <a:cs typeface="ＭＳ ゴシック" charset="0"/>
            </a:endParaRPr>
          </a:p>
        </p:txBody>
      </p:sp>
      <p:sp>
        <p:nvSpPr>
          <p:cNvPr id="3" name="日付プレースホルダー 2"/>
          <p:cNvSpPr>
            <a:spLocks noGrp="1"/>
          </p:cNvSpPr>
          <p:nvPr>
            <p:ph type="dt" sz="half" idx="10"/>
          </p:nvPr>
        </p:nvSpPr>
        <p:spPr/>
        <p:txBody>
          <a:bodyPr/>
          <a:lstStyle/>
          <a:p>
            <a:r>
              <a:rPr kumimoji="1" lang="en-US" altLang="ja-JP" smtClean="0"/>
              <a:t>11/09/25</a:t>
            </a:r>
            <a:endParaRPr kumimoji="1" lang="ja-JP" altLang="en-US"/>
          </a:p>
        </p:txBody>
      </p:sp>
      <p:sp>
        <p:nvSpPr>
          <p:cNvPr id="4" name="スライド番号プレースホルダー 3"/>
          <p:cNvSpPr>
            <a:spLocks noGrp="1"/>
          </p:cNvSpPr>
          <p:nvPr>
            <p:ph type="sldNum" sz="quarter" idx="12"/>
          </p:nvPr>
        </p:nvSpPr>
        <p:spPr/>
        <p:txBody>
          <a:bodyPr/>
          <a:lstStyle/>
          <a:p>
            <a:fld id="{FD378B90-F800-DE45-A31A-37CE90FA1D5B}" type="slidenum">
              <a:rPr kumimoji="1" lang="ja-JP" altLang="en-US" smtClean="0"/>
              <a:t>3</a:t>
            </a:fld>
            <a:endParaRPr kumimoji="1" lang="ja-JP" altLang="en-US"/>
          </a:p>
        </p:txBody>
      </p:sp>
    </p:spTree>
    <p:extLst>
      <p:ext uri="{BB962C8B-B14F-4D97-AF65-F5344CB8AC3E}">
        <p14:creationId xmlns:p14="http://schemas.microsoft.com/office/powerpoint/2010/main" val="75265904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日付プレースホルダー 3"/>
          <p:cNvSpPr>
            <a:spLocks noGrp="1"/>
          </p:cNvSpPr>
          <p:nvPr>
            <p:ph type="dt" sz="half" idx="10"/>
          </p:nvPr>
        </p:nvSpPr>
        <p:spPr/>
        <p:txBody>
          <a:bodyPr/>
          <a:lstStyle/>
          <a:p>
            <a:r>
              <a:rPr lang="en-US" altLang="ja-JP" smtClean="0"/>
              <a:t>11/09/25</a:t>
            </a:r>
            <a:endParaRPr lang="en-US" altLang="ja-JP"/>
          </a:p>
        </p:txBody>
      </p:sp>
      <p:sp>
        <p:nvSpPr>
          <p:cNvPr id="71685" name="Text Box 5"/>
          <p:cNvSpPr txBox="1">
            <a:spLocks noChangeArrowheads="1"/>
          </p:cNvSpPr>
          <p:nvPr/>
        </p:nvSpPr>
        <p:spPr bwMode="auto">
          <a:xfrm>
            <a:off x="1371600" y="3352800"/>
            <a:ext cx="12954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r>
              <a:rPr lang="ja-JP" altLang="en-US"/>
              <a:t>1 </a:t>
            </a:r>
            <a:r>
              <a:rPr lang="en-US" altLang="ja-JP"/>
              <a:t>month</a:t>
            </a:r>
          </a:p>
        </p:txBody>
      </p:sp>
      <p:sp>
        <p:nvSpPr>
          <p:cNvPr id="71686" name="Text Box 6"/>
          <p:cNvSpPr txBox="1">
            <a:spLocks noChangeArrowheads="1"/>
          </p:cNvSpPr>
          <p:nvPr/>
        </p:nvSpPr>
        <p:spPr bwMode="auto">
          <a:xfrm>
            <a:off x="1447800" y="6019800"/>
            <a:ext cx="1055688"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1" hangingPunct="1"/>
            <a:r>
              <a:rPr lang="ja-JP" altLang="en-US"/>
              <a:t>2 </a:t>
            </a:r>
            <a:r>
              <a:rPr lang="en-US" altLang="ja-JP"/>
              <a:t>years</a:t>
            </a:r>
          </a:p>
        </p:txBody>
      </p:sp>
      <p:sp>
        <p:nvSpPr>
          <p:cNvPr id="71687" name="Text Box 7"/>
          <p:cNvSpPr txBox="1">
            <a:spLocks noChangeArrowheads="1"/>
          </p:cNvSpPr>
          <p:nvPr/>
        </p:nvSpPr>
        <p:spPr bwMode="auto">
          <a:xfrm>
            <a:off x="6629400" y="3581400"/>
            <a:ext cx="93662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1" hangingPunct="1"/>
            <a:r>
              <a:rPr lang="ja-JP" altLang="en-US"/>
              <a:t>1 </a:t>
            </a:r>
            <a:r>
              <a:rPr lang="en-US" altLang="ja-JP"/>
              <a:t>year</a:t>
            </a:r>
          </a:p>
        </p:txBody>
      </p:sp>
      <p:sp>
        <p:nvSpPr>
          <p:cNvPr id="71688" name="Text Box 8"/>
          <p:cNvSpPr txBox="1">
            <a:spLocks noChangeArrowheads="1"/>
          </p:cNvSpPr>
          <p:nvPr/>
        </p:nvSpPr>
        <p:spPr bwMode="auto">
          <a:xfrm>
            <a:off x="4038600" y="6172200"/>
            <a:ext cx="1055688"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1" hangingPunct="1"/>
            <a:r>
              <a:rPr lang="ja-JP" altLang="en-US"/>
              <a:t>4 </a:t>
            </a:r>
            <a:r>
              <a:rPr lang="en-US" altLang="ja-JP"/>
              <a:t>years</a:t>
            </a:r>
          </a:p>
        </p:txBody>
      </p:sp>
      <p:sp>
        <p:nvSpPr>
          <p:cNvPr id="71689" name="Text Box 9"/>
          <p:cNvSpPr txBox="1">
            <a:spLocks noChangeArrowheads="1"/>
          </p:cNvSpPr>
          <p:nvPr/>
        </p:nvSpPr>
        <p:spPr bwMode="auto">
          <a:xfrm>
            <a:off x="3962400" y="3352800"/>
            <a:ext cx="1309688"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r>
              <a:rPr lang="ja-JP" altLang="en-US"/>
              <a:t>6 </a:t>
            </a:r>
            <a:r>
              <a:rPr lang="en-US" altLang="ja-JP"/>
              <a:t>months</a:t>
            </a:r>
          </a:p>
        </p:txBody>
      </p:sp>
      <p:pic>
        <p:nvPicPr>
          <p:cNvPr id="71690"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524000"/>
            <a:ext cx="1905000" cy="1893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692"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1524000"/>
            <a:ext cx="1851025" cy="1960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693"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1447800"/>
            <a:ext cx="1751013" cy="2247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694"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3962400"/>
            <a:ext cx="2047875" cy="2147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695"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400" y="3962400"/>
            <a:ext cx="1925638" cy="2287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696" name="Picture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2200" y="3962400"/>
            <a:ext cx="2012950" cy="2419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697" name="Text Box 17"/>
          <p:cNvSpPr txBox="1">
            <a:spLocks noChangeArrowheads="1"/>
          </p:cNvSpPr>
          <p:nvPr/>
        </p:nvSpPr>
        <p:spPr bwMode="auto">
          <a:xfrm>
            <a:off x="6629400" y="6248400"/>
            <a:ext cx="1208088"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1" hangingPunct="1"/>
            <a:r>
              <a:rPr lang="ja-JP" altLang="en-US"/>
              <a:t>12 </a:t>
            </a:r>
            <a:r>
              <a:rPr lang="en-US" altLang="ja-JP"/>
              <a:t>years</a:t>
            </a:r>
          </a:p>
        </p:txBody>
      </p:sp>
      <p:sp>
        <p:nvSpPr>
          <p:cNvPr id="18" name="角丸四角形 17"/>
          <p:cNvSpPr/>
          <p:nvPr/>
        </p:nvSpPr>
        <p:spPr>
          <a:xfrm>
            <a:off x="248745" y="504684"/>
            <a:ext cx="8438055" cy="79772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179923" y="299856"/>
            <a:ext cx="8229600" cy="1143000"/>
          </a:xfrm>
        </p:spPr>
        <p:txBody>
          <a:bodyPr>
            <a:normAutofit/>
          </a:bodyPr>
          <a:lstStyle/>
          <a:p>
            <a:r>
              <a:rPr lang="en-US" altLang="ja-JP" dirty="0"/>
              <a:t>MRI</a:t>
            </a:r>
            <a:r>
              <a:rPr lang="ja-JP" altLang="en-US" dirty="0"/>
              <a:t>で</a:t>
            </a:r>
            <a:r>
              <a:rPr lang="ja-JP" altLang="en-US" dirty="0" smtClean="0"/>
              <a:t>みる子どもの脳</a:t>
            </a:r>
            <a:r>
              <a:rPr lang="ja-JP" altLang="en-US" dirty="0"/>
              <a:t>の</a:t>
            </a:r>
            <a:r>
              <a:rPr lang="ja-JP" altLang="en-US" dirty="0" smtClean="0"/>
              <a:t>発達</a:t>
            </a:r>
            <a:endParaRPr kumimoji="1" lang="ja-JP" altLang="en-US" dirty="0"/>
          </a:p>
        </p:txBody>
      </p:sp>
      <p:sp>
        <p:nvSpPr>
          <p:cNvPr id="3" name="スライド番号プレースホルダー 2"/>
          <p:cNvSpPr>
            <a:spLocks noGrp="1"/>
          </p:cNvSpPr>
          <p:nvPr>
            <p:ph type="sldNum" sz="quarter" idx="12"/>
          </p:nvPr>
        </p:nvSpPr>
        <p:spPr/>
        <p:txBody>
          <a:bodyPr/>
          <a:lstStyle/>
          <a:p>
            <a:fld id="{FD378B90-F800-DE45-A31A-37CE90FA1D5B}" type="slidenum">
              <a:rPr kumimoji="1" lang="ja-JP" altLang="en-US" smtClean="0"/>
              <a:t>30</a:t>
            </a:fld>
            <a:endParaRPr kumimoji="1" lang="ja-JP" altLang="en-US"/>
          </a:p>
        </p:txBody>
      </p:sp>
    </p:spTree>
    <p:extLst>
      <p:ext uri="{BB962C8B-B14F-4D97-AF65-F5344CB8AC3E}">
        <p14:creationId xmlns:p14="http://schemas.microsoft.com/office/powerpoint/2010/main" val="243084846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角丸四角形 38"/>
          <p:cNvSpPr/>
          <p:nvPr/>
        </p:nvSpPr>
        <p:spPr>
          <a:xfrm>
            <a:off x="248745" y="355274"/>
            <a:ext cx="8438055" cy="79772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4" name="日付プレースホルダー 3"/>
          <p:cNvSpPr>
            <a:spLocks noGrp="1"/>
          </p:cNvSpPr>
          <p:nvPr>
            <p:ph type="dt" sz="half" idx="10"/>
          </p:nvPr>
        </p:nvSpPr>
        <p:spPr/>
        <p:txBody>
          <a:bodyPr/>
          <a:lstStyle/>
          <a:p>
            <a:r>
              <a:rPr lang="en-US" altLang="ja-JP" smtClean="0"/>
              <a:t>11/09/25</a:t>
            </a:r>
            <a:endParaRPr lang="en-US" altLang="ja-JP" dirty="0"/>
          </a:p>
        </p:txBody>
      </p:sp>
      <p:sp>
        <p:nvSpPr>
          <p:cNvPr id="68610" name="Rectangle 2"/>
          <p:cNvSpPr>
            <a:spLocks noGrp="1" noChangeArrowheads="1"/>
          </p:cNvSpPr>
          <p:nvPr>
            <p:ph type="title"/>
          </p:nvPr>
        </p:nvSpPr>
        <p:spPr>
          <a:xfrm>
            <a:off x="1890059" y="295835"/>
            <a:ext cx="5562600" cy="838200"/>
          </a:xfrm>
        </p:spPr>
        <p:txBody>
          <a:bodyPr>
            <a:normAutofit/>
          </a:bodyPr>
          <a:lstStyle/>
          <a:p>
            <a:r>
              <a:rPr lang="ja-JP" altLang="en-US" dirty="0" smtClean="0">
                <a:solidFill>
                  <a:schemeClr val="tx1"/>
                </a:solidFill>
                <a:latin typeface="+mj-ea"/>
                <a:cs typeface="平成明朝" charset="0"/>
              </a:rPr>
              <a:t>髄鞘形成</a:t>
            </a:r>
            <a:r>
              <a:rPr lang="ja-JP" altLang="en-US" dirty="0">
                <a:solidFill>
                  <a:schemeClr val="tx1"/>
                </a:solidFill>
                <a:latin typeface="+mj-ea"/>
                <a:cs typeface="平成明朝" charset="0"/>
              </a:rPr>
              <a:t>の時期</a:t>
            </a:r>
            <a:endParaRPr lang="ja-JP" altLang="en-US" b="0" dirty="0">
              <a:solidFill>
                <a:srgbClr val="000000"/>
              </a:solidFill>
              <a:latin typeface="+mj-ea"/>
              <a:cs typeface="平成明朝" charset="0"/>
            </a:endParaRPr>
          </a:p>
        </p:txBody>
      </p:sp>
      <p:sp>
        <p:nvSpPr>
          <p:cNvPr id="68611" name="Rectangle 3"/>
          <p:cNvSpPr>
            <a:spLocks noChangeArrowheads="1"/>
          </p:cNvSpPr>
          <p:nvPr/>
        </p:nvSpPr>
        <p:spPr bwMode="auto">
          <a:xfrm>
            <a:off x="4743450" y="2400300"/>
            <a:ext cx="3175" cy="47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68612" name="Rectangle 4"/>
          <p:cNvSpPr>
            <a:spLocks noChangeArrowheads="1"/>
          </p:cNvSpPr>
          <p:nvPr/>
        </p:nvSpPr>
        <p:spPr bwMode="auto">
          <a:xfrm>
            <a:off x="4770438" y="2405063"/>
            <a:ext cx="11112" cy="246062"/>
          </a:xfrm>
          <a:prstGeom prst="rect">
            <a:avLst/>
          </a:prstGeom>
          <a:solidFill>
            <a:srgbClr val="FC525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68613" name="Rectangle 5"/>
          <p:cNvSpPr>
            <a:spLocks noChangeArrowheads="1"/>
          </p:cNvSpPr>
          <p:nvPr/>
        </p:nvSpPr>
        <p:spPr bwMode="auto">
          <a:xfrm>
            <a:off x="4805363" y="2405063"/>
            <a:ext cx="11112" cy="246062"/>
          </a:xfrm>
          <a:prstGeom prst="rect">
            <a:avLst/>
          </a:prstGeom>
          <a:solidFill>
            <a:srgbClr val="F94F5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68614" name="Rectangle 6"/>
          <p:cNvSpPr>
            <a:spLocks noChangeArrowheads="1"/>
          </p:cNvSpPr>
          <p:nvPr/>
        </p:nvSpPr>
        <p:spPr bwMode="auto">
          <a:xfrm>
            <a:off x="4840288" y="2405063"/>
            <a:ext cx="11112" cy="246062"/>
          </a:xfrm>
          <a:prstGeom prst="rect">
            <a:avLst/>
          </a:prstGeom>
          <a:solidFill>
            <a:srgbClr val="F64C5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68615" name="Rectangle 7"/>
          <p:cNvSpPr>
            <a:spLocks noChangeArrowheads="1"/>
          </p:cNvSpPr>
          <p:nvPr/>
        </p:nvSpPr>
        <p:spPr bwMode="auto">
          <a:xfrm>
            <a:off x="4889500" y="2405063"/>
            <a:ext cx="12700" cy="246062"/>
          </a:xfrm>
          <a:prstGeom prst="rect">
            <a:avLst/>
          </a:prstGeom>
          <a:solidFill>
            <a:srgbClr val="F248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68616" name="Rectangle 8"/>
          <p:cNvSpPr>
            <a:spLocks noChangeArrowheads="1"/>
          </p:cNvSpPr>
          <p:nvPr/>
        </p:nvSpPr>
        <p:spPr bwMode="auto">
          <a:xfrm>
            <a:off x="4924425" y="2405063"/>
            <a:ext cx="11113" cy="246062"/>
          </a:xfrm>
          <a:prstGeom prst="rect">
            <a:avLst/>
          </a:prstGeom>
          <a:solidFill>
            <a:srgbClr val="EF454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68617" name="Rectangle 9"/>
          <p:cNvSpPr>
            <a:spLocks noChangeArrowheads="1"/>
          </p:cNvSpPr>
          <p:nvPr/>
        </p:nvSpPr>
        <p:spPr bwMode="auto">
          <a:xfrm>
            <a:off x="4959350" y="2405063"/>
            <a:ext cx="11113" cy="246062"/>
          </a:xfrm>
          <a:prstGeom prst="rect">
            <a:avLst/>
          </a:prstGeom>
          <a:solidFill>
            <a:srgbClr val="EC424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68618" name="Rectangle 10"/>
          <p:cNvSpPr>
            <a:spLocks noChangeArrowheads="1"/>
          </p:cNvSpPr>
          <p:nvPr/>
        </p:nvSpPr>
        <p:spPr bwMode="auto">
          <a:xfrm>
            <a:off x="5005388" y="2405063"/>
            <a:ext cx="11112" cy="246062"/>
          </a:xfrm>
          <a:prstGeom prst="rect">
            <a:avLst/>
          </a:prstGeom>
          <a:solidFill>
            <a:srgbClr val="E83E4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68619" name="Rectangle 11"/>
          <p:cNvSpPr>
            <a:spLocks noChangeArrowheads="1"/>
          </p:cNvSpPr>
          <p:nvPr/>
        </p:nvSpPr>
        <p:spPr bwMode="auto">
          <a:xfrm>
            <a:off x="5056188" y="2405063"/>
            <a:ext cx="11112" cy="246062"/>
          </a:xfrm>
          <a:prstGeom prst="rect">
            <a:avLst/>
          </a:prstGeom>
          <a:solidFill>
            <a:srgbClr val="E43A4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68620" name="Rectangle 12"/>
          <p:cNvSpPr>
            <a:spLocks noChangeArrowheads="1"/>
          </p:cNvSpPr>
          <p:nvPr/>
        </p:nvSpPr>
        <p:spPr bwMode="auto">
          <a:xfrm>
            <a:off x="5091113" y="2405063"/>
            <a:ext cx="11112" cy="246062"/>
          </a:xfrm>
          <a:prstGeom prst="rect">
            <a:avLst/>
          </a:prstGeom>
          <a:solidFill>
            <a:srgbClr val="E137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68621" name="Rectangle 13"/>
          <p:cNvSpPr>
            <a:spLocks noChangeArrowheads="1"/>
          </p:cNvSpPr>
          <p:nvPr/>
        </p:nvSpPr>
        <p:spPr bwMode="auto">
          <a:xfrm>
            <a:off x="5124450" y="2405063"/>
            <a:ext cx="12700" cy="246062"/>
          </a:xfrm>
          <a:prstGeom prst="rect">
            <a:avLst/>
          </a:prstGeom>
          <a:solidFill>
            <a:srgbClr val="DE343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68622" name="Rectangle 14"/>
          <p:cNvSpPr>
            <a:spLocks noChangeArrowheads="1"/>
          </p:cNvSpPr>
          <p:nvPr/>
        </p:nvSpPr>
        <p:spPr bwMode="auto">
          <a:xfrm>
            <a:off x="5175250" y="2405063"/>
            <a:ext cx="11113" cy="246062"/>
          </a:xfrm>
          <a:prstGeom prst="rect">
            <a:avLst/>
          </a:prstGeom>
          <a:solidFill>
            <a:srgbClr val="DA303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68623" name="Rectangle 15"/>
          <p:cNvSpPr>
            <a:spLocks noChangeArrowheads="1"/>
          </p:cNvSpPr>
          <p:nvPr/>
        </p:nvSpPr>
        <p:spPr bwMode="auto">
          <a:xfrm>
            <a:off x="5210175" y="2405063"/>
            <a:ext cx="11113" cy="246062"/>
          </a:xfrm>
          <a:prstGeom prst="rect">
            <a:avLst/>
          </a:prstGeom>
          <a:solidFill>
            <a:srgbClr val="D72D3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68624" name="Rectangle 16"/>
          <p:cNvSpPr>
            <a:spLocks noChangeArrowheads="1"/>
          </p:cNvSpPr>
          <p:nvPr/>
        </p:nvSpPr>
        <p:spPr bwMode="auto">
          <a:xfrm>
            <a:off x="5256213" y="2405063"/>
            <a:ext cx="11112" cy="246062"/>
          </a:xfrm>
          <a:prstGeom prst="rect">
            <a:avLst/>
          </a:prstGeom>
          <a:solidFill>
            <a:srgbClr val="D3293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68625" name="Rectangle 17"/>
          <p:cNvSpPr>
            <a:spLocks noChangeArrowheads="1"/>
          </p:cNvSpPr>
          <p:nvPr/>
        </p:nvSpPr>
        <p:spPr bwMode="auto">
          <a:xfrm>
            <a:off x="5291138" y="2405063"/>
            <a:ext cx="11112" cy="246062"/>
          </a:xfrm>
          <a:prstGeom prst="rect">
            <a:avLst/>
          </a:prstGeom>
          <a:solidFill>
            <a:srgbClr val="D0262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68626" name="Rectangle 18"/>
          <p:cNvSpPr>
            <a:spLocks noChangeArrowheads="1"/>
          </p:cNvSpPr>
          <p:nvPr/>
        </p:nvSpPr>
        <p:spPr bwMode="auto">
          <a:xfrm>
            <a:off x="5340350" y="2405063"/>
            <a:ext cx="12700" cy="246062"/>
          </a:xfrm>
          <a:prstGeom prst="rect">
            <a:avLst/>
          </a:prstGeom>
          <a:solidFill>
            <a:srgbClr val="CC222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68627" name="Rectangle 19"/>
          <p:cNvSpPr>
            <a:spLocks noChangeArrowheads="1"/>
          </p:cNvSpPr>
          <p:nvPr/>
        </p:nvSpPr>
        <p:spPr bwMode="auto">
          <a:xfrm>
            <a:off x="5375275" y="2405063"/>
            <a:ext cx="12700" cy="246062"/>
          </a:xfrm>
          <a:prstGeom prst="rect">
            <a:avLst/>
          </a:prstGeom>
          <a:solidFill>
            <a:srgbClr val="C91F2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68628" name="Rectangle 20"/>
          <p:cNvSpPr>
            <a:spLocks noChangeArrowheads="1"/>
          </p:cNvSpPr>
          <p:nvPr/>
        </p:nvSpPr>
        <p:spPr bwMode="auto">
          <a:xfrm>
            <a:off x="5422900" y="2405063"/>
            <a:ext cx="11113" cy="246062"/>
          </a:xfrm>
          <a:prstGeom prst="rect">
            <a:avLst/>
          </a:prstGeom>
          <a:solidFill>
            <a:srgbClr val="C51B2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68629" name="Rectangle 21"/>
          <p:cNvSpPr>
            <a:spLocks noChangeArrowheads="1"/>
          </p:cNvSpPr>
          <p:nvPr/>
        </p:nvSpPr>
        <p:spPr bwMode="auto">
          <a:xfrm>
            <a:off x="5456238" y="2405063"/>
            <a:ext cx="15875" cy="246062"/>
          </a:xfrm>
          <a:prstGeom prst="rect">
            <a:avLst/>
          </a:prstGeom>
          <a:solidFill>
            <a:srgbClr val="C2182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68630" name="Rectangle 22"/>
          <p:cNvSpPr>
            <a:spLocks noChangeArrowheads="1"/>
          </p:cNvSpPr>
          <p:nvPr/>
        </p:nvSpPr>
        <p:spPr bwMode="auto">
          <a:xfrm>
            <a:off x="5507038" y="2405063"/>
            <a:ext cx="11112" cy="246062"/>
          </a:xfrm>
          <a:prstGeom prst="rect">
            <a:avLst/>
          </a:prstGeom>
          <a:solidFill>
            <a:srgbClr val="BE141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68631" name="Rectangle 23"/>
          <p:cNvSpPr>
            <a:spLocks noChangeArrowheads="1"/>
          </p:cNvSpPr>
          <p:nvPr/>
        </p:nvSpPr>
        <p:spPr bwMode="auto">
          <a:xfrm>
            <a:off x="5541963" y="2405063"/>
            <a:ext cx="11112" cy="246062"/>
          </a:xfrm>
          <a:prstGeom prst="rect">
            <a:avLst/>
          </a:prstGeom>
          <a:solidFill>
            <a:srgbClr val="BB111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68632" name="Rectangle 24"/>
          <p:cNvSpPr>
            <a:spLocks noChangeArrowheads="1"/>
          </p:cNvSpPr>
          <p:nvPr/>
        </p:nvSpPr>
        <p:spPr bwMode="auto">
          <a:xfrm>
            <a:off x="5576888" y="2405063"/>
            <a:ext cx="11112" cy="246062"/>
          </a:xfrm>
          <a:prstGeom prst="rect">
            <a:avLst/>
          </a:prstGeom>
          <a:solidFill>
            <a:srgbClr val="B80E1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68633" name="Rectangle 25"/>
          <p:cNvSpPr>
            <a:spLocks noChangeArrowheads="1"/>
          </p:cNvSpPr>
          <p:nvPr/>
        </p:nvSpPr>
        <p:spPr bwMode="auto">
          <a:xfrm>
            <a:off x="5626100" y="2405063"/>
            <a:ext cx="12700" cy="246062"/>
          </a:xfrm>
          <a:prstGeom prst="rect">
            <a:avLst/>
          </a:prstGeom>
          <a:solidFill>
            <a:srgbClr val="B40A1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68634" name="Rectangle 26"/>
          <p:cNvSpPr>
            <a:spLocks noChangeArrowheads="1"/>
          </p:cNvSpPr>
          <p:nvPr/>
        </p:nvSpPr>
        <p:spPr bwMode="auto">
          <a:xfrm>
            <a:off x="5661025" y="2405063"/>
            <a:ext cx="11113" cy="246062"/>
          </a:xfrm>
          <a:prstGeom prst="rect">
            <a:avLst/>
          </a:prstGeom>
          <a:solidFill>
            <a:srgbClr val="B1070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68635" name="Rectangle 27"/>
          <p:cNvSpPr>
            <a:spLocks noChangeArrowheads="1"/>
          </p:cNvSpPr>
          <p:nvPr/>
        </p:nvSpPr>
        <p:spPr bwMode="auto">
          <a:xfrm>
            <a:off x="5707063" y="2405063"/>
            <a:ext cx="12700" cy="246062"/>
          </a:xfrm>
          <a:prstGeom prst="rect">
            <a:avLst/>
          </a:prstGeom>
          <a:solidFill>
            <a:srgbClr val="AD030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pic>
        <p:nvPicPr>
          <p:cNvPr id="68636" name="Picture 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5125" y="1635125"/>
            <a:ext cx="7204075" cy="439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8638" name="Text Box 30"/>
          <p:cNvSpPr txBox="1">
            <a:spLocks noChangeArrowheads="1"/>
          </p:cNvSpPr>
          <p:nvPr/>
        </p:nvSpPr>
        <p:spPr bwMode="auto">
          <a:xfrm>
            <a:off x="3914589" y="1447800"/>
            <a:ext cx="4916488" cy="46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eaLnBrk="1" hangingPunct="1"/>
            <a:r>
              <a:rPr lang="ja-JP" altLang="en-US" sz="2400" dirty="0">
                <a:latin typeface="+mn-ea"/>
              </a:rPr>
              <a:t>胎児期　　</a:t>
            </a:r>
            <a:r>
              <a:rPr lang="en-US" altLang="ja-JP" sz="2400" dirty="0" smtClean="0">
                <a:latin typeface="+mn-ea"/>
              </a:rPr>
              <a:t>	</a:t>
            </a:r>
            <a:r>
              <a:rPr lang="ja-JP" altLang="en-US" sz="2400" dirty="0" smtClean="0">
                <a:latin typeface="+mn-ea"/>
              </a:rPr>
              <a:t>　0</a:t>
            </a:r>
            <a:r>
              <a:rPr lang="ja-JP" altLang="en-US" sz="2400" dirty="0">
                <a:latin typeface="+mn-ea"/>
              </a:rPr>
              <a:t>〜1 歳　　</a:t>
            </a:r>
            <a:r>
              <a:rPr lang="ja-JP" altLang="en-US" sz="2400" dirty="0" smtClean="0">
                <a:latin typeface="+mn-ea"/>
              </a:rPr>
              <a:t>　1</a:t>
            </a:r>
            <a:r>
              <a:rPr lang="ja-JP" altLang="en-US" sz="2400" dirty="0">
                <a:latin typeface="+mn-ea"/>
              </a:rPr>
              <a:t>〜10歳</a:t>
            </a:r>
          </a:p>
        </p:txBody>
      </p:sp>
      <p:sp>
        <p:nvSpPr>
          <p:cNvPr id="68639" name="Text Box 31"/>
          <p:cNvSpPr txBox="1">
            <a:spLocks noChangeArrowheads="1"/>
          </p:cNvSpPr>
          <p:nvPr/>
        </p:nvSpPr>
        <p:spPr bwMode="auto">
          <a:xfrm>
            <a:off x="266700" y="1919288"/>
            <a:ext cx="1261884" cy="523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1" hangingPunct="1"/>
            <a:r>
              <a:rPr lang="ja-JP" altLang="en-US" sz="2800">
                <a:effectLst>
                  <a:outerShdw blurRad="38100" dist="38100" dir="2700000" algn="tl">
                    <a:srgbClr val="DDDDDD"/>
                  </a:outerShdw>
                </a:effectLst>
                <a:latin typeface="+mn-ea"/>
                <a:cs typeface="平成角ゴシック" charset="0"/>
              </a:rPr>
              <a:t>運動系</a:t>
            </a:r>
            <a:endParaRPr lang="ja-JP" altLang="en-US" sz="1800">
              <a:latin typeface="+mn-ea"/>
              <a:cs typeface="平成角ゴシック" charset="0"/>
            </a:endParaRPr>
          </a:p>
        </p:txBody>
      </p:sp>
      <p:sp>
        <p:nvSpPr>
          <p:cNvPr id="68640" name="Text Box 32"/>
          <p:cNvSpPr txBox="1">
            <a:spLocks noChangeArrowheads="1"/>
          </p:cNvSpPr>
          <p:nvPr/>
        </p:nvSpPr>
        <p:spPr bwMode="auto">
          <a:xfrm>
            <a:off x="266700" y="3429000"/>
            <a:ext cx="1261884" cy="523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1" hangingPunct="1"/>
            <a:r>
              <a:rPr lang="ja-JP" altLang="en-US" sz="2800">
                <a:effectLst>
                  <a:outerShdw blurRad="38100" dist="38100" dir="2700000" algn="tl">
                    <a:srgbClr val="DDDDDD"/>
                  </a:outerShdw>
                </a:effectLst>
                <a:latin typeface="+mn-ea"/>
                <a:cs typeface="平成角ゴシック" charset="0"/>
              </a:rPr>
              <a:t>感覚系</a:t>
            </a:r>
            <a:endParaRPr lang="ja-JP" altLang="en-US" sz="1800">
              <a:latin typeface="+mn-ea"/>
              <a:cs typeface="平成角ゴシック" charset="0"/>
            </a:endParaRPr>
          </a:p>
        </p:txBody>
      </p:sp>
      <p:sp>
        <p:nvSpPr>
          <p:cNvPr id="68641" name="Text Box 33"/>
          <p:cNvSpPr txBox="1">
            <a:spLocks noChangeArrowheads="1"/>
          </p:cNvSpPr>
          <p:nvPr/>
        </p:nvSpPr>
        <p:spPr bwMode="auto">
          <a:xfrm>
            <a:off x="266700" y="5423646"/>
            <a:ext cx="1261884" cy="523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1" hangingPunct="1"/>
            <a:r>
              <a:rPr lang="ja-JP" altLang="en-US" sz="2800" dirty="0">
                <a:effectLst>
                  <a:outerShdw blurRad="38100" dist="38100" dir="2700000" algn="tl">
                    <a:srgbClr val="DDDDDD"/>
                  </a:outerShdw>
                </a:effectLst>
                <a:latin typeface="+mn-ea"/>
                <a:cs typeface="平成角ゴシック" charset="0"/>
              </a:rPr>
              <a:t>統合系</a:t>
            </a:r>
            <a:endParaRPr lang="ja-JP" altLang="en-US" sz="1800" dirty="0">
              <a:latin typeface="+mn-ea"/>
              <a:cs typeface="平成角ゴシック" charset="0"/>
            </a:endParaRPr>
          </a:p>
        </p:txBody>
      </p:sp>
      <p:sp>
        <p:nvSpPr>
          <p:cNvPr id="2" name="正方形/長方形 1"/>
          <p:cNvSpPr/>
          <p:nvPr/>
        </p:nvSpPr>
        <p:spPr>
          <a:xfrm>
            <a:off x="1731682" y="1813960"/>
            <a:ext cx="1718235" cy="1315745"/>
          </a:xfrm>
          <a:prstGeom prst="rect">
            <a:avLst/>
          </a:prstGeom>
        </p:spPr>
        <p:txBody>
          <a:bodyPr wrap="square">
            <a:spAutoFit/>
          </a:bodyPr>
          <a:lstStyle/>
          <a:p>
            <a:pPr>
              <a:lnSpc>
                <a:spcPct val="150000"/>
              </a:lnSpc>
            </a:pPr>
            <a:r>
              <a:rPr lang="ja-JP" altLang="en-US" dirty="0"/>
              <a:t>脊髄</a:t>
            </a:r>
          </a:p>
          <a:p>
            <a:pPr>
              <a:lnSpc>
                <a:spcPct val="150000"/>
              </a:lnSpc>
            </a:pPr>
            <a:r>
              <a:rPr lang="ja-JP" altLang="en-US" dirty="0"/>
              <a:t>脳幹</a:t>
            </a:r>
          </a:p>
          <a:p>
            <a:pPr>
              <a:lnSpc>
                <a:spcPct val="150000"/>
              </a:lnSpc>
            </a:pPr>
            <a:r>
              <a:rPr lang="ja-JP" altLang="en-US" dirty="0"/>
              <a:t>中脳・大脳</a:t>
            </a:r>
          </a:p>
        </p:txBody>
      </p:sp>
      <p:sp>
        <p:nvSpPr>
          <p:cNvPr id="3" name="正方形/長方形 2"/>
          <p:cNvSpPr/>
          <p:nvPr/>
        </p:nvSpPr>
        <p:spPr>
          <a:xfrm>
            <a:off x="1685272" y="3339354"/>
            <a:ext cx="2530475" cy="1731243"/>
          </a:xfrm>
          <a:prstGeom prst="rect">
            <a:avLst/>
          </a:prstGeom>
        </p:spPr>
        <p:txBody>
          <a:bodyPr wrap="square">
            <a:spAutoFit/>
          </a:bodyPr>
          <a:lstStyle/>
          <a:p>
            <a:pPr>
              <a:lnSpc>
                <a:spcPct val="150000"/>
              </a:lnSpc>
            </a:pPr>
            <a:r>
              <a:rPr lang="ja-JP" altLang="en-US" dirty="0"/>
              <a:t>脊髄</a:t>
            </a:r>
          </a:p>
          <a:p>
            <a:pPr>
              <a:lnSpc>
                <a:spcPct val="150000"/>
              </a:lnSpc>
            </a:pPr>
            <a:r>
              <a:rPr lang="ja-JP" altLang="en-US" dirty="0"/>
              <a:t>脳幹，中脳（聴覚）</a:t>
            </a:r>
          </a:p>
          <a:p>
            <a:pPr>
              <a:lnSpc>
                <a:spcPct val="150000"/>
              </a:lnSpc>
            </a:pPr>
            <a:r>
              <a:rPr lang="ja-JP" altLang="en-US" dirty="0"/>
              <a:t>脳幹，中脳（視覚）</a:t>
            </a:r>
          </a:p>
          <a:p>
            <a:pPr>
              <a:lnSpc>
                <a:spcPct val="150000"/>
              </a:lnSpc>
            </a:pPr>
            <a:r>
              <a:rPr lang="ja-JP" altLang="en-US" dirty="0"/>
              <a:t>脳幹，中脳（体性感覚）</a:t>
            </a:r>
          </a:p>
        </p:txBody>
      </p:sp>
      <p:sp>
        <p:nvSpPr>
          <p:cNvPr id="4" name="正方形/長方形 3"/>
          <p:cNvSpPr/>
          <p:nvPr/>
        </p:nvSpPr>
        <p:spPr>
          <a:xfrm>
            <a:off x="1710156" y="5383401"/>
            <a:ext cx="1223412" cy="484748"/>
          </a:xfrm>
          <a:prstGeom prst="rect">
            <a:avLst/>
          </a:prstGeom>
        </p:spPr>
        <p:txBody>
          <a:bodyPr wrap="none">
            <a:spAutoFit/>
          </a:bodyPr>
          <a:lstStyle/>
          <a:p>
            <a:pPr>
              <a:lnSpc>
                <a:spcPct val="150000"/>
              </a:lnSpc>
            </a:pPr>
            <a:r>
              <a:rPr lang="ja-JP" altLang="en-US" dirty="0"/>
              <a:t>脳幹・大脳</a:t>
            </a:r>
          </a:p>
        </p:txBody>
      </p:sp>
      <p:sp>
        <p:nvSpPr>
          <p:cNvPr id="5" name="スライド番号プレースホルダー 4"/>
          <p:cNvSpPr>
            <a:spLocks noGrp="1"/>
          </p:cNvSpPr>
          <p:nvPr>
            <p:ph type="sldNum" sz="quarter" idx="12"/>
          </p:nvPr>
        </p:nvSpPr>
        <p:spPr/>
        <p:txBody>
          <a:bodyPr/>
          <a:lstStyle/>
          <a:p>
            <a:fld id="{FD378B90-F800-DE45-A31A-37CE90FA1D5B}" type="slidenum">
              <a:rPr kumimoji="1" lang="ja-JP" altLang="en-US" smtClean="0"/>
              <a:t>31</a:t>
            </a:fld>
            <a:endParaRPr kumimoji="1" lang="ja-JP" altLang="en-US"/>
          </a:p>
        </p:txBody>
      </p:sp>
    </p:spTree>
    <p:extLst>
      <p:ext uri="{BB962C8B-B14F-4D97-AF65-F5344CB8AC3E}">
        <p14:creationId xmlns:p14="http://schemas.microsoft.com/office/powerpoint/2010/main" val="41071831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日付プレースホルダー 3"/>
          <p:cNvSpPr>
            <a:spLocks noGrp="1"/>
          </p:cNvSpPr>
          <p:nvPr>
            <p:ph type="dt" sz="half" idx="10"/>
          </p:nvPr>
        </p:nvSpPr>
        <p:spPr/>
        <p:txBody>
          <a:bodyPr/>
          <a:lstStyle/>
          <a:p>
            <a:r>
              <a:rPr lang="en-US" altLang="ja-JP" smtClean="0"/>
              <a:t>11/09/25</a:t>
            </a:r>
            <a:endParaRPr lang="en-US" altLang="ja-JP"/>
          </a:p>
        </p:txBody>
      </p:sp>
      <p:sp>
        <p:nvSpPr>
          <p:cNvPr id="77826" name="Rectangle 2"/>
          <p:cNvSpPr>
            <a:spLocks noGrp="1" noChangeArrowheads="1"/>
          </p:cNvSpPr>
          <p:nvPr>
            <p:ph type="title"/>
          </p:nvPr>
        </p:nvSpPr>
        <p:spPr/>
        <p:txBody>
          <a:bodyPr/>
          <a:lstStyle/>
          <a:p>
            <a:r>
              <a:rPr lang="ja-JP" altLang="en-US" dirty="0" smtClean="0"/>
              <a:t>発達期の脳　脆弱性と可塑性</a:t>
            </a:r>
            <a:endParaRPr lang="ja-JP" altLang="en-US" dirty="0"/>
          </a:p>
        </p:txBody>
      </p:sp>
      <p:sp>
        <p:nvSpPr>
          <p:cNvPr id="2" name="円/楕円 1"/>
          <p:cNvSpPr/>
          <p:nvPr/>
        </p:nvSpPr>
        <p:spPr>
          <a:xfrm>
            <a:off x="3309472" y="1359644"/>
            <a:ext cx="2133600" cy="1180913"/>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ja-JP" altLang="en-US" sz="2400" dirty="0" smtClean="0"/>
              <a:t>人間関係</a:t>
            </a:r>
            <a:endParaRPr kumimoji="1" lang="ja-JP" altLang="en-US" sz="2400" dirty="0"/>
          </a:p>
        </p:txBody>
      </p:sp>
      <p:sp>
        <p:nvSpPr>
          <p:cNvPr id="51" name="円/楕円 50"/>
          <p:cNvSpPr/>
          <p:nvPr/>
        </p:nvSpPr>
        <p:spPr>
          <a:xfrm>
            <a:off x="6239439" y="3605396"/>
            <a:ext cx="2133600" cy="1180913"/>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ja-JP" altLang="en-US" sz="2400" dirty="0" smtClean="0"/>
              <a:t>環境汚染</a:t>
            </a:r>
            <a:endParaRPr kumimoji="1" lang="ja-JP" altLang="en-US" sz="2400" dirty="0"/>
          </a:p>
        </p:txBody>
      </p:sp>
      <p:sp>
        <p:nvSpPr>
          <p:cNvPr id="52" name="円/楕円 51"/>
          <p:cNvSpPr/>
          <p:nvPr/>
        </p:nvSpPr>
        <p:spPr>
          <a:xfrm>
            <a:off x="5679143" y="2279645"/>
            <a:ext cx="2133600" cy="1180913"/>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ja-JP" altLang="en-US" sz="2400" dirty="0" smtClean="0"/>
              <a:t>感　染</a:t>
            </a:r>
            <a:endParaRPr kumimoji="1" lang="ja-JP" altLang="en-US" sz="2400" dirty="0"/>
          </a:p>
        </p:txBody>
      </p:sp>
      <p:sp>
        <p:nvSpPr>
          <p:cNvPr id="53" name="円/楕円 52"/>
          <p:cNvSpPr/>
          <p:nvPr/>
        </p:nvSpPr>
        <p:spPr>
          <a:xfrm>
            <a:off x="842963" y="2179265"/>
            <a:ext cx="2133600" cy="1180913"/>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ja-JP" altLang="en-US" sz="2400" dirty="0" smtClean="0"/>
              <a:t>薬　物</a:t>
            </a:r>
            <a:endParaRPr kumimoji="1" lang="ja-JP" altLang="en-US" sz="2400" dirty="0"/>
          </a:p>
        </p:txBody>
      </p:sp>
      <p:sp>
        <p:nvSpPr>
          <p:cNvPr id="54" name="円/楕円 53"/>
          <p:cNvSpPr/>
          <p:nvPr/>
        </p:nvSpPr>
        <p:spPr>
          <a:xfrm>
            <a:off x="455705" y="3796738"/>
            <a:ext cx="2133600" cy="1180913"/>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ja-JP" altLang="en-US" sz="2400" dirty="0" smtClean="0"/>
              <a:t>低栄養</a:t>
            </a:r>
            <a:endParaRPr kumimoji="1" lang="ja-JP" altLang="en-US" sz="2400" dirty="0"/>
          </a:p>
        </p:txBody>
      </p:sp>
      <p:sp>
        <p:nvSpPr>
          <p:cNvPr id="55" name="円/楕円 54"/>
          <p:cNvSpPr/>
          <p:nvPr/>
        </p:nvSpPr>
        <p:spPr>
          <a:xfrm>
            <a:off x="2976563" y="3116913"/>
            <a:ext cx="2725550" cy="1502152"/>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z="3600" dirty="0" smtClean="0"/>
              <a:t>発達期の脳</a:t>
            </a:r>
            <a:endParaRPr kumimoji="1" lang="ja-JP" altLang="en-US" sz="3600" dirty="0"/>
          </a:p>
        </p:txBody>
      </p:sp>
      <p:sp>
        <p:nvSpPr>
          <p:cNvPr id="57" name="右矢印 56"/>
          <p:cNvSpPr/>
          <p:nvPr/>
        </p:nvSpPr>
        <p:spPr>
          <a:xfrm>
            <a:off x="2626517" y="3910255"/>
            <a:ext cx="233363" cy="341555"/>
          </a:xfrm>
          <a:prstGeom prst="rightArrow">
            <a:avLst/>
          </a:prstGeom>
          <a:solidFill>
            <a:srgbClr val="FF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8" name="右矢印 57"/>
          <p:cNvSpPr/>
          <p:nvPr/>
        </p:nvSpPr>
        <p:spPr>
          <a:xfrm>
            <a:off x="2836113" y="3042208"/>
            <a:ext cx="233363" cy="341555"/>
          </a:xfrm>
          <a:prstGeom prst="rightArrow">
            <a:avLst/>
          </a:prstGeom>
          <a:solidFill>
            <a:srgbClr val="FF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9" name="右矢印 58"/>
          <p:cNvSpPr/>
          <p:nvPr/>
        </p:nvSpPr>
        <p:spPr>
          <a:xfrm flipH="1">
            <a:off x="5475285" y="3031977"/>
            <a:ext cx="233363" cy="341555"/>
          </a:xfrm>
          <a:prstGeom prst="rightArrow">
            <a:avLst/>
          </a:prstGeom>
          <a:solidFill>
            <a:srgbClr val="FF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0" name="右矢印 59"/>
          <p:cNvSpPr/>
          <p:nvPr/>
        </p:nvSpPr>
        <p:spPr>
          <a:xfrm flipH="1">
            <a:off x="5891212" y="3929769"/>
            <a:ext cx="233363" cy="341555"/>
          </a:xfrm>
          <a:prstGeom prst="rightArrow">
            <a:avLst/>
          </a:prstGeom>
          <a:solidFill>
            <a:srgbClr val="FF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1" name="右矢印 60"/>
          <p:cNvSpPr/>
          <p:nvPr/>
        </p:nvSpPr>
        <p:spPr>
          <a:xfrm rot="5400000" flipV="1">
            <a:off x="4273455" y="2570894"/>
            <a:ext cx="233363" cy="341555"/>
          </a:xfrm>
          <a:prstGeom prst="rightArrow">
            <a:avLst/>
          </a:prstGeom>
          <a:solidFill>
            <a:srgbClr val="FF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2" name="円/楕円 61"/>
          <p:cNvSpPr/>
          <p:nvPr/>
        </p:nvSpPr>
        <p:spPr>
          <a:xfrm>
            <a:off x="1909763" y="5368550"/>
            <a:ext cx="2133600" cy="118091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400" dirty="0" smtClean="0"/>
              <a:t>脆弱性</a:t>
            </a:r>
            <a:endParaRPr kumimoji="1" lang="ja-JP" altLang="en-US" sz="2400" dirty="0"/>
          </a:p>
        </p:txBody>
      </p:sp>
      <p:sp>
        <p:nvSpPr>
          <p:cNvPr id="63" name="円/楕円 62"/>
          <p:cNvSpPr/>
          <p:nvPr/>
        </p:nvSpPr>
        <p:spPr>
          <a:xfrm>
            <a:off x="4824412" y="5368550"/>
            <a:ext cx="2133600" cy="118091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400" dirty="0" smtClean="0"/>
              <a:t>可塑性</a:t>
            </a:r>
            <a:endParaRPr kumimoji="1" lang="ja-JP" altLang="en-US" sz="2400" dirty="0"/>
          </a:p>
        </p:txBody>
      </p:sp>
      <p:sp>
        <p:nvSpPr>
          <p:cNvPr id="4" name="ストライプ矢印 3"/>
          <p:cNvSpPr/>
          <p:nvPr/>
        </p:nvSpPr>
        <p:spPr>
          <a:xfrm rot="18971385">
            <a:off x="3168025" y="4906813"/>
            <a:ext cx="599471" cy="339872"/>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6" name="ストライプ矢印 65"/>
          <p:cNvSpPr/>
          <p:nvPr/>
        </p:nvSpPr>
        <p:spPr>
          <a:xfrm rot="2771385" flipH="1" flipV="1">
            <a:off x="5143336" y="4906814"/>
            <a:ext cx="599471" cy="339872"/>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 name="スライド番号プレースホルダー 2"/>
          <p:cNvSpPr>
            <a:spLocks noGrp="1"/>
          </p:cNvSpPr>
          <p:nvPr>
            <p:ph type="sldNum" sz="quarter" idx="12"/>
          </p:nvPr>
        </p:nvSpPr>
        <p:spPr/>
        <p:txBody>
          <a:bodyPr/>
          <a:lstStyle/>
          <a:p>
            <a:fld id="{FD378B90-F800-DE45-A31A-37CE90FA1D5B}" type="slidenum">
              <a:rPr kumimoji="1" lang="ja-JP" altLang="en-US" smtClean="0"/>
              <a:t>32</a:t>
            </a:fld>
            <a:endParaRPr kumimoji="1" lang="ja-JP" altLang="en-US"/>
          </a:p>
        </p:txBody>
      </p:sp>
    </p:spTree>
    <p:extLst>
      <p:ext uri="{BB962C8B-B14F-4D97-AF65-F5344CB8AC3E}">
        <p14:creationId xmlns:p14="http://schemas.microsoft.com/office/powerpoint/2010/main" val="1629437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noChangeArrowheads="1"/>
          </p:cNvSpPr>
          <p:nvPr>
            <p:ph type="title"/>
          </p:nvPr>
        </p:nvSpPr>
        <p:spPr>
          <a:xfrm>
            <a:off x="292100" y="1802216"/>
            <a:ext cx="8559800" cy="1435100"/>
          </a:xfrm>
        </p:spPr>
        <p:txBody>
          <a:bodyPr wrap="none"/>
          <a:lstStyle/>
          <a:p>
            <a:pPr algn="ctr" eaLnBrk="1" hangingPunct="1">
              <a:spcAft>
                <a:spcPts val="4200"/>
              </a:spcAft>
            </a:pPr>
            <a:r>
              <a:rPr kumimoji="0" lang="ja-JP" altLang="en-US" sz="3200" dirty="0">
                <a:latin typeface="ヒラギノ明朝 ProN W3" charset="0"/>
                <a:ea typeface="HG丸ｺﾞｼｯｸM-PRO" charset="0"/>
                <a:cs typeface="HG丸ｺﾞｼｯｸM-PRO" charset="0"/>
                <a:sym typeface="Lucida Grande" charset="0"/>
              </a:rPr>
              <a:t>なぜ、環境化学物質による一番の被害者は、</a:t>
            </a:r>
            <a:r>
              <a:rPr kumimoji="0" lang="en-US" altLang="ja-JP" sz="3200" dirty="0">
                <a:latin typeface="ヒラギノ明朝 ProN W3" charset="0"/>
                <a:ea typeface="HG丸ｺﾞｼｯｸM-PRO" charset="0"/>
                <a:cs typeface="HG丸ｺﾞｼｯｸM-PRO" charset="0"/>
                <a:sym typeface="Lucida Grande" charset="0"/>
              </a:rPr>
              <a:t/>
            </a:r>
            <a:br>
              <a:rPr kumimoji="0" lang="en-US" altLang="ja-JP" sz="3200" dirty="0">
                <a:latin typeface="ヒラギノ明朝 ProN W3" charset="0"/>
                <a:ea typeface="HG丸ｺﾞｼｯｸM-PRO" charset="0"/>
                <a:cs typeface="HG丸ｺﾞｼｯｸM-PRO" charset="0"/>
                <a:sym typeface="Lucida Grande" charset="0"/>
              </a:rPr>
            </a:br>
            <a:r>
              <a:rPr kumimoji="0" lang="ja-JP" altLang="en-US" sz="3200" dirty="0">
                <a:latin typeface="ヒラギノ明朝 ProN W3" charset="0"/>
                <a:ea typeface="HG丸ｺﾞｼｯｸM-PRO" charset="0"/>
                <a:cs typeface="HG丸ｺﾞｼｯｸM-PRO" charset="0"/>
                <a:sym typeface="Lucida Grande" charset="0"/>
              </a:rPr>
              <a:t>胎児、そして子どもたち？？</a:t>
            </a:r>
          </a:p>
        </p:txBody>
      </p:sp>
      <p:sp>
        <p:nvSpPr>
          <p:cNvPr id="26627" name="Rectangle 3"/>
          <p:cNvSpPr>
            <a:spLocks/>
          </p:cNvSpPr>
          <p:nvPr/>
        </p:nvSpPr>
        <p:spPr bwMode="auto">
          <a:xfrm>
            <a:off x="2081307" y="3749723"/>
            <a:ext cx="4724400" cy="1066800"/>
          </a:xfrm>
          <a:prstGeom prst="rect">
            <a:avLst/>
          </a:prstGeom>
          <a:noFill/>
          <a:ln w="12700">
            <a:noFill/>
            <a:miter lim="800000"/>
            <a:headEnd/>
            <a:tailEnd/>
          </a:ln>
          <a:effectLst>
            <a:outerShdw dist="12700" algn="ctr" rotWithShape="0">
              <a:srgbClr val="FEFFFE">
                <a:alpha val="45000"/>
              </a:srgbClr>
            </a:outerShdw>
          </a:effectLst>
        </p:spPr>
        <p:txBody>
          <a:bodyPr lIns="0" tIns="0" rIns="0" bIns="0" anchor="ctr"/>
          <a:lstStyle/>
          <a:p>
            <a:pPr algn="l">
              <a:lnSpc>
                <a:spcPct val="120000"/>
              </a:lnSpc>
              <a:spcBef>
                <a:spcPts val="2500"/>
              </a:spcBef>
            </a:pPr>
            <a:r>
              <a:rPr lang="ja-JP" altLang="en-US" sz="3200" dirty="0">
                <a:solidFill>
                  <a:srgbClr val="FF0000"/>
                </a:solidFill>
                <a:latin typeface="ヒラギノ明朝 ProN W3" charset="0"/>
                <a:ea typeface="HG丸ｺﾞｼｯｸM-PRO" charset="0"/>
                <a:cs typeface="HG丸ｺﾞｼｯｸM-PRO" charset="0"/>
                <a:sym typeface="Georgia Italic" charset="0"/>
              </a:rPr>
              <a:t>子どもの脳が危ない！！</a:t>
            </a:r>
          </a:p>
        </p:txBody>
      </p:sp>
      <p:sp>
        <p:nvSpPr>
          <p:cNvPr id="2" name="日付プレースホルダー 1"/>
          <p:cNvSpPr>
            <a:spLocks noGrp="1"/>
          </p:cNvSpPr>
          <p:nvPr>
            <p:ph type="dt" sz="half" idx="10"/>
          </p:nvPr>
        </p:nvSpPr>
        <p:spPr/>
        <p:txBody>
          <a:bodyPr/>
          <a:lstStyle/>
          <a:p>
            <a:r>
              <a:rPr kumimoji="1" lang="en-US" altLang="ja-JP" smtClean="0"/>
              <a:t>11/09/25</a:t>
            </a:r>
            <a:endParaRPr kumimoji="1" lang="ja-JP" altLang="en-US"/>
          </a:p>
        </p:txBody>
      </p:sp>
      <p:sp>
        <p:nvSpPr>
          <p:cNvPr id="3" name="スライド番号プレースホルダー 2"/>
          <p:cNvSpPr>
            <a:spLocks noGrp="1"/>
          </p:cNvSpPr>
          <p:nvPr>
            <p:ph type="sldNum" sz="quarter" idx="12"/>
          </p:nvPr>
        </p:nvSpPr>
        <p:spPr/>
        <p:txBody>
          <a:bodyPr/>
          <a:lstStyle/>
          <a:p>
            <a:fld id="{FD378B90-F800-DE45-A31A-37CE90FA1D5B}" type="slidenum">
              <a:rPr kumimoji="1" lang="ja-JP" altLang="en-US" smtClean="0"/>
              <a:t>33</a:t>
            </a:fld>
            <a:endParaRPr kumimoji="1" lang="ja-JP" altLang="en-US"/>
          </a:p>
        </p:txBody>
      </p:sp>
    </p:spTree>
    <p:extLst>
      <p:ext uri="{BB962C8B-B14F-4D97-AF65-F5344CB8AC3E}">
        <p14:creationId xmlns:p14="http://schemas.microsoft.com/office/powerpoint/2010/main" val="2246395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p:cNvSpPr>
            <a:spLocks/>
          </p:cNvSpPr>
          <p:nvPr/>
        </p:nvSpPr>
        <p:spPr bwMode="auto">
          <a:xfrm>
            <a:off x="0" y="382157"/>
            <a:ext cx="8994588" cy="492443"/>
          </a:xfrm>
          <a:prstGeom prst="rect">
            <a:avLst/>
          </a:prstGeom>
          <a:noFill/>
          <a:ln w="12700">
            <a:noFill/>
            <a:miter lim="800000"/>
            <a:headEnd/>
            <a:tailEnd/>
          </a:ln>
          <a:effectLst>
            <a:outerShdw dist="12700" algn="ctr" rotWithShape="0">
              <a:srgbClr val="FEFFFE">
                <a:alpha val="45000"/>
              </a:srgbClr>
            </a:outerShdw>
          </a:effectLst>
        </p:spPr>
        <p:txBody>
          <a:bodyPr wrap="square" lIns="0" tIns="0" rIns="0" bIns="0" anchor="ctr">
            <a:spAutoFit/>
          </a:bodyPr>
          <a:lstStyle/>
          <a:p>
            <a:pPr algn="ctr"/>
            <a:r>
              <a:rPr lang="ja-JP" altLang="en-US" sz="3200" dirty="0" smtClean="0">
                <a:solidFill>
                  <a:srgbClr val="000000"/>
                </a:solidFill>
                <a:latin typeface="+mj-ea"/>
                <a:ea typeface="+mj-ea"/>
                <a:cs typeface="HG丸ｺﾞｼｯｸM-PRO" charset="0"/>
              </a:rPr>
              <a:t>なぜ</a:t>
            </a:r>
            <a:r>
              <a:rPr lang="ja-JP" altLang="en-US" sz="3200" dirty="0">
                <a:solidFill>
                  <a:srgbClr val="000000"/>
                </a:solidFill>
                <a:latin typeface="+mj-ea"/>
                <a:ea typeface="+mj-ea"/>
                <a:cs typeface="HG丸ｺﾞｼｯｸM-PRO" charset="0"/>
              </a:rPr>
              <a:t>、子どもは環境中の有害物に</a:t>
            </a:r>
            <a:r>
              <a:rPr lang="ja-JP" altLang="en-US" sz="3200" dirty="0" smtClean="0">
                <a:solidFill>
                  <a:srgbClr val="000000"/>
                </a:solidFill>
                <a:latin typeface="+mj-ea"/>
                <a:ea typeface="+mj-ea"/>
                <a:cs typeface="HG丸ｺﾞｼｯｸM-PRO" charset="0"/>
              </a:rPr>
              <a:t>対して</a:t>
            </a:r>
            <a:r>
              <a:rPr lang="ja-JP" altLang="en-US" sz="3200" dirty="0">
                <a:latin typeface="+mj-ea"/>
                <a:ea typeface="+mj-ea"/>
                <a:cs typeface="HG丸ｺﾞｼｯｸM-PRO" charset="0"/>
              </a:rPr>
              <a:t>脆弱か</a:t>
            </a:r>
            <a:r>
              <a:rPr lang="ja-JP" altLang="en-US" sz="3200" dirty="0" smtClean="0">
                <a:latin typeface="+mj-ea"/>
                <a:ea typeface="+mj-ea"/>
                <a:cs typeface="HG丸ｺﾞｼｯｸM-PRO" charset="0"/>
              </a:rPr>
              <a:t>？</a:t>
            </a:r>
            <a:endParaRPr lang="ja-JP" altLang="en-US" sz="3200" dirty="0">
              <a:latin typeface="+mj-ea"/>
              <a:ea typeface="+mj-ea"/>
              <a:cs typeface="HG丸ｺﾞｼｯｸM-PRO" charset="0"/>
            </a:endParaRPr>
          </a:p>
        </p:txBody>
      </p:sp>
      <p:pic>
        <p:nvPicPr>
          <p:cNvPr id="196611" name="図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3893" y="874600"/>
            <a:ext cx="8541871" cy="5883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日付プレースホルダー 1"/>
          <p:cNvSpPr>
            <a:spLocks noGrp="1"/>
          </p:cNvSpPr>
          <p:nvPr>
            <p:ph type="dt" sz="half" idx="10"/>
          </p:nvPr>
        </p:nvSpPr>
        <p:spPr/>
        <p:txBody>
          <a:bodyPr/>
          <a:lstStyle/>
          <a:p>
            <a:r>
              <a:rPr kumimoji="1" lang="en-US" altLang="ja-JP" smtClean="0"/>
              <a:t>11/09/25</a:t>
            </a:r>
            <a:endParaRPr kumimoji="1" lang="ja-JP" altLang="en-US"/>
          </a:p>
        </p:txBody>
      </p:sp>
      <p:sp>
        <p:nvSpPr>
          <p:cNvPr id="3" name="スライド番号プレースホルダー 2"/>
          <p:cNvSpPr>
            <a:spLocks noGrp="1"/>
          </p:cNvSpPr>
          <p:nvPr>
            <p:ph type="sldNum" sz="quarter" idx="12"/>
          </p:nvPr>
        </p:nvSpPr>
        <p:spPr/>
        <p:txBody>
          <a:bodyPr/>
          <a:lstStyle/>
          <a:p>
            <a:fld id="{FD378B90-F800-DE45-A31A-37CE90FA1D5B}" type="slidenum">
              <a:rPr kumimoji="1" lang="ja-JP" altLang="en-US" smtClean="0"/>
              <a:t>34</a:t>
            </a:fld>
            <a:endParaRPr kumimoji="1" lang="ja-JP" altLang="en-US"/>
          </a:p>
        </p:txBody>
      </p:sp>
      <p:sp>
        <p:nvSpPr>
          <p:cNvPr id="4" name="正方形/長方形 3"/>
          <p:cNvSpPr/>
          <p:nvPr/>
        </p:nvSpPr>
        <p:spPr>
          <a:xfrm>
            <a:off x="2939731" y="2463901"/>
            <a:ext cx="2740257" cy="484748"/>
          </a:xfrm>
          <a:prstGeom prst="rect">
            <a:avLst/>
          </a:prstGeom>
        </p:spPr>
        <p:txBody>
          <a:bodyPr wrap="square">
            <a:spAutoFit/>
          </a:bodyPr>
          <a:lstStyle/>
          <a:p>
            <a:pPr lvl="1">
              <a:lnSpc>
                <a:spcPct val="150000"/>
              </a:lnSpc>
            </a:pPr>
            <a:r>
              <a:rPr lang="ja-JP" altLang="en-US" dirty="0">
                <a:solidFill>
                  <a:srgbClr val="FF0000"/>
                </a:solidFill>
                <a:latin typeface="+mn-ea"/>
              </a:rPr>
              <a:t>発達期の脳の脆弱性</a:t>
            </a:r>
            <a:endParaRPr lang="en-US" altLang="ja-JP" dirty="0">
              <a:solidFill>
                <a:srgbClr val="FF0000"/>
              </a:solidFill>
              <a:latin typeface="+mn-ea"/>
            </a:endParaRPr>
          </a:p>
        </p:txBody>
      </p:sp>
      <p:sp>
        <p:nvSpPr>
          <p:cNvPr id="6" name="正方形/長方形 5"/>
          <p:cNvSpPr/>
          <p:nvPr/>
        </p:nvSpPr>
        <p:spPr>
          <a:xfrm>
            <a:off x="2350556" y="5020651"/>
            <a:ext cx="2749471" cy="415498"/>
          </a:xfrm>
          <a:prstGeom prst="rect">
            <a:avLst/>
          </a:prstGeom>
        </p:spPr>
        <p:txBody>
          <a:bodyPr wrap="none">
            <a:spAutoFit/>
          </a:bodyPr>
          <a:lstStyle/>
          <a:p>
            <a:pPr marL="0" lvl="3">
              <a:lnSpc>
                <a:spcPct val="120000"/>
              </a:lnSpc>
              <a:buFont typeface="Wingdings" charset="0"/>
              <a:buChar char="ü"/>
            </a:pPr>
            <a:r>
              <a:rPr lang="ja-JP" altLang="en-US" dirty="0">
                <a:latin typeface="+mn-ea"/>
              </a:rPr>
              <a:t>母乳、限られた食品摂取</a:t>
            </a:r>
            <a:endParaRPr lang="en-US" altLang="ja-JP" dirty="0">
              <a:latin typeface="+mn-ea"/>
            </a:endParaRPr>
          </a:p>
        </p:txBody>
      </p:sp>
    </p:spTree>
    <p:extLst>
      <p:ext uri="{BB962C8B-B14F-4D97-AF65-F5344CB8AC3E}">
        <p14:creationId xmlns:p14="http://schemas.microsoft.com/office/powerpoint/2010/main" val="80758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ChangeArrowheads="1"/>
          </p:cNvSpPr>
          <p:nvPr>
            <p:ph type="title"/>
          </p:nvPr>
        </p:nvSpPr>
        <p:spPr>
          <a:xfrm>
            <a:off x="611188" y="381000"/>
            <a:ext cx="7975600" cy="838200"/>
          </a:xfrm>
        </p:spPr>
        <p:txBody>
          <a:bodyPr>
            <a:normAutofit/>
          </a:bodyPr>
          <a:lstStyle/>
          <a:p>
            <a:pPr algn="ctr" eaLnBrk="1" hangingPunct="1"/>
            <a:r>
              <a:rPr kumimoji="0" lang="ja-JP" altLang="en-US" dirty="0">
                <a:latin typeface="+mj-ea"/>
                <a:cs typeface="HG丸ｺﾞｼｯｸM-PRO" charset="0"/>
                <a:sym typeface="Lucida Grande" charset="0"/>
              </a:rPr>
              <a:t>いま、子どもたちに何が起っている？</a:t>
            </a:r>
          </a:p>
        </p:txBody>
      </p:sp>
      <p:sp>
        <p:nvSpPr>
          <p:cNvPr id="21506" name="Rectangle 2"/>
          <p:cNvSpPr>
            <a:spLocks noGrp="1" noChangeArrowheads="1"/>
          </p:cNvSpPr>
          <p:nvPr>
            <p:ph type="body" idx="1"/>
          </p:nvPr>
        </p:nvSpPr>
        <p:spPr>
          <a:xfrm>
            <a:off x="304800" y="1219200"/>
            <a:ext cx="8610600" cy="4953000"/>
          </a:xfrm>
        </p:spPr>
        <p:txBody>
          <a:bodyPr anchor="t"/>
          <a:lstStyle/>
          <a:p>
            <a:pPr marL="628650" lvl="1" indent="-342900" eaLnBrk="1" hangingPunct="1">
              <a:lnSpc>
                <a:spcPct val="150000"/>
              </a:lnSpc>
              <a:buFont typeface="Wingdings" charset="2"/>
              <a:buChar char="l"/>
            </a:pPr>
            <a:r>
              <a:rPr kumimoji="0" lang="ja-JP" altLang="en-US" sz="2400" dirty="0">
                <a:latin typeface="+mn-ea"/>
                <a:cs typeface="HG丸ｺﾞｼｯｸM-PRO" charset="0"/>
              </a:rPr>
              <a:t>児童の免疫系疾患（ぜんそくなど）</a:t>
            </a:r>
            <a:endParaRPr kumimoji="0" lang="en-US" altLang="ja-JP" sz="2400" dirty="0">
              <a:latin typeface="+mn-ea"/>
              <a:cs typeface="HG丸ｺﾞｼｯｸM-PRO" charset="0"/>
            </a:endParaRPr>
          </a:p>
          <a:p>
            <a:pPr marL="628650" lvl="1" indent="-342900" eaLnBrk="1" hangingPunct="1">
              <a:lnSpc>
                <a:spcPct val="150000"/>
              </a:lnSpc>
              <a:buFont typeface="Wingdings" charset="2"/>
              <a:buChar char="l"/>
            </a:pPr>
            <a:r>
              <a:rPr kumimoji="0" lang="ja-JP" altLang="en-US" sz="2400" dirty="0">
                <a:latin typeface="+mn-ea"/>
                <a:cs typeface="HG丸ｺﾞｼｯｸM-PRO" charset="0"/>
              </a:rPr>
              <a:t>先天異常（ダウン症、水頭症など）</a:t>
            </a:r>
            <a:endParaRPr kumimoji="0" lang="en-US" altLang="ja-JP" sz="2400" dirty="0">
              <a:latin typeface="+mn-ea"/>
              <a:cs typeface="HG丸ｺﾞｼｯｸM-PRO" charset="0"/>
            </a:endParaRPr>
          </a:p>
          <a:p>
            <a:pPr marL="628650" lvl="1" indent="-342900" eaLnBrk="1" hangingPunct="1">
              <a:lnSpc>
                <a:spcPct val="150000"/>
              </a:lnSpc>
              <a:buFont typeface="Wingdings" charset="2"/>
              <a:buChar char="l"/>
            </a:pPr>
            <a:r>
              <a:rPr kumimoji="0" lang="ja-JP" altLang="en-US" sz="2400" dirty="0">
                <a:latin typeface="+mn-ea"/>
                <a:cs typeface="HG丸ｺﾞｼｯｸM-PRO" charset="0"/>
              </a:rPr>
              <a:t>生殖異常など</a:t>
            </a:r>
            <a:endParaRPr kumimoji="0" lang="en-US" altLang="ja-JP" sz="2400" dirty="0">
              <a:latin typeface="+mn-ea"/>
              <a:cs typeface="HG丸ｺﾞｼｯｸM-PRO" charset="0"/>
            </a:endParaRPr>
          </a:p>
          <a:p>
            <a:pPr marL="571500" lvl="1" eaLnBrk="1" hangingPunct="1">
              <a:lnSpc>
                <a:spcPct val="150000"/>
              </a:lnSpc>
              <a:buFontTx/>
              <a:buNone/>
            </a:pPr>
            <a:r>
              <a:rPr kumimoji="0" lang="en-US" altLang="ja-JP" sz="2400" dirty="0">
                <a:latin typeface="+mn-ea"/>
                <a:cs typeface="HG丸ｺﾞｼｯｸM-PRO" charset="0"/>
              </a:rPr>
              <a:t>		</a:t>
            </a:r>
            <a:r>
              <a:rPr kumimoji="0" lang="ja-JP" altLang="en-US" sz="2400" dirty="0">
                <a:latin typeface="+mn-ea"/>
                <a:cs typeface="HG丸ｺﾞｼｯｸM-PRO" charset="0"/>
              </a:rPr>
              <a:t>　</a:t>
            </a:r>
            <a:r>
              <a:rPr kumimoji="0" lang="ja-JP" altLang="en-US" sz="2400" dirty="0">
                <a:solidFill>
                  <a:srgbClr val="0000FF"/>
                </a:solidFill>
                <a:latin typeface="+mn-ea"/>
                <a:cs typeface="HG丸ｺﾞｼｯｸM-PRO" charset="0"/>
              </a:rPr>
              <a:t>環境中の化学物質の増加による</a:t>
            </a:r>
            <a:r>
              <a:rPr kumimoji="0" lang="ja-JP" altLang="en-US" sz="2400" dirty="0" smtClean="0">
                <a:solidFill>
                  <a:srgbClr val="0000FF"/>
                </a:solidFill>
                <a:latin typeface="+mn-ea"/>
                <a:cs typeface="HG丸ｺﾞｼｯｸM-PRO" charset="0"/>
              </a:rPr>
              <a:t>？</a:t>
            </a:r>
            <a:endParaRPr kumimoji="0" lang="en-US" altLang="ja-JP" sz="2400" dirty="0" smtClean="0">
              <a:solidFill>
                <a:srgbClr val="0000FF"/>
              </a:solidFill>
              <a:latin typeface="+mn-ea"/>
              <a:cs typeface="HG丸ｺﾞｼｯｸM-PRO" charset="0"/>
            </a:endParaRPr>
          </a:p>
          <a:p>
            <a:pPr marL="571500" lvl="1" eaLnBrk="1" hangingPunct="1">
              <a:lnSpc>
                <a:spcPct val="150000"/>
              </a:lnSpc>
              <a:buFontTx/>
              <a:buNone/>
            </a:pPr>
            <a:r>
              <a:rPr kumimoji="0" lang="en-US" altLang="ja-JP" dirty="0">
                <a:solidFill>
                  <a:srgbClr val="0000FF"/>
                </a:solidFill>
                <a:latin typeface="+mn-ea"/>
                <a:cs typeface="HG丸ｺﾞｼｯｸM-PRO" charset="0"/>
              </a:rPr>
              <a:t>	</a:t>
            </a:r>
            <a:r>
              <a:rPr kumimoji="0" lang="en-US" altLang="ja-JP" dirty="0" smtClean="0">
                <a:solidFill>
                  <a:srgbClr val="0000FF"/>
                </a:solidFill>
                <a:latin typeface="+mn-ea"/>
                <a:cs typeface="HG丸ｺﾞｼｯｸM-PRO" charset="0"/>
              </a:rPr>
              <a:t>		</a:t>
            </a:r>
            <a:r>
              <a:rPr kumimoji="0" lang="ja-JP" altLang="en-US" sz="2400" dirty="0" smtClean="0">
                <a:latin typeface="+mn-ea"/>
                <a:cs typeface="HG丸ｺﾞｼｯｸM-PRO" charset="0"/>
              </a:rPr>
              <a:t>（</a:t>
            </a:r>
            <a:r>
              <a:rPr kumimoji="0" lang="ja-JP" altLang="en-US" sz="2400" dirty="0">
                <a:latin typeface="+mn-ea"/>
                <a:cs typeface="HG丸ｺﾞｼｯｸM-PRO" charset="0"/>
              </a:rPr>
              <a:t>環境省の報告から）</a:t>
            </a:r>
          </a:p>
          <a:p>
            <a:pPr marL="628650" lvl="1" indent="-342900">
              <a:lnSpc>
                <a:spcPct val="150000"/>
              </a:lnSpc>
              <a:buFont typeface="Wingdings" charset="2"/>
              <a:buChar char="l"/>
            </a:pPr>
            <a:r>
              <a:rPr kumimoji="0" lang="ja-JP" altLang="en-US" sz="2400" dirty="0">
                <a:latin typeface="+mn-ea"/>
                <a:cs typeface="HG丸ｺﾞｼｯｸM-PRO" charset="0"/>
              </a:rPr>
              <a:t>学習障害（</a:t>
            </a:r>
            <a:r>
              <a:rPr kumimoji="0" lang="en-US" altLang="ja-JP" sz="2400" dirty="0">
                <a:latin typeface="+mn-ea"/>
                <a:cs typeface="HG丸ｺﾞｼｯｸM-PRO" charset="0"/>
              </a:rPr>
              <a:t>LD</a:t>
            </a:r>
            <a:r>
              <a:rPr kumimoji="0" lang="ja-JP" altLang="en-US" sz="2400" dirty="0">
                <a:latin typeface="+mn-ea"/>
                <a:cs typeface="HG丸ｺﾞｼｯｸM-PRO" charset="0"/>
              </a:rPr>
              <a:t>）、</a:t>
            </a:r>
            <a:r>
              <a:rPr kumimoji="0" lang="en-US" altLang="ja-JP" sz="2400" dirty="0">
                <a:latin typeface="+mn-ea"/>
                <a:cs typeface="HG丸ｺﾞｼｯｸM-PRO" charset="0"/>
              </a:rPr>
              <a:t>ADHD</a:t>
            </a:r>
            <a:r>
              <a:rPr kumimoji="0" lang="ja-JP" altLang="en-US" sz="2400" dirty="0">
                <a:latin typeface="+mn-ea"/>
                <a:cs typeface="HG丸ｺﾞｼｯｸM-PRO" charset="0"/>
              </a:rPr>
              <a:t>、高機能自閉症を含む特別な教育的支援を必要とする児童生徒（小中学校）約６％</a:t>
            </a:r>
            <a:r>
              <a:rPr kumimoji="0" lang="ja-JP" altLang="en-US" sz="2400" dirty="0" smtClean="0">
                <a:latin typeface="+mn-ea"/>
                <a:cs typeface="HG丸ｺﾞｼｯｸM-PRO" charset="0"/>
              </a:rPr>
              <a:t>。</a:t>
            </a:r>
            <a:endParaRPr kumimoji="0" lang="en-US" altLang="ja-JP" sz="2400" dirty="0" smtClean="0">
              <a:latin typeface="+mn-ea"/>
              <a:cs typeface="HG丸ｺﾞｼｯｸM-PRO" charset="0"/>
            </a:endParaRPr>
          </a:p>
          <a:p>
            <a:pPr marL="285750" lvl="1" indent="0" eaLnBrk="1" hangingPunct="1">
              <a:lnSpc>
                <a:spcPct val="150000"/>
              </a:lnSpc>
              <a:buNone/>
            </a:pPr>
            <a:r>
              <a:rPr kumimoji="0" lang="en-US" altLang="ja-JP" dirty="0">
                <a:latin typeface="+mn-ea"/>
                <a:cs typeface="HG丸ｺﾞｼｯｸM-PRO" charset="0"/>
              </a:rPr>
              <a:t>	</a:t>
            </a:r>
            <a:r>
              <a:rPr kumimoji="0" lang="en-US" altLang="ja-JP" dirty="0" smtClean="0">
                <a:latin typeface="+mn-ea"/>
                <a:cs typeface="HG丸ｺﾞｼｯｸM-PRO" charset="0"/>
              </a:rPr>
              <a:t>		</a:t>
            </a:r>
            <a:r>
              <a:rPr kumimoji="0" lang="ja-JP" altLang="en-US" sz="2400" dirty="0" smtClean="0">
                <a:latin typeface="+mn-ea"/>
                <a:cs typeface="HG丸ｺﾞｼｯｸM-PRO" charset="0"/>
              </a:rPr>
              <a:t>（</a:t>
            </a:r>
            <a:r>
              <a:rPr kumimoji="0" lang="ja-JP" altLang="en-US" sz="2400" dirty="0">
                <a:latin typeface="+mn-ea"/>
                <a:cs typeface="HG丸ｺﾞｼｯｸM-PRO" charset="0"/>
              </a:rPr>
              <a:t>文科省の調査から）</a:t>
            </a:r>
          </a:p>
        </p:txBody>
      </p:sp>
      <p:sp>
        <p:nvSpPr>
          <p:cNvPr id="2" name="日付プレースホルダー 1"/>
          <p:cNvSpPr>
            <a:spLocks noGrp="1"/>
          </p:cNvSpPr>
          <p:nvPr>
            <p:ph type="dt" sz="half" idx="10"/>
          </p:nvPr>
        </p:nvSpPr>
        <p:spPr/>
        <p:txBody>
          <a:bodyPr/>
          <a:lstStyle/>
          <a:p>
            <a:r>
              <a:rPr kumimoji="1" lang="en-US" altLang="ja-JP" smtClean="0">
                <a:latin typeface="+mn-ea"/>
              </a:rPr>
              <a:t>11/09/25</a:t>
            </a:r>
            <a:endParaRPr kumimoji="1" lang="ja-JP" altLang="en-US">
              <a:latin typeface="+mn-ea"/>
            </a:endParaRPr>
          </a:p>
        </p:txBody>
      </p:sp>
      <p:sp>
        <p:nvSpPr>
          <p:cNvPr id="3" name="スライド番号プレースホルダー 2"/>
          <p:cNvSpPr>
            <a:spLocks noGrp="1"/>
          </p:cNvSpPr>
          <p:nvPr>
            <p:ph type="sldNum" sz="quarter" idx="12"/>
          </p:nvPr>
        </p:nvSpPr>
        <p:spPr/>
        <p:txBody>
          <a:bodyPr/>
          <a:lstStyle/>
          <a:p>
            <a:fld id="{FD378B90-F800-DE45-A31A-37CE90FA1D5B}" type="slidenum">
              <a:rPr kumimoji="1" lang="ja-JP" altLang="en-US" smtClean="0">
                <a:latin typeface="+mn-ea"/>
              </a:rPr>
              <a:t>35</a:t>
            </a:fld>
            <a:endParaRPr kumimoji="1" lang="ja-JP" altLang="en-US">
              <a:latin typeface="+mn-ea"/>
            </a:endParaRPr>
          </a:p>
        </p:txBody>
      </p:sp>
    </p:spTree>
    <p:extLst>
      <p:ext uri="{BB962C8B-B14F-4D97-AF65-F5344CB8AC3E}">
        <p14:creationId xmlns:p14="http://schemas.microsoft.com/office/powerpoint/2010/main" val="28912358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ChangeArrowheads="1"/>
          </p:cNvSpPr>
          <p:nvPr>
            <p:ph type="title"/>
          </p:nvPr>
        </p:nvSpPr>
        <p:spPr>
          <a:xfrm>
            <a:off x="611188" y="381000"/>
            <a:ext cx="7975600" cy="838200"/>
          </a:xfrm>
        </p:spPr>
        <p:txBody>
          <a:bodyPr>
            <a:normAutofit/>
          </a:bodyPr>
          <a:lstStyle/>
          <a:p>
            <a:pPr algn="ctr" eaLnBrk="1" hangingPunct="1"/>
            <a:r>
              <a:rPr kumimoji="0" lang="ja-JP" altLang="en-US" dirty="0" smtClean="0">
                <a:latin typeface="+mj-ea"/>
                <a:cs typeface="HG丸ｺﾞｼｯｸM-PRO" charset="0"/>
                <a:sym typeface="Lucida Grande" charset="0"/>
              </a:rPr>
              <a:t>子どもを脅かす社会文化的要因</a:t>
            </a:r>
            <a:endParaRPr kumimoji="0" lang="ja-JP" altLang="en-US" dirty="0">
              <a:latin typeface="+mj-ea"/>
              <a:cs typeface="HG丸ｺﾞｼｯｸM-PRO" charset="0"/>
              <a:sym typeface="Lucida Grande" charset="0"/>
            </a:endParaRPr>
          </a:p>
        </p:txBody>
      </p:sp>
      <p:sp>
        <p:nvSpPr>
          <p:cNvPr id="21506" name="Rectangle 2"/>
          <p:cNvSpPr>
            <a:spLocks noGrp="1" noChangeArrowheads="1"/>
          </p:cNvSpPr>
          <p:nvPr>
            <p:ph type="body" idx="1"/>
          </p:nvPr>
        </p:nvSpPr>
        <p:spPr>
          <a:xfrm>
            <a:off x="3003680" y="1219200"/>
            <a:ext cx="3276067" cy="4953000"/>
          </a:xfrm>
        </p:spPr>
        <p:txBody>
          <a:bodyPr anchor="t"/>
          <a:lstStyle/>
          <a:p>
            <a:pPr marL="628650" lvl="1" indent="-342900">
              <a:lnSpc>
                <a:spcPct val="150000"/>
              </a:lnSpc>
              <a:buFont typeface="Wingdings" charset="2"/>
              <a:buChar char="l"/>
            </a:pPr>
            <a:r>
              <a:rPr kumimoji="0" lang="ja-JP" altLang="en-US" sz="3200" dirty="0">
                <a:latin typeface="+mn-ea"/>
                <a:cs typeface="HG丸ｺﾞｼｯｸM-PRO" charset="0"/>
              </a:rPr>
              <a:t>ストレス</a:t>
            </a:r>
          </a:p>
          <a:p>
            <a:pPr marL="628650" lvl="1" indent="-342900">
              <a:lnSpc>
                <a:spcPct val="150000"/>
              </a:lnSpc>
              <a:buFont typeface="Wingdings" charset="2"/>
              <a:buChar char="l"/>
            </a:pPr>
            <a:r>
              <a:rPr kumimoji="0" lang="ja-JP" altLang="en-US" sz="3200" dirty="0">
                <a:latin typeface="+mn-ea"/>
                <a:cs typeface="HG丸ｺﾞｼｯｸM-PRO" charset="0"/>
              </a:rPr>
              <a:t>薬物</a:t>
            </a:r>
          </a:p>
          <a:p>
            <a:pPr marL="628650" lvl="1" indent="-342900">
              <a:lnSpc>
                <a:spcPct val="150000"/>
              </a:lnSpc>
              <a:buFont typeface="Wingdings" charset="2"/>
              <a:buChar char="l"/>
            </a:pPr>
            <a:r>
              <a:rPr kumimoji="0" lang="ja-JP" altLang="en-US" sz="3200" dirty="0">
                <a:latin typeface="+mn-ea"/>
                <a:cs typeface="HG丸ｺﾞｼｯｸM-PRO" charset="0"/>
              </a:rPr>
              <a:t>アルコール</a:t>
            </a:r>
          </a:p>
          <a:p>
            <a:pPr marL="628650" lvl="1" indent="-342900">
              <a:lnSpc>
                <a:spcPct val="150000"/>
              </a:lnSpc>
              <a:buFont typeface="Wingdings" charset="2"/>
              <a:buChar char="l"/>
            </a:pPr>
            <a:r>
              <a:rPr kumimoji="0" lang="ja-JP" altLang="en-US" sz="3200" dirty="0">
                <a:latin typeface="+mn-ea"/>
                <a:cs typeface="HG丸ｺﾞｼｯｸM-PRO" charset="0"/>
              </a:rPr>
              <a:t>栄養</a:t>
            </a:r>
            <a:r>
              <a:rPr kumimoji="0" lang="ja-JP" altLang="en-US" sz="3200" dirty="0" smtClean="0">
                <a:latin typeface="+mn-ea"/>
                <a:cs typeface="HG丸ｺﾞｼｯｸM-PRO" charset="0"/>
              </a:rPr>
              <a:t>状態</a:t>
            </a:r>
            <a:endParaRPr kumimoji="0" lang="ja-JP" altLang="en-US" sz="3200" dirty="0">
              <a:latin typeface="+mn-ea"/>
              <a:cs typeface="HG丸ｺﾞｼｯｸM-PRO" charset="0"/>
            </a:endParaRPr>
          </a:p>
          <a:p>
            <a:pPr marL="628650" lvl="1" indent="-342900">
              <a:lnSpc>
                <a:spcPct val="150000"/>
              </a:lnSpc>
              <a:buFont typeface="Wingdings" charset="2"/>
              <a:buChar char="l"/>
            </a:pPr>
            <a:r>
              <a:rPr kumimoji="0" lang="ja-JP" altLang="en-US" sz="3200" dirty="0">
                <a:solidFill>
                  <a:srgbClr val="FF0000"/>
                </a:solidFill>
                <a:latin typeface="+mn-ea"/>
                <a:cs typeface="HG丸ｺﾞｼｯｸM-PRO" charset="0"/>
              </a:rPr>
              <a:t>人間関係</a:t>
            </a:r>
          </a:p>
          <a:p>
            <a:pPr marL="628650" lvl="1" indent="-342900" eaLnBrk="1" hangingPunct="1">
              <a:lnSpc>
                <a:spcPct val="150000"/>
              </a:lnSpc>
              <a:buFont typeface="Wingdings" charset="2"/>
              <a:buChar char="l"/>
            </a:pPr>
            <a:endParaRPr kumimoji="0" lang="ja-JP" altLang="en-US" sz="2400" dirty="0">
              <a:latin typeface="+mn-ea"/>
              <a:cs typeface="HG丸ｺﾞｼｯｸM-PRO" charset="0"/>
            </a:endParaRPr>
          </a:p>
        </p:txBody>
      </p:sp>
      <p:sp>
        <p:nvSpPr>
          <p:cNvPr id="2" name="日付プレースホルダー 1"/>
          <p:cNvSpPr>
            <a:spLocks noGrp="1"/>
          </p:cNvSpPr>
          <p:nvPr>
            <p:ph type="dt" sz="half" idx="10"/>
          </p:nvPr>
        </p:nvSpPr>
        <p:spPr/>
        <p:txBody>
          <a:bodyPr/>
          <a:lstStyle/>
          <a:p>
            <a:r>
              <a:rPr kumimoji="1" lang="en-US" altLang="ja-JP" smtClean="0">
                <a:latin typeface="+mn-ea"/>
              </a:rPr>
              <a:t>11/09/25</a:t>
            </a:r>
            <a:endParaRPr kumimoji="1" lang="ja-JP" altLang="en-US">
              <a:latin typeface="+mn-ea"/>
            </a:endParaRPr>
          </a:p>
        </p:txBody>
      </p:sp>
      <p:sp>
        <p:nvSpPr>
          <p:cNvPr id="3" name="スライド番号プレースホルダー 2"/>
          <p:cNvSpPr>
            <a:spLocks noGrp="1"/>
          </p:cNvSpPr>
          <p:nvPr>
            <p:ph type="sldNum" sz="quarter" idx="12"/>
          </p:nvPr>
        </p:nvSpPr>
        <p:spPr/>
        <p:txBody>
          <a:bodyPr/>
          <a:lstStyle/>
          <a:p>
            <a:fld id="{FD378B90-F800-DE45-A31A-37CE90FA1D5B}" type="slidenum">
              <a:rPr kumimoji="1" lang="ja-JP" altLang="en-US" smtClean="0">
                <a:latin typeface="+mn-ea"/>
              </a:rPr>
              <a:t>36</a:t>
            </a:fld>
            <a:endParaRPr kumimoji="1" lang="ja-JP" altLang="en-US">
              <a:latin typeface="+mn-ea"/>
            </a:endParaRPr>
          </a:p>
        </p:txBody>
      </p:sp>
    </p:spTree>
    <p:extLst>
      <p:ext uri="{BB962C8B-B14F-4D97-AF65-F5344CB8AC3E}">
        <p14:creationId xmlns:p14="http://schemas.microsoft.com/office/powerpoint/2010/main" val="1960380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259930" y="278511"/>
            <a:ext cx="8181835" cy="90184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1337" y="3973135"/>
            <a:ext cx="2395014" cy="2048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a:spLocks/>
          </p:cNvSpPr>
          <p:nvPr/>
        </p:nvSpPr>
        <p:spPr bwMode="auto">
          <a:xfrm>
            <a:off x="259930" y="6021570"/>
            <a:ext cx="7966728" cy="597369"/>
          </a:xfrm>
          <a:prstGeom prst="rect">
            <a:avLst/>
          </a:prstGeom>
          <a:noFill/>
          <a:ln w="12700">
            <a:noFill/>
            <a:miter lim="800000"/>
            <a:headEnd/>
            <a:tailEnd/>
          </a:ln>
          <a:effectLst>
            <a:outerShdw dist="12700" algn="ctr" rotWithShape="0">
              <a:srgbClr val="FEFFFE">
                <a:alpha val="45000"/>
              </a:srgbClr>
            </a:outerShdw>
          </a:effectLst>
        </p:spPr>
        <p:txBody>
          <a:bodyPr lIns="0" tIns="0" rIns="0" bIns="0" anchor="ctr"/>
          <a:lstStyle/>
          <a:p>
            <a:pPr marL="22225">
              <a:spcBef>
                <a:spcPct val="0"/>
              </a:spcBef>
            </a:pPr>
            <a:r>
              <a:rPr lang="ja-JP" altLang="en-US" sz="2800" dirty="0" smtClean="0"/>
              <a:t>「</a:t>
            </a:r>
            <a:r>
              <a:rPr lang="ja-JP" altLang="en-US" sz="2800" dirty="0"/>
              <a:t>育児室からの亡霊</a:t>
            </a:r>
            <a:r>
              <a:rPr lang="ja-JP" altLang="en-US" sz="2800" dirty="0" smtClean="0"/>
              <a:t>」</a:t>
            </a:r>
            <a:r>
              <a:rPr lang="ja-JP" altLang="ja-JP" sz="2800" dirty="0"/>
              <a:t>　</a:t>
            </a:r>
            <a:r>
              <a:rPr lang="ja-JP" altLang="en-US" sz="2400" dirty="0" smtClean="0"/>
              <a:t>毎日新聞朝野富三氏訳</a:t>
            </a:r>
            <a:endParaRPr lang="ja-JP" altLang="en-US" sz="2400" dirty="0">
              <a:solidFill>
                <a:schemeClr val="bg1"/>
              </a:solidFill>
              <a:latin typeface="ヒラギノ明朝 ProN W3" charset="0"/>
              <a:ea typeface="HG丸ｺﾞｼｯｸM-PRO" charset="0"/>
              <a:cs typeface="HG丸ｺﾞｼｯｸM-PRO" charset="0"/>
              <a:sym typeface="Lucida Grande" charset="0"/>
            </a:endParaRPr>
          </a:p>
        </p:txBody>
      </p:sp>
      <p:pic>
        <p:nvPicPr>
          <p:cNvPr id="2140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959" y="1389529"/>
            <a:ext cx="3113580" cy="4632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正方形/長方形 1"/>
          <p:cNvSpPr/>
          <p:nvPr/>
        </p:nvSpPr>
        <p:spPr>
          <a:xfrm>
            <a:off x="4243294" y="1799404"/>
            <a:ext cx="4691530" cy="2610971"/>
          </a:xfrm>
          <a:prstGeom prst="rect">
            <a:avLst/>
          </a:prstGeom>
        </p:spPr>
        <p:txBody>
          <a:bodyPr wrap="square">
            <a:spAutoFit/>
          </a:bodyPr>
          <a:lstStyle/>
          <a:p>
            <a:pPr marL="22225">
              <a:lnSpc>
                <a:spcPct val="150000"/>
              </a:lnSpc>
              <a:spcBef>
                <a:spcPct val="0"/>
              </a:spcBef>
              <a:spcAft>
                <a:spcPts val="2400"/>
              </a:spcAft>
            </a:pPr>
            <a:r>
              <a:rPr lang="ja-JP" altLang="en-US" sz="2800" dirty="0">
                <a:latin typeface="+mn-ea"/>
                <a:cs typeface="HG丸ｺﾞｼｯｸM-PRO" charset="0"/>
                <a:sym typeface="Lucida Grande" charset="0"/>
              </a:rPr>
              <a:t>乳幼児虐待</a:t>
            </a:r>
            <a:endParaRPr lang="en-US" altLang="ja-JP" sz="2800" dirty="0">
              <a:latin typeface="+mn-ea"/>
              <a:cs typeface="HG丸ｺﾞｼｯｸM-PRO" charset="0"/>
              <a:sym typeface="Lucida Grande" charset="0"/>
            </a:endParaRPr>
          </a:p>
          <a:p>
            <a:pPr marL="22225">
              <a:lnSpc>
                <a:spcPct val="150000"/>
              </a:lnSpc>
              <a:spcBef>
                <a:spcPct val="0"/>
              </a:spcBef>
              <a:spcAft>
                <a:spcPts val="2400"/>
              </a:spcAft>
            </a:pPr>
            <a:r>
              <a:rPr lang="ja-JP" altLang="en-US" sz="2800" dirty="0" smtClean="0">
                <a:latin typeface="+mn-ea"/>
                <a:cs typeface="HG丸ｺﾞｼｯｸM-PRO" charset="0"/>
                <a:sym typeface="Lucida Grande" charset="0"/>
              </a:rPr>
              <a:t>　　　　　　　非行</a:t>
            </a:r>
            <a:endParaRPr lang="en-US" altLang="ja-JP" sz="2800" dirty="0" smtClean="0">
              <a:latin typeface="+mn-ea"/>
              <a:cs typeface="HG丸ｺﾞｼｯｸM-PRO" charset="0"/>
              <a:sym typeface="Lucida Grande" charset="0"/>
            </a:endParaRPr>
          </a:p>
          <a:p>
            <a:pPr marL="22225">
              <a:lnSpc>
                <a:spcPct val="150000"/>
              </a:lnSpc>
              <a:spcBef>
                <a:spcPct val="0"/>
              </a:spcBef>
              <a:spcAft>
                <a:spcPts val="2400"/>
              </a:spcAft>
            </a:pPr>
            <a:r>
              <a:rPr lang="ja-JP" altLang="en-US" sz="2800" dirty="0" smtClean="0">
                <a:latin typeface="+mn-ea"/>
                <a:cs typeface="HG丸ｺﾞｼｯｸM-PRO" charset="0"/>
                <a:sym typeface="Lucida Grande" charset="0"/>
              </a:rPr>
              <a:t>　　　　　　　　　　　暴力</a:t>
            </a:r>
            <a:endParaRPr lang="en-US" altLang="ja-JP" sz="2800" dirty="0">
              <a:latin typeface="+mn-ea"/>
              <a:cs typeface="HG丸ｺﾞｼｯｸM-PRO" charset="0"/>
              <a:sym typeface="Lucida Grande" charset="0"/>
            </a:endParaRPr>
          </a:p>
        </p:txBody>
      </p:sp>
      <p:sp>
        <p:nvSpPr>
          <p:cNvPr id="3" name="山形 2"/>
          <p:cNvSpPr/>
          <p:nvPr/>
        </p:nvSpPr>
        <p:spPr>
          <a:xfrm rot="2940000">
            <a:off x="5438884" y="2668059"/>
            <a:ext cx="673869" cy="341885"/>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山形 7"/>
          <p:cNvSpPr/>
          <p:nvPr/>
        </p:nvSpPr>
        <p:spPr>
          <a:xfrm rot="2940000">
            <a:off x="6353285" y="3582461"/>
            <a:ext cx="673869" cy="341885"/>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5" name="テキスト ボックス 4"/>
          <p:cNvSpPr txBox="1"/>
          <p:nvPr/>
        </p:nvSpPr>
        <p:spPr>
          <a:xfrm>
            <a:off x="731097" y="412980"/>
            <a:ext cx="7495561" cy="646331"/>
          </a:xfrm>
          <a:prstGeom prst="rect">
            <a:avLst/>
          </a:prstGeom>
          <a:noFill/>
        </p:spPr>
        <p:txBody>
          <a:bodyPr wrap="none" rtlCol="0">
            <a:spAutoFit/>
          </a:bodyPr>
          <a:lstStyle/>
          <a:p>
            <a:r>
              <a:rPr kumimoji="1" lang="ja-JP" altLang="en-US" sz="3600" dirty="0" smtClean="0">
                <a:solidFill>
                  <a:srgbClr val="FF0000"/>
                </a:solidFill>
              </a:rPr>
              <a:t>３歳までの児の脳は守らねばならない</a:t>
            </a:r>
            <a:endParaRPr kumimoji="1" lang="ja-JP" altLang="en-US" sz="3600" dirty="0">
              <a:solidFill>
                <a:srgbClr val="FF0000"/>
              </a:solidFill>
            </a:endParaRPr>
          </a:p>
        </p:txBody>
      </p:sp>
      <p:sp>
        <p:nvSpPr>
          <p:cNvPr id="7" name="日付プレースホルダー 6"/>
          <p:cNvSpPr>
            <a:spLocks noGrp="1"/>
          </p:cNvSpPr>
          <p:nvPr>
            <p:ph type="dt" sz="half" idx="10"/>
          </p:nvPr>
        </p:nvSpPr>
        <p:spPr/>
        <p:txBody>
          <a:bodyPr/>
          <a:lstStyle/>
          <a:p>
            <a:r>
              <a:rPr kumimoji="1" lang="en-US" altLang="ja-JP" smtClean="0"/>
              <a:t>11/09/25</a:t>
            </a:r>
            <a:endParaRPr kumimoji="1" lang="ja-JP" altLang="en-US"/>
          </a:p>
        </p:txBody>
      </p:sp>
      <p:sp>
        <p:nvSpPr>
          <p:cNvPr id="9" name="スライド番号プレースホルダー 8"/>
          <p:cNvSpPr>
            <a:spLocks noGrp="1"/>
          </p:cNvSpPr>
          <p:nvPr>
            <p:ph type="sldNum" sz="quarter" idx="12"/>
          </p:nvPr>
        </p:nvSpPr>
        <p:spPr/>
        <p:txBody>
          <a:bodyPr/>
          <a:lstStyle/>
          <a:p>
            <a:fld id="{FD378B90-F800-DE45-A31A-37CE90FA1D5B}" type="slidenum">
              <a:rPr kumimoji="1" lang="ja-JP" altLang="en-US" smtClean="0"/>
              <a:t>37</a:t>
            </a:fld>
            <a:endParaRPr kumimoji="1" lang="ja-JP" altLang="en-US"/>
          </a:p>
        </p:txBody>
      </p:sp>
    </p:spTree>
    <p:extLst>
      <p:ext uri="{BB962C8B-B14F-4D97-AF65-F5344CB8AC3E}">
        <p14:creationId xmlns:p14="http://schemas.microsoft.com/office/powerpoint/2010/main" val="3722132341"/>
      </p:ext>
    </p:extLst>
  </p:cSld>
  <p:clrMapOvr>
    <a:masterClrMapping/>
  </p:clrMapOvr>
  <p:transition xmlns:p14="http://schemas.microsoft.com/office/powerpoint/2010/main">
    <p:split orient="vert"/>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1058603" y="382524"/>
            <a:ext cx="6804108" cy="75895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9939" name="Rectangle 3"/>
          <p:cNvSpPr>
            <a:spLocks noGrp="1" noChangeArrowheads="1"/>
          </p:cNvSpPr>
          <p:nvPr>
            <p:ph type="title"/>
          </p:nvPr>
        </p:nvSpPr>
        <p:spPr>
          <a:xfrm>
            <a:off x="1281289" y="397464"/>
            <a:ext cx="6581422" cy="758951"/>
          </a:xfrm>
        </p:spPr>
        <p:txBody>
          <a:bodyPr>
            <a:noAutofit/>
          </a:bodyPr>
          <a:lstStyle/>
          <a:p>
            <a:r>
              <a:rPr lang="ja-JP" altLang="en-US" dirty="0">
                <a:latin typeface="+mj-ea"/>
                <a:cs typeface="平成明朝" charset="0"/>
              </a:rPr>
              <a:t>子どもの行動発達の異常</a:t>
            </a:r>
            <a:endParaRPr lang="ja-JP" altLang="en-US" dirty="0">
              <a:latin typeface="+mj-ea"/>
            </a:endParaRPr>
          </a:p>
        </p:txBody>
      </p:sp>
      <p:sp>
        <p:nvSpPr>
          <p:cNvPr id="2" name="円/楕円 1"/>
          <p:cNvSpPr/>
          <p:nvPr/>
        </p:nvSpPr>
        <p:spPr>
          <a:xfrm>
            <a:off x="717172" y="1329770"/>
            <a:ext cx="7675230" cy="379505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lnSpc>
                <a:spcPct val="150000"/>
              </a:lnSpc>
            </a:pPr>
            <a:r>
              <a:rPr lang="ja-JP" altLang="en-US" sz="2800" dirty="0">
                <a:solidFill>
                  <a:schemeClr val="tx1"/>
                </a:solidFill>
                <a:latin typeface="+mn-ea"/>
              </a:rPr>
              <a:t>母子関係を含めた</a:t>
            </a:r>
            <a:endParaRPr lang="en-US" altLang="ja-JP" sz="2800" dirty="0">
              <a:solidFill>
                <a:schemeClr val="tx1"/>
              </a:solidFill>
              <a:latin typeface="+mn-ea"/>
            </a:endParaRPr>
          </a:p>
          <a:p>
            <a:pPr algn="ctr">
              <a:lnSpc>
                <a:spcPct val="150000"/>
              </a:lnSpc>
            </a:pPr>
            <a:r>
              <a:rPr lang="ja-JP" altLang="en-US" sz="2800" dirty="0">
                <a:solidFill>
                  <a:schemeClr val="tx1"/>
                </a:solidFill>
                <a:latin typeface="+mn-ea"/>
              </a:rPr>
              <a:t>対人関係のつまずき</a:t>
            </a:r>
            <a:endParaRPr lang="en-US" altLang="ja-JP" sz="2800" dirty="0">
              <a:solidFill>
                <a:schemeClr val="tx1"/>
              </a:solidFill>
              <a:latin typeface="+mn-ea"/>
            </a:endParaRPr>
          </a:p>
          <a:p>
            <a:pPr algn="ctr">
              <a:lnSpc>
                <a:spcPct val="150000"/>
              </a:lnSpc>
            </a:pPr>
            <a:endParaRPr lang="en-US" altLang="ja-JP" sz="2800" dirty="0">
              <a:solidFill>
                <a:schemeClr val="tx1"/>
              </a:solidFill>
              <a:latin typeface="+mn-ea"/>
            </a:endParaRPr>
          </a:p>
          <a:p>
            <a:pPr algn="ctr">
              <a:lnSpc>
                <a:spcPct val="150000"/>
              </a:lnSpc>
            </a:pPr>
            <a:r>
              <a:rPr lang="ja-JP" altLang="en-US" sz="2800" dirty="0">
                <a:solidFill>
                  <a:schemeClr val="tx1"/>
                </a:solidFill>
                <a:latin typeface="+mn-ea"/>
              </a:rPr>
              <a:t>子どもの行動や症状</a:t>
            </a:r>
            <a:r>
              <a:rPr lang="ja-JP" altLang="en-US" sz="2800" dirty="0" smtClean="0">
                <a:solidFill>
                  <a:schemeClr val="tx1"/>
                </a:solidFill>
                <a:latin typeface="+mn-ea"/>
              </a:rPr>
              <a:t>に</a:t>
            </a:r>
            <a:endParaRPr lang="en-US" altLang="ja-JP" sz="2800" dirty="0">
              <a:solidFill>
                <a:schemeClr val="tx1"/>
              </a:solidFill>
              <a:latin typeface="+mn-ea"/>
            </a:endParaRPr>
          </a:p>
        </p:txBody>
      </p:sp>
      <p:sp>
        <p:nvSpPr>
          <p:cNvPr id="3" name="下矢印 2"/>
          <p:cNvSpPr/>
          <p:nvPr/>
        </p:nvSpPr>
        <p:spPr>
          <a:xfrm>
            <a:off x="4136434" y="3361771"/>
            <a:ext cx="537882" cy="5080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2450357" y="5442785"/>
            <a:ext cx="3877985" cy="646331"/>
          </a:xfrm>
          <a:prstGeom prst="rect">
            <a:avLst/>
          </a:prstGeom>
          <a:noFill/>
        </p:spPr>
        <p:txBody>
          <a:bodyPr wrap="none" rtlCol="0">
            <a:spAutoFit/>
          </a:bodyPr>
          <a:lstStyle/>
          <a:p>
            <a:r>
              <a:rPr kumimoji="1" lang="ja-JP" altLang="en-US" sz="3600" dirty="0" smtClean="0"/>
              <a:t>養育支援の必要性</a:t>
            </a:r>
            <a:endParaRPr kumimoji="1" lang="ja-JP" altLang="en-US" sz="3600" dirty="0"/>
          </a:p>
        </p:txBody>
      </p:sp>
      <p:sp>
        <p:nvSpPr>
          <p:cNvPr id="5" name="日付プレースホルダー 4"/>
          <p:cNvSpPr>
            <a:spLocks noGrp="1"/>
          </p:cNvSpPr>
          <p:nvPr>
            <p:ph type="dt" sz="half" idx="10"/>
          </p:nvPr>
        </p:nvSpPr>
        <p:spPr/>
        <p:txBody>
          <a:bodyPr/>
          <a:lstStyle/>
          <a:p>
            <a:r>
              <a:rPr kumimoji="1" lang="en-US" altLang="ja-JP" smtClean="0"/>
              <a:t>11/09/25</a:t>
            </a:r>
            <a:endParaRPr kumimoji="1" lang="ja-JP" altLang="en-US"/>
          </a:p>
        </p:txBody>
      </p:sp>
      <p:sp>
        <p:nvSpPr>
          <p:cNvPr id="6" name="スライド番号プレースホルダー 5"/>
          <p:cNvSpPr>
            <a:spLocks noGrp="1"/>
          </p:cNvSpPr>
          <p:nvPr>
            <p:ph type="sldNum" sz="quarter" idx="12"/>
          </p:nvPr>
        </p:nvSpPr>
        <p:spPr/>
        <p:txBody>
          <a:bodyPr/>
          <a:lstStyle/>
          <a:p>
            <a:fld id="{FD378B90-F800-DE45-A31A-37CE90FA1D5B}" type="slidenum">
              <a:rPr kumimoji="1" lang="ja-JP" altLang="en-US" smtClean="0"/>
              <a:t>38</a:t>
            </a:fld>
            <a:endParaRPr kumimoji="1" lang="ja-JP" altLang="en-US"/>
          </a:p>
        </p:txBody>
      </p:sp>
    </p:spTree>
    <p:extLst>
      <p:ext uri="{BB962C8B-B14F-4D97-AF65-F5344CB8AC3E}">
        <p14:creationId xmlns:p14="http://schemas.microsoft.com/office/powerpoint/2010/main" val="2042405512"/>
      </p:ext>
    </p:extLst>
  </p:cSld>
  <p:clrMapOvr>
    <a:masterClrMapping/>
  </p:clrMapOvr>
  <p:transition xmlns:p14="http://schemas.microsoft.com/office/powerpoint/2010/main">
    <p:split orient="vert"/>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ChangeArrowheads="1"/>
          </p:cNvSpPr>
          <p:nvPr>
            <p:ph type="title"/>
          </p:nvPr>
        </p:nvSpPr>
        <p:spPr>
          <a:xfrm>
            <a:off x="457200" y="2409733"/>
            <a:ext cx="7975600" cy="838200"/>
          </a:xfrm>
        </p:spPr>
        <p:txBody>
          <a:bodyPr>
            <a:normAutofit/>
          </a:bodyPr>
          <a:lstStyle/>
          <a:p>
            <a:pPr algn="ctr" eaLnBrk="1" hangingPunct="1"/>
            <a:r>
              <a:rPr kumimoji="0" lang="ja-JP" altLang="en-US" dirty="0" smtClean="0">
                <a:latin typeface="+mj-ea"/>
                <a:cs typeface="HG丸ｺﾞｼｯｸM-PRO" charset="0"/>
                <a:sym typeface="Lucida Grande" charset="0"/>
              </a:rPr>
              <a:t>発達課題と発達支援</a:t>
            </a:r>
            <a:endParaRPr kumimoji="0" lang="ja-JP" altLang="en-US" dirty="0">
              <a:latin typeface="+mj-ea"/>
              <a:cs typeface="HG丸ｺﾞｼｯｸM-PRO" charset="0"/>
              <a:sym typeface="Lucida Grande" charset="0"/>
            </a:endParaRPr>
          </a:p>
        </p:txBody>
      </p:sp>
      <p:sp>
        <p:nvSpPr>
          <p:cNvPr id="2" name="日付プレースホルダー 1"/>
          <p:cNvSpPr>
            <a:spLocks noGrp="1"/>
          </p:cNvSpPr>
          <p:nvPr>
            <p:ph type="dt" sz="half" idx="10"/>
          </p:nvPr>
        </p:nvSpPr>
        <p:spPr/>
        <p:txBody>
          <a:bodyPr/>
          <a:lstStyle/>
          <a:p>
            <a:r>
              <a:rPr kumimoji="1" lang="en-US" altLang="ja-JP" smtClean="0">
                <a:latin typeface="+mn-ea"/>
              </a:rPr>
              <a:t>11/09/25</a:t>
            </a:r>
            <a:endParaRPr kumimoji="1" lang="ja-JP" altLang="en-US">
              <a:latin typeface="+mn-ea"/>
            </a:endParaRPr>
          </a:p>
        </p:txBody>
      </p:sp>
      <p:sp>
        <p:nvSpPr>
          <p:cNvPr id="3" name="スライド番号プレースホルダー 2"/>
          <p:cNvSpPr>
            <a:spLocks noGrp="1"/>
          </p:cNvSpPr>
          <p:nvPr>
            <p:ph type="sldNum" sz="quarter" idx="12"/>
          </p:nvPr>
        </p:nvSpPr>
        <p:spPr/>
        <p:txBody>
          <a:bodyPr/>
          <a:lstStyle/>
          <a:p>
            <a:fld id="{FD378B90-F800-DE45-A31A-37CE90FA1D5B}" type="slidenum">
              <a:rPr kumimoji="1" lang="ja-JP" altLang="en-US" smtClean="0">
                <a:latin typeface="+mn-ea"/>
              </a:rPr>
              <a:t>39</a:t>
            </a:fld>
            <a:endParaRPr kumimoji="1" lang="ja-JP" altLang="en-US">
              <a:latin typeface="+mn-ea"/>
            </a:endParaRPr>
          </a:p>
        </p:txBody>
      </p:sp>
    </p:spTree>
    <p:extLst>
      <p:ext uri="{BB962C8B-B14F-4D97-AF65-F5344CB8AC3E}">
        <p14:creationId xmlns:p14="http://schemas.microsoft.com/office/powerpoint/2010/main" val="2471530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二等辺三角形 7"/>
          <p:cNvSpPr/>
          <p:nvPr/>
        </p:nvSpPr>
        <p:spPr>
          <a:xfrm>
            <a:off x="214313" y="1325563"/>
            <a:ext cx="5357812" cy="4214812"/>
          </a:xfrm>
          <a:prstGeom prst="triangl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accent1">
                  <a:lumMod val="50000"/>
                </a:schemeClr>
              </a:solidFill>
              <a:latin typeface="HGPｺﾞｼｯｸE" pitchFamily="50" charset="-128"/>
              <a:ea typeface="HGPｺﾞｼｯｸE" pitchFamily="50" charset="-128"/>
            </a:endParaRPr>
          </a:p>
        </p:txBody>
      </p:sp>
      <p:sp>
        <p:nvSpPr>
          <p:cNvPr id="9" name="二等辺三角形 8"/>
          <p:cNvSpPr/>
          <p:nvPr/>
        </p:nvSpPr>
        <p:spPr>
          <a:xfrm>
            <a:off x="1785938" y="1325563"/>
            <a:ext cx="2214562" cy="1785937"/>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accent1">
                  <a:lumMod val="50000"/>
                </a:schemeClr>
              </a:solidFill>
              <a:latin typeface="HGPｺﾞｼｯｸE" pitchFamily="50" charset="-128"/>
              <a:ea typeface="HGPｺﾞｼｯｸE" pitchFamily="50" charset="-128"/>
            </a:endParaRPr>
          </a:p>
        </p:txBody>
      </p:sp>
      <p:sp>
        <p:nvSpPr>
          <p:cNvPr id="2" name="タイトル 1"/>
          <p:cNvSpPr>
            <a:spLocks noGrp="1"/>
          </p:cNvSpPr>
          <p:nvPr>
            <p:ph type="ctrTitle"/>
          </p:nvPr>
        </p:nvSpPr>
        <p:spPr>
          <a:xfrm>
            <a:off x="571500" y="285750"/>
            <a:ext cx="7643813" cy="642938"/>
          </a:xfrm>
        </p:spPr>
        <p:txBody>
          <a:bodyPr anchor="t">
            <a:noAutofit/>
          </a:bodyPr>
          <a:lstStyle/>
          <a:p>
            <a:pPr>
              <a:defRPr/>
            </a:pPr>
            <a:r>
              <a:rPr lang="ja-JP" altLang="en-US" sz="3200">
                <a:solidFill>
                  <a:srgbClr val="000000"/>
                </a:solidFill>
                <a:effectLst>
                  <a:outerShdw blurRad="38100" dist="38100" dir="2700000" algn="tl">
                    <a:srgbClr val="DDDDDD"/>
                  </a:outerShdw>
                </a:effectLst>
                <a:latin typeface="HGPｺﾞｼｯｸE" charset="0"/>
                <a:ea typeface="HGPｺﾞｼｯｸE" charset="0"/>
                <a:cs typeface="HGPｺﾞｼｯｸE" charset="0"/>
              </a:rPr>
              <a:t>小児救急医療のモデル</a:t>
            </a:r>
          </a:p>
        </p:txBody>
      </p:sp>
      <p:sp>
        <p:nvSpPr>
          <p:cNvPr id="10" name="二等辺三角形 9"/>
          <p:cNvSpPr/>
          <p:nvPr/>
        </p:nvSpPr>
        <p:spPr>
          <a:xfrm>
            <a:off x="2500313" y="1325563"/>
            <a:ext cx="785812" cy="633412"/>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solidFill>
                <a:schemeClr val="accent1">
                  <a:lumMod val="50000"/>
                </a:schemeClr>
              </a:solidFill>
              <a:latin typeface="HGPｺﾞｼｯｸE" pitchFamily="50" charset="-128"/>
              <a:ea typeface="HGPｺﾞｼｯｸE" pitchFamily="50" charset="-128"/>
            </a:endParaRPr>
          </a:p>
        </p:txBody>
      </p:sp>
      <p:sp>
        <p:nvSpPr>
          <p:cNvPr id="62470" name="テキスト ボックス 9"/>
          <p:cNvSpPr txBox="1">
            <a:spLocks noChangeArrowheads="1"/>
          </p:cNvSpPr>
          <p:nvPr/>
        </p:nvSpPr>
        <p:spPr bwMode="auto">
          <a:xfrm>
            <a:off x="2319338" y="3857625"/>
            <a:ext cx="46942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平成明朝" charset="0"/>
                <a:ea typeface="平成明朝" charset="0"/>
                <a:cs typeface="平成明朝" charset="0"/>
              </a:defRPr>
            </a:lvl1pPr>
            <a:lvl2pPr marL="742950" indent="-285750">
              <a:defRPr kumimoji="1" sz="2400">
                <a:solidFill>
                  <a:schemeClr val="tx1"/>
                </a:solidFill>
                <a:latin typeface="平成明朝" charset="0"/>
                <a:ea typeface="平成明朝" charset="0"/>
                <a:cs typeface="平成明朝" charset="0"/>
              </a:defRPr>
            </a:lvl2pPr>
            <a:lvl3pPr marL="1143000" indent="-228600">
              <a:defRPr kumimoji="1" sz="2400">
                <a:solidFill>
                  <a:schemeClr val="tx1"/>
                </a:solidFill>
                <a:latin typeface="平成明朝" charset="0"/>
                <a:ea typeface="平成明朝" charset="0"/>
                <a:cs typeface="平成明朝" charset="0"/>
              </a:defRPr>
            </a:lvl3pPr>
            <a:lvl4pPr marL="1600200" indent="-228600">
              <a:defRPr kumimoji="1" sz="2400">
                <a:solidFill>
                  <a:schemeClr val="tx1"/>
                </a:solidFill>
                <a:latin typeface="平成明朝" charset="0"/>
                <a:ea typeface="平成明朝" charset="0"/>
                <a:cs typeface="平成明朝" charset="0"/>
              </a:defRPr>
            </a:lvl4pPr>
            <a:lvl5pPr marL="2057400" indent="-228600">
              <a:defRPr kumimoji="1" sz="2400">
                <a:solidFill>
                  <a:schemeClr val="tx1"/>
                </a:solidFill>
                <a:latin typeface="平成明朝" charset="0"/>
                <a:ea typeface="平成明朝" charset="0"/>
                <a:cs typeface="平成明朝" charset="0"/>
              </a:defRPr>
            </a:lvl5pPr>
            <a:lvl6pPr marL="2514600" indent="-228600" fontAlgn="base">
              <a:spcBef>
                <a:spcPct val="0"/>
              </a:spcBef>
              <a:spcAft>
                <a:spcPct val="0"/>
              </a:spcAft>
              <a:defRPr kumimoji="1" sz="2400">
                <a:solidFill>
                  <a:schemeClr val="tx1"/>
                </a:solidFill>
                <a:latin typeface="平成明朝" charset="0"/>
                <a:ea typeface="平成明朝" charset="0"/>
                <a:cs typeface="平成明朝" charset="0"/>
              </a:defRPr>
            </a:lvl6pPr>
            <a:lvl7pPr marL="2971800" indent="-228600" fontAlgn="base">
              <a:spcBef>
                <a:spcPct val="0"/>
              </a:spcBef>
              <a:spcAft>
                <a:spcPct val="0"/>
              </a:spcAft>
              <a:defRPr kumimoji="1" sz="2400">
                <a:solidFill>
                  <a:schemeClr val="tx1"/>
                </a:solidFill>
                <a:latin typeface="平成明朝" charset="0"/>
                <a:ea typeface="平成明朝" charset="0"/>
                <a:cs typeface="平成明朝" charset="0"/>
              </a:defRPr>
            </a:lvl7pPr>
            <a:lvl8pPr marL="3429000" indent="-228600" fontAlgn="base">
              <a:spcBef>
                <a:spcPct val="0"/>
              </a:spcBef>
              <a:spcAft>
                <a:spcPct val="0"/>
              </a:spcAft>
              <a:defRPr kumimoji="1" sz="2400">
                <a:solidFill>
                  <a:schemeClr val="tx1"/>
                </a:solidFill>
                <a:latin typeface="平成明朝" charset="0"/>
                <a:ea typeface="平成明朝" charset="0"/>
                <a:cs typeface="平成明朝" charset="0"/>
              </a:defRPr>
            </a:lvl8pPr>
            <a:lvl9pPr marL="3886200" indent="-228600" fontAlgn="base">
              <a:spcBef>
                <a:spcPct val="0"/>
              </a:spcBef>
              <a:spcAft>
                <a:spcPct val="0"/>
              </a:spcAft>
              <a:defRPr kumimoji="1" sz="2400">
                <a:solidFill>
                  <a:schemeClr val="tx1"/>
                </a:solidFill>
                <a:latin typeface="平成明朝" charset="0"/>
                <a:ea typeface="平成明朝" charset="0"/>
                <a:cs typeface="平成明朝" charset="0"/>
              </a:defRPr>
            </a:lvl9pPr>
          </a:lstStyle>
          <a:p>
            <a:r>
              <a:rPr lang="ja-JP" altLang="en-US">
                <a:solidFill>
                  <a:srgbClr val="254061"/>
                </a:solidFill>
                <a:latin typeface="HGPｺﾞｼｯｸE" charset="0"/>
                <a:ea typeface="HGPｺﾞｼｯｸE" charset="0"/>
                <a:cs typeface="HGPｺﾞｼｯｸE" charset="0"/>
              </a:rPr>
              <a:t>一次救急　</a:t>
            </a:r>
            <a:r>
              <a:rPr lang="en-US" altLang="ja-JP">
                <a:solidFill>
                  <a:srgbClr val="254061"/>
                </a:solidFill>
                <a:latin typeface="HGPｺﾞｼｯｸE" charset="0"/>
                <a:ea typeface="HGPｺﾞｼｯｸE" charset="0"/>
                <a:cs typeface="HGPｺﾞｼｯｸE" charset="0"/>
              </a:rPr>
              <a:t>     </a:t>
            </a:r>
            <a:r>
              <a:rPr lang="ja-JP" altLang="en-US">
                <a:solidFill>
                  <a:srgbClr val="254061"/>
                </a:solidFill>
                <a:latin typeface="HGPｺﾞｼｯｸE" charset="0"/>
                <a:ea typeface="HGPｺﾞｼｯｸE" charset="0"/>
                <a:cs typeface="HGPｺﾞｼｯｸE" charset="0"/>
              </a:rPr>
              <a:t>　　　　</a:t>
            </a:r>
            <a:r>
              <a:rPr lang="en-US" altLang="ja-JP">
                <a:solidFill>
                  <a:srgbClr val="254061"/>
                </a:solidFill>
                <a:latin typeface="HGPｺﾞｼｯｸE" charset="0"/>
                <a:ea typeface="HGPｺﾞｼｯｸE" charset="0"/>
                <a:cs typeface="HGPｺﾞｼｯｸE" charset="0"/>
              </a:rPr>
              <a:t> </a:t>
            </a:r>
            <a:r>
              <a:rPr lang="ja-JP" altLang="en-US">
                <a:solidFill>
                  <a:srgbClr val="254061"/>
                </a:solidFill>
                <a:latin typeface="HGPｺﾞｼｯｸE" charset="0"/>
                <a:ea typeface="HGPｺﾞｼｯｸE" charset="0"/>
                <a:cs typeface="HGPｺﾞｼｯｸE" charset="0"/>
              </a:rPr>
              <a:t>急病センター</a:t>
            </a:r>
          </a:p>
        </p:txBody>
      </p:sp>
      <p:sp>
        <p:nvSpPr>
          <p:cNvPr id="62471" name="テキスト ボックス 11"/>
          <p:cNvSpPr txBox="1">
            <a:spLocks noChangeArrowheads="1"/>
          </p:cNvSpPr>
          <p:nvPr/>
        </p:nvSpPr>
        <p:spPr bwMode="auto">
          <a:xfrm>
            <a:off x="2214563" y="1285875"/>
            <a:ext cx="57181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平成明朝" charset="0"/>
                <a:ea typeface="平成明朝" charset="0"/>
                <a:cs typeface="平成明朝" charset="0"/>
              </a:defRPr>
            </a:lvl1pPr>
            <a:lvl2pPr marL="742950" indent="-285750">
              <a:defRPr kumimoji="1" sz="2400">
                <a:solidFill>
                  <a:schemeClr val="tx1"/>
                </a:solidFill>
                <a:latin typeface="平成明朝" charset="0"/>
                <a:ea typeface="平成明朝" charset="0"/>
                <a:cs typeface="平成明朝" charset="0"/>
              </a:defRPr>
            </a:lvl2pPr>
            <a:lvl3pPr marL="1143000" indent="-228600">
              <a:defRPr kumimoji="1" sz="2400">
                <a:solidFill>
                  <a:schemeClr val="tx1"/>
                </a:solidFill>
                <a:latin typeface="平成明朝" charset="0"/>
                <a:ea typeface="平成明朝" charset="0"/>
                <a:cs typeface="平成明朝" charset="0"/>
              </a:defRPr>
            </a:lvl3pPr>
            <a:lvl4pPr marL="1600200" indent="-228600">
              <a:defRPr kumimoji="1" sz="2400">
                <a:solidFill>
                  <a:schemeClr val="tx1"/>
                </a:solidFill>
                <a:latin typeface="平成明朝" charset="0"/>
                <a:ea typeface="平成明朝" charset="0"/>
                <a:cs typeface="平成明朝" charset="0"/>
              </a:defRPr>
            </a:lvl4pPr>
            <a:lvl5pPr marL="2057400" indent="-228600">
              <a:defRPr kumimoji="1" sz="2400">
                <a:solidFill>
                  <a:schemeClr val="tx1"/>
                </a:solidFill>
                <a:latin typeface="平成明朝" charset="0"/>
                <a:ea typeface="平成明朝" charset="0"/>
                <a:cs typeface="平成明朝" charset="0"/>
              </a:defRPr>
            </a:lvl5pPr>
            <a:lvl6pPr marL="2514600" indent="-228600" fontAlgn="base">
              <a:spcBef>
                <a:spcPct val="0"/>
              </a:spcBef>
              <a:spcAft>
                <a:spcPct val="0"/>
              </a:spcAft>
              <a:defRPr kumimoji="1" sz="2400">
                <a:solidFill>
                  <a:schemeClr val="tx1"/>
                </a:solidFill>
                <a:latin typeface="平成明朝" charset="0"/>
                <a:ea typeface="平成明朝" charset="0"/>
                <a:cs typeface="平成明朝" charset="0"/>
              </a:defRPr>
            </a:lvl6pPr>
            <a:lvl7pPr marL="2971800" indent="-228600" fontAlgn="base">
              <a:spcBef>
                <a:spcPct val="0"/>
              </a:spcBef>
              <a:spcAft>
                <a:spcPct val="0"/>
              </a:spcAft>
              <a:defRPr kumimoji="1" sz="2400">
                <a:solidFill>
                  <a:schemeClr val="tx1"/>
                </a:solidFill>
                <a:latin typeface="平成明朝" charset="0"/>
                <a:ea typeface="平成明朝" charset="0"/>
                <a:cs typeface="平成明朝" charset="0"/>
              </a:defRPr>
            </a:lvl7pPr>
            <a:lvl8pPr marL="3429000" indent="-228600" fontAlgn="base">
              <a:spcBef>
                <a:spcPct val="0"/>
              </a:spcBef>
              <a:spcAft>
                <a:spcPct val="0"/>
              </a:spcAft>
              <a:defRPr kumimoji="1" sz="2400">
                <a:solidFill>
                  <a:schemeClr val="tx1"/>
                </a:solidFill>
                <a:latin typeface="平成明朝" charset="0"/>
                <a:ea typeface="平成明朝" charset="0"/>
                <a:cs typeface="平成明朝" charset="0"/>
              </a:defRPr>
            </a:lvl8pPr>
            <a:lvl9pPr marL="3886200" indent="-228600" fontAlgn="base">
              <a:spcBef>
                <a:spcPct val="0"/>
              </a:spcBef>
              <a:spcAft>
                <a:spcPct val="0"/>
              </a:spcAft>
              <a:defRPr kumimoji="1" sz="2400">
                <a:solidFill>
                  <a:schemeClr val="tx1"/>
                </a:solidFill>
                <a:latin typeface="平成明朝" charset="0"/>
                <a:ea typeface="平成明朝" charset="0"/>
                <a:cs typeface="平成明朝" charset="0"/>
              </a:defRPr>
            </a:lvl9pPr>
          </a:lstStyle>
          <a:p>
            <a:r>
              <a:rPr lang="ja-JP" altLang="en-US">
                <a:solidFill>
                  <a:srgbClr val="254061"/>
                </a:solidFill>
                <a:latin typeface="HGPｺﾞｼｯｸE" charset="0"/>
                <a:ea typeface="HGPｺﾞｼｯｸE" charset="0"/>
                <a:cs typeface="HGPｺﾞｼｯｸE" charset="0"/>
              </a:rPr>
              <a:t>三次救急　　　県立こども病院救急センター</a:t>
            </a:r>
          </a:p>
        </p:txBody>
      </p:sp>
      <p:sp>
        <p:nvSpPr>
          <p:cNvPr id="62472" name="テキスト ボックス 12"/>
          <p:cNvSpPr txBox="1">
            <a:spLocks noChangeArrowheads="1"/>
          </p:cNvSpPr>
          <p:nvPr/>
        </p:nvSpPr>
        <p:spPr bwMode="auto">
          <a:xfrm>
            <a:off x="1500188" y="5549900"/>
            <a:ext cx="30734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平成明朝" charset="0"/>
                <a:ea typeface="平成明朝" charset="0"/>
                <a:cs typeface="平成明朝" charset="0"/>
              </a:defRPr>
            </a:lvl1pPr>
            <a:lvl2pPr marL="742950" indent="-285750">
              <a:defRPr kumimoji="1" sz="2400">
                <a:solidFill>
                  <a:schemeClr val="tx1"/>
                </a:solidFill>
                <a:latin typeface="平成明朝" charset="0"/>
                <a:ea typeface="平成明朝" charset="0"/>
                <a:cs typeface="平成明朝" charset="0"/>
              </a:defRPr>
            </a:lvl2pPr>
            <a:lvl3pPr marL="1143000" indent="-228600">
              <a:defRPr kumimoji="1" sz="2400">
                <a:solidFill>
                  <a:schemeClr val="tx1"/>
                </a:solidFill>
                <a:latin typeface="平成明朝" charset="0"/>
                <a:ea typeface="平成明朝" charset="0"/>
                <a:cs typeface="平成明朝" charset="0"/>
              </a:defRPr>
            </a:lvl3pPr>
            <a:lvl4pPr marL="1600200" indent="-228600">
              <a:defRPr kumimoji="1" sz="2400">
                <a:solidFill>
                  <a:schemeClr val="tx1"/>
                </a:solidFill>
                <a:latin typeface="平成明朝" charset="0"/>
                <a:ea typeface="平成明朝" charset="0"/>
                <a:cs typeface="平成明朝" charset="0"/>
              </a:defRPr>
            </a:lvl4pPr>
            <a:lvl5pPr marL="2057400" indent="-228600">
              <a:defRPr kumimoji="1" sz="2400">
                <a:solidFill>
                  <a:schemeClr val="tx1"/>
                </a:solidFill>
                <a:latin typeface="平成明朝" charset="0"/>
                <a:ea typeface="平成明朝" charset="0"/>
                <a:cs typeface="平成明朝" charset="0"/>
              </a:defRPr>
            </a:lvl5pPr>
            <a:lvl6pPr marL="2514600" indent="-228600" fontAlgn="base">
              <a:spcBef>
                <a:spcPct val="0"/>
              </a:spcBef>
              <a:spcAft>
                <a:spcPct val="0"/>
              </a:spcAft>
              <a:defRPr kumimoji="1" sz="2400">
                <a:solidFill>
                  <a:schemeClr val="tx1"/>
                </a:solidFill>
                <a:latin typeface="平成明朝" charset="0"/>
                <a:ea typeface="平成明朝" charset="0"/>
                <a:cs typeface="平成明朝" charset="0"/>
              </a:defRPr>
            </a:lvl6pPr>
            <a:lvl7pPr marL="2971800" indent="-228600" fontAlgn="base">
              <a:spcBef>
                <a:spcPct val="0"/>
              </a:spcBef>
              <a:spcAft>
                <a:spcPct val="0"/>
              </a:spcAft>
              <a:defRPr kumimoji="1" sz="2400">
                <a:solidFill>
                  <a:schemeClr val="tx1"/>
                </a:solidFill>
                <a:latin typeface="平成明朝" charset="0"/>
                <a:ea typeface="平成明朝" charset="0"/>
                <a:cs typeface="平成明朝" charset="0"/>
              </a:defRPr>
            </a:lvl7pPr>
            <a:lvl8pPr marL="3429000" indent="-228600" fontAlgn="base">
              <a:spcBef>
                <a:spcPct val="0"/>
              </a:spcBef>
              <a:spcAft>
                <a:spcPct val="0"/>
              </a:spcAft>
              <a:defRPr kumimoji="1" sz="2400">
                <a:solidFill>
                  <a:schemeClr val="tx1"/>
                </a:solidFill>
                <a:latin typeface="平成明朝" charset="0"/>
                <a:ea typeface="平成明朝" charset="0"/>
                <a:cs typeface="平成明朝" charset="0"/>
              </a:defRPr>
            </a:lvl8pPr>
            <a:lvl9pPr marL="3886200" indent="-228600" fontAlgn="base">
              <a:spcBef>
                <a:spcPct val="0"/>
              </a:spcBef>
              <a:spcAft>
                <a:spcPct val="0"/>
              </a:spcAft>
              <a:defRPr kumimoji="1" sz="2400">
                <a:solidFill>
                  <a:schemeClr val="tx1"/>
                </a:solidFill>
                <a:latin typeface="平成明朝" charset="0"/>
                <a:ea typeface="平成明朝" charset="0"/>
                <a:cs typeface="平成明朝" charset="0"/>
              </a:defRPr>
            </a:lvl9pPr>
          </a:lstStyle>
          <a:p>
            <a:r>
              <a:rPr lang="ja-JP" altLang="en-US" sz="2800">
                <a:solidFill>
                  <a:srgbClr val="254061"/>
                </a:solidFill>
                <a:latin typeface="HGPｺﾞｼｯｸE" charset="0"/>
                <a:ea typeface="HGPｺﾞｼｯｸE" charset="0"/>
                <a:cs typeface="HGPｺﾞｼｯｸE" charset="0"/>
              </a:rPr>
              <a:t>電話相談　＃</a:t>
            </a:r>
            <a:r>
              <a:rPr lang="en-US" altLang="ja-JP" sz="2800">
                <a:solidFill>
                  <a:srgbClr val="254061"/>
                </a:solidFill>
                <a:latin typeface="HGPｺﾞｼｯｸE" charset="0"/>
                <a:ea typeface="HGPｺﾞｼｯｸE" charset="0"/>
                <a:cs typeface="HGPｺﾞｼｯｸE" charset="0"/>
              </a:rPr>
              <a:t>8000</a:t>
            </a:r>
            <a:endParaRPr lang="ja-JP" altLang="en-US" sz="2800">
              <a:solidFill>
                <a:srgbClr val="254061"/>
              </a:solidFill>
              <a:latin typeface="HGPｺﾞｼｯｸE" charset="0"/>
              <a:ea typeface="HGPｺﾞｼｯｸE" charset="0"/>
              <a:cs typeface="HGPｺﾞｼｯｸE" charset="0"/>
            </a:endParaRPr>
          </a:p>
        </p:txBody>
      </p:sp>
      <p:sp>
        <p:nvSpPr>
          <p:cNvPr id="15" name="爆発 1 14"/>
          <p:cNvSpPr/>
          <p:nvPr/>
        </p:nvSpPr>
        <p:spPr>
          <a:xfrm>
            <a:off x="1547813" y="2057400"/>
            <a:ext cx="7215187" cy="1285875"/>
          </a:xfrm>
          <a:prstGeom prst="irregularSeal1">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effectLst>
                <a:outerShdw blurRad="38100" dist="38100" dir="2700000" algn="tl">
                  <a:srgbClr val="000000">
                    <a:alpha val="43137"/>
                  </a:srgbClr>
                </a:outerShdw>
              </a:effectLst>
            </a:endParaRPr>
          </a:p>
        </p:txBody>
      </p:sp>
      <p:sp>
        <p:nvSpPr>
          <p:cNvPr id="62474" name="テキスト ボックス 10"/>
          <p:cNvSpPr txBox="1">
            <a:spLocks noChangeArrowheads="1"/>
          </p:cNvSpPr>
          <p:nvPr/>
        </p:nvSpPr>
        <p:spPr bwMode="auto">
          <a:xfrm>
            <a:off x="2319338" y="2413000"/>
            <a:ext cx="43386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平成明朝" charset="0"/>
                <a:ea typeface="平成明朝" charset="0"/>
                <a:cs typeface="平成明朝" charset="0"/>
              </a:defRPr>
            </a:lvl1pPr>
            <a:lvl2pPr marL="742950" indent="-285750">
              <a:defRPr kumimoji="1" sz="2400">
                <a:solidFill>
                  <a:schemeClr val="tx1"/>
                </a:solidFill>
                <a:latin typeface="平成明朝" charset="0"/>
                <a:ea typeface="平成明朝" charset="0"/>
                <a:cs typeface="平成明朝" charset="0"/>
              </a:defRPr>
            </a:lvl2pPr>
            <a:lvl3pPr marL="1143000" indent="-228600">
              <a:defRPr kumimoji="1" sz="2400">
                <a:solidFill>
                  <a:schemeClr val="tx1"/>
                </a:solidFill>
                <a:latin typeface="平成明朝" charset="0"/>
                <a:ea typeface="平成明朝" charset="0"/>
                <a:cs typeface="平成明朝" charset="0"/>
              </a:defRPr>
            </a:lvl3pPr>
            <a:lvl4pPr marL="1600200" indent="-228600">
              <a:defRPr kumimoji="1" sz="2400">
                <a:solidFill>
                  <a:schemeClr val="tx1"/>
                </a:solidFill>
                <a:latin typeface="平成明朝" charset="0"/>
                <a:ea typeface="平成明朝" charset="0"/>
                <a:cs typeface="平成明朝" charset="0"/>
              </a:defRPr>
            </a:lvl4pPr>
            <a:lvl5pPr marL="2057400" indent="-228600">
              <a:defRPr kumimoji="1" sz="2400">
                <a:solidFill>
                  <a:schemeClr val="tx1"/>
                </a:solidFill>
                <a:latin typeface="平成明朝" charset="0"/>
                <a:ea typeface="平成明朝" charset="0"/>
                <a:cs typeface="平成明朝" charset="0"/>
              </a:defRPr>
            </a:lvl5pPr>
            <a:lvl6pPr marL="2514600" indent="-228600" fontAlgn="base">
              <a:spcBef>
                <a:spcPct val="0"/>
              </a:spcBef>
              <a:spcAft>
                <a:spcPct val="0"/>
              </a:spcAft>
              <a:defRPr kumimoji="1" sz="2400">
                <a:solidFill>
                  <a:schemeClr val="tx1"/>
                </a:solidFill>
                <a:latin typeface="平成明朝" charset="0"/>
                <a:ea typeface="平成明朝" charset="0"/>
                <a:cs typeface="平成明朝" charset="0"/>
              </a:defRPr>
            </a:lvl6pPr>
            <a:lvl7pPr marL="2971800" indent="-228600" fontAlgn="base">
              <a:spcBef>
                <a:spcPct val="0"/>
              </a:spcBef>
              <a:spcAft>
                <a:spcPct val="0"/>
              </a:spcAft>
              <a:defRPr kumimoji="1" sz="2400">
                <a:solidFill>
                  <a:schemeClr val="tx1"/>
                </a:solidFill>
                <a:latin typeface="平成明朝" charset="0"/>
                <a:ea typeface="平成明朝" charset="0"/>
                <a:cs typeface="平成明朝" charset="0"/>
              </a:defRPr>
            </a:lvl7pPr>
            <a:lvl8pPr marL="3429000" indent="-228600" fontAlgn="base">
              <a:spcBef>
                <a:spcPct val="0"/>
              </a:spcBef>
              <a:spcAft>
                <a:spcPct val="0"/>
              </a:spcAft>
              <a:defRPr kumimoji="1" sz="2400">
                <a:solidFill>
                  <a:schemeClr val="tx1"/>
                </a:solidFill>
                <a:latin typeface="平成明朝" charset="0"/>
                <a:ea typeface="平成明朝" charset="0"/>
                <a:cs typeface="平成明朝" charset="0"/>
              </a:defRPr>
            </a:lvl8pPr>
            <a:lvl9pPr marL="3886200" indent="-228600" fontAlgn="base">
              <a:spcBef>
                <a:spcPct val="0"/>
              </a:spcBef>
              <a:spcAft>
                <a:spcPct val="0"/>
              </a:spcAft>
              <a:defRPr kumimoji="1" sz="2400">
                <a:solidFill>
                  <a:schemeClr val="tx1"/>
                </a:solidFill>
                <a:latin typeface="平成明朝" charset="0"/>
                <a:ea typeface="平成明朝" charset="0"/>
                <a:cs typeface="平成明朝" charset="0"/>
              </a:defRPr>
            </a:lvl9pPr>
          </a:lstStyle>
          <a:p>
            <a:r>
              <a:rPr lang="ja-JP" altLang="en-US">
                <a:solidFill>
                  <a:srgbClr val="254061"/>
                </a:solidFill>
                <a:latin typeface="HGPｺﾞｼｯｸE" charset="0"/>
                <a:ea typeface="HGPｺﾞｼｯｸE" charset="0"/>
                <a:cs typeface="HGPｺﾞｼｯｸE" charset="0"/>
              </a:rPr>
              <a:t>二次救急　　　地域センター病院</a:t>
            </a:r>
          </a:p>
        </p:txBody>
      </p:sp>
      <p:sp>
        <p:nvSpPr>
          <p:cNvPr id="3" name="日付プレースホルダー 2"/>
          <p:cNvSpPr>
            <a:spLocks noGrp="1"/>
          </p:cNvSpPr>
          <p:nvPr>
            <p:ph type="dt" sz="half" idx="10"/>
          </p:nvPr>
        </p:nvSpPr>
        <p:spPr/>
        <p:txBody>
          <a:bodyPr/>
          <a:lstStyle/>
          <a:p>
            <a:r>
              <a:rPr kumimoji="1" lang="en-US" altLang="ja-JP" smtClean="0"/>
              <a:t>11/09/25</a:t>
            </a:r>
            <a:endParaRPr kumimoji="1" lang="ja-JP" altLang="en-US"/>
          </a:p>
        </p:txBody>
      </p:sp>
      <p:sp>
        <p:nvSpPr>
          <p:cNvPr id="5" name="スライド番号プレースホルダー 4"/>
          <p:cNvSpPr>
            <a:spLocks noGrp="1"/>
          </p:cNvSpPr>
          <p:nvPr>
            <p:ph type="sldNum" sz="quarter" idx="12"/>
          </p:nvPr>
        </p:nvSpPr>
        <p:spPr/>
        <p:txBody>
          <a:bodyPr/>
          <a:lstStyle/>
          <a:p>
            <a:fld id="{FD378B90-F800-DE45-A31A-37CE90FA1D5B}" type="slidenum">
              <a:rPr kumimoji="1" lang="ja-JP" altLang="en-US" smtClean="0"/>
              <a:t>4</a:t>
            </a:fld>
            <a:endParaRPr kumimoji="1" lang="ja-JP" altLang="en-US"/>
          </a:p>
        </p:txBody>
      </p:sp>
    </p:spTree>
    <p:extLst>
      <p:ext uri="{BB962C8B-B14F-4D97-AF65-F5344CB8AC3E}">
        <p14:creationId xmlns:p14="http://schemas.microsoft.com/office/powerpoint/2010/main" val="139026697"/>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1003371" y="762000"/>
            <a:ext cx="6804108" cy="75895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3010" name="Rectangle 2"/>
          <p:cNvSpPr>
            <a:spLocks noGrp="1" noChangeArrowheads="1"/>
          </p:cNvSpPr>
          <p:nvPr>
            <p:ph type="title"/>
          </p:nvPr>
        </p:nvSpPr>
        <p:spPr>
          <a:xfrm>
            <a:off x="2573867" y="811240"/>
            <a:ext cx="3505200" cy="685800"/>
          </a:xfrm>
        </p:spPr>
        <p:txBody>
          <a:bodyPr>
            <a:normAutofit/>
          </a:bodyPr>
          <a:lstStyle/>
          <a:p>
            <a:r>
              <a:rPr lang="ja-JP" altLang="en-US" dirty="0"/>
              <a:t>発達</a:t>
            </a:r>
            <a:r>
              <a:rPr lang="ja-JP" altLang="en-US" dirty="0" smtClean="0"/>
              <a:t>課題</a:t>
            </a:r>
            <a:endParaRPr lang="ja-JP" altLang="en-US" dirty="0"/>
          </a:p>
        </p:txBody>
      </p:sp>
      <p:sp>
        <p:nvSpPr>
          <p:cNvPr id="43011" name="Rectangle 3"/>
          <p:cNvSpPr>
            <a:spLocks noGrp="1" noChangeArrowheads="1"/>
          </p:cNvSpPr>
          <p:nvPr>
            <p:ph type="body" idx="1"/>
          </p:nvPr>
        </p:nvSpPr>
        <p:spPr>
          <a:xfrm>
            <a:off x="609600" y="1981200"/>
            <a:ext cx="7789333" cy="3657600"/>
          </a:xfrm>
        </p:spPr>
        <p:txBody>
          <a:bodyPr/>
          <a:lstStyle/>
          <a:p>
            <a:pPr marL="93663" indent="266700">
              <a:lnSpc>
                <a:spcPct val="150000"/>
              </a:lnSpc>
              <a:buFont typeface="Monotype Sorts" charset="0"/>
              <a:buNone/>
            </a:pPr>
            <a:r>
              <a:rPr lang="ja-JP" altLang="en-US" dirty="0"/>
              <a:t>　</a:t>
            </a:r>
            <a:r>
              <a:rPr lang="ja-JP" altLang="en-US" sz="2400" dirty="0"/>
              <a:t>発達課題は、個人の生涯のある定まった時期に生じてくる課題であって、その達成に成功すれば、個人は幸福にあり、後の課題でも成功するが、もし失敗すると、その個人は不幸になり、社会に認められず、後の課題で困難に出会うことになる</a:t>
            </a:r>
            <a:r>
              <a:rPr lang="en-US" altLang="ja-JP" sz="2400" dirty="0"/>
              <a:t>.</a:t>
            </a:r>
          </a:p>
          <a:p>
            <a:pPr>
              <a:lnSpc>
                <a:spcPct val="150000"/>
              </a:lnSpc>
              <a:buFont typeface="Monotype Sorts" charset="0"/>
              <a:buNone/>
            </a:pPr>
            <a:r>
              <a:rPr lang="ja-JP" altLang="en-US" sz="2400" dirty="0"/>
              <a:t>　　　　　　　　　　　　　　　　</a:t>
            </a:r>
            <a:r>
              <a:rPr lang="en-US" altLang="ja-JP" sz="2400" dirty="0"/>
              <a:t>by </a:t>
            </a:r>
            <a:r>
              <a:rPr lang="en-US" altLang="ja-JP" sz="2400" dirty="0" err="1"/>
              <a:t>Havighurst</a:t>
            </a:r>
            <a:r>
              <a:rPr lang="en-US" altLang="ja-JP" sz="2400" dirty="0"/>
              <a:t> R. J ,1953</a:t>
            </a:r>
            <a:endParaRPr lang="en-US" altLang="ja-JP" sz="2400" b="1" dirty="0"/>
          </a:p>
        </p:txBody>
      </p:sp>
      <p:sp>
        <p:nvSpPr>
          <p:cNvPr id="2" name="日付プレースホルダー 1"/>
          <p:cNvSpPr>
            <a:spLocks noGrp="1"/>
          </p:cNvSpPr>
          <p:nvPr>
            <p:ph type="dt" sz="half" idx="10"/>
          </p:nvPr>
        </p:nvSpPr>
        <p:spPr/>
        <p:txBody>
          <a:bodyPr/>
          <a:lstStyle/>
          <a:p>
            <a:r>
              <a:rPr kumimoji="1" lang="en-US" altLang="ja-JP" smtClean="0"/>
              <a:t>11/09/25</a:t>
            </a:r>
            <a:endParaRPr kumimoji="1" lang="ja-JP" altLang="en-US"/>
          </a:p>
        </p:txBody>
      </p:sp>
      <p:sp>
        <p:nvSpPr>
          <p:cNvPr id="3" name="スライド番号プレースホルダー 2"/>
          <p:cNvSpPr>
            <a:spLocks noGrp="1"/>
          </p:cNvSpPr>
          <p:nvPr>
            <p:ph type="sldNum" sz="quarter" idx="12"/>
          </p:nvPr>
        </p:nvSpPr>
        <p:spPr/>
        <p:txBody>
          <a:bodyPr/>
          <a:lstStyle/>
          <a:p>
            <a:fld id="{FD378B90-F800-DE45-A31A-37CE90FA1D5B}" type="slidenum">
              <a:rPr kumimoji="1" lang="ja-JP" altLang="en-US" smtClean="0"/>
              <a:t>40</a:t>
            </a:fld>
            <a:endParaRPr kumimoji="1" lang="ja-JP" altLang="en-US"/>
          </a:p>
        </p:txBody>
      </p:sp>
    </p:spTree>
    <p:extLst>
      <p:ext uri="{BB962C8B-B14F-4D97-AF65-F5344CB8AC3E}">
        <p14:creationId xmlns:p14="http://schemas.microsoft.com/office/powerpoint/2010/main" val="199934171"/>
      </p:ext>
    </p:extLst>
  </p:cSld>
  <p:clrMapOvr>
    <a:masterClrMapping/>
  </p:clrMapOvr>
  <p:transition xmlns:p14="http://schemas.microsoft.com/office/powerpoint/2010/main">
    <p:split orient="vert"/>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003371" y="109283"/>
            <a:ext cx="6804108" cy="104118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1202" name="Rectangle 2"/>
          <p:cNvSpPr>
            <a:spLocks noGrp="1" noChangeArrowheads="1"/>
          </p:cNvSpPr>
          <p:nvPr>
            <p:ph type="title"/>
          </p:nvPr>
        </p:nvSpPr>
        <p:spPr>
          <a:xfrm>
            <a:off x="1063312" y="316013"/>
            <a:ext cx="6697133" cy="609600"/>
          </a:xfrm>
        </p:spPr>
        <p:txBody>
          <a:bodyPr>
            <a:noAutofit/>
          </a:bodyPr>
          <a:lstStyle/>
          <a:p>
            <a:r>
              <a:rPr lang="ja-JP" altLang="en-US" dirty="0"/>
              <a:t>発達課題　</a:t>
            </a:r>
            <a:r>
              <a:rPr lang="en-US" altLang="ja-JP" dirty="0"/>
              <a:t>Erikson, 1977</a:t>
            </a:r>
          </a:p>
        </p:txBody>
      </p:sp>
      <p:sp>
        <p:nvSpPr>
          <p:cNvPr id="51203" name="Rectangle 3"/>
          <p:cNvSpPr>
            <a:spLocks noGrp="1" noChangeArrowheads="1"/>
          </p:cNvSpPr>
          <p:nvPr>
            <p:ph type="body" idx="1"/>
          </p:nvPr>
        </p:nvSpPr>
        <p:spPr>
          <a:xfrm>
            <a:off x="457200" y="1452010"/>
            <a:ext cx="8106725" cy="3321635"/>
          </a:xfrm>
          <a:noFill/>
          <a:extLst>
            <a:ext uri="{909E8E84-426E-40dd-AFC4-6F175D3DCCD1}">
              <a14:hiddenFill xmlns:a14="http://schemas.microsoft.com/office/drawing/2010/main">
                <a:solidFill>
                  <a:schemeClr val="tx2"/>
                </a:solidFill>
              </a14:hiddenFill>
            </a:ext>
          </a:extLst>
        </p:spPr>
        <p:txBody>
          <a:bodyPr/>
          <a:lstStyle/>
          <a:p>
            <a:pPr marL="457200" indent="-457200">
              <a:lnSpc>
                <a:spcPct val="150000"/>
              </a:lnSpc>
              <a:buFont typeface="+mj-lt"/>
              <a:buAutoNum type="arabicPeriod"/>
              <a:tabLst>
                <a:tab pos="2508250" algn="l"/>
                <a:tab pos="5645150" algn="l"/>
              </a:tabLst>
            </a:pPr>
            <a:r>
              <a:rPr lang="ja-JP" altLang="en-US" sz="2400" dirty="0">
                <a:latin typeface="+mn-ea"/>
              </a:rPr>
              <a:t>乳児期　　　</a:t>
            </a:r>
            <a:r>
              <a:rPr lang="en-US" altLang="ja-JP" sz="2400" dirty="0" smtClean="0">
                <a:latin typeface="+mn-ea"/>
              </a:rPr>
              <a:t>	</a:t>
            </a:r>
            <a:r>
              <a:rPr lang="ja-JP" altLang="en-US" sz="2400" dirty="0" smtClean="0">
                <a:latin typeface="+mn-ea"/>
              </a:rPr>
              <a:t>基本的</a:t>
            </a:r>
            <a:r>
              <a:rPr lang="ja-JP" altLang="en-US" sz="2400" dirty="0">
                <a:latin typeface="+mn-ea"/>
              </a:rPr>
              <a:t>信頼感の形成</a:t>
            </a:r>
            <a:r>
              <a:rPr lang="en-US" altLang="ja-JP" sz="2400" dirty="0">
                <a:latin typeface="+mn-ea"/>
              </a:rPr>
              <a:t>   </a:t>
            </a:r>
            <a:r>
              <a:rPr lang="en-US" altLang="ja-JP" sz="2400" dirty="0" smtClean="0">
                <a:latin typeface="+mn-ea"/>
              </a:rPr>
              <a:t>	</a:t>
            </a:r>
            <a:r>
              <a:rPr lang="ja-JP" altLang="en-US" sz="2400" dirty="0" smtClean="0">
                <a:latin typeface="+mn-ea"/>
              </a:rPr>
              <a:t>対</a:t>
            </a:r>
            <a:r>
              <a:rPr lang="ja-JP" altLang="en-US" sz="2400" dirty="0">
                <a:latin typeface="+mn-ea"/>
              </a:rPr>
              <a:t>　不信</a:t>
            </a:r>
            <a:endParaRPr lang="en-US" altLang="ja-JP" sz="2400" dirty="0">
              <a:latin typeface="+mn-ea"/>
            </a:endParaRPr>
          </a:p>
          <a:p>
            <a:pPr marL="457200" indent="-457200">
              <a:lnSpc>
                <a:spcPct val="150000"/>
              </a:lnSpc>
              <a:buFont typeface="+mj-lt"/>
              <a:buAutoNum type="arabicPeriod"/>
              <a:tabLst>
                <a:tab pos="2508250" algn="l"/>
                <a:tab pos="5645150" algn="l"/>
              </a:tabLst>
            </a:pPr>
            <a:r>
              <a:rPr lang="ja-JP" altLang="en-US" sz="2400" dirty="0">
                <a:latin typeface="+mn-ea"/>
              </a:rPr>
              <a:t>幼児期前半　</a:t>
            </a:r>
            <a:r>
              <a:rPr lang="en-US" altLang="ja-JP" sz="2400" dirty="0" smtClean="0">
                <a:latin typeface="+mn-ea"/>
              </a:rPr>
              <a:t>	</a:t>
            </a:r>
            <a:r>
              <a:rPr lang="ja-JP" altLang="en-US" sz="2400" dirty="0" smtClean="0">
                <a:latin typeface="+mn-ea"/>
              </a:rPr>
              <a:t>自立</a:t>
            </a:r>
            <a:r>
              <a:rPr lang="ja-JP" altLang="en-US" sz="2400" dirty="0">
                <a:latin typeface="+mn-ea"/>
              </a:rPr>
              <a:t>心の形成　　　　</a:t>
            </a:r>
            <a:r>
              <a:rPr lang="en-US" altLang="ja-JP" sz="2400" dirty="0" smtClean="0">
                <a:latin typeface="+mn-ea"/>
              </a:rPr>
              <a:t>	</a:t>
            </a:r>
            <a:r>
              <a:rPr lang="ja-JP" altLang="en-US" sz="2400" dirty="0" smtClean="0">
                <a:latin typeface="+mn-ea"/>
              </a:rPr>
              <a:t>対</a:t>
            </a:r>
            <a:r>
              <a:rPr lang="ja-JP" altLang="en-US" sz="2400" dirty="0">
                <a:latin typeface="+mn-ea"/>
              </a:rPr>
              <a:t>　恥、疑惑　</a:t>
            </a:r>
            <a:endParaRPr lang="en-US" altLang="ja-JP" sz="2400" dirty="0">
              <a:latin typeface="+mn-ea"/>
            </a:endParaRPr>
          </a:p>
          <a:p>
            <a:pPr marL="457200" indent="-457200">
              <a:lnSpc>
                <a:spcPct val="150000"/>
              </a:lnSpc>
              <a:buFont typeface="+mj-lt"/>
              <a:buAutoNum type="arabicPeriod"/>
              <a:tabLst>
                <a:tab pos="2508250" algn="l"/>
                <a:tab pos="5645150" algn="l"/>
              </a:tabLst>
            </a:pPr>
            <a:r>
              <a:rPr lang="ja-JP" altLang="en-US" sz="2400" dirty="0">
                <a:latin typeface="+mn-ea"/>
              </a:rPr>
              <a:t>幼児期後半　</a:t>
            </a:r>
            <a:r>
              <a:rPr lang="en-US" altLang="ja-JP" sz="2400" dirty="0" smtClean="0">
                <a:latin typeface="+mn-ea"/>
              </a:rPr>
              <a:t>	</a:t>
            </a:r>
            <a:r>
              <a:rPr lang="ja-JP" altLang="en-US" sz="2400" dirty="0" smtClean="0">
                <a:latin typeface="+mn-ea"/>
              </a:rPr>
              <a:t>自発性</a:t>
            </a:r>
            <a:r>
              <a:rPr lang="ja-JP" altLang="en-US" sz="2400" dirty="0">
                <a:latin typeface="+mn-ea"/>
              </a:rPr>
              <a:t>の形成　　　　</a:t>
            </a:r>
            <a:r>
              <a:rPr lang="en-US" altLang="ja-JP" sz="2400" dirty="0" smtClean="0">
                <a:latin typeface="+mn-ea"/>
              </a:rPr>
              <a:t>	</a:t>
            </a:r>
            <a:r>
              <a:rPr lang="ja-JP" altLang="en-US" sz="2400" dirty="0" smtClean="0">
                <a:latin typeface="+mn-ea"/>
              </a:rPr>
              <a:t>対</a:t>
            </a:r>
            <a:r>
              <a:rPr lang="ja-JP" altLang="en-US" sz="2400" dirty="0">
                <a:latin typeface="+mn-ea"/>
              </a:rPr>
              <a:t>　罪悪感</a:t>
            </a:r>
            <a:endParaRPr lang="en-US" altLang="ja-JP" sz="2400" dirty="0">
              <a:latin typeface="+mn-ea"/>
            </a:endParaRPr>
          </a:p>
          <a:p>
            <a:pPr marL="457200" indent="-457200">
              <a:lnSpc>
                <a:spcPct val="150000"/>
              </a:lnSpc>
              <a:buFont typeface="+mj-lt"/>
              <a:buAutoNum type="arabicPeriod"/>
              <a:tabLst>
                <a:tab pos="2508250" algn="l"/>
                <a:tab pos="5645150" algn="l"/>
              </a:tabLst>
            </a:pPr>
            <a:r>
              <a:rPr lang="ja-JP" altLang="en-US" sz="2400" dirty="0">
                <a:solidFill>
                  <a:srgbClr val="000000"/>
                </a:solidFill>
                <a:latin typeface="+mn-ea"/>
              </a:rPr>
              <a:t>学童期　　　</a:t>
            </a:r>
            <a:r>
              <a:rPr lang="en-US" altLang="ja-JP" sz="2400" dirty="0" smtClean="0">
                <a:solidFill>
                  <a:srgbClr val="000000"/>
                </a:solidFill>
                <a:latin typeface="+mn-ea"/>
              </a:rPr>
              <a:t>	</a:t>
            </a:r>
            <a:r>
              <a:rPr lang="ja-JP" altLang="en-US" sz="2400" dirty="0" smtClean="0">
                <a:solidFill>
                  <a:srgbClr val="000000"/>
                </a:solidFill>
                <a:latin typeface="+mn-ea"/>
              </a:rPr>
              <a:t>勤勉性</a:t>
            </a:r>
            <a:r>
              <a:rPr lang="ja-JP" altLang="en-US" sz="2400" dirty="0">
                <a:solidFill>
                  <a:srgbClr val="000000"/>
                </a:solidFill>
                <a:latin typeface="+mn-ea"/>
              </a:rPr>
              <a:t>の形成　　　　</a:t>
            </a:r>
            <a:r>
              <a:rPr lang="en-US" altLang="ja-JP" sz="2400" dirty="0" smtClean="0">
                <a:solidFill>
                  <a:srgbClr val="000000"/>
                </a:solidFill>
                <a:latin typeface="+mn-ea"/>
              </a:rPr>
              <a:t>	</a:t>
            </a:r>
            <a:r>
              <a:rPr lang="ja-JP" altLang="en-US" sz="2400" dirty="0" smtClean="0">
                <a:solidFill>
                  <a:srgbClr val="000000"/>
                </a:solidFill>
                <a:latin typeface="+mn-ea"/>
              </a:rPr>
              <a:t>対</a:t>
            </a:r>
            <a:r>
              <a:rPr lang="ja-JP" altLang="en-US" sz="2400" dirty="0">
                <a:solidFill>
                  <a:srgbClr val="000000"/>
                </a:solidFill>
                <a:latin typeface="+mn-ea"/>
              </a:rPr>
              <a:t>　劣等感</a:t>
            </a:r>
            <a:endParaRPr lang="en-US" altLang="ja-JP" sz="2400" dirty="0">
              <a:solidFill>
                <a:srgbClr val="000000"/>
              </a:solidFill>
              <a:latin typeface="+mn-ea"/>
            </a:endParaRPr>
          </a:p>
          <a:p>
            <a:pPr marL="457200" indent="-457200">
              <a:lnSpc>
                <a:spcPct val="150000"/>
              </a:lnSpc>
              <a:buFont typeface="+mj-lt"/>
              <a:buAutoNum type="arabicPeriod"/>
              <a:tabLst>
                <a:tab pos="2508250" algn="l"/>
                <a:tab pos="5645150" algn="l"/>
              </a:tabLst>
            </a:pPr>
            <a:r>
              <a:rPr lang="ja-JP" altLang="en-US" sz="2400" dirty="0">
                <a:latin typeface="+mn-ea"/>
              </a:rPr>
              <a:t>青年期　　　</a:t>
            </a:r>
            <a:r>
              <a:rPr lang="en-US" altLang="ja-JP" sz="2400" dirty="0" smtClean="0">
                <a:latin typeface="+mn-ea"/>
              </a:rPr>
              <a:t>	</a:t>
            </a:r>
            <a:r>
              <a:rPr lang="ja-JP" altLang="en-US" sz="2400" dirty="0" smtClean="0">
                <a:latin typeface="+mn-ea"/>
              </a:rPr>
              <a:t>自我</a:t>
            </a:r>
            <a:r>
              <a:rPr lang="ja-JP" altLang="en-US" sz="2400" dirty="0">
                <a:latin typeface="+mn-ea"/>
              </a:rPr>
              <a:t>同一性　　　　　</a:t>
            </a:r>
            <a:r>
              <a:rPr lang="en-US" altLang="ja-JP" sz="2400" dirty="0" smtClean="0">
                <a:latin typeface="+mn-ea"/>
              </a:rPr>
              <a:t>	</a:t>
            </a:r>
            <a:r>
              <a:rPr lang="ja-JP" altLang="en-US" sz="2400" dirty="0" smtClean="0">
                <a:latin typeface="+mn-ea"/>
              </a:rPr>
              <a:t>対</a:t>
            </a:r>
            <a:r>
              <a:rPr lang="ja-JP" altLang="en-US" sz="2400" dirty="0">
                <a:latin typeface="+mn-ea"/>
              </a:rPr>
              <a:t>　同一性</a:t>
            </a:r>
            <a:r>
              <a:rPr lang="ja-JP" altLang="en-US" sz="2400" dirty="0" smtClean="0">
                <a:latin typeface="+mn-ea"/>
              </a:rPr>
              <a:t>拡散</a:t>
            </a:r>
            <a:endParaRPr lang="ja-JP" altLang="en-US" sz="2400" dirty="0">
              <a:latin typeface="+mn-ea"/>
            </a:endParaRPr>
          </a:p>
        </p:txBody>
      </p:sp>
      <p:sp>
        <p:nvSpPr>
          <p:cNvPr id="3" name="日付プレースホルダー 2"/>
          <p:cNvSpPr>
            <a:spLocks noGrp="1"/>
          </p:cNvSpPr>
          <p:nvPr>
            <p:ph type="dt" sz="half" idx="10"/>
          </p:nvPr>
        </p:nvSpPr>
        <p:spPr/>
        <p:txBody>
          <a:bodyPr/>
          <a:lstStyle/>
          <a:p>
            <a:r>
              <a:rPr kumimoji="1" lang="en-US" altLang="ja-JP" smtClean="0"/>
              <a:t>11/09/25</a:t>
            </a:r>
            <a:endParaRPr kumimoji="1" lang="ja-JP" altLang="en-US"/>
          </a:p>
        </p:txBody>
      </p:sp>
      <p:sp>
        <p:nvSpPr>
          <p:cNvPr id="4" name="正方形/長方形 3"/>
          <p:cNvSpPr/>
          <p:nvPr/>
        </p:nvSpPr>
        <p:spPr>
          <a:xfrm>
            <a:off x="615957" y="4910492"/>
            <a:ext cx="7585087" cy="1200328"/>
          </a:xfrm>
          <a:prstGeom prst="rect">
            <a:avLst/>
          </a:prstGeom>
        </p:spPr>
        <p:txBody>
          <a:bodyPr wrap="square">
            <a:spAutoFit/>
          </a:bodyPr>
          <a:lstStyle/>
          <a:p>
            <a:r>
              <a:rPr lang="ja-JP" altLang="en-US" sz="2400" dirty="0">
                <a:solidFill>
                  <a:srgbClr val="FF00FF"/>
                </a:solidFill>
              </a:rPr>
              <a:t>学童期までに、基本的信頼感・自律性・自主性が育っておれば、「勤勉性」を身に付けることができるが、育っていなければ「劣等感」を持ってしまう。</a:t>
            </a:r>
          </a:p>
        </p:txBody>
      </p:sp>
      <p:sp>
        <p:nvSpPr>
          <p:cNvPr id="5" name="スライド番号プレースホルダー 4"/>
          <p:cNvSpPr>
            <a:spLocks noGrp="1"/>
          </p:cNvSpPr>
          <p:nvPr>
            <p:ph type="sldNum" sz="quarter" idx="12"/>
          </p:nvPr>
        </p:nvSpPr>
        <p:spPr/>
        <p:txBody>
          <a:bodyPr/>
          <a:lstStyle/>
          <a:p>
            <a:fld id="{FD378B90-F800-DE45-A31A-37CE90FA1D5B}" type="slidenum">
              <a:rPr kumimoji="1" lang="ja-JP" altLang="en-US" smtClean="0"/>
              <a:t>41</a:t>
            </a:fld>
            <a:endParaRPr kumimoji="1" lang="ja-JP" altLang="en-US"/>
          </a:p>
        </p:txBody>
      </p:sp>
    </p:spTree>
    <p:extLst>
      <p:ext uri="{BB962C8B-B14F-4D97-AF65-F5344CB8AC3E}">
        <p14:creationId xmlns:p14="http://schemas.microsoft.com/office/powerpoint/2010/main" val="536583980"/>
      </p:ext>
    </p:extLst>
  </p:cSld>
  <p:clrMapOvr>
    <a:masterClrMapping/>
  </p:clrMapOvr>
  <p:transition xmlns:p14="http://schemas.microsoft.com/office/powerpoint/2010/main">
    <p:split orient="vert"/>
  </p:transitio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406397" y="2434242"/>
            <a:ext cx="3735294" cy="397435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8" name="正方形/長方形 7"/>
          <p:cNvSpPr/>
          <p:nvPr/>
        </p:nvSpPr>
        <p:spPr>
          <a:xfrm>
            <a:off x="4855877" y="2420471"/>
            <a:ext cx="3735294" cy="397435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p:txBody>
          <a:bodyPr>
            <a:noAutofit/>
          </a:bodyPr>
          <a:lstStyle/>
          <a:p>
            <a:r>
              <a:rPr lang="ja-JP" altLang="en-US" dirty="0" smtClean="0"/>
              <a:t>基本的信頼感の形成のために</a:t>
            </a:r>
            <a:r>
              <a:rPr lang="en-US" altLang="ja-JP" dirty="0" smtClean="0"/>
              <a:t/>
            </a:r>
            <a:br>
              <a:rPr lang="en-US" altLang="ja-JP" dirty="0" smtClean="0"/>
            </a:br>
            <a:r>
              <a:rPr lang="ja-JP" altLang="en-US" dirty="0" smtClean="0"/>
              <a:t>母子相互作用</a:t>
            </a:r>
            <a:endParaRPr kumimoji="1" lang="ja-JP" altLang="en-US" dirty="0"/>
          </a:p>
        </p:txBody>
      </p:sp>
      <p:sp>
        <p:nvSpPr>
          <p:cNvPr id="3" name="コンテンツ プレースホルダー 2"/>
          <p:cNvSpPr>
            <a:spLocks noGrp="1"/>
          </p:cNvSpPr>
          <p:nvPr>
            <p:ph idx="1"/>
          </p:nvPr>
        </p:nvSpPr>
        <p:spPr>
          <a:xfrm>
            <a:off x="785906" y="1676400"/>
            <a:ext cx="7222565" cy="594659"/>
          </a:xfrm>
        </p:spPr>
        <p:txBody>
          <a:bodyPr>
            <a:normAutofit fontScale="92500"/>
          </a:bodyPr>
          <a:lstStyle/>
          <a:p>
            <a:pPr marL="0" indent="0" algn="ctr">
              <a:buNone/>
            </a:pPr>
            <a:r>
              <a:rPr kumimoji="1" lang="ja-JP" altLang="en-US" dirty="0" smtClean="0"/>
              <a:t>「子どもの気質」と「母親の感受性」の組み合わせ</a:t>
            </a:r>
            <a:endParaRPr kumimoji="1" lang="ja-JP" altLang="en-US" dirty="0"/>
          </a:p>
        </p:txBody>
      </p:sp>
      <p:sp>
        <p:nvSpPr>
          <p:cNvPr id="4" name="正方形/長方形 3"/>
          <p:cNvSpPr/>
          <p:nvPr/>
        </p:nvSpPr>
        <p:spPr>
          <a:xfrm>
            <a:off x="817280" y="3117589"/>
            <a:ext cx="2913529" cy="2954655"/>
          </a:xfrm>
          <a:prstGeom prst="rect">
            <a:avLst/>
          </a:prstGeom>
        </p:spPr>
        <p:txBody>
          <a:bodyPr wrap="square">
            <a:spAutoFit/>
          </a:bodyPr>
          <a:lstStyle/>
          <a:p>
            <a:pPr marL="514350" indent="-514350">
              <a:lnSpc>
                <a:spcPct val="130000"/>
              </a:lnSpc>
              <a:buFont typeface="Wingdings" charset="2"/>
              <a:buChar char="ü"/>
            </a:pPr>
            <a:r>
              <a:rPr lang="ja-JP" altLang="en-US" sz="2400" dirty="0"/>
              <a:t>活動性</a:t>
            </a:r>
            <a:endParaRPr lang="en-US" altLang="ja-JP" sz="2400" dirty="0"/>
          </a:p>
          <a:p>
            <a:pPr marL="514350" indent="-514350">
              <a:lnSpc>
                <a:spcPct val="130000"/>
              </a:lnSpc>
              <a:buFont typeface="Wingdings" charset="2"/>
              <a:buChar char="ü"/>
            </a:pPr>
            <a:r>
              <a:rPr lang="ja-JP" altLang="en-US" sz="2400" dirty="0"/>
              <a:t>規則性</a:t>
            </a:r>
            <a:endParaRPr lang="en-US" altLang="ja-JP" sz="2400" dirty="0"/>
          </a:p>
          <a:p>
            <a:pPr marL="514350" indent="-514350">
              <a:lnSpc>
                <a:spcPct val="130000"/>
              </a:lnSpc>
              <a:buFont typeface="Wingdings" charset="2"/>
              <a:buChar char="ü"/>
            </a:pPr>
            <a:r>
              <a:rPr lang="ja-JP" altLang="en-US" sz="2400" dirty="0"/>
              <a:t>反応の強さ・閾値</a:t>
            </a:r>
            <a:endParaRPr lang="en-US" altLang="ja-JP" sz="2400" dirty="0"/>
          </a:p>
          <a:p>
            <a:pPr marL="514350" indent="-514350">
              <a:lnSpc>
                <a:spcPct val="130000"/>
              </a:lnSpc>
              <a:buFont typeface="Wingdings" charset="2"/>
              <a:buChar char="ü"/>
            </a:pPr>
            <a:r>
              <a:rPr lang="ja-JP" altLang="en-US" sz="2400" dirty="0"/>
              <a:t>順応性</a:t>
            </a:r>
            <a:endParaRPr lang="en-US" altLang="ja-JP" sz="2400" dirty="0"/>
          </a:p>
          <a:p>
            <a:pPr marL="514350" indent="-514350">
              <a:lnSpc>
                <a:spcPct val="130000"/>
              </a:lnSpc>
              <a:buFont typeface="Wingdings" charset="2"/>
              <a:buChar char="ü"/>
            </a:pPr>
            <a:r>
              <a:rPr lang="ja-JP" altLang="en-US" sz="2400" dirty="0"/>
              <a:t>機嫌</a:t>
            </a:r>
            <a:endParaRPr lang="en-US" altLang="ja-JP" sz="2400" dirty="0"/>
          </a:p>
          <a:p>
            <a:pPr marL="514350" indent="-514350">
              <a:lnSpc>
                <a:spcPct val="130000"/>
              </a:lnSpc>
              <a:buFont typeface="Wingdings" charset="2"/>
              <a:buChar char="ü"/>
            </a:pPr>
            <a:r>
              <a:rPr lang="ja-JP" altLang="en-US" sz="2400" dirty="0"/>
              <a:t>気の</a:t>
            </a:r>
            <a:r>
              <a:rPr lang="ja-JP" altLang="en-US" sz="2400" dirty="0">
                <a:latin typeface="+mn-ea"/>
              </a:rPr>
              <a:t>紛れやすさ</a:t>
            </a:r>
            <a:endParaRPr lang="en-US" altLang="ja-JP" sz="2400" dirty="0">
              <a:latin typeface="+mn-ea"/>
            </a:endParaRPr>
          </a:p>
        </p:txBody>
      </p:sp>
      <p:sp>
        <p:nvSpPr>
          <p:cNvPr id="5" name="正方形/長方形 4"/>
          <p:cNvSpPr/>
          <p:nvPr/>
        </p:nvSpPr>
        <p:spPr>
          <a:xfrm>
            <a:off x="714964" y="2460932"/>
            <a:ext cx="3118161" cy="461665"/>
          </a:xfrm>
          <a:prstGeom prst="rect">
            <a:avLst/>
          </a:prstGeom>
        </p:spPr>
        <p:txBody>
          <a:bodyPr wrap="none">
            <a:spAutoFit/>
          </a:bodyPr>
          <a:lstStyle/>
          <a:p>
            <a:r>
              <a:rPr lang="ja-JP" altLang="en-US" sz="2400" dirty="0">
                <a:solidFill>
                  <a:srgbClr val="FF00FF"/>
                </a:solidFill>
              </a:rPr>
              <a:t>楽な</a:t>
            </a:r>
            <a:r>
              <a:rPr lang="ja-JP" altLang="en-US" sz="2400" dirty="0" smtClean="0">
                <a:solidFill>
                  <a:srgbClr val="FF00FF"/>
                </a:solidFill>
              </a:rPr>
              <a:t>子と手</a:t>
            </a:r>
            <a:r>
              <a:rPr lang="ja-JP" altLang="en-US" sz="2400" dirty="0">
                <a:solidFill>
                  <a:srgbClr val="FF00FF"/>
                </a:solidFill>
              </a:rPr>
              <a:t>のかかる子</a:t>
            </a:r>
          </a:p>
        </p:txBody>
      </p:sp>
      <p:sp>
        <p:nvSpPr>
          <p:cNvPr id="6" name="正方形/長方形 5"/>
          <p:cNvSpPr/>
          <p:nvPr/>
        </p:nvSpPr>
        <p:spPr>
          <a:xfrm>
            <a:off x="5643729" y="3317613"/>
            <a:ext cx="2558967" cy="2831544"/>
          </a:xfrm>
          <a:prstGeom prst="rect">
            <a:avLst/>
          </a:prstGeom>
        </p:spPr>
        <p:txBody>
          <a:bodyPr wrap="square">
            <a:spAutoFit/>
          </a:bodyPr>
          <a:lstStyle/>
          <a:p>
            <a:pPr marL="342900" indent="-342900">
              <a:lnSpc>
                <a:spcPct val="150000"/>
              </a:lnSpc>
              <a:buFont typeface="Wingdings" charset="2"/>
              <a:buChar char="ü"/>
            </a:pPr>
            <a:r>
              <a:rPr lang="ja-JP" altLang="en-US" sz="2400" dirty="0" smtClean="0"/>
              <a:t>不注意</a:t>
            </a:r>
            <a:endParaRPr lang="en-US" altLang="ja-JP" sz="2400" dirty="0" smtClean="0"/>
          </a:p>
          <a:p>
            <a:pPr marL="342900" indent="-342900">
              <a:lnSpc>
                <a:spcPct val="150000"/>
              </a:lnSpc>
              <a:buFont typeface="Wingdings" charset="2"/>
              <a:buChar char="ü"/>
            </a:pPr>
            <a:r>
              <a:rPr lang="ja-JP" altLang="en-US" sz="2400" dirty="0" smtClean="0"/>
              <a:t>過度</a:t>
            </a:r>
            <a:r>
              <a:rPr lang="ja-JP" altLang="en-US" sz="2400" dirty="0"/>
              <a:t>の</a:t>
            </a:r>
            <a:r>
              <a:rPr lang="ja-JP" altLang="en-US" sz="2400" dirty="0" smtClean="0"/>
              <a:t>容認</a:t>
            </a:r>
            <a:endParaRPr lang="en-US" altLang="ja-JP" sz="2400" dirty="0" smtClean="0"/>
          </a:p>
          <a:p>
            <a:pPr marL="342900" indent="-342900">
              <a:lnSpc>
                <a:spcPct val="150000"/>
              </a:lnSpc>
              <a:buFont typeface="Wingdings" charset="2"/>
              <a:buChar char="ü"/>
            </a:pPr>
            <a:r>
              <a:rPr lang="ja-JP" altLang="en-US" sz="2400" dirty="0" smtClean="0"/>
              <a:t>無関心</a:t>
            </a:r>
            <a:endParaRPr lang="ja-JP" altLang="en-US" sz="2400" dirty="0"/>
          </a:p>
          <a:p>
            <a:pPr marL="342900" indent="-342900">
              <a:lnSpc>
                <a:spcPct val="150000"/>
              </a:lnSpc>
              <a:buFont typeface="Wingdings" charset="2"/>
              <a:buChar char="ü"/>
            </a:pPr>
            <a:r>
              <a:rPr lang="ja-JP" altLang="en-US" sz="2400" dirty="0" smtClean="0"/>
              <a:t>不寛容</a:t>
            </a:r>
            <a:endParaRPr lang="en-US" altLang="ja-JP" sz="2400" dirty="0" smtClean="0"/>
          </a:p>
          <a:p>
            <a:pPr marL="342900" indent="-342900">
              <a:lnSpc>
                <a:spcPct val="150000"/>
              </a:lnSpc>
              <a:buFont typeface="Wingdings" charset="2"/>
              <a:buChar char="ü"/>
            </a:pPr>
            <a:r>
              <a:rPr lang="ja-JP" altLang="en-US" sz="2400" dirty="0" smtClean="0"/>
              <a:t>無知</a:t>
            </a:r>
            <a:endParaRPr lang="ja-JP" altLang="en-US" sz="2400" dirty="0"/>
          </a:p>
        </p:txBody>
      </p:sp>
      <p:sp>
        <p:nvSpPr>
          <p:cNvPr id="7" name="正方形/長方形 6"/>
          <p:cNvSpPr/>
          <p:nvPr/>
        </p:nvSpPr>
        <p:spPr>
          <a:xfrm>
            <a:off x="5051049" y="2469241"/>
            <a:ext cx="3185487" cy="830997"/>
          </a:xfrm>
          <a:prstGeom prst="rect">
            <a:avLst/>
          </a:prstGeom>
        </p:spPr>
        <p:txBody>
          <a:bodyPr wrap="none">
            <a:spAutoFit/>
          </a:bodyPr>
          <a:lstStyle/>
          <a:p>
            <a:pPr algn="ctr"/>
            <a:r>
              <a:rPr lang="ja-JP" altLang="en-US" sz="2400" dirty="0">
                <a:solidFill>
                  <a:srgbClr val="FF00FF"/>
                </a:solidFill>
              </a:rPr>
              <a:t>感受性に欠ける母親</a:t>
            </a:r>
            <a:r>
              <a:rPr lang="ja-JP" altLang="en-US" sz="2400" dirty="0" smtClean="0">
                <a:solidFill>
                  <a:srgbClr val="FF00FF"/>
                </a:solidFill>
              </a:rPr>
              <a:t>の</a:t>
            </a:r>
            <a:endParaRPr lang="en-US" altLang="ja-JP" sz="2400" dirty="0" smtClean="0">
              <a:solidFill>
                <a:srgbClr val="FF00FF"/>
              </a:solidFill>
            </a:endParaRPr>
          </a:p>
          <a:p>
            <a:pPr algn="ctr"/>
            <a:r>
              <a:rPr lang="ja-JP" altLang="en-US" sz="2400" dirty="0" smtClean="0">
                <a:solidFill>
                  <a:srgbClr val="FF00FF"/>
                </a:solidFill>
              </a:rPr>
              <a:t>人格的</a:t>
            </a:r>
            <a:r>
              <a:rPr lang="ja-JP" altLang="en-US" sz="2400" dirty="0">
                <a:solidFill>
                  <a:srgbClr val="FF00FF"/>
                </a:solidFill>
              </a:rPr>
              <a:t>特徴</a:t>
            </a:r>
          </a:p>
        </p:txBody>
      </p:sp>
      <p:sp>
        <p:nvSpPr>
          <p:cNvPr id="10" name="乗算記号 9"/>
          <p:cNvSpPr/>
          <p:nvPr/>
        </p:nvSpPr>
        <p:spPr>
          <a:xfrm>
            <a:off x="4141691" y="3959412"/>
            <a:ext cx="714186" cy="717176"/>
          </a:xfrm>
          <a:prstGeom prst="mathMultiply">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日付プレースホルダー 10"/>
          <p:cNvSpPr>
            <a:spLocks noGrp="1"/>
          </p:cNvSpPr>
          <p:nvPr>
            <p:ph type="dt" sz="half" idx="10"/>
          </p:nvPr>
        </p:nvSpPr>
        <p:spPr/>
        <p:txBody>
          <a:bodyPr/>
          <a:lstStyle/>
          <a:p>
            <a:r>
              <a:rPr kumimoji="1" lang="en-US" altLang="ja-JP" smtClean="0"/>
              <a:t>11/09/25</a:t>
            </a:r>
            <a:endParaRPr kumimoji="1" lang="ja-JP" altLang="en-US"/>
          </a:p>
        </p:txBody>
      </p:sp>
      <p:sp>
        <p:nvSpPr>
          <p:cNvPr id="12" name="スライド番号プレースホルダー 11"/>
          <p:cNvSpPr>
            <a:spLocks noGrp="1"/>
          </p:cNvSpPr>
          <p:nvPr>
            <p:ph type="sldNum" sz="quarter" idx="12"/>
          </p:nvPr>
        </p:nvSpPr>
        <p:spPr/>
        <p:txBody>
          <a:bodyPr/>
          <a:lstStyle/>
          <a:p>
            <a:fld id="{FD378B90-F800-DE45-A31A-37CE90FA1D5B}" type="slidenum">
              <a:rPr kumimoji="1" lang="ja-JP" altLang="en-US" smtClean="0"/>
              <a:t>42</a:t>
            </a:fld>
            <a:endParaRPr kumimoji="1" lang="ja-JP" altLang="en-US"/>
          </a:p>
        </p:txBody>
      </p:sp>
    </p:spTree>
    <p:extLst>
      <p:ext uri="{BB962C8B-B14F-4D97-AF65-F5344CB8AC3E}">
        <p14:creationId xmlns:p14="http://schemas.microsoft.com/office/powerpoint/2010/main" val="746380703"/>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868433" y="369333"/>
            <a:ext cx="7242223" cy="1419099"/>
          </a:xfrm>
        </p:spPr>
        <p:txBody>
          <a:bodyPr>
            <a:normAutofit/>
          </a:bodyPr>
          <a:lstStyle/>
          <a:p>
            <a:pPr>
              <a:lnSpc>
                <a:spcPct val="150000"/>
              </a:lnSpc>
            </a:pPr>
            <a:r>
              <a:rPr lang="ja-JP" altLang="en-US" dirty="0">
                <a:latin typeface="+mj-ea"/>
                <a:cs typeface="平成明朝" charset="0"/>
              </a:rPr>
              <a:t>学童期の相談で心がける</a:t>
            </a:r>
            <a:r>
              <a:rPr lang="ja-JP" altLang="en-US" dirty="0" smtClean="0">
                <a:latin typeface="+mj-ea"/>
                <a:cs typeface="Osaka" charset="0"/>
              </a:rPr>
              <a:t>こと：</a:t>
            </a:r>
            <a:endParaRPr lang="ja-JP" altLang="en-US" dirty="0">
              <a:solidFill>
                <a:srgbClr val="000000"/>
              </a:solidFill>
              <a:effectLst/>
              <a:latin typeface="+mj-ea"/>
              <a:cs typeface="Osaka" charset="0"/>
            </a:endParaRPr>
          </a:p>
        </p:txBody>
      </p:sp>
      <p:sp>
        <p:nvSpPr>
          <p:cNvPr id="88067" name="Rectangle 3"/>
          <p:cNvSpPr>
            <a:spLocks noGrp="1" noChangeArrowheads="1"/>
          </p:cNvSpPr>
          <p:nvPr>
            <p:ph type="body" idx="1"/>
          </p:nvPr>
        </p:nvSpPr>
        <p:spPr>
          <a:xfrm>
            <a:off x="868433" y="1558022"/>
            <a:ext cx="6857774" cy="4510535"/>
          </a:xfrm>
        </p:spPr>
        <p:txBody>
          <a:bodyPr>
            <a:noAutofit/>
          </a:bodyPr>
          <a:lstStyle/>
          <a:p>
            <a:pPr marL="457200" indent="-457200" algn="just">
              <a:lnSpc>
                <a:spcPct val="150000"/>
              </a:lnSpc>
              <a:buFont typeface="+mj-lt"/>
              <a:buAutoNum type="arabicPeriod"/>
            </a:pPr>
            <a:r>
              <a:rPr lang="ja-JP" altLang="en-US" sz="2400" dirty="0" smtClean="0"/>
              <a:t>子ども</a:t>
            </a:r>
            <a:r>
              <a:rPr lang="ja-JP" altLang="en-US" sz="2400" dirty="0"/>
              <a:t>のもつ有能さを評価すること</a:t>
            </a:r>
          </a:p>
          <a:p>
            <a:pPr marL="987425" lvl="1" indent="0" algn="just">
              <a:lnSpc>
                <a:spcPct val="150000"/>
              </a:lnSpc>
              <a:buNone/>
            </a:pPr>
            <a:r>
              <a:rPr lang="ja-JP" altLang="en-US" sz="2000" dirty="0" smtClean="0"/>
              <a:t>個人内</a:t>
            </a:r>
            <a:r>
              <a:rPr lang="ja-JP" altLang="en-US" sz="2000" dirty="0"/>
              <a:t>の進歩を評価し、子供に自分の努力の成果を認めさせることが、達成意欲を向上</a:t>
            </a:r>
            <a:r>
              <a:rPr lang="ja-JP" altLang="en-US" sz="2000" dirty="0" smtClean="0"/>
              <a:t>させる</a:t>
            </a:r>
            <a:r>
              <a:rPr lang="ja-JP" altLang="en-US" sz="2000" dirty="0"/>
              <a:t>。達成感を味わう機会を</a:t>
            </a:r>
            <a:r>
              <a:rPr lang="ja-JP" altLang="en-US" sz="2000" dirty="0" smtClean="0"/>
              <a:t>与える。</a:t>
            </a:r>
            <a:endParaRPr lang="en-US" altLang="ja-JP" dirty="0"/>
          </a:p>
          <a:p>
            <a:pPr marL="441325" indent="-441325" algn="just">
              <a:lnSpc>
                <a:spcPct val="150000"/>
              </a:lnSpc>
              <a:buFont typeface="+mj-lt"/>
              <a:buAutoNum type="arabicPeriod"/>
            </a:pPr>
            <a:r>
              <a:rPr lang="ja-JP" altLang="en-US" sz="2400" dirty="0"/>
              <a:t>適応と社会性の発達を促す</a:t>
            </a:r>
            <a:endParaRPr lang="en-US" altLang="ja-JP" sz="2400" dirty="0"/>
          </a:p>
          <a:p>
            <a:pPr marL="441325" indent="-441325" algn="just">
              <a:lnSpc>
                <a:spcPct val="150000"/>
              </a:lnSpc>
              <a:buFont typeface="+mj-lt"/>
              <a:buAutoNum type="arabicPeriod"/>
            </a:pPr>
            <a:r>
              <a:rPr lang="ja-JP" altLang="en-US" sz="2400" dirty="0"/>
              <a:t>自己概念の</a:t>
            </a:r>
            <a:r>
              <a:rPr lang="ja-JP" altLang="en-US" sz="2400" dirty="0" smtClean="0"/>
              <a:t>形成</a:t>
            </a:r>
            <a:r>
              <a:rPr lang="ja-JP" altLang="en-US" sz="2400" dirty="0"/>
              <a:t>　</a:t>
            </a:r>
            <a:r>
              <a:rPr lang="ja-JP" altLang="en-US" sz="2400" dirty="0" smtClean="0"/>
              <a:t>　</a:t>
            </a:r>
            <a:endParaRPr lang="en-US" altLang="ja-JP" sz="2400" dirty="0" smtClean="0"/>
          </a:p>
          <a:p>
            <a:pPr marL="987425" lvl="1" indent="0" algn="just">
              <a:lnSpc>
                <a:spcPct val="150000"/>
              </a:lnSpc>
              <a:buNone/>
            </a:pPr>
            <a:r>
              <a:rPr lang="ja-JP" altLang="en-US" sz="2000" dirty="0" smtClean="0"/>
              <a:t>子ども</a:t>
            </a:r>
            <a:r>
              <a:rPr lang="ja-JP" altLang="en-US" sz="2000" dirty="0"/>
              <a:t>の自己評価</a:t>
            </a:r>
            <a:r>
              <a:rPr lang="ja-JP" altLang="en-US" sz="2000" dirty="0" smtClean="0"/>
              <a:t>レベルを高める</a:t>
            </a:r>
            <a:endParaRPr lang="ja-JP" altLang="en-US" sz="2000" dirty="0"/>
          </a:p>
        </p:txBody>
      </p:sp>
      <p:sp>
        <p:nvSpPr>
          <p:cNvPr id="2" name="日付プレースホルダー 1"/>
          <p:cNvSpPr>
            <a:spLocks noGrp="1"/>
          </p:cNvSpPr>
          <p:nvPr>
            <p:ph type="dt" sz="half" idx="10"/>
          </p:nvPr>
        </p:nvSpPr>
        <p:spPr/>
        <p:txBody>
          <a:bodyPr/>
          <a:lstStyle/>
          <a:p>
            <a:r>
              <a:rPr kumimoji="1" lang="en-US" altLang="ja-JP" smtClean="0"/>
              <a:t>11/09/25</a:t>
            </a:r>
            <a:endParaRPr kumimoji="1" lang="ja-JP" altLang="en-US"/>
          </a:p>
        </p:txBody>
      </p:sp>
      <p:sp>
        <p:nvSpPr>
          <p:cNvPr id="3" name="スライド番号プレースホルダー 2"/>
          <p:cNvSpPr>
            <a:spLocks noGrp="1"/>
          </p:cNvSpPr>
          <p:nvPr>
            <p:ph type="sldNum" sz="quarter" idx="12"/>
          </p:nvPr>
        </p:nvSpPr>
        <p:spPr/>
        <p:txBody>
          <a:bodyPr/>
          <a:lstStyle/>
          <a:p>
            <a:fld id="{FD378B90-F800-DE45-A31A-37CE90FA1D5B}" type="slidenum">
              <a:rPr kumimoji="1" lang="ja-JP" altLang="en-US" smtClean="0"/>
              <a:t>43</a:t>
            </a:fld>
            <a:endParaRPr kumimoji="1" lang="ja-JP" altLang="en-US"/>
          </a:p>
        </p:txBody>
      </p:sp>
      <p:sp>
        <p:nvSpPr>
          <p:cNvPr id="7" name="Rectangle 4"/>
          <p:cNvSpPr>
            <a:spLocks noChangeArrowheads="1"/>
          </p:cNvSpPr>
          <p:nvPr/>
        </p:nvSpPr>
        <p:spPr bwMode="auto">
          <a:xfrm>
            <a:off x="0" y="1"/>
            <a:ext cx="301777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ja-JP" altLang="en-US" sz="1800" dirty="0">
                <a:latin typeface="+mn-ea"/>
                <a:cs typeface="平成角ゴシック" charset="0"/>
              </a:rPr>
              <a:t>学童期の相談で心がけること</a:t>
            </a:r>
            <a:endParaRPr lang="ja-JP" altLang="en-US" dirty="0">
              <a:latin typeface="+mn-ea"/>
              <a:cs typeface="平成角ゴシック" charset="0"/>
            </a:endParaRPr>
          </a:p>
        </p:txBody>
      </p:sp>
    </p:spTree>
    <p:extLst>
      <p:ext uri="{BB962C8B-B14F-4D97-AF65-F5344CB8AC3E}">
        <p14:creationId xmlns:p14="http://schemas.microsoft.com/office/powerpoint/2010/main" val="1743069033"/>
      </p:ext>
    </p:extLst>
  </p:cSld>
  <p:clrMapOvr>
    <a:masterClrMapping/>
  </p:clrMapOvr>
  <p:transition xmlns:p14="http://schemas.microsoft.com/office/powerpoint/2010/main">
    <p:split orient="vert"/>
  </p:transitio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0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6739" name="Text Box 3"/>
          <p:cNvSpPr txBox="1">
            <a:spLocks noChangeArrowheads="1"/>
          </p:cNvSpPr>
          <p:nvPr/>
        </p:nvSpPr>
        <p:spPr bwMode="auto">
          <a:xfrm>
            <a:off x="457200" y="5384466"/>
            <a:ext cx="1905000" cy="1237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140000"/>
              </a:lnSpc>
            </a:pPr>
            <a:r>
              <a:rPr lang="en-US" altLang="ja-JP" dirty="0">
                <a:ea typeface="平成角ゴシック" charset="0"/>
                <a:cs typeface="平成角ゴシック" charset="0"/>
              </a:rPr>
              <a:t>①</a:t>
            </a:r>
            <a:r>
              <a:rPr lang="ja-JP" altLang="en-US" dirty="0">
                <a:ea typeface="平成角ゴシック" charset="0"/>
                <a:cs typeface="平成角ゴシック" charset="0"/>
              </a:rPr>
              <a:t>第一次視覚野</a:t>
            </a:r>
            <a:endParaRPr lang="en-US" altLang="ja-JP" dirty="0">
              <a:ea typeface="平成角ゴシック" charset="0"/>
              <a:cs typeface="平成角ゴシック" charset="0"/>
            </a:endParaRPr>
          </a:p>
          <a:p>
            <a:pPr>
              <a:lnSpc>
                <a:spcPct val="140000"/>
              </a:lnSpc>
            </a:pPr>
            <a:r>
              <a:rPr lang="en-US" altLang="ja-JP" dirty="0">
                <a:ea typeface="平成角ゴシック" charset="0"/>
                <a:cs typeface="平成角ゴシック" charset="0"/>
              </a:rPr>
              <a:t>②</a:t>
            </a:r>
            <a:r>
              <a:rPr lang="ja-JP" altLang="en-US" dirty="0">
                <a:ea typeface="平成角ゴシック" charset="0"/>
                <a:cs typeface="平成角ゴシック" charset="0"/>
              </a:rPr>
              <a:t>下側頭連合野</a:t>
            </a:r>
            <a:endParaRPr lang="en-US" altLang="ja-JP" dirty="0">
              <a:ea typeface="平成角ゴシック" charset="0"/>
              <a:cs typeface="平成角ゴシック" charset="0"/>
            </a:endParaRPr>
          </a:p>
          <a:p>
            <a:pPr>
              <a:lnSpc>
                <a:spcPct val="140000"/>
              </a:lnSpc>
            </a:pPr>
            <a:r>
              <a:rPr lang="en-US" altLang="ja-JP" dirty="0">
                <a:ea typeface="平成角ゴシック" charset="0"/>
                <a:cs typeface="平成角ゴシック" charset="0"/>
              </a:rPr>
              <a:t>③</a:t>
            </a:r>
            <a:r>
              <a:rPr lang="ja-JP" altLang="en-US" dirty="0">
                <a:ea typeface="平成角ゴシック" charset="0"/>
                <a:cs typeface="平成角ゴシック" charset="0"/>
              </a:rPr>
              <a:t>頭頂連合野</a:t>
            </a:r>
            <a:endParaRPr lang="ja-JP" altLang="en-US" dirty="0">
              <a:ea typeface="Osaka" charset="0"/>
              <a:cs typeface="Osaka" charset="0"/>
            </a:endParaRPr>
          </a:p>
        </p:txBody>
      </p:sp>
      <p:sp>
        <p:nvSpPr>
          <p:cNvPr id="116740" name="Rectangle 4"/>
          <p:cNvSpPr>
            <a:spLocks noChangeArrowheads="1"/>
          </p:cNvSpPr>
          <p:nvPr/>
        </p:nvSpPr>
        <p:spPr bwMode="auto">
          <a:xfrm>
            <a:off x="1905000" y="4479926"/>
            <a:ext cx="491240" cy="369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ja-JP" sz="1800">
                <a:ea typeface="Osaka" charset="0"/>
                <a:cs typeface="Osaka" charset="0"/>
              </a:rPr>
              <a:t>①</a:t>
            </a:r>
          </a:p>
        </p:txBody>
      </p:sp>
      <p:sp>
        <p:nvSpPr>
          <p:cNvPr id="116741" name="Text Box 5"/>
          <p:cNvSpPr txBox="1">
            <a:spLocks noChangeArrowheads="1"/>
          </p:cNvSpPr>
          <p:nvPr/>
        </p:nvSpPr>
        <p:spPr bwMode="auto">
          <a:xfrm>
            <a:off x="1470378" y="4343401"/>
            <a:ext cx="510822" cy="37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ja-JP" sz="1800">
                <a:ea typeface="Osaka" charset="0"/>
                <a:cs typeface="Osaka" charset="0"/>
              </a:rPr>
              <a:t>②</a:t>
            </a:r>
          </a:p>
        </p:txBody>
      </p:sp>
      <p:sp>
        <p:nvSpPr>
          <p:cNvPr id="116742" name="Text Box 6"/>
          <p:cNvSpPr txBox="1">
            <a:spLocks noChangeArrowheads="1"/>
          </p:cNvSpPr>
          <p:nvPr/>
        </p:nvSpPr>
        <p:spPr bwMode="auto">
          <a:xfrm>
            <a:off x="1752601" y="3429001"/>
            <a:ext cx="510822" cy="37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ja-JP" sz="1800">
                <a:ea typeface="Osaka" charset="0"/>
                <a:cs typeface="Osaka" charset="0"/>
              </a:rPr>
              <a:t>③</a:t>
            </a:r>
          </a:p>
        </p:txBody>
      </p:sp>
      <p:sp>
        <p:nvSpPr>
          <p:cNvPr id="116743" name="Text Box 7"/>
          <p:cNvSpPr txBox="1">
            <a:spLocks noChangeArrowheads="1"/>
          </p:cNvSpPr>
          <p:nvPr/>
        </p:nvSpPr>
        <p:spPr bwMode="auto">
          <a:xfrm>
            <a:off x="3451578" y="3429001"/>
            <a:ext cx="510822" cy="37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ja-JP" sz="1800">
                <a:ea typeface="Osaka" charset="0"/>
                <a:cs typeface="Osaka" charset="0"/>
              </a:rPr>
              <a:t>④</a:t>
            </a:r>
          </a:p>
        </p:txBody>
      </p:sp>
      <p:sp>
        <p:nvSpPr>
          <p:cNvPr id="116744" name="Text Box 8"/>
          <p:cNvSpPr txBox="1">
            <a:spLocks noChangeArrowheads="1"/>
          </p:cNvSpPr>
          <p:nvPr/>
        </p:nvSpPr>
        <p:spPr bwMode="auto">
          <a:xfrm>
            <a:off x="8458201" y="1219201"/>
            <a:ext cx="510822" cy="37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ja-JP" sz="1800">
                <a:ea typeface="Osaka" charset="0"/>
                <a:cs typeface="Osaka" charset="0"/>
              </a:rPr>
              <a:t>⑦</a:t>
            </a:r>
          </a:p>
        </p:txBody>
      </p:sp>
      <p:sp>
        <p:nvSpPr>
          <p:cNvPr id="116745" name="Text Box 9"/>
          <p:cNvSpPr txBox="1">
            <a:spLocks noChangeArrowheads="1"/>
          </p:cNvSpPr>
          <p:nvPr/>
        </p:nvSpPr>
        <p:spPr bwMode="auto">
          <a:xfrm>
            <a:off x="6248401" y="3505201"/>
            <a:ext cx="510822" cy="37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ja-JP" sz="1800">
                <a:ea typeface="Osaka" charset="0"/>
                <a:cs typeface="Osaka" charset="0"/>
              </a:rPr>
              <a:t>⑥</a:t>
            </a:r>
          </a:p>
        </p:txBody>
      </p:sp>
      <p:sp>
        <p:nvSpPr>
          <p:cNvPr id="116746" name="Text Box 10"/>
          <p:cNvSpPr txBox="1">
            <a:spLocks noChangeArrowheads="1"/>
          </p:cNvSpPr>
          <p:nvPr/>
        </p:nvSpPr>
        <p:spPr bwMode="auto">
          <a:xfrm>
            <a:off x="3756378" y="3352801"/>
            <a:ext cx="510822" cy="37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ja-JP" sz="1800">
                <a:ea typeface="Osaka" charset="0"/>
                <a:cs typeface="Osaka" charset="0"/>
              </a:rPr>
              <a:t>⑤</a:t>
            </a:r>
          </a:p>
        </p:txBody>
      </p:sp>
      <p:sp>
        <p:nvSpPr>
          <p:cNvPr id="116747" name="Text Box 11"/>
          <p:cNvSpPr txBox="1">
            <a:spLocks noChangeArrowheads="1"/>
          </p:cNvSpPr>
          <p:nvPr/>
        </p:nvSpPr>
        <p:spPr bwMode="auto">
          <a:xfrm>
            <a:off x="8001001" y="1066801"/>
            <a:ext cx="510822" cy="37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ja-JP" sz="1800">
                <a:ea typeface="Osaka" charset="0"/>
                <a:cs typeface="Osaka" charset="0"/>
              </a:rPr>
              <a:t>④</a:t>
            </a:r>
          </a:p>
        </p:txBody>
      </p:sp>
      <p:sp>
        <p:nvSpPr>
          <p:cNvPr id="116748" name="Text Box 12"/>
          <p:cNvSpPr txBox="1">
            <a:spLocks noChangeArrowheads="1"/>
          </p:cNvSpPr>
          <p:nvPr/>
        </p:nvSpPr>
        <p:spPr bwMode="auto">
          <a:xfrm>
            <a:off x="8023578" y="3886201"/>
            <a:ext cx="510822" cy="37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ja-JP" sz="1800">
                <a:ea typeface="Osaka" charset="0"/>
                <a:cs typeface="Osaka" charset="0"/>
              </a:rPr>
              <a:t>④</a:t>
            </a:r>
          </a:p>
        </p:txBody>
      </p:sp>
      <p:sp>
        <p:nvSpPr>
          <p:cNvPr id="116749" name="Text Box 13"/>
          <p:cNvSpPr txBox="1">
            <a:spLocks noChangeArrowheads="1"/>
          </p:cNvSpPr>
          <p:nvPr/>
        </p:nvSpPr>
        <p:spPr bwMode="auto">
          <a:xfrm>
            <a:off x="2763606" y="5384466"/>
            <a:ext cx="1850643" cy="849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nSpc>
                <a:spcPct val="140000"/>
              </a:lnSpc>
            </a:pPr>
            <a:r>
              <a:rPr lang="en-US" altLang="ja-JP" dirty="0">
                <a:ea typeface="平成角ゴシック" charset="0"/>
                <a:cs typeface="平成角ゴシック" charset="0"/>
              </a:rPr>
              <a:t>④</a:t>
            </a:r>
            <a:r>
              <a:rPr lang="ja-JP" altLang="en-US" dirty="0">
                <a:ea typeface="平成角ゴシック" charset="0"/>
                <a:cs typeface="平成角ゴシック" charset="0"/>
              </a:rPr>
              <a:t>前頭連合野</a:t>
            </a:r>
            <a:endParaRPr lang="en-US" altLang="ja-JP" dirty="0">
              <a:ea typeface="平成角ゴシック" charset="0"/>
              <a:cs typeface="平成角ゴシック" charset="0"/>
            </a:endParaRPr>
          </a:p>
          <a:p>
            <a:pPr>
              <a:lnSpc>
                <a:spcPct val="140000"/>
              </a:lnSpc>
            </a:pPr>
            <a:r>
              <a:rPr lang="en-US" altLang="ja-JP" dirty="0">
                <a:ea typeface="平成角ゴシック" charset="0"/>
                <a:cs typeface="平成角ゴシック" charset="0"/>
              </a:rPr>
              <a:t>⑤</a:t>
            </a:r>
            <a:r>
              <a:rPr lang="ja-JP" altLang="en-US" dirty="0">
                <a:ea typeface="平成角ゴシック" charset="0"/>
                <a:cs typeface="平成角ゴシック" charset="0"/>
              </a:rPr>
              <a:t>運動連合</a:t>
            </a:r>
            <a:r>
              <a:rPr lang="ja-JP" altLang="en-US" dirty="0" smtClean="0">
                <a:ea typeface="平成角ゴシック" charset="0"/>
                <a:cs typeface="平成角ゴシック" charset="0"/>
              </a:rPr>
              <a:t>野</a:t>
            </a:r>
            <a:endParaRPr lang="en-US" altLang="ja-JP" dirty="0" smtClean="0">
              <a:ea typeface="平成角ゴシック" charset="0"/>
              <a:cs typeface="平成角ゴシック" charset="0"/>
            </a:endParaRPr>
          </a:p>
        </p:txBody>
      </p:sp>
      <p:sp>
        <p:nvSpPr>
          <p:cNvPr id="2" name="正方形/長方形 1"/>
          <p:cNvSpPr/>
          <p:nvPr/>
        </p:nvSpPr>
        <p:spPr>
          <a:xfrm>
            <a:off x="4974843" y="5384466"/>
            <a:ext cx="1578357" cy="849463"/>
          </a:xfrm>
          <a:prstGeom prst="rect">
            <a:avLst/>
          </a:prstGeom>
        </p:spPr>
        <p:txBody>
          <a:bodyPr wrap="square">
            <a:spAutoFit/>
          </a:bodyPr>
          <a:lstStyle/>
          <a:p>
            <a:pPr>
              <a:lnSpc>
                <a:spcPct val="140000"/>
              </a:lnSpc>
            </a:pPr>
            <a:r>
              <a:rPr lang="en-US" altLang="ja-JP" dirty="0">
                <a:ea typeface="平成角ゴシック" charset="0"/>
                <a:cs typeface="平成角ゴシック" charset="0"/>
              </a:rPr>
              <a:t>⑥</a:t>
            </a:r>
            <a:r>
              <a:rPr lang="ja-JP" altLang="en-US" dirty="0">
                <a:ea typeface="平成角ゴシック" charset="0"/>
                <a:cs typeface="平成角ゴシック" charset="0"/>
              </a:rPr>
              <a:t>運動野</a:t>
            </a:r>
            <a:endParaRPr lang="en-US" altLang="ja-JP" dirty="0">
              <a:ea typeface="平成角ゴシック" charset="0"/>
              <a:cs typeface="平成角ゴシック" charset="0"/>
            </a:endParaRPr>
          </a:p>
          <a:p>
            <a:pPr>
              <a:lnSpc>
                <a:spcPct val="140000"/>
              </a:lnSpc>
            </a:pPr>
            <a:r>
              <a:rPr lang="en-US" altLang="ja-JP" dirty="0">
                <a:ea typeface="平成角ゴシック" charset="0"/>
                <a:cs typeface="平成角ゴシック" charset="0"/>
              </a:rPr>
              <a:t>⑦</a:t>
            </a:r>
            <a:r>
              <a:rPr lang="ja-JP" altLang="en-US" dirty="0">
                <a:ea typeface="平成角ゴシック" charset="0"/>
                <a:cs typeface="平成角ゴシック" charset="0"/>
              </a:rPr>
              <a:t>視床下部</a:t>
            </a:r>
          </a:p>
        </p:txBody>
      </p:sp>
      <p:sp>
        <p:nvSpPr>
          <p:cNvPr id="3" name="日付プレースホルダー 2"/>
          <p:cNvSpPr>
            <a:spLocks noGrp="1"/>
          </p:cNvSpPr>
          <p:nvPr>
            <p:ph type="dt" sz="half" idx="10"/>
          </p:nvPr>
        </p:nvSpPr>
        <p:spPr/>
        <p:txBody>
          <a:bodyPr/>
          <a:lstStyle/>
          <a:p>
            <a:r>
              <a:rPr kumimoji="1" lang="en-US" altLang="ja-JP" smtClean="0"/>
              <a:t>11/09/25</a:t>
            </a:r>
            <a:endParaRPr kumimoji="1" lang="ja-JP" altLang="en-US"/>
          </a:p>
        </p:txBody>
      </p:sp>
      <p:sp>
        <p:nvSpPr>
          <p:cNvPr id="4" name="スライド番号プレースホルダー 3"/>
          <p:cNvSpPr>
            <a:spLocks noGrp="1"/>
          </p:cNvSpPr>
          <p:nvPr>
            <p:ph type="sldNum" sz="quarter" idx="12"/>
          </p:nvPr>
        </p:nvSpPr>
        <p:spPr/>
        <p:txBody>
          <a:bodyPr/>
          <a:lstStyle/>
          <a:p>
            <a:fld id="{FD378B90-F800-DE45-A31A-37CE90FA1D5B}" type="slidenum">
              <a:rPr kumimoji="1" lang="ja-JP" altLang="en-US" smtClean="0"/>
              <a:t>44</a:t>
            </a:fld>
            <a:endParaRPr kumimoji="1" lang="ja-JP" altLang="en-US"/>
          </a:p>
        </p:txBody>
      </p:sp>
    </p:spTree>
    <p:extLst>
      <p:ext uri="{BB962C8B-B14F-4D97-AF65-F5344CB8AC3E}">
        <p14:creationId xmlns:p14="http://schemas.microsoft.com/office/powerpoint/2010/main" val="2219301385"/>
      </p:ext>
    </p:extLst>
  </p:cSld>
  <p:clrMapOvr>
    <a:masterClrMapping/>
  </p:clrMapOvr>
  <p:transition xmlns:p14="http://schemas.microsoft.com/office/powerpoint/2010/main">
    <p:split orient="vert"/>
  </p:transitio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606090" y="779735"/>
            <a:ext cx="7315200" cy="685800"/>
          </a:xfrm>
        </p:spPr>
        <p:txBody>
          <a:bodyPr>
            <a:normAutofit/>
          </a:bodyPr>
          <a:lstStyle/>
          <a:p>
            <a:r>
              <a:rPr lang="en-US" altLang="ja-JP" dirty="0"/>
              <a:t>2</a:t>
            </a:r>
            <a:r>
              <a:rPr lang="ja-JP" altLang="en-US" dirty="0"/>
              <a:t>．適応と社会性の発達を促すには</a:t>
            </a:r>
          </a:p>
        </p:txBody>
      </p:sp>
      <p:sp>
        <p:nvSpPr>
          <p:cNvPr id="93187" name="Rectangle 3"/>
          <p:cNvSpPr>
            <a:spLocks noGrp="1" noChangeArrowheads="1"/>
          </p:cNvSpPr>
          <p:nvPr>
            <p:ph type="body" idx="1"/>
          </p:nvPr>
        </p:nvSpPr>
        <p:spPr>
          <a:xfrm>
            <a:off x="606090" y="1519590"/>
            <a:ext cx="7857066" cy="4572000"/>
          </a:xfrm>
        </p:spPr>
        <p:txBody>
          <a:bodyPr>
            <a:normAutofit/>
          </a:bodyPr>
          <a:lstStyle/>
          <a:p>
            <a:pPr algn="just">
              <a:lnSpc>
                <a:spcPct val="144000"/>
              </a:lnSpc>
              <a:buFont typeface="Monotype Sorts" charset="0"/>
              <a:buNone/>
            </a:pPr>
            <a:r>
              <a:rPr lang="ja-JP" altLang="en-US" sz="2400" b="1" dirty="0" smtClean="0">
                <a:solidFill>
                  <a:schemeClr val="tx2"/>
                </a:solidFill>
                <a:latin typeface="+mn-ea"/>
              </a:rPr>
              <a:t>１）　</a:t>
            </a:r>
            <a:r>
              <a:rPr lang="ja-JP" altLang="en-US" sz="2400" dirty="0" smtClean="0">
                <a:latin typeface="+mn-ea"/>
              </a:rPr>
              <a:t>子供</a:t>
            </a:r>
            <a:r>
              <a:rPr lang="ja-JP" altLang="en-US" sz="2400" dirty="0">
                <a:latin typeface="+mn-ea"/>
              </a:rPr>
              <a:t>の長所をほめ、それを伸ばすようにする態度</a:t>
            </a:r>
            <a:endParaRPr lang="en-US" altLang="ja-JP" sz="2400" dirty="0">
              <a:latin typeface="+mn-ea"/>
            </a:endParaRPr>
          </a:p>
          <a:p>
            <a:pPr marL="701675" algn="just">
              <a:lnSpc>
                <a:spcPct val="144000"/>
              </a:lnSpc>
              <a:buFont typeface="Wingdings" charset="2"/>
              <a:buChar char="Ø"/>
            </a:pPr>
            <a:r>
              <a:rPr lang="ja-JP" altLang="en-US" sz="2400" dirty="0">
                <a:latin typeface="+mn-ea"/>
              </a:rPr>
              <a:t>このように育てられた子供は、友達のよいところを認めることができる</a:t>
            </a:r>
            <a:endParaRPr lang="en-US" altLang="ja-JP" sz="2400" dirty="0">
              <a:latin typeface="+mn-ea"/>
            </a:endParaRPr>
          </a:p>
          <a:p>
            <a:pPr marL="627063" indent="-627063" algn="just">
              <a:lnSpc>
                <a:spcPct val="144000"/>
              </a:lnSpc>
              <a:buFont typeface="Monotype Sorts" charset="0"/>
              <a:buNone/>
            </a:pPr>
            <a:r>
              <a:rPr lang="ja-JP" altLang="en-US" sz="2400" b="1" dirty="0" smtClean="0">
                <a:solidFill>
                  <a:schemeClr val="tx2"/>
                </a:solidFill>
                <a:latin typeface="+mn-ea"/>
              </a:rPr>
              <a:t>２）　</a:t>
            </a:r>
            <a:r>
              <a:rPr lang="ja-JP" altLang="en-US" sz="2400" dirty="0" smtClean="0">
                <a:latin typeface="+mn-ea"/>
              </a:rPr>
              <a:t>相手</a:t>
            </a:r>
            <a:r>
              <a:rPr lang="ja-JP" altLang="en-US" sz="2400" dirty="0">
                <a:latin typeface="+mn-ea"/>
              </a:rPr>
              <a:t>を認め、重視し、相手が喜ぶようなことをすること</a:t>
            </a:r>
            <a:endParaRPr lang="en-US" altLang="ja-JP" sz="2400" dirty="0">
              <a:latin typeface="+mn-ea"/>
            </a:endParaRPr>
          </a:p>
          <a:p>
            <a:pPr marL="701675" algn="just">
              <a:lnSpc>
                <a:spcPct val="144000"/>
              </a:lnSpc>
              <a:buFont typeface="Wingdings" charset="2"/>
              <a:buChar char="Ø"/>
            </a:pPr>
            <a:r>
              <a:rPr lang="ja-JP" altLang="en-US" sz="2400" dirty="0">
                <a:latin typeface="+mn-ea"/>
              </a:rPr>
              <a:t>親に自分の欠点、嫌なことばかり言われている子供は、友達の欠点や嫌なこと、弱点を発見するとそれを指摘し続け、いじめにも発展</a:t>
            </a:r>
            <a:r>
              <a:rPr lang="ja-JP" altLang="en-US" sz="2400" dirty="0" smtClean="0">
                <a:latin typeface="+mn-ea"/>
              </a:rPr>
              <a:t>する</a:t>
            </a:r>
            <a:endParaRPr lang="ja-JP" altLang="en-US" sz="2400" dirty="0">
              <a:latin typeface="+mn-ea"/>
            </a:endParaRPr>
          </a:p>
        </p:txBody>
      </p:sp>
      <p:sp>
        <p:nvSpPr>
          <p:cNvPr id="2" name="日付プレースホルダー 1"/>
          <p:cNvSpPr>
            <a:spLocks noGrp="1"/>
          </p:cNvSpPr>
          <p:nvPr>
            <p:ph type="dt" sz="half" idx="10"/>
          </p:nvPr>
        </p:nvSpPr>
        <p:spPr/>
        <p:txBody>
          <a:bodyPr/>
          <a:lstStyle/>
          <a:p>
            <a:r>
              <a:rPr kumimoji="1" lang="en-US" altLang="ja-JP" smtClean="0"/>
              <a:t>11/09/25</a:t>
            </a:r>
            <a:endParaRPr kumimoji="1" lang="ja-JP" altLang="en-US"/>
          </a:p>
        </p:txBody>
      </p:sp>
      <p:sp>
        <p:nvSpPr>
          <p:cNvPr id="3" name="スライド番号プレースホルダー 2"/>
          <p:cNvSpPr>
            <a:spLocks noGrp="1"/>
          </p:cNvSpPr>
          <p:nvPr>
            <p:ph type="sldNum" sz="quarter" idx="12"/>
          </p:nvPr>
        </p:nvSpPr>
        <p:spPr/>
        <p:txBody>
          <a:bodyPr/>
          <a:lstStyle/>
          <a:p>
            <a:fld id="{FD378B90-F800-DE45-A31A-37CE90FA1D5B}" type="slidenum">
              <a:rPr kumimoji="1" lang="ja-JP" altLang="en-US" smtClean="0"/>
              <a:t>45</a:t>
            </a:fld>
            <a:endParaRPr kumimoji="1" lang="ja-JP" altLang="en-US"/>
          </a:p>
        </p:txBody>
      </p:sp>
      <p:sp>
        <p:nvSpPr>
          <p:cNvPr id="7" name="Rectangle 4"/>
          <p:cNvSpPr>
            <a:spLocks noChangeArrowheads="1"/>
          </p:cNvSpPr>
          <p:nvPr/>
        </p:nvSpPr>
        <p:spPr bwMode="auto">
          <a:xfrm>
            <a:off x="0" y="1"/>
            <a:ext cx="301777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ja-JP" altLang="en-US" sz="1800" dirty="0">
                <a:latin typeface="+mn-ea"/>
                <a:cs typeface="平成角ゴシック" charset="0"/>
              </a:rPr>
              <a:t>学童期の相談で心がけること</a:t>
            </a:r>
            <a:endParaRPr lang="ja-JP" altLang="en-US" dirty="0">
              <a:latin typeface="+mn-ea"/>
              <a:cs typeface="平成角ゴシック" charset="0"/>
            </a:endParaRPr>
          </a:p>
        </p:txBody>
      </p:sp>
    </p:spTree>
    <p:extLst>
      <p:ext uri="{BB962C8B-B14F-4D97-AF65-F5344CB8AC3E}">
        <p14:creationId xmlns:p14="http://schemas.microsoft.com/office/powerpoint/2010/main" val="650182443"/>
      </p:ext>
    </p:extLst>
  </p:cSld>
  <p:clrMapOvr>
    <a:masterClrMapping/>
  </p:clrMapOvr>
  <p:transition xmlns:p14="http://schemas.microsoft.com/office/powerpoint/2010/main">
    <p:split orient="vert"/>
  </p:transitio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3"/>
          <p:cNvSpPr>
            <a:spLocks noGrp="1" noChangeArrowheads="1"/>
          </p:cNvSpPr>
          <p:nvPr>
            <p:ph type="body" idx="1"/>
          </p:nvPr>
        </p:nvSpPr>
        <p:spPr>
          <a:xfrm>
            <a:off x="532962" y="1928469"/>
            <a:ext cx="7899652" cy="2958131"/>
          </a:xfrm>
        </p:spPr>
        <p:txBody>
          <a:bodyPr>
            <a:normAutofit/>
          </a:bodyPr>
          <a:lstStyle/>
          <a:p>
            <a:pPr marL="723900" indent="-723900" algn="just">
              <a:lnSpc>
                <a:spcPct val="144000"/>
              </a:lnSpc>
              <a:buFont typeface="+mj-ea"/>
              <a:buAutoNum type="circleNumDbPlain"/>
            </a:pPr>
            <a:r>
              <a:rPr lang="ja-JP" altLang="en-US" dirty="0" smtClean="0">
                <a:latin typeface="+mn-ea"/>
              </a:rPr>
              <a:t>親</a:t>
            </a:r>
            <a:r>
              <a:rPr lang="ja-JP" altLang="en-US" dirty="0">
                <a:latin typeface="+mn-ea"/>
              </a:rPr>
              <a:t>が子供を受容して育てた</a:t>
            </a:r>
            <a:r>
              <a:rPr lang="ja-JP" altLang="en-US" dirty="0" smtClean="0">
                <a:latin typeface="+mn-ea"/>
              </a:rPr>
              <a:t>場合</a:t>
            </a:r>
            <a:endParaRPr lang="en-US" altLang="ja-JP" dirty="0">
              <a:latin typeface="+mn-ea"/>
            </a:endParaRPr>
          </a:p>
          <a:p>
            <a:pPr marL="723900" indent="-723900" algn="just">
              <a:lnSpc>
                <a:spcPct val="144000"/>
              </a:lnSpc>
              <a:buFont typeface="+mj-ea"/>
              <a:buAutoNum type="circleNumDbPlain"/>
            </a:pPr>
            <a:r>
              <a:rPr lang="ja-JP" altLang="en-US" dirty="0" smtClean="0">
                <a:latin typeface="+mn-ea"/>
              </a:rPr>
              <a:t>しつけ</a:t>
            </a:r>
            <a:r>
              <a:rPr lang="ja-JP" altLang="en-US" dirty="0">
                <a:latin typeface="+mn-ea"/>
              </a:rPr>
              <a:t>は厳しくとも道理にかなっていた</a:t>
            </a:r>
            <a:r>
              <a:rPr lang="ja-JP" altLang="en-US" dirty="0" smtClean="0">
                <a:latin typeface="+mn-ea"/>
              </a:rPr>
              <a:t>場合</a:t>
            </a:r>
            <a:endParaRPr lang="en-US" altLang="ja-JP" dirty="0">
              <a:latin typeface="+mn-ea"/>
            </a:endParaRPr>
          </a:p>
          <a:p>
            <a:pPr marL="723900" indent="-723900" algn="just">
              <a:lnSpc>
                <a:spcPct val="144000"/>
              </a:lnSpc>
              <a:buFont typeface="+mj-ea"/>
              <a:buAutoNum type="circleNumDbPlain"/>
            </a:pPr>
            <a:r>
              <a:rPr lang="ja-JP" altLang="en-US" dirty="0" smtClean="0">
                <a:latin typeface="+mn-ea"/>
              </a:rPr>
              <a:t>親</a:t>
            </a:r>
            <a:r>
              <a:rPr lang="ja-JP" altLang="en-US" dirty="0">
                <a:latin typeface="+mn-ea"/>
              </a:rPr>
              <a:t>が毅然とした態度をとっていても、それなりに子供の言い分を認めていた</a:t>
            </a:r>
            <a:r>
              <a:rPr lang="ja-JP" altLang="en-US" dirty="0" smtClean="0">
                <a:latin typeface="+mn-ea"/>
              </a:rPr>
              <a:t>場合</a:t>
            </a:r>
            <a:endParaRPr lang="ja-JP" altLang="en-US" b="1" dirty="0"/>
          </a:p>
        </p:txBody>
      </p:sp>
      <p:sp>
        <p:nvSpPr>
          <p:cNvPr id="96263" name="Rectangle 7"/>
          <p:cNvSpPr>
            <a:spLocks noChangeArrowheads="1"/>
          </p:cNvSpPr>
          <p:nvPr/>
        </p:nvSpPr>
        <p:spPr bwMode="auto">
          <a:xfrm>
            <a:off x="2116855" y="5387414"/>
            <a:ext cx="6201137" cy="681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144000"/>
              </a:lnSpc>
            </a:pPr>
            <a:r>
              <a:rPr lang="ja-JP" altLang="en-US" sz="2800" i="1" dirty="0">
                <a:solidFill>
                  <a:schemeClr val="tx2"/>
                </a:solidFill>
                <a:effectLst>
                  <a:outerShdw blurRad="38100" dist="38100" dir="2700000" algn="tl">
                    <a:srgbClr val="DDDDDD"/>
                  </a:outerShdw>
                </a:effectLst>
                <a:latin typeface="+mn-ea"/>
                <a:cs typeface="Osaka" charset="0"/>
              </a:rPr>
              <a:t>小学校５、６年生を対象にした調査より：</a:t>
            </a:r>
          </a:p>
        </p:txBody>
      </p:sp>
      <p:sp>
        <p:nvSpPr>
          <p:cNvPr id="8" name="Rectangle 4"/>
          <p:cNvSpPr>
            <a:spLocks noChangeArrowheads="1"/>
          </p:cNvSpPr>
          <p:nvPr/>
        </p:nvSpPr>
        <p:spPr bwMode="auto">
          <a:xfrm>
            <a:off x="0" y="1"/>
            <a:ext cx="301777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ja-JP" altLang="en-US" sz="1800" dirty="0">
                <a:latin typeface="+mn-ea"/>
                <a:cs typeface="平成角ゴシック" charset="0"/>
              </a:rPr>
              <a:t>学童期の相談で心がけること</a:t>
            </a:r>
            <a:endParaRPr lang="ja-JP" altLang="en-US" dirty="0">
              <a:latin typeface="+mn-ea"/>
              <a:cs typeface="平成角ゴシック" charset="0"/>
            </a:endParaRPr>
          </a:p>
        </p:txBody>
      </p:sp>
      <p:sp>
        <p:nvSpPr>
          <p:cNvPr id="2" name="日付プレースホルダー 1"/>
          <p:cNvSpPr>
            <a:spLocks noGrp="1"/>
          </p:cNvSpPr>
          <p:nvPr>
            <p:ph type="dt" sz="half" idx="10"/>
          </p:nvPr>
        </p:nvSpPr>
        <p:spPr/>
        <p:txBody>
          <a:bodyPr/>
          <a:lstStyle/>
          <a:p>
            <a:r>
              <a:rPr kumimoji="1" lang="en-US" altLang="ja-JP" smtClean="0"/>
              <a:t>11/09/25</a:t>
            </a:r>
            <a:endParaRPr kumimoji="1" lang="ja-JP" altLang="en-US"/>
          </a:p>
        </p:txBody>
      </p:sp>
      <p:sp>
        <p:nvSpPr>
          <p:cNvPr id="3" name="スライド番号プレースホルダー 2"/>
          <p:cNvSpPr>
            <a:spLocks noGrp="1"/>
          </p:cNvSpPr>
          <p:nvPr>
            <p:ph type="sldNum" sz="quarter" idx="12"/>
          </p:nvPr>
        </p:nvSpPr>
        <p:spPr/>
        <p:txBody>
          <a:bodyPr/>
          <a:lstStyle/>
          <a:p>
            <a:fld id="{FD378B90-F800-DE45-A31A-37CE90FA1D5B}" type="slidenum">
              <a:rPr kumimoji="1" lang="ja-JP" altLang="en-US" smtClean="0"/>
              <a:t>46</a:t>
            </a:fld>
            <a:endParaRPr kumimoji="1" lang="ja-JP" altLang="en-US"/>
          </a:p>
        </p:txBody>
      </p:sp>
      <p:sp>
        <p:nvSpPr>
          <p:cNvPr id="4" name="タイトル 3"/>
          <p:cNvSpPr>
            <a:spLocks noGrp="1"/>
          </p:cNvSpPr>
          <p:nvPr>
            <p:ph type="title"/>
          </p:nvPr>
        </p:nvSpPr>
        <p:spPr>
          <a:xfrm>
            <a:off x="457200" y="651963"/>
            <a:ext cx="8229600" cy="872037"/>
          </a:xfrm>
        </p:spPr>
        <p:txBody>
          <a:bodyPr>
            <a:normAutofit/>
          </a:bodyPr>
          <a:lstStyle/>
          <a:p>
            <a:r>
              <a:rPr lang="ja-JP" altLang="en-US" dirty="0" smtClean="0"/>
              <a:t>３</a:t>
            </a:r>
            <a:r>
              <a:rPr lang="en-US" altLang="ja-JP" dirty="0" smtClean="0"/>
              <a:t>. </a:t>
            </a:r>
            <a:r>
              <a:rPr lang="ja-JP" altLang="en-US" dirty="0" smtClean="0"/>
              <a:t>子どもの</a:t>
            </a:r>
            <a:r>
              <a:rPr lang="ja-JP" altLang="en-US" dirty="0"/>
              <a:t>自己評価レベルは</a:t>
            </a:r>
            <a:r>
              <a:rPr lang="ja-JP" altLang="en-US" dirty="0" smtClean="0"/>
              <a:t>高いのは</a:t>
            </a:r>
            <a:endParaRPr kumimoji="1" lang="ja-JP" altLang="en-US" dirty="0"/>
          </a:p>
        </p:txBody>
      </p:sp>
    </p:spTree>
    <p:extLst>
      <p:ext uri="{BB962C8B-B14F-4D97-AF65-F5344CB8AC3E}">
        <p14:creationId xmlns:p14="http://schemas.microsoft.com/office/powerpoint/2010/main" val="1272260318"/>
      </p:ext>
    </p:extLst>
  </p:cSld>
  <p:clrMapOvr>
    <a:masterClrMapping/>
  </p:clrMapOvr>
  <p:transition xmlns:p14="http://schemas.microsoft.com/office/powerpoint/2010/main">
    <p:split orient="vert"/>
  </p:transitio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948267" y="533400"/>
            <a:ext cx="7518400" cy="762000"/>
          </a:xfrm>
        </p:spPr>
        <p:txBody>
          <a:bodyPr>
            <a:normAutofit/>
          </a:bodyPr>
          <a:lstStyle/>
          <a:p>
            <a:r>
              <a:rPr lang="ja-JP" altLang="en-US"/>
              <a:t>子どもの発達にとって必要なこと</a:t>
            </a:r>
          </a:p>
        </p:txBody>
      </p:sp>
      <p:sp>
        <p:nvSpPr>
          <p:cNvPr id="75779" name="Rectangle 3"/>
          <p:cNvSpPr>
            <a:spLocks noGrp="1" noChangeArrowheads="1"/>
          </p:cNvSpPr>
          <p:nvPr>
            <p:ph type="body" idx="1"/>
          </p:nvPr>
        </p:nvSpPr>
        <p:spPr>
          <a:xfrm>
            <a:off x="2820116" y="2270564"/>
            <a:ext cx="3873720" cy="2598395"/>
          </a:xfrm>
        </p:spPr>
        <p:txBody>
          <a:bodyPr>
            <a:normAutofit/>
          </a:bodyPr>
          <a:lstStyle/>
          <a:p>
            <a:pPr>
              <a:lnSpc>
                <a:spcPct val="150000"/>
              </a:lnSpc>
            </a:pPr>
            <a:r>
              <a:rPr lang="ja-JP" altLang="en-US" sz="3200" dirty="0">
                <a:latin typeface="+mn-ea"/>
              </a:rPr>
              <a:t>友達を</a:t>
            </a:r>
            <a:r>
              <a:rPr lang="ja-JP" altLang="en-US" sz="3200" dirty="0" smtClean="0">
                <a:latin typeface="+mn-ea"/>
              </a:rPr>
              <a:t>つくり、</a:t>
            </a:r>
            <a:endParaRPr lang="en-US" altLang="ja-JP" sz="3200" dirty="0">
              <a:latin typeface="+mn-ea"/>
            </a:endParaRPr>
          </a:p>
          <a:p>
            <a:pPr>
              <a:lnSpc>
                <a:spcPct val="150000"/>
              </a:lnSpc>
            </a:pPr>
            <a:r>
              <a:rPr lang="ja-JP" altLang="en-US" sz="3200" dirty="0">
                <a:latin typeface="+mn-ea"/>
              </a:rPr>
              <a:t>学ぶ喜びを</a:t>
            </a:r>
            <a:r>
              <a:rPr lang="ja-JP" altLang="en-US" sz="3200" dirty="0" smtClean="0">
                <a:latin typeface="+mn-ea"/>
              </a:rPr>
              <a:t>知り、</a:t>
            </a:r>
            <a:endParaRPr lang="en-US" altLang="ja-JP" sz="3200" dirty="0">
              <a:latin typeface="+mn-ea"/>
            </a:endParaRPr>
          </a:p>
          <a:p>
            <a:pPr>
              <a:lnSpc>
                <a:spcPct val="150000"/>
              </a:lnSpc>
            </a:pPr>
            <a:r>
              <a:rPr lang="ja-JP" altLang="en-US" sz="3200" dirty="0" smtClean="0">
                <a:latin typeface="+mn-ea"/>
              </a:rPr>
              <a:t>日常</a:t>
            </a:r>
            <a:r>
              <a:rPr lang="ja-JP" altLang="en-US" sz="3200" dirty="0">
                <a:latin typeface="+mn-ea"/>
              </a:rPr>
              <a:t>を</a:t>
            </a:r>
            <a:r>
              <a:rPr lang="ja-JP" altLang="en-US" sz="3200" dirty="0" smtClean="0">
                <a:latin typeface="+mn-ea"/>
              </a:rPr>
              <a:t>楽しむ。</a:t>
            </a:r>
            <a:endParaRPr lang="en-US" altLang="ja-JP" sz="3200" dirty="0">
              <a:latin typeface="+mn-ea"/>
            </a:endParaRPr>
          </a:p>
        </p:txBody>
      </p:sp>
      <p:sp>
        <p:nvSpPr>
          <p:cNvPr id="2" name="日付プレースホルダー 1"/>
          <p:cNvSpPr>
            <a:spLocks noGrp="1"/>
          </p:cNvSpPr>
          <p:nvPr>
            <p:ph type="dt" sz="half" idx="10"/>
          </p:nvPr>
        </p:nvSpPr>
        <p:spPr/>
        <p:txBody>
          <a:bodyPr/>
          <a:lstStyle/>
          <a:p>
            <a:r>
              <a:rPr kumimoji="1" lang="en-US" altLang="ja-JP" smtClean="0"/>
              <a:t>11/09/25</a:t>
            </a:r>
            <a:endParaRPr kumimoji="1" lang="ja-JP" altLang="en-US"/>
          </a:p>
        </p:txBody>
      </p:sp>
      <p:sp>
        <p:nvSpPr>
          <p:cNvPr id="3" name="スライド番号プレースホルダー 2"/>
          <p:cNvSpPr>
            <a:spLocks noGrp="1"/>
          </p:cNvSpPr>
          <p:nvPr>
            <p:ph type="sldNum" sz="quarter" idx="12"/>
          </p:nvPr>
        </p:nvSpPr>
        <p:spPr/>
        <p:txBody>
          <a:bodyPr/>
          <a:lstStyle/>
          <a:p>
            <a:fld id="{FD378B90-F800-DE45-A31A-37CE90FA1D5B}" type="slidenum">
              <a:rPr kumimoji="1" lang="ja-JP" altLang="en-US" smtClean="0"/>
              <a:t>47</a:t>
            </a:fld>
            <a:endParaRPr kumimoji="1" lang="ja-JP" altLang="en-US"/>
          </a:p>
        </p:txBody>
      </p:sp>
      <p:sp>
        <p:nvSpPr>
          <p:cNvPr id="7" name="Rectangle 4"/>
          <p:cNvSpPr>
            <a:spLocks noChangeArrowheads="1"/>
          </p:cNvSpPr>
          <p:nvPr/>
        </p:nvSpPr>
        <p:spPr bwMode="auto">
          <a:xfrm>
            <a:off x="0" y="1"/>
            <a:ext cx="301777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ja-JP" altLang="en-US" sz="1800" dirty="0">
                <a:latin typeface="+mn-ea"/>
                <a:cs typeface="平成角ゴシック" charset="0"/>
              </a:rPr>
              <a:t>学童期の相談で心がけること</a:t>
            </a:r>
            <a:endParaRPr lang="ja-JP" altLang="en-US" dirty="0">
              <a:latin typeface="+mn-ea"/>
              <a:cs typeface="平成角ゴシック" charset="0"/>
            </a:endParaRPr>
          </a:p>
        </p:txBody>
      </p:sp>
    </p:spTree>
    <p:extLst>
      <p:ext uri="{BB962C8B-B14F-4D97-AF65-F5344CB8AC3E}">
        <p14:creationId xmlns:p14="http://schemas.microsoft.com/office/powerpoint/2010/main" val="4284141489"/>
      </p:ext>
    </p:extLst>
  </p:cSld>
  <p:clrMapOvr>
    <a:masterClrMapping/>
  </p:clrMapOvr>
  <p:transition xmlns:p14="http://schemas.microsoft.com/office/powerpoint/2010/main">
    <p:split orient="vert"/>
  </p:transitio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1803189"/>
            <a:ext cx="7321926" cy="4782373"/>
          </a:xfrm>
        </p:spPr>
        <p:txBody>
          <a:bodyPr>
            <a:normAutofit fontScale="92500" lnSpcReduction="20000"/>
          </a:bodyPr>
          <a:lstStyle/>
          <a:p>
            <a:pPr marL="360363" indent="-360363">
              <a:lnSpc>
                <a:spcPct val="120000"/>
              </a:lnSpc>
              <a:buFont typeface="+mj-lt"/>
              <a:buAutoNum type="arabicPeriod"/>
            </a:pPr>
            <a:r>
              <a:rPr lang="ja-JP" altLang="ja-JP" dirty="0" smtClean="0">
                <a:solidFill>
                  <a:srgbClr val="7F7F7F"/>
                </a:solidFill>
              </a:rPr>
              <a:t>救急</a:t>
            </a:r>
            <a:r>
              <a:rPr lang="ja-JP" altLang="ja-JP" dirty="0">
                <a:solidFill>
                  <a:srgbClr val="7F7F7F"/>
                </a:solidFill>
              </a:rPr>
              <a:t>医療の現場</a:t>
            </a:r>
            <a:r>
              <a:rPr lang="ja-JP" altLang="ja-JP" dirty="0" smtClean="0">
                <a:solidFill>
                  <a:srgbClr val="7F7F7F"/>
                </a:solidFill>
              </a:rPr>
              <a:t>から</a:t>
            </a:r>
            <a:endParaRPr lang="en-US" altLang="ja-JP" dirty="0" smtClean="0">
              <a:solidFill>
                <a:srgbClr val="7F7F7F"/>
              </a:solidFill>
            </a:endParaRPr>
          </a:p>
          <a:p>
            <a:pPr marL="1160463" lvl="1" indent="-439738">
              <a:lnSpc>
                <a:spcPct val="120000"/>
              </a:lnSpc>
            </a:pPr>
            <a:r>
              <a:rPr lang="ja-JP" altLang="ja-JP" dirty="0">
                <a:solidFill>
                  <a:srgbClr val="7F7F7F"/>
                </a:solidFill>
              </a:rPr>
              <a:t>子どもの命を脅かす</a:t>
            </a:r>
            <a:r>
              <a:rPr lang="ja-JP" altLang="ja-JP" dirty="0" smtClean="0">
                <a:solidFill>
                  <a:srgbClr val="7F7F7F"/>
                </a:solidFill>
              </a:rPr>
              <a:t>もの</a:t>
            </a:r>
            <a:r>
              <a:rPr lang="ja-JP" altLang="en-US" dirty="0" smtClean="0">
                <a:solidFill>
                  <a:srgbClr val="7F7F7F"/>
                </a:solidFill>
              </a:rPr>
              <a:t>　ー</a:t>
            </a:r>
            <a:r>
              <a:rPr lang="ja-JP" altLang="ja-JP" dirty="0">
                <a:solidFill>
                  <a:srgbClr val="7F7F7F"/>
                </a:solidFill>
              </a:rPr>
              <a:t>　事故</a:t>
            </a:r>
          </a:p>
          <a:p>
            <a:pPr marL="1160463" lvl="1" indent="-439738">
              <a:lnSpc>
                <a:spcPct val="120000"/>
              </a:lnSpc>
            </a:pPr>
            <a:r>
              <a:rPr lang="ja-JP" altLang="en-US" dirty="0" smtClean="0">
                <a:solidFill>
                  <a:srgbClr val="7F7F7F"/>
                </a:solidFill>
              </a:rPr>
              <a:t>増加する被</a:t>
            </a:r>
            <a:r>
              <a:rPr lang="ja-JP" altLang="ja-JP" dirty="0" smtClean="0">
                <a:solidFill>
                  <a:srgbClr val="7F7F7F"/>
                </a:solidFill>
              </a:rPr>
              <a:t>虐待</a:t>
            </a:r>
            <a:r>
              <a:rPr lang="ja-JP" altLang="en-US" dirty="0" smtClean="0">
                <a:solidFill>
                  <a:srgbClr val="7F7F7F"/>
                </a:solidFill>
              </a:rPr>
              <a:t>児童</a:t>
            </a:r>
            <a:endParaRPr lang="en-US" altLang="ja-JP" dirty="0" smtClean="0">
              <a:solidFill>
                <a:srgbClr val="7F7F7F"/>
              </a:solidFill>
            </a:endParaRPr>
          </a:p>
          <a:p>
            <a:pPr marL="360363" indent="-360363">
              <a:lnSpc>
                <a:spcPct val="120000"/>
              </a:lnSpc>
              <a:buFont typeface="+mj-lt"/>
              <a:buAutoNum type="arabicPeriod"/>
            </a:pPr>
            <a:r>
              <a:rPr lang="ja-JP" altLang="en-US" dirty="0" smtClean="0">
                <a:solidFill>
                  <a:srgbClr val="7F7F7F"/>
                </a:solidFill>
              </a:rPr>
              <a:t>脳科学からみた子どもの発達</a:t>
            </a:r>
            <a:endParaRPr lang="en-US" altLang="ja-JP" dirty="0" smtClean="0">
              <a:solidFill>
                <a:srgbClr val="7F7F7F"/>
              </a:solidFill>
            </a:endParaRPr>
          </a:p>
          <a:p>
            <a:pPr marL="1160463" lvl="1" indent="-439738">
              <a:lnSpc>
                <a:spcPct val="120000"/>
              </a:lnSpc>
            </a:pPr>
            <a:r>
              <a:rPr lang="ja-JP" altLang="en-US" b="1" dirty="0" smtClean="0">
                <a:solidFill>
                  <a:srgbClr val="7F7F7F"/>
                </a:solidFill>
              </a:rPr>
              <a:t>三つ子の魂百まで</a:t>
            </a:r>
            <a:endParaRPr lang="en-US" altLang="ja-JP" b="1" dirty="0" smtClean="0">
              <a:solidFill>
                <a:srgbClr val="7F7F7F"/>
              </a:solidFill>
            </a:endParaRPr>
          </a:p>
          <a:p>
            <a:pPr marL="1160463" lvl="1" indent="-439738">
              <a:lnSpc>
                <a:spcPct val="120000"/>
              </a:lnSpc>
            </a:pPr>
            <a:r>
              <a:rPr lang="ja-JP" altLang="en-US" b="1" dirty="0" smtClean="0">
                <a:solidFill>
                  <a:srgbClr val="7F7F7F"/>
                </a:solidFill>
              </a:rPr>
              <a:t>子</a:t>
            </a:r>
            <a:r>
              <a:rPr lang="ja-JP" altLang="ja-JP" b="1" dirty="0" smtClean="0">
                <a:solidFill>
                  <a:srgbClr val="7F7F7F"/>
                </a:solidFill>
              </a:rPr>
              <a:t>ども</a:t>
            </a:r>
            <a:r>
              <a:rPr lang="ja-JP" altLang="ja-JP" b="1" dirty="0">
                <a:solidFill>
                  <a:srgbClr val="7F7F7F"/>
                </a:solidFill>
              </a:rPr>
              <a:t>の</a:t>
            </a:r>
            <a:r>
              <a:rPr lang="ja-JP" altLang="en-US" b="1" dirty="0">
                <a:solidFill>
                  <a:srgbClr val="7F7F7F"/>
                </a:solidFill>
              </a:rPr>
              <a:t>脳の</a:t>
            </a:r>
            <a:r>
              <a:rPr lang="ja-JP" altLang="ja-JP" b="1" dirty="0" smtClean="0">
                <a:solidFill>
                  <a:srgbClr val="7F7F7F"/>
                </a:solidFill>
              </a:rPr>
              <a:t>発達</a:t>
            </a:r>
            <a:endParaRPr lang="en-US" altLang="ja-JP" dirty="0" smtClean="0">
              <a:solidFill>
                <a:srgbClr val="7F7F7F"/>
              </a:solidFill>
            </a:endParaRPr>
          </a:p>
          <a:p>
            <a:pPr marL="1160463" lvl="1" indent="-439738">
              <a:lnSpc>
                <a:spcPct val="120000"/>
              </a:lnSpc>
            </a:pPr>
            <a:r>
              <a:rPr lang="ja-JP" altLang="en-US" dirty="0">
                <a:solidFill>
                  <a:srgbClr val="7F7F7F"/>
                </a:solidFill>
              </a:rPr>
              <a:t>子どもの脳が</a:t>
            </a:r>
            <a:r>
              <a:rPr lang="ja-JP" altLang="en-US" dirty="0" smtClean="0">
                <a:solidFill>
                  <a:srgbClr val="7F7F7F"/>
                </a:solidFill>
              </a:rPr>
              <a:t>危ない。　</a:t>
            </a:r>
            <a:endParaRPr lang="en-US" altLang="ja-JP" dirty="0" smtClean="0">
              <a:solidFill>
                <a:srgbClr val="7F7F7F"/>
              </a:solidFill>
            </a:endParaRPr>
          </a:p>
          <a:p>
            <a:pPr marL="1339850" lvl="2" indent="-219075">
              <a:lnSpc>
                <a:spcPct val="120000"/>
              </a:lnSpc>
              <a:buNone/>
            </a:pPr>
            <a:r>
              <a:rPr lang="en-US" altLang="ja-JP" dirty="0">
                <a:solidFill>
                  <a:srgbClr val="7F7F7F"/>
                </a:solidFill>
              </a:rPr>
              <a:t>	</a:t>
            </a:r>
            <a:r>
              <a:rPr lang="ja-JP" altLang="ja-JP" dirty="0" smtClean="0">
                <a:solidFill>
                  <a:srgbClr val="7F7F7F"/>
                </a:solidFill>
              </a:rPr>
              <a:t>環境</a:t>
            </a:r>
            <a:r>
              <a:rPr lang="ja-JP" altLang="ja-JP" dirty="0">
                <a:solidFill>
                  <a:srgbClr val="7F7F7F"/>
                </a:solidFill>
              </a:rPr>
              <a:t>汚染による一番の被害者は、胎児、そして子どもたち、なぜ</a:t>
            </a:r>
            <a:r>
              <a:rPr lang="ja-JP" altLang="ja-JP" dirty="0" smtClean="0">
                <a:solidFill>
                  <a:srgbClr val="7F7F7F"/>
                </a:solidFill>
              </a:rPr>
              <a:t>？</a:t>
            </a:r>
            <a:endParaRPr lang="en-US" altLang="ja-JP" dirty="0" smtClean="0">
              <a:solidFill>
                <a:srgbClr val="7F7F7F"/>
              </a:solidFill>
            </a:endParaRPr>
          </a:p>
          <a:p>
            <a:pPr marL="1160463" lvl="1" indent="-439738">
              <a:lnSpc>
                <a:spcPct val="120000"/>
              </a:lnSpc>
            </a:pPr>
            <a:r>
              <a:rPr lang="ja-JP" altLang="en-US" dirty="0" smtClean="0">
                <a:solidFill>
                  <a:srgbClr val="7F7F7F"/>
                </a:solidFill>
              </a:rPr>
              <a:t>発達課題を重視した発達支援</a:t>
            </a:r>
            <a:endParaRPr lang="en-US" altLang="ja-JP" dirty="0" smtClean="0">
              <a:solidFill>
                <a:srgbClr val="7F7F7F"/>
              </a:solidFill>
            </a:endParaRPr>
          </a:p>
          <a:p>
            <a:pPr marL="360363" indent="-360363">
              <a:lnSpc>
                <a:spcPct val="120000"/>
              </a:lnSpc>
              <a:buFont typeface="+mj-lt"/>
              <a:buAutoNum type="arabicPeriod"/>
            </a:pPr>
            <a:r>
              <a:rPr lang="ja-JP" altLang="ja-JP" dirty="0" smtClean="0"/>
              <a:t>災害を体験した子どもたちへの「こころのケア」</a:t>
            </a:r>
            <a:endParaRPr lang="ja-JP" altLang="ja-JP" dirty="0"/>
          </a:p>
        </p:txBody>
      </p:sp>
      <p:sp>
        <p:nvSpPr>
          <p:cNvPr id="4" name="日付プレースホルダー 3"/>
          <p:cNvSpPr>
            <a:spLocks noGrp="1"/>
          </p:cNvSpPr>
          <p:nvPr>
            <p:ph type="dt" sz="half" idx="10"/>
          </p:nvPr>
        </p:nvSpPr>
        <p:spPr/>
        <p:txBody>
          <a:bodyPr/>
          <a:lstStyle/>
          <a:p>
            <a:r>
              <a:rPr kumimoji="1" lang="en-US" altLang="ja-JP" smtClean="0"/>
              <a:t>11/09/25</a:t>
            </a:r>
            <a:endParaRPr kumimoji="1" lang="ja-JP" altLang="en-US"/>
          </a:p>
        </p:txBody>
      </p:sp>
      <p:sp>
        <p:nvSpPr>
          <p:cNvPr id="5" name="スライド番号プレースホルダー 4"/>
          <p:cNvSpPr>
            <a:spLocks noGrp="1"/>
          </p:cNvSpPr>
          <p:nvPr>
            <p:ph type="sldNum" sz="quarter" idx="12"/>
          </p:nvPr>
        </p:nvSpPr>
        <p:spPr/>
        <p:txBody>
          <a:bodyPr/>
          <a:lstStyle/>
          <a:p>
            <a:fld id="{FD378B90-F800-DE45-A31A-37CE90FA1D5B}" type="slidenum">
              <a:rPr kumimoji="1" lang="ja-JP" altLang="en-US" smtClean="0"/>
              <a:t>48</a:t>
            </a:fld>
            <a:endParaRPr kumimoji="1" lang="ja-JP" altLang="en-US"/>
          </a:p>
        </p:txBody>
      </p:sp>
      <p:sp>
        <p:nvSpPr>
          <p:cNvPr id="6" name="角丸四角形 5"/>
          <p:cNvSpPr/>
          <p:nvPr/>
        </p:nvSpPr>
        <p:spPr>
          <a:xfrm>
            <a:off x="829067" y="320706"/>
            <a:ext cx="7514529" cy="126013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7" name="タイトル 1"/>
          <p:cNvSpPr txBox="1">
            <a:spLocks/>
          </p:cNvSpPr>
          <p:nvPr/>
        </p:nvSpPr>
        <p:spPr>
          <a:xfrm>
            <a:off x="457200" y="1227272"/>
            <a:ext cx="8229600" cy="2053984"/>
          </a:xfrm>
          <a:prstGeom prst="rect">
            <a:avLst/>
          </a:prstGeom>
        </p:spPr>
        <p:txBody>
          <a:bodyPr vert="horz" lIns="91440" tIns="45720" rIns="91440" bIns="45720" rtlCol="0" anchor="ctr">
            <a:noAutofit/>
          </a:bodyPr>
          <a:lstStyle>
            <a:lvl1pPr algn="ctr" defTabSz="457200" rtl="0" eaLnBrk="1" latinLnBrk="0" hangingPunct="1">
              <a:spcBef>
                <a:spcPct val="0"/>
              </a:spcBef>
              <a:buNone/>
              <a:defRPr kumimoji="1" sz="3600" kern="1200">
                <a:solidFill>
                  <a:schemeClr val="tx1"/>
                </a:solidFill>
                <a:latin typeface="+mj-lt"/>
                <a:ea typeface="+mj-ea"/>
                <a:cs typeface="+mj-cs"/>
              </a:defRPr>
            </a:lvl1pPr>
          </a:lstStyle>
          <a:p>
            <a:pPr>
              <a:lnSpc>
                <a:spcPct val="150000"/>
              </a:lnSpc>
            </a:pPr>
            <a:endParaRPr lang="ja-JP" altLang="en-US" sz="4000" dirty="0"/>
          </a:p>
        </p:txBody>
      </p:sp>
      <p:sp>
        <p:nvSpPr>
          <p:cNvPr id="8" name="タイトル 7"/>
          <p:cNvSpPr>
            <a:spLocks noGrp="1"/>
          </p:cNvSpPr>
          <p:nvPr>
            <p:ph type="title"/>
          </p:nvPr>
        </p:nvSpPr>
        <p:spPr>
          <a:xfrm>
            <a:off x="245523" y="320706"/>
            <a:ext cx="8229600" cy="1260131"/>
          </a:xfrm>
        </p:spPr>
        <p:txBody>
          <a:bodyPr>
            <a:noAutofit/>
          </a:bodyPr>
          <a:lstStyle/>
          <a:p>
            <a:pPr>
              <a:lnSpc>
                <a:spcPct val="130000"/>
              </a:lnSpc>
            </a:pPr>
            <a:r>
              <a:rPr lang="ja-JP" altLang="en-US" sz="2800" dirty="0">
                <a:latin typeface="+mj-ea"/>
              </a:rPr>
              <a:t>テーマ　</a:t>
            </a:r>
            <a:r>
              <a:rPr lang="ja-JP" altLang="ja-JP" sz="2800" dirty="0">
                <a:latin typeface="+mj-ea"/>
              </a:rPr>
              <a:t>子どもを</a:t>
            </a:r>
            <a:r>
              <a:rPr lang="ja-JP" altLang="ja-JP" sz="2800" dirty="0" smtClean="0">
                <a:latin typeface="+mj-ea"/>
              </a:rPr>
              <a:t>守ろう「</a:t>
            </a:r>
            <a:r>
              <a:rPr lang="ja-JP" altLang="ja-JP" sz="2800" dirty="0">
                <a:latin typeface="+mj-ea"/>
              </a:rPr>
              <a:t>生命」と「こころ」</a:t>
            </a:r>
            <a:br>
              <a:rPr lang="ja-JP" altLang="ja-JP" sz="2800" dirty="0">
                <a:latin typeface="+mj-ea"/>
              </a:rPr>
            </a:br>
            <a:r>
              <a:rPr lang="en-US" altLang="ja-JP" sz="2800" dirty="0">
                <a:latin typeface="+mj-ea"/>
              </a:rPr>
              <a:t>『</a:t>
            </a:r>
            <a:r>
              <a:rPr lang="ja-JP" altLang="ja-JP" sz="2800" dirty="0">
                <a:latin typeface="+mj-ea"/>
              </a:rPr>
              <a:t>安心・安全の育児のために</a:t>
            </a:r>
            <a:r>
              <a:rPr lang="en-US" altLang="ja-JP" sz="2800" dirty="0" smtClean="0">
                <a:latin typeface="+mj-ea"/>
              </a:rPr>
              <a:t>』</a:t>
            </a:r>
            <a:endParaRPr kumimoji="1" lang="ja-JP" altLang="en-US" sz="2800" dirty="0">
              <a:latin typeface="+mj-ea"/>
            </a:endParaRPr>
          </a:p>
        </p:txBody>
      </p:sp>
    </p:spTree>
    <p:extLst>
      <p:ext uri="{BB962C8B-B14F-4D97-AF65-F5344CB8AC3E}">
        <p14:creationId xmlns:p14="http://schemas.microsoft.com/office/powerpoint/2010/main" val="2594734772"/>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タイトル 1"/>
          <p:cNvSpPr>
            <a:spLocks noGrp="1"/>
          </p:cNvSpPr>
          <p:nvPr>
            <p:ph type="title"/>
          </p:nvPr>
        </p:nvSpPr>
        <p:spPr>
          <a:xfrm>
            <a:off x="584200" y="188913"/>
            <a:ext cx="7975600" cy="1008062"/>
          </a:xfrm>
        </p:spPr>
        <p:txBody>
          <a:bodyPr/>
          <a:lstStyle/>
          <a:p>
            <a:r>
              <a:rPr lang="ja-JP" altLang="en-US" dirty="0">
                <a:latin typeface="+mj-ea"/>
                <a:cs typeface="ヒラギノ明朝 ProN W3" charset="0"/>
              </a:rPr>
              <a:t>災害時における家族支援の手引き</a:t>
            </a:r>
            <a:r>
              <a:rPr lang="ja-JP" dirty="0">
                <a:latin typeface="+mj-ea"/>
                <a:cs typeface="ヒラギノ明朝 ProN W3" charset="0"/>
              </a:rPr>
              <a:t> </a:t>
            </a:r>
            <a:endParaRPr lang="ja-JP" altLang="en-US" dirty="0">
              <a:latin typeface="+mj-ea"/>
              <a:cs typeface="ヒラギノ明朝 ProN W3" charset="0"/>
            </a:endParaRPr>
          </a:p>
        </p:txBody>
      </p:sp>
      <p:pic>
        <p:nvPicPr>
          <p:cNvPr id="74754" name="コンテンツ プレースホルダ 3"/>
          <p:cNvPicPr>
            <a:picLocks noGrp="1"/>
          </p:cNvPicPr>
          <p:nvPr>
            <p:ph idx="1"/>
          </p:nvPr>
        </p:nvPicPr>
        <p:blipFill>
          <a:blip r:embed="rId2">
            <a:extLst>
              <a:ext uri="{28A0092B-C50C-407E-A947-70E740481C1C}">
                <a14:useLocalDpi xmlns:a14="http://schemas.microsoft.com/office/drawing/2010/main" val="0"/>
              </a:ext>
            </a:extLst>
          </a:blip>
          <a:srcRect l="-71220" r="-71220"/>
          <a:stretch>
            <a:fillRect/>
          </a:stretch>
        </p:blipFill>
        <p:spPr bwMode="auto">
          <a:xfrm>
            <a:off x="876300" y="1196975"/>
            <a:ext cx="73914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5" name="テキスト ボックス 4"/>
          <p:cNvSpPr txBox="1">
            <a:spLocks noChangeArrowheads="1"/>
          </p:cNvSpPr>
          <p:nvPr/>
        </p:nvSpPr>
        <p:spPr bwMode="auto">
          <a:xfrm>
            <a:off x="3298402" y="5788967"/>
            <a:ext cx="25471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000">
                <a:solidFill>
                  <a:srgbClr val="3D4A2F"/>
                </a:solidFill>
                <a:latin typeface="Georgia" charset="0"/>
                <a:ea typeface="ヒラギノ明朝 ProN W3" charset="0"/>
                <a:cs typeface="ヒラギノ明朝 ProN W3" charset="0"/>
                <a:sym typeface="Georgia" charset="0"/>
              </a:defRPr>
            </a:lvl1pPr>
            <a:lvl2pPr marL="742950" indent="-285750">
              <a:defRPr kumimoji="1" sz="2000">
                <a:solidFill>
                  <a:srgbClr val="3D4A2F"/>
                </a:solidFill>
                <a:latin typeface="Georgia" charset="0"/>
                <a:ea typeface="ヒラギノ明朝 ProN W3" charset="0"/>
                <a:cs typeface="ヒラギノ明朝 ProN W3" charset="0"/>
                <a:sym typeface="Georgia" charset="0"/>
              </a:defRPr>
            </a:lvl2pPr>
            <a:lvl3pPr marL="1143000" indent="-228600">
              <a:defRPr kumimoji="1" sz="2000">
                <a:solidFill>
                  <a:srgbClr val="3D4A2F"/>
                </a:solidFill>
                <a:latin typeface="Georgia" charset="0"/>
                <a:ea typeface="ヒラギノ明朝 ProN W3" charset="0"/>
                <a:cs typeface="ヒラギノ明朝 ProN W3" charset="0"/>
                <a:sym typeface="Georgia" charset="0"/>
              </a:defRPr>
            </a:lvl3pPr>
            <a:lvl4pPr marL="1600200" indent="-228600">
              <a:defRPr kumimoji="1" sz="2000">
                <a:solidFill>
                  <a:srgbClr val="3D4A2F"/>
                </a:solidFill>
                <a:latin typeface="Georgia" charset="0"/>
                <a:ea typeface="ヒラギノ明朝 ProN W3" charset="0"/>
                <a:cs typeface="ヒラギノ明朝 ProN W3" charset="0"/>
                <a:sym typeface="Georgia" charset="0"/>
              </a:defRPr>
            </a:lvl4pPr>
            <a:lvl5pPr marL="2057400" indent="-228600">
              <a:defRPr kumimoji="1" sz="2000">
                <a:solidFill>
                  <a:srgbClr val="3D4A2F"/>
                </a:solidFill>
                <a:latin typeface="Georgia" charset="0"/>
                <a:ea typeface="ヒラギノ明朝 ProN W3" charset="0"/>
                <a:cs typeface="ヒラギノ明朝 ProN W3" charset="0"/>
                <a:sym typeface="Georgia" charset="0"/>
              </a:defRPr>
            </a:lvl5pPr>
            <a:lvl6pPr marL="25146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6pPr>
            <a:lvl7pPr marL="29718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7pPr>
            <a:lvl8pPr marL="34290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8pPr>
            <a:lvl9pPr marL="38862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9pPr>
          </a:lstStyle>
          <a:p>
            <a:pPr algn="ctr"/>
            <a:r>
              <a:rPr kumimoji="0" lang="ja-JP" altLang="en-US" sz="2400" dirty="0" smtClean="0">
                <a:latin typeface="+mn-ea"/>
                <a:ea typeface="+mn-ea"/>
              </a:rPr>
              <a:t>平成</a:t>
            </a:r>
            <a:r>
              <a:rPr kumimoji="0" lang="ja-JP" altLang="en-US" sz="2400" dirty="0">
                <a:latin typeface="+mn-ea"/>
                <a:ea typeface="+mn-ea"/>
              </a:rPr>
              <a:t>１０年３月</a:t>
            </a:r>
            <a:r>
              <a:rPr kumimoji="0" lang="ja-JP" sz="2400" dirty="0">
                <a:latin typeface="+mn-ea"/>
                <a:ea typeface="+mn-ea"/>
              </a:rPr>
              <a:t> </a:t>
            </a:r>
            <a:endParaRPr lang="ja-JP" altLang="en-US" sz="2400" dirty="0">
              <a:latin typeface="+mn-ea"/>
              <a:ea typeface="+mn-ea"/>
            </a:endParaRPr>
          </a:p>
        </p:txBody>
      </p:sp>
      <p:sp>
        <p:nvSpPr>
          <p:cNvPr id="2" name="日付プレースホルダー 1"/>
          <p:cNvSpPr>
            <a:spLocks noGrp="1"/>
          </p:cNvSpPr>
          <p:nvPr>
            <p:ph type="dt" sz="half" idx="10"/>
          </p:nvPr>
        </p:nvSpPr>
        <p:spPr/>
        <p:txBody>
          <a:bodyPr/>
          <a:lstStyle/>
          <a:p>
            <a:r>
              <a:rPr kumimoji="1" lang="en-US" altLang="ja-JP" smtClean="0"/>
              <a:t>11/09/25</a:t>
            </a:r>
            <a:endParaRPr kumimoji="1" lang="ja-JP" altLang="en-US"/>
          </a:p>
        </p:txBody>
      </p:sp>
      <p:sp>
        <p:nvSpPr>
          <p:cNvPr id="3" name="スライド番号プレースホルダー 2"/>
          <p:cNvSpPr>
            <a:spLocks noGrp="1"/>
          </p:cNvSpPr>
          <p:nvPr>
            <p:ph type="sldNum" sz="quarter" idx="12"/>
          </p:nvPr>
        </p:nvSpPr>
        <p:spPr/>
        <p:txBody>
          <a:bodyPr/>
          <a:lstStyle/>
          <a:p>
            <a:fld id="{FD378B90-F800-DE45-A31A-37CE90FA1D5B}" type="slidenum">
              <a:rPr kumimoji="1" lang="ja-JP" altLang="en-US" smtClean="0"/>
              <a:t>49</a:t>
            </a:fld>
            <a:endParaRPr kumimoji="1" lang="ja-JP" altLang="en-US"/>
          </a:p>
        </p:txBody>
      </p:sp>
    </p:spTree>
    <p:extLst>
      <p:ext uri="{BB962C8B-B14F-4D97-AF65-F5344CB8AC3E}">
        <p14:creationId xmlns:p14="http://schemas.microsoft.com/office/powerpoint/2010/main" val="2546011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a:xfrm>
            <a:off x="214313" y="190500"/>
            <a:ext cx="8715375" cy="1071563"/>
          </a:xfrm>
        </p:spPr>
        <p:txBody>
          <a:bodyPr/>
          <a:lstStyle/>
          <a:p>
            <a:pPr>
              <a:defRPr/>
            </a:pPr>
            <a:r>
              <a:rPr lang="ja-JP" altLang="en-US" sz="3200" dirty="0" smtClean="0">
                <a:solidFill>
                  <a:srgbClr val="000000"/>
                </a:solidFill>
                <a:effectLst>
                  <a:outerShdw blurRad="38100" dist="38100" dir="2700000" algn="tl">
                    <a:srgbClr val="DDDDDD"/>
                  </a:outerShdw>
                </a:effectLst>
                <a:latin typeface="ＭＳ ゴシック" charset="0"/>
                <a:ea typeface="ＭＳ ゴシック" charset="0"/>
                <a:cs typeface="ＭＳ ゴシック" charset="0"/>
              </a:rPr>
              <a:t>センター設立の背景</a:t>
            </a:r>
            <a:endParaRPr lang="ja-JP" altLang="en-US" sz="3200" dirty="0">
              <a:solidFill>
                <a:srgbClr val="000000"/>
              </a:solidFill>
              <a:effectLst>
                <a:outerShdw blurRad="38100" dist="38100" dir="2700000" algn="tl">
                  <a:srgbClr val="DDDDDD"/>
                </a:outerShdw>
              </a:effectLst>
              <a:latin typeface="ＭＳ ゴシック" charset="0"/>
              <a:ea typeface="ＭＳ ゴシック" charset="0"/>
              <a:cs typeface="ＭＳ ゴシック" charset="0"/>
            </a:endParaRPr>
          </a:p>
        </p:txBody>
      </p:sp>
      <p:sp>
        <p:nvSpPr>
          <p:cNvPr id="7" name="テキスト ボックス 6"/>
          <p:cNvSpPr txBox="1"/>
          <p:nvPr/>
        </p:nvSpPr>
        <p:spPr>
          <a:xfrm>
            <a:off x="457200" y="1241571"/>
            <a:ext cx="8472488" cy="3939539"/>
          </a:xfrm>
          <a:prstGeom prst="rect">
            <a:avLst/>
          </a:prstGeom>
          <a:noFill/>
        </p:spPr>
        <p:txBody>
          <a:bodyPr wrap="square">
            <a:spAutoFit/>
          </a:bodyPr>
          <a:lstStyle>
            <a:lvl1pPr>
              <a:defRPr kumimoji="1" sz="2400">
                <a:solidFill>
                  <a:schemeClr val="tx1"/>
                </a:solidFill>
                <a:latin typeface="平成明朝" charset="0"/>
                <a:ea typeface="平成明朝" charset="0"/>
                <a:cs typeface="平成明朝" charset="0"/>
              </a:defRPr>
            </a:lvl1pPr>
            <a:lvl2pPr>
              <a:defRPr kumimoji="1" sz="2400">
                <a:solidFill>
                  <a:schemeClr val="tx1"/>
                </a:solidFill>
                <a:latin typeface="平成明朝" charset="0"/>
                <a:ea typeface="平成明朝" charset="0"/>
                <a:cs typeface="平成明朝" charset="0"/>
              </a:defRPr>
            </a:lvl2pPr>
            <a:lvl3pPr>
              <a:defRPr kumimoji="1" sz="2400">
                <a:solidFill>
                  <a:schemeClr val="tx1"/>
                </a:solidFill>
                <a:latin typeface="平成明朝" charset="0"/>
                <a:ea typeface="平成明朝" charset="0"/>
                <a:cs typeface="平成明朝" charset="0"/>
              </a:defRPr>
            </a:lvl3pPr>
            <a:lvl4pPr>
              <a:defRPr kumimoji="1" sz="2400">
                <a:solidFill>
                  <a:schemeClr val="tx1"/>
                </a:solidFill>
                <a:latin typeface="平成明朝" charset="0"/>
                <a:ea typeface="平成明朝" charset="0"/>
                <a:cs typeface="平成明朝" charset="0"/>
              </a:defRPr>
            </a:lvl4pPr>
            <a:lvl5pPr>
              <a:defRPr kumimoji="1" sz="2400">
                <a:solidFill>
                  <a:schemeClr val="tx1"/>
                </a:solidFill>
                <a:latin typeface="平成明朝" charset="0"/>
                <a:ea typeface="平成明朝" charset="0"/>
                <a:cs typeface="平成明朝" charset="0"/>
              </a:defRPr>
            </a:lvl5pPr>
            <a:lvl6pPr marL="457200" fontAlgn="base">
              <a:spcBef>
                <a:spcPct val="0"/>
              </a:spcBef>
              <a:spcAft>
                <a:spcPct val="0"/>
              </a:spcAft>
              <a:defRPr kumimoji="1" sz="2400">
                <a:solidFill>
                  <a:schemeClr val="tx1"/>
                </a:solidFill>
                <a:latin typeface="平成明朝" charset="0"/>
                <a:ea typeface="平成明朝" charset="0"/>
                <a:cs typeface="平成明朝" charset="0"/>
              </a:defRPr>
            </a:lvl6pPr>
            <a:lvl7pPr marL="914400" fontAlgn="base">
              <a:spcBef>
                <a:spcPct val="0"/>
              </a:spcBef>
              <a:spcAft>
                <a:spcPct val="0"/>
              </a:spcAft>
              <a:defRPr kumimoji="1" sz="2400">
                <a:solidFill>
                  <a:schemeClr val="tx1"/>
                </a:solidFill>
                <a:latin typeface="平成明朝" charset="0"/>
                <a:ea typeface="平成明朝" charset="0"/>
                <a:cs typeface="平成明朝" charset="0"/>
              </a:defRPr>
            </a:lvl7pPr>
            <a:lvl8pPr marL="1371600" fontAlgn="base">
              <a:spcBef>
                <a:spcPct val="0"/>
              </a:spcBef>
              <a:spcAft>
                <a:spcPct val="0"/>
              </a:spcAft>
              <a:defRPr kumimoji="1" sz="2400">
                <a:solidFill>
                  <a:schemeClr val="tx1"/>
                </a:solidFill>
                <a:latin typeface="平成明朝" charset="0"/>
                <a:ea typeface="平成明朝" charset="0"/>
                <a:cs typeface="平成明朝" charset="0"/>
              </a:defRPr>
            </a:lvl8pPr>
            <a:lvl9pPr marL="1828800" fontAlgn="base">
              <a:spcBef>
                <a:spcPct val="0"/>
              </a:spcBef>
              <a:spcAft>
                <a:spcPct val="0"/>
              </a:spcAft>
              <a:defRPr kumimoji="1" sz="2400">
                <a:solidFill>
                  <a:schemeClr val="tx1"/>
                </a:solidFill>
                <a:latin typeface="平成明朝" charset="0"/>
                <a:ea typeface="平成明朝" charset="0"/>
                <a:cs typeface="平成明朝" charset="0"/>
              </a:defRPr>
            </a:lvl9pPr>
          </a:lstStyle>
          <a:p>
            <a:pPr marL="342900" indent="-342900">
              <a:lnSpc>
                <a:spcPct val="150000"/>
              </a:lnSpc>
              <a:buFont typeface="Wingdings" charset="2"/>
              <a:buChar char="Ø"/>
              <a:defRPr/>
            </a:pPr>
            <a:r>
              <a:rPr lang="ja-JP" altLang="en-US" dirty="0">
                <a:solidFill>
                  <a:srgbClr val="000000"/>
                </a:solidFill>
                <a:effectLst>
                  <a:outerShdw blurRad="38100" dist="38100" dir="2700000" algn="tl">
                    <a:srgbClr val="DDDDDD"/>
                  </a:outerShdw>
                </a:effectLst>
                <a:latin typeface="ＭＳ ゴシック" charset="0"/>
                <a:ea typeface="ＭＳ ゴシック" charset="0"/>
                <a:cs typeface="ＭＳ ゴシック" charset="0"/>
              </a:rPr>
              <a:t>病院</a:t>
            </a:r>
            <a:r>
              <a:rPr lang="ja-JP" altLang="en-US" dirty="0" smtClean="0">
                <a:solidFill>
                  <a:srgbClr val="000000"/>
                </a:solidFill>
                <a:effectLst>
                  <a:outerShdw blurRad="38100" dist="38100" dir="2700000" algn="tl">
                    <a:srgbClr val="DDDDDD"/>
                  </a:outerShdw>
                </a:effectLst>
                <a:latin typeface="ＭＳ ゴシック" charset="0"/>
                <a:ea typeface="ＭＳ ゴシック" charset="0"/>
                <a:cs typeface="ＭＳ ゴシック" charset="0"/>
              </a:rPr>
              <a:t>小児科の疲弊</a:t>
            </a:r>
            <a:endParaRPr lang="en-US" altLang="ja-JP" dirty="0" smtClean="0">
              <a:solidFill>
                <a:srgbClr val="000000"/>
              </a:solidFill>
              <a:effectLst>
                <a:outerShdw blurRad="38100" dist="38100" dir="2700000" algn="tl">
                  <a:srgbClr val="DDDDDD"/>
                </a:outerShdw>
              </a:effectLst>
              <a:latin typeface="ＭＳ ゴシック" charset="0"/>
              <a:ea typeface="ＭＳ ゴシック" charset="0"/>
              <a:cs typeface="ＭＳ ゴシック" charset="0"/>
            </a:endParaRPr>
          </a:p>
          <a:p>
            <a:pPr marL="800100" indent="-439738">
              <a:lnSpc>
                <a:spcPct val="150000"/>
              </a:lnSpc>
              <a:buFont typeface="Arial"/>
              <a:buChar char="•"/>
              <a:defRPr/>
            </a:pPr>
            <a:r>
              <a:rPr lang="ja-JP" altLang="en-US" dirty="0" smtClean="0">
                <a:solidFill>
                  <a:srgbClr val="000000"/>
                </a:solidFill>
                <a:effectLst>
                  <a:outerShdw blurRad="38100" dist="38100" dir="2700000" algn="tl">
                    <a:srgbClr val="DDDDDD"/>
                  </a:outerShdw>
                </a:effectLst>
                <a:latin typeface="ＭＳ ゴシック" charset="0"/>
                <a:ea typeface="ＭＳ ゴシック" charset="0"/>
                <a:cs typeface="ＭＳ ゴシック" charset="0"/>
              </a:rPr>
              <a:t>救急患者数</a:t>
            </a:r>
            <a:r>
              <a:rPr lang="ja-JP" altLang="en-US" dirty="0">
                <a:solidFill>
                  <a:srgbClr val="000000"/>
                </a:solidFill>
                <a:effectLst>
                  <a:outerShdw blurRad="38100" dist="38100" dir="2700000" algn="tl">
                    <a:srgbClr val="DDDDDD"/>
                  </a:outerShdw>
                </a:effectLst>
                <a:latin typeface="ＭＳ ゴシック" charset="0"/>
                <a:ea typeface="ＭＳ ゴシック" charset="0"/>
                <a:cs typeface="ＭＳ ゴシック" charset="0"/>
              </a:rPr>
              <a:t>が多く</a:t>
            </a:r>
            <a:r>
              <a:rPr lang="ja-JP" altLang="en-US" dirty="0" smtClean="0">
                <a:solidFill>
                  <a:srgbClr val="000000"/>
                </a:solidFill>
                <a:effectLst>
                  <a:outerShdw blurRad="38100" dist="38100" dir="2700000" algn="tl">
                    <a:srgbClr val="DDDDDD"/>
                  </a:outerShdw>
                </a:effectLst>
                <a:latin typeface="ＭＳ ゴシック" charset="0"/>
                <a:ea typeface="ＭＳ ゴシック" charset="0"/>
                <a:cs typeface="ＭＳ ゴシック" charset="0"/>
              </a:rPr>
              <a:t>、少ない常勤</a:t>
            </a:r>
            <a:r>
              <a:rPr lang="ja-JP" altLang="en-US" dirty="0">
                <a:solidFill>
                  <a:srgbClr val="000000"/>
                </a:solidFill>
                <a:effectLst>
                  <a:outerShdw blurRad="38100" dist="38100" dir="2700000" algn="tl">
                    <a:srgbClr val="DDDDDD"/>
                  </a:outerShdw>
                </a:effectLst>
                <a:latin typeface="ＭＳ ゴシック" charset="0"/>
                <a:ea typeface="ＭＳ ゴシック" charset="0"/>
                <a:cs typeface="ＭＳ ゴシック" charset="0"/>
              </a:rPr>
              <a:t>医師のみでは対応できない</a:t>
            </a:r>
            <a:r>
              <a:rPr lang="ja-JP" altLang="en-US" dirty="0" smtClean="0">
                <a:solidFill>
                  <a:srgbClr val="000000"/>
                </a:solidFill>
                <a:effectLst>
                  <a:outerShdw blurRad="38100" dist="38100" dir="2700000" algn="tl">
                    <a:srgbClr val="DDDDDD"/>
                  </a:outerShdw>
                </a:effectLst>
                <a:latin typeface="ＭＳ ゴシック" charset="0"/>
                <a:ea typeface="ＭＳ ゴシック" charset="0"/>
                <a:cs typeface="ＭＳ ゴシック" charset="0"/>
              </a:rPr>
              <a:t>。</a:t>
            </a:r>
            <a:endParaRPr lang="en-US" altLang="ja-JP" dirty="0">
              <a:solidFill>
                <a:srgbClr val="000000"/>
              </a:solidFill>
              <a:effectLst>
                <a:outerShdw blurRad="38100" dist="38100" dir="2700000" algn="tl">
                  <a:srgbClr val="DDDDDD"/>
                </a:outerShdw>
              </a:effectLst>
              <a:latin typeface="ＭＳ ゴシック" charset="0"/>
              <a:ea typeface="ＭＳ ゴシック" charset="0"/>
              <a:cs typeface="ＭＳ ゴシック" charset="0"/>
            </a:endParaRPr>
          </a:p>
          <a:p>
            <a:pPr marL="342900" indent="-342900">
              <a:lnSpc>
                <a:spcPct val="150000"/>
              </a:lnSpc>
              <a:buFont typeface="Wingdings" charset="2"/>
              <a:buChar char="Ø"/>
              <a:defRPr/>
            </a:pPr>
            <a:r>
              <a:rPr lang="ja-JP" altLang="en-US" dirty="0" smtClean="0">
                <a:solidFill>
                  <a:srgbClr val="000000"/>
                </a:solidFill>
                <a:effectLst>
                  <a:outerShdw blurRad="38100" dist="38100" dir="2700000" algn="tl">
                    <a:srgbClr val="DDDDDD"/>
                  </a:outerShdw>
                </a:effectLst>
                <a:latin typeface="ＭＳ ゴシック" charset="0"/>
                <a:ea typeface="ＭＳ ゴシック" charset="0"/>
                <a:cs typeface="ＭＳ ゴシック" charset="0"/>
              </a:rPr>
              <a:t>一次患者の医療ニーズは、</a:t>
            </a:r>
            <a:endParaRPr lang="en-US" altLang="ja-JP" dirty="0" smtClean="0">
              <a:solidFill>
                <a:srgbClr val="000000"/>
              </a:solidFill>
              <a:effectLst>
                <a:outerShdw blurRad="38100" dist="38100" dir="2700000" algn="tl">
                  <a:srgbClr val="DDDDDD"/>
                </a:outerShdw>
              </a:effectLst>
              <a:latin typeface="ＭＳ ゴシック" charset="0"/>
              <a:ea typeface="ＭＳ ゴシック" charset="0"/>
              <a:cs typeface="ＭＳ ゴシック" charset="0"/>
            </a:endParaRPr>
          </a:p>
          <a:p>
            <a:pPr marL="800100" lvl="2" indent="-439738">
              <a:lnSpc>
                <a:spcPct val="150000"/>
              </a:lnSpc>
              <a:buFont typeface="Arial" charset="0"/>
              <a:buChar char="•"/>
              <a:defRPr/>
            </a:pPr>
            <a:r>
              <a:rPr lang="ja-JP" altLang="en-US" dirty="0" smtClean="0">
                <a:solidFill>
                  <a:srgbClr val="000000"/>
                </a:solidFill>
                <a:effectLst>
                  <a:outerShdw blurRad="38100" dist="38100" dir="2700000" algn="tl">
                    <a:srgbClr val="DDDDDD"/>
                  </a:outerShdw>
                </a:effectLst>
                <a:latin typeface="ＭＳ ゴシック" charset="0"/>
                <a:ea typeface="ＭＳ ゴシック" charset="0"/>
                <a:cs typeface="ＭＳ ゴシック" charset="0"/>
              </a:rPr>
              <a:t>生死の心配ではなく、ひどくならないように。</a:t>
            </a:r>
            <a:endParaRPr lang="en-US" altLang="ja-JP" dirty="0" smtClean="0">
              <a:solidFill>
                <a:srgbClr val="000000"/>
              </a:solidFill>
              <a:effectLst>
                <a:outerShdw blurRad="38100" dist="38100" dir="2700000" algn="tl">
                  <a:srgbClr val="DDDDDD"/>
                </a:outerShdw>
              </a:effectLst>
              <a:latin typeface="ＭＳ ゴシック" charset="0"/>
              <a:ea typeface="ＭＳ ゴシック" charset="0"/>
              <a:cs typeface="ＭＳ ゴシック" charset="0"/>
            </a:endParaRPr>
          </a:p>
          <a:p>
            <a:pPr marL="800100" lvl="2" indent="-439738">
              <a:lnSpc>
                <a:spcPct val="150000"/>
              </a:lnSpc>
              <a:buFont typeface="Arial" charset="0"/>
              <a:buChar char="•"/>
              <a:defRPr/>
            </a:pPr>
            <a:r>
              <a:rPr lang="ja-JP" altLang="en-US" dirty="0" smtClean="0">
                <a:solidFill>
                  <a:srgbClr val="000000"/>
                </a:solidFill>
                <a:effectLst>
                  <a:outerShdw blurRad="38100" dist="38100" dir="2700000" algn="tl">
                    <a:srgbClr val="DDDDDD"/>
                  </a:outerShdw>
                </a:effectLst>
                <a:latin typeface="ＭＳ ゴシック" charset="0"/>
                <a:ea typeface="ＭＳ ゴシック" charset="0"/>
                <a:cs typeface="ＭＳ ゴシック" charset="0"/>
              </a:rPr>
              <a:t>親子の苦痛・不安を解消すため。</a:t>
            </a:r>
            <a:endParaRPr lang="en-US" altLang="ja-JP" dirty="0" smtClean="0">
              <a:solidFill>
                <a:srgbClr val="000000"/>
              </a:solidFill>
              <a:effectLst>
                <a:outerShdw blurRad="38100" dist="38100" dir="2700000" algn="tl">
                  <a:srgbClr val="DDDDDD"/>
                </a:outerShdw>
              </a:effectLst>
              <a:latin typeface="ＭＳ ゴシック" charset="0"/>
              <a:ea typeface="ＭＳ ゴシック" charset="0"/>
              <a:cs typeface="ＭＳ ゴシック" charset="0"/>
            </a:endParaRPr>
          </a:p>
          <a:p>
            <a:pPr>
              <a:lnSpc>
                <a:spcPct val="150000"/>
              </a:lnSpc>
              <a:defRPr/>
            </a:pPr>
            <a:endParaRPr lang="en-US" altLang="ja-JP" dirty="0" smtClean="0">
              <a:solidFill>
                <a:srgbClr val="000000"/>
              </a:solidFill>
              <a:effectLst>
                <a:outerShdw blurRad="38100" dist="38100" dir="2700000" algn="tl">
                  <a:srgbClr val="DDDDDD"/>
                </a:outerShdw>
              </a:effectLst>
              <a:latin typeface="ＭＳ ゴシック" charset="0"/>
              <a:ea typeface="ＭＳ ゴシック" charset="0"/>
              <a:cs typeface="ＭＳ ゴシック" charset="0"/>
            </a:endParaRPr>
          </a:p>
        </p:txBody>
      </p:sp>
      <p:sp>
        <p:nvSpPr>
          <p:cNvPr id="6" name="テキスト ボックス 5"/>
          <p:cNvSpPr txBox="1"/>
          <p:nvPr/>
        </p:nvSpPr>
        <p:spPr>
          <a:xfrm>
            <a:off x="1280548" y="5219210"/>
            <a:ext cx="6448543" cy="954087"/>
          </a:xfrm>
          <a:prstGeom prst="rect">
            <a:avLst/>
          </a:prstGeom>
          <a:noFill/>
        </p:spPr>
        <p:txBody>
          <a:bodyPr wrap="square">
            <a:spAutoFit/>
          </a:bodyPr>
          <a:lstStyle>
            <a:lvl1pPr>
              <a:defRPr kumimoji="1" sz="2400">
                <a:solidFill>
                  <a:schemeClr val="tx1"/>
                </a:solidFill>
                <a:latin typeface="平成明朝" charset="0"/>
                <a:ea typeface="平成明朝" charset="0"/>
                <a:cs typeface="平成明朝" charset="0"/>
              </a:defRPr>
            </a:lvl1pPr>
            <a:lvl2pPr marL="37931725" indent="-37474525">
              <a:defRPr kumimoji="1" sz="2400">
                <a:solidFill>
                  <a:schemeClr val="tx1"/>
                </a:solidFill>
                <a:latin typeface="平成明朝" charset="0"/>
                <a:ea typeface="平成明朝" charset="0"/>
                <a:cs typeface="平成明朝" charset="0"/>
              </a:defRPr>
            </a:lvl2pPr>
            <a:lvl3pPr>
              <a:defRPr kumimoji="1" sz="2400">
                <a:solidFill>
                  <a:schemeClr val="tx1"/>
                </a:solidFill>
                <a:latin typeface="平成明朝" charset="0"/>
                <a:ea typeface="平成明朝" charset="0"/>
                <a:cs typeface="平成明朝" charset="0"/>
              </a:defRPr>
            </a:lvl3pPr>
            <a:lvl4pPr>
              <a:defRPr kumimoji="1" sz="2400">
                <a:solidFill>
                  <a:schemeClr val="tx1"/>
                </a:solidFill>
                <a:latin typeface="平成明朝" charset="0"/>
                <a:ea typeface="平成明朝" charset="0"/>
                <a:cs typeface="平成明朝" charset="0"/>
              </a:defRPr>
            </a:lvl4pPr>
            <a:lvl5pPr>
              <a:defRPr kumimoji="1" sz="2400">
                <a:solidFill>
                  <a:schemeClr val="tx1"/>
                </a:solidFill>
                <a:latin typeface="平成明朝" charset="0"/>
                <a:ea typeface="平成明朝" charset="0"/>
                <a:cs typeface="平成明朝" charset="0"/>
              </a:defRPr>
            </a:lvl5pPr>
            <a:lvl6pPr marL="457200" fontAlgn="base">
              <a:spcBef>
                <a:spcPct val="0"/>
              </a:spcBef>
              <a:spcAft>
                <a:spcPct val="0"/>
              </a:spcAft>
              <a:defRPr kumimoji="1" sz="2400">
                <a:solidFill>
                  <a:schemeClr val="tx1"/>
                </a:solidFill>
                <a:latin typeface="平成明朝" charset="0"/>
                <a:ea typeface="平成明朝" charset="0"/>
                <a:cs typeface="平成明朝" charset="0"/>
              </a:defRPr>
            </a:lvl6pPr>
            <a:lvl7pPr marL="914400" fontAlgn="base">
              <a:spcBef>
                <a:spcPct val="0"/>
              </a:spcBef>
              <a:spcAft>
                <a:spcPct val="0"/>
              </a:spcAft>
              <a:defRPr kumimoji="1" sz="2400">
                <a:solidFill>
                  <a:schemeClr val="tx1"/>
                </a:solidFill>
                <a:latin typeface="平成明朝" charset="0"/>
                <a:ea typeface="平成明朝" charset="0"/>
                <a:cs typeface="平成明朝" charset="0"/>
              </a:defRPr>
            </a:lvl7pPr>
            <a:lvl8pPr marL="1371600" fontAlgn="base">
              <a:spcBef>
                <a:spcPct val="0"/>
              </a:spcBef>
              <a:spcAft>
                <a:spcPct val="0"/>
              </a:spcAft>
              <a:defRPr kumimoji="1" sz="2400">
                <a:solidFill>
                  <a:schemeClr val="tx1"/>
                </a:solidFill>
                <a:latin typeface="平成明朝" charset="0"/>
                <a:ea typeface="平成明朝" charset="0"/>
                <a:cs typeface="平成明朝" charset="0"/>
              </a:defRPr>
            </a:lvl8pPr>
            <a:lvl9pPr marL="1828800" fontAlgn="base">
              <a:spcBef>
                <a:spcPct val="0"/>
              </a:spcBef>
              <a:spcAft>
                <a:spcPct val="0"/>
              </a:spcAft>
              <a:defRPr kumimoji="1" sz="2400">
                <a:solidFill>
                  <a:schemeClr val="tx1"/>
                </a:solidFill>
                <a:latin typeface="平成明朝" charset="0"/>
                <a:ea typeface="平成明朝" charset="0"/>
                <a:cs typeface="平成明朝" charset="0"/>
              </a:defRPr>
            </a:lvl9pPr>
          </a:lstStyle>
          <a:p>
            <a:pPr>
              <a:defRPr/>
            </a:pPr>
            <a:r>
              <a:rPr lang="ja-JP" altLang="en-US" sz="2800" dirty="0" smtClean="0">
                <a:solidFill>
                  <a:srgbClr val="000000"/>
                </a:solidFill>
                <a:effectLst>
                  <a:outerShdw blurRad="38100" dist="38100" dir="2700000" algn="tl">
                    <a:srgbClr val="DDDDDD"/>
                  </a:outerShdw>
                </a:effectLst>
                <a:latin typeface="ＭＳ ゴシック" charset="0"/>
                <a:ea typeface="ＭＳ ゴシック" charset="0"/>
                <a:cs typeface="ＭＳ ゴシック" charset="0"/>
              </a:rPr>
              <a:t>もっとコンプライアンス（応形能）の大きい組織で。</a:t>
            </a:r>
          </a:p>
        </p:txBody>
      </p:sp>
      <p:sp>
        <p:nvSpPr>
          <p:cNvPr id="2" name="日付プレースホルダー 1"/>
          <p:cNvSpPr>
            <a:spLocks noGrp="1"/>
          </p:cNvSpPr>
          <p:nvPr>
            <p:ph type="dt" sz="half" idx="10"/>
          </p:nvPr>
        </p:nvSpPr>
        <p:spPr/>
        <p:txBody>
          <a:bodyPr/>
          <a:lstStyle/>
          <a:p>
            <a:r>
              <a:rPr kumimoji="1" lang="en-US" altLang="ja-JP" smtClean="0"/>
              <a:t>11/09/25</a:t>
            </a:r>
            <a:endParaRPr kumimoji="1" lang="ja-JP" altLang="en-US"/>
          </a:p>
        </p:txBody>
      </p:sp>
      <p:sp>
        <p:nvSpPr>
          <p:cNvPr id="3" name="スライド番号プレースホルダー 2"/>
          <p:cNvSpPr>
            <a:spLocks noGrp="1"/>
          </p:cNvSpPr>
          <p:nvPr>
            <p:ph type="sldNum" sz="quarter" idx="12"/>
          </p:nvPr>
        </p:nvSpPr>
        <p:spPr/>
        <p:txBody>
          <a:bodyPr/>
          <a:lstStyle/>
          <a:p>
            <a:fld id="{FD378B90-F800-DE45-A31A-37CE90FA1D5B}" type="slidenum">
              <a:rPr kumimoji="1" lang="ja-JP" altLang="en-US" smtClean="0"/>
              <a:t>5</a:t>
            </a:fld>
            <a:endParaRPr kumimoji="1" lang="ja-JP" altLang="en-US"/>
          </a:p>
        </p:txBody>
      </p:sp>
    </p:spTree>
    <p:extLst>
      <p:ext uri="{BB962C8B-B14F-4D97-AF65-F5344CB8AC3E}">
        <p14:creationId xmlns:p14="http://schemas.microsoft.com/office/powerpoint/2010/main" val="1786205"/>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タイトル 1"/>
          <p:cNvSpPr>
            <a:spLocks noGrp="1"/>
          </p:cNvSpPr>
          <p:nvPr>
            <p:ph type="title"/>
          </p:nvPr>
        </p:nvSpPr>
        <p:spPr>
          <a:xfrm>
            <a:off x="584200" y="38100"/>
            <a:ext cx="7975600" cy="1257300"/>
          </a:xfrm>
        </p:spPr>
        <p:txBody>
          <a:bodyPr>
            <a:normAutofit fontScale="90000"/>
          </a:bodyPr>
          <a:lstStyle/>
          <a:p>
            <a:r>
              <a:rPr lang="en-US" altLang="ja-JP" dirty="0" smtClean="0">
                <a:latin typeface="ヒラギノ明朝 ProN W3" charset="0"/>
                <a:ea typeface="ヒラギノ明朝 ProN W3" charset="0"/>
                <a:cs typeface="ヒラギノ明朝 ProN W3" charset="0"/>
              </a:rPr>
              <a:t>PTSD: </a:t>
            </a:r>
            <a:r>
              <a:rPr lang="en-US" altLang="ja-JP" dirty="0">
                <a:latin typeface="ヒラギノ明朝 ProN W3" charset="0"/>
                <a:ea typeface="ヒラギノ明朝 ProN W3" charset="0"/>
                <a:cs typeface="ヒラギノ明朝 ProN W3" charset="0"/>
              </a:rPr>
              <a:t>Post-traumatic stress </a:t>
            </a:r>
            <a:r>
              <a:rPr lang="en-US" altLang="ja-JP" dirty="0" smtClean="0">
                <a:latin typeface="ヒラギノ明朝 ProN W3" charset="0"/>
                <a:ea typeface="ヒラギノ明朝 ProN W3" charset="0"/>
                <a:cs typeface="ヒラギノ明朝 ProN W3" charset="0"/>
              </a:rPr>
              <a:t>disorder</a:t>
            </a:r>
            <a:br>
              <a:rPr lang="en-US" altLang="ja-JP" dirty="0" smtClean="0">
                <a:latin typeface="ヒラギノ明朝 ProN W3" charset="0"/>
                <a:ea typeface="ヒラギノ明朝 ProN W3" charset="0"/>
                <a:cs typeface="ヒラギノ明朝 ProN W3" charset="0"/>
              </a:rPr>
            </a:br>
            <a:r>
              <a:rPr lang="ja-JP" altLang="en-US" dirty="0" smtClean="0">
                <a:latin typeface="+mn-ea"/>
              </a:rPr>
              <a:t>（</a:t>
            </a:r>
            <a:r>
              <a:rPr lang="ja-JP" altLang="en-US" dirty="0">
                <a:latin typeface="+mn-ea"/>
              </a:rPr>
              <a:t>心的外傷後ストレス障害</a:t>
            </a:r>
            <a:r>
              <a:rPr lang="ja-JP" altLang="en-US" dirty="0" smtClean="0">
                <a:latin typeface="+mn-ea"/>
              </a:rPr>
              <a:t>）</a:t>
            </a:r>
            <a:r>
              <a:rPr lang="ja-JP" altLang="en-US" dirty="0">
                <a:latin typeface="ヒラギノ明朝 ProN W3" charset="0"/>
                <a:ea typeface="ヒラギノ明朝 ProN W3" charset="0"/>
                <a:cs typeface="ヒラギノ明朝 ProN W3" charset="0"/>
              </a:rPr>
              <a:t>とは</a:t>
            </a:r>
            <a:r>
              <a:rPr lang="ja-JP" altLang="en-US" dirty="0" smtClean="0">
                <a:latin typeface="ヒラギノ明朝 ProN W3" charset="0"/>
                <a:ea typeface="ヒラギノ明朝 ProN W3" charset="0"/>
                <a:cs typeface="ヒラギノ明朝 ProN W3" charset="0"/>
              </a:rPr>
              <a:t>？ </a:t>
            </a:r>
            <a:endParaRPr lang="ja-JP" altLang="en-US" dirty="0">
              <a:latin typeface="ヒラギノ明朝 ProN W3" charset="0"/>
              <a:ea typeface="ヒラギノ明朝 ProN W3" charset="0"/>
              <a:cs typeface="ヒラギノ明朝 ProN W3" charset="0"/>
            </a:endParaRPr>
          </a:p>
        </p:txBody>
      </p:sp>
      <p:sp>
        <p:nvSpPr>
          <p:cNvPr id="75778" name="テキスト ボックス 15"/>
          <p:cNvSpPr txBox="1">
            <a:spLocks noChangeArrowheads="1"/>
          </p:cNvSpPr>
          <p:nvPr/>
        </p:nvSpPr>
        <p:spPr bwMode="auto">
          <a:xfrm>
            <a:off x="533399" y="1600200"/>
            <a:ext cx="8215911" cy="3939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000">
                <a:solidFill>
                  <a:srgbClr val="3D4A2F"/>
                </a:solidFill>
                <a:latin typeface="Georgia" charset="0"/>
                <a:ea typeface="ヒラギノ明朝 ProN W3" charset="0"/>
                <a:cs typeface="ヒラギノ明朝 ProN W3" charset="0"/>
                <a:sym typeface="Georgia" charset="0"/>
              </a:defRPr>
            </a:lvl1pPr>
            <a:lvl2pPr marL="742950" indent="-285750">
              <a:defRPr kumimoji="1" sz="2000">
                <a:solidFill>
                  <a:srgbClr val="3D4A2F"/>
                </a:solidFill>
                <a:latin typeface="Georgia" charset="0"/>
                <a:ea typeface="ヒラギノ明朝 ProN W3" charset="0"/>
                <a:cs typeface="ヒラギノ明朝 ProN W3" charset="0"/>
                <a:sym typeface="Georgia" charset="0"/>
              </a:defRPr>
            </a:lvl2pPr>
            <a:lvl3pPr marL="1143000" indent="-228600">
              <a:defRPr kumimoji="1" sz="2000">
                <a:solidFill>
                  <a:srgbClr val="3D4A2F"/>
                </a:solidFill>
                <a:latin typeface="Georgia" charset="0"/>
                <a:ea typeface="ヒラギノ明朝 ProN W3" charset="0"/>
                <a:cs typeface="ヒラギノ明朝 ProN W3" charset="0"/>
                <a:sym typeface="Georgia" charset="0"/>
              </a:defRPr>
            </a:lvl3pPr>
            <a:lvl4pPr marL="1600200" indent="-228600">
              <a:defRPr kumimoji="1" sz="2000">
                <a:solidFill>
                  <a:srgbClr val="3D4A2F"/>
                </a:solidFill>
                <a:latin typeface="Georgia" charset="0"/>
                <a:ea typeface="ヒラギノ明朝 ProN W3" charset="0"/>
                <a:cs typeface="ヒラギノ明朝 ProN W3" charset="0"/>
                <a:sym typeface="Georgia" charset="0"/>
              </a:defRPr>
            </a:lvl4pPr>
            <a:lvl5pPr marL="2057400" indent="-228600">
              <a:defRPr kumimoji="1" sz="2000">
                <a:solidFill>
                  <a:srgbClr val="3D4A2F"/>
                </a:solidFill>
                <a:latin typeface="Georgia" charset="0"/>
                <a:ea typeface="ヒラギノ明朝 ProN W3" charset="0"/>
                <a:cs typeface="ヒラギノ明朝 ProN W3" charset="0"/>
                <a:sym typeface="Georgia" charset="0"/>
              </a:defRPr>
            </a:lvl5pPr>
            <a:lvl6pPr marL="25146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6pPr>
            <a:lvl7pPr marL="29718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7pPr>
            <a:lvl8pPr marL="34290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8pPr>
            <a:lvl9pPr marL="38862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9pPr>
          </a:lstStyle>
          <a:p>
            <a:pPr algn="l">
              <a:lnSpc>
                <a:spcPct val="150000"/>
              </a:lnSpc>
            </a:pPr>
            <a:r>
              <a:rPr lang="ja-JP" altLang="en-US" sz="2400" dirty="0">
                <a:latin typeface="+mn-ea"/>
                <a:ea typeface="+mn-ea"/>
              </a:rPr>
              <a:t>　</a:t>
            </a:r>
            <a:r>
              <a:rPr lang="en-US" altLang="ja-JP" sz="2400" dirty="0" smtClean="0">
                <a:latin typeface="+mn-ea"/>
                <a:ea typeface="+mn-ea"/>
              </a:rPr>
              <a:t>PTSD</a:t>
            </a:r>
            <a:r>
              <a:rPr lang="ja-JP" altLang="en-US" sz="2400" dirty="0" smtClean="0">
                <a:latin typeface="+mn-ea"/>
                <a:ea typeface="+mn-ea"/>
              </a:rPr>
              <a:t>と</a:t>
            </a:r>
            <a:r>
              <a:rPr lang="ja-JP" altLang="en-US" sz="2400" dirty="0">
                <a:latin typeface="+mn-ea"/>
                <a:ea typeface="+mn-ea"/>
              </a:rPr>
              <a:t>は生命に危険を感じるような異常な体験の後に、 　</a:t>
            </a:r>
          </a:p>
          <a:p>
            <a:pPr marL="457200" indent="-457200" algn="l">
              <a:lnSpc>
                <a:spcPct val="150000"/>
              </a:lnSpc>
              <a:buFont typeface="+mj-lt"/>
              <a:buAutoNum type="arabicParenR"/>
            </a:pPr>
            <a:r>
              <a:rPr lang="ja-JP" altLang="en-US" sz="2400" dirty="0" smtClean="0">
                <a:latin typeface="+mn-ea"/>
                <a:ea typeface="+mn-ea"/>
              </a:rPr>
              <a:t>悪夢</a:t>
            </a:r>
            <a:r>
              <a:rPr lang="ja-JP" altLang="en-US" sz="2400" dirty="0">
                <a:latin typeface="+mn-ea"/>
                <a:ea typeface="+mn-ea"/>
              </a:rPr>
              <a:t>・フラッシュバックなど</a:t>
            </a:r>
            <a:r>
              <a:rPr lang="ja-JP" altLang="en-US" sz="2400" dirty="0">
                <a:solidFill>
                  <a:srgbClr val="FF0000"/>
                </a:solidFill>
                <a:latin typeface="+mn-ea"/>
                <a:ea typeface="+mn-ea"/>
              </a:rPr>
              <a:t>トラウマの持続的な再体験</a:t>
            </a:r>
            <a:r>
              <a:rPr lang="ja-JP" altLang="en-US" sz="2400" dirty="0">
                <a:latin typeface="+mn-ea"/>
                <a:ea typeface="+mn-ea"/>
              </a:rPr>
              <a:t>。 　</a:t>
            </a:r>
          </a:p>
          <a:p>
            <a:pPr marL="457200" indent="-457200" algn="l">
              <a:lnSpc>
                <a:spcPct val="150000"/>
              </a:lnSpc>
              <a:buFont typeface="+mj-lt"/>
              <a:buAutoNum type="arabicParenR"/>
            </a:pPr>
            <a:r>
              <a:rPr lang="ja-JP" altLang="en-US" sz="2400" dirty="0" smtClean="0">
                <a:latin typeface="+mn-ea"/>
                <a:ea typeface="+mn-ea"/>
              </a:rPr>
              <a:t>トラウマ</a:t>
            </a:r>
            <a:r>
              <a:rPr lang="ja-JP" altLang="en-US" sz="2400" dirty="0">
                <a:latin typeface="+mn-ea"/>
                <a:ea typeface="+mn-ea"/>
              </a:rPr>
              <a:t>を連想させる状況からの持続的な回避と無感情など</a:t>
            </a:r>
            <a:r>
              <a:rPr lang="ja-JP" altLang="en-US" sz="2400" dirty="0">
                <a:solidFill>
                  <a:srgbClr val="FF0000"/>
                </a:solidFill>
                <a:latin typeface="+mn-ea"/>
                <a:ea typeface="+mn-ea"/>
              </a:rPr>
              <a:t>反応性の鈍麻</a:t>
            </a:r>
            <a:r>
              <a:rPr lang="ja-JP" altLang="en-US" sz="2400" dirty="0">
                <a:latin typeface="+mn-ea"/>
                <a:ea typeface="+mn-ea"/>
              </a:rPr>
              <a:t>。 　</a:t>
            </a:r>
          </a:p>
          <a:p>
            <a:pPr marL="457200" indent="-457200" algn="l">
              <a:lnSpc>
                <a:spcPct val="150000"/>
              </a:lnSpc>
              <a:buFont typeface="+mj-lt"/>
              <a:buAutoNum type="arabicParenR"/>
            </a:pPr>
            <a:r>
              <a:rPr lang="ja-JP" altLang="en-US" sz="2400" dirty="0" smtClean="0">
                <a:latin typeface="+mn-ea"/>
                <a:ea typeface="+mn-ea"/>
              </a:rPr>
              <a:t>不眠</a:t>
            </a:r>
            <a:r>
              <a:rPr lang="ja-JP" altLang="en-US" sz="2400" dirty="0">
                <a:latin typeface="+mn-ea"/>
                <a:ea typeface="+mn-ea"/>
              </a:rPr>
              <a:t>・易刺激性・集中困難・過度の警戒などの</a:t>
            </a:r>
            <a:r>
              <a:rPr lang="ja-JP" altLang="en-US" sz="2400" dirty="0">
                <a:solidFill>
                  <a:srgbClr val="FF0000"/>
                </a:solidFill>
                <a:latin typeface="+mn-ea"/>
                <a:ea typeface="+mn-ea"/>
              </a:rPr>
              <a:t>覚醒の亢進</a:t>
            </a:r>
            <a:r>
              <a:rPr lang="ja-JP" altLang="en-US" sz="2400" dirty="0">
                <a:latin typeface="+mn-ea"/>
                <a:ea typeface="+mn-ea"/>
              </a:rPr>
              <a:t>。 　</a:t>
            </a:r>
          </a:p>
          <a:p>
            <a:pPr algn="l">
              <a:lnSpc>
                <a:spcPct val="150000"/>
              </a:lnSpc>
            </a:pPr>
            <a:r>
              <a:rPr lang="ja-JP" altLang="en-US" sz="2400" dirty="0">
                <a:latin typeface="+mn-ea"/>
                <a:ea typeface="+mn-ea"/>
              </a:rPr>
              <a:t>の</a:t>
            </a:r>
            <a:r>
              <a:rPr lang="en-US" altLang="ja-JP" sz="2400" dirty="0">
                <a:latin typeface="+mn-ea"/>
                <a:ea typeface="+mn-ea"/>
              </a:rPr>
              <a:t>3</a:t>
            </a:r>
            <a:r>
              <a:rPr lang="ja-JP" altLang="en-US" sz="2400" dirty="0">
                <a:latin typeface="+mn-ea"/>
                <a:ea typeface="+mn-ea"/>
              </a:rPr>
              <a:t>つの症状が</a:t>
            </a:r>
            <a:r>
              <a:rPr lang="en-US" altLang="ja-JP" sz="2400" dirty="0">
                <a:latin typeface="+mn-ea"/>
                <a:ea typeface="+mn-ea"/>
              </a:rPr>
              <a:t>1</a:t>
            </a:r>
            <a:r>
              <a:rPr lang="ja-JP" altLang="en-US" sz="2400" dirty="0">
                <a:latin typeface="+mn-ea"/>
                <a:ea typeface="+mn-ea"/>
              </a:rPr>
              <a:t>カ月以上持続し、</a:t>
            </a:r>
            <a:r>
              <a:rPr lang="ja-JP" altLang="en-US" sz="2400" dirty="0">
                <a:solidFill>
                  <a:srgbClr val="FF0000"/>
                </a:solidFill>
                <a:latin typeface="+mn-ea"/>
                <a:ea typeface="+mn-ea"/>
              </a:rPr>
              <a:t>日常生活の支障となる状態</a:t>
            </a:r>
            <a:r>
              <a:rPr lang="ja-JP" altLang="en-US" sz="2400" dirty="0">
                <a:latin typeface="+mn-ea"/>
                <a:ea typeface="+mn-ea"/>
              </a:rPr>
              <a:t>をいいます。</a:t>
            </a:r>
          </a:p>
        </p:txBody>
      </p:sp>
      <p:sp>
        <p:nvSpPr>
          <p:cNvPr id="2" name="日付プレースホルダー 1"/>
          <p:cNvSpPr>
            <a:spLocks noGrp="1"/>
          </p:cNvSpPr>
          <p:nvPr>
            <p:ph type="dt" sz="half" idx="10"/>
          </p:nvPr>
        </p:nvSpPr>
        <p:spPr/>
        <p:txBody>
          <a:bodyPr/>
          <a:lstStyle/>
          <a:p>
            <a:r>
              <a:rPr kumimoji="1" lang="en-US" altLang="ja-JP" smtClean="0"/>
              <a:t>11/09/25</a:t>
            </a:r>
            <a:endParaRPr kumimoji="1" lang="ja-JP" altLang="en-US"/>
          </a:p>
        </p:txBody>
      </p:sp>
      <p:sp>
        <p:nvSpPr>
          <p:cNvPr id="3" name="スライド番号プレースホルダー 2"/>
          <p:cNvSpPr>
            <a:spLocks noGrp="1"/>
          </p:cNvSpPr>
          <p:nvPr>
            <p:ph type="sldNum" sz="quarter" idx="12"/>
          </p:nvPr>
        </p:nvSpPr>
        <p:spPr/>
        <p:txBody>
          <a:bodyPr/>
          <a:lstStyle/>
          <a:p>
            <a:fld id="{FD378B90-F800-DE45-A31A-37CE90FA1D5B}" type="slidenum">
              <a:rPr kumimoji="1" lang="ja-JP" altLang="en-US" smtClean="0"/>
              <a:t>50</a:t>
            </a:fld>
            <a:endParaRPr kumimoji="1" lang="ja-JP" altLang="en-US"/>
          </a:p>
        </p:txBody>
      </p:sp>
    </p:spTree>
    <p:extLst>
      <p:ext uri="{BB962C8B-B14F-4D97-AF65-F5344CB8AC3E}">
        <p14:creationId xmlns:p14="http://schemas.microsoft.com/office/powerpoint/2010/main" val="2588513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1"/>
          <p:cNvSpPr>
            <a:spLocks noGrp="1" noChangeArrowheads="1"/>
          </p:cNvSpPr>
          <p:nvPr>
            <p:ph type="title"/>
          </p:nvPr>
        </p:nvSpPr>
        <p:spPr>
          <a:xfrm>
            <a:off x="382588" y="909990"/>
            <a:ext cx="8229600" cy="1447800"/>
          </a:xfrm>
        </p:spPr>
        <p:txBody>
          <a:bodyPr>
            <a:noAutofit/>
          </a:bodyPr>
          <a:lstStyle/>
          <a:p>
            <a:pPr>
              <a:lnSpc>
                <a:spcPct val="130000"/>
              </a:lnSpc>
              <a:spcAft>
                <a:spcPts val="8400"/>
              </a:spcAft>
            </a:pPr>
            <a:r>
              <a:rPr kumimoji="0" lang="ja-JP" altLang="en-US" dirty="0">
                <a:solidFill>
                  <a:srgbClr val="000000"/>
                </a:solidFill>
                <a:latin typeface="+mj-ea"/>
                <a:cs typeface="HG丸ｺﾞｼｯｸM-PRO" charset="0"/>
                <a:sym typeface="Lucida Grande" charset="0"/>
              </a:rPr>
              <a:t>母親・子どもの心理状況と被災の程度</a:t>
            </a:r>
            <a:br>
              <a:rPr kumimoji="0" lang="ja-JP" altLang="en-US" dirty="0">
                <a:solidFill>
                  <a:srgbClr val="000000"/>
                </a:solidFill>
                <a:latin typeface="+mj-ea"/>
                <a:cs typeface="HG丸ｺﾞｼｯｸM-PRO" charset="0"/>
                <a:sym typeface="Lucida Grande" charset="0"/>
              </a:rPr>
            </a:br>
            <a:r>
              <a:rPr kumimoji="0" lang="ja-JP" altLang="en-US" dirty="0">
                <a:solidFill>
                  <a:srgbClr val="000000"/>
                </a:solidFill>
                <a:latin typeface="+mj-ea"/>
                <a:cs typeface="HG丸ｺﾞｼｯｸM-PRO" charset="0"/>
                <a:sym typeface="Lucida Grande" charset="0"/>
              </a:rPr>
              <a:t>との</a:t>
            </a:r>
            <a:r>
              <a:rPr kumimoji="0" lang="ja-JP" altLang="en-US" dirty="0" smtClean="0">
                <a:solidFill>
                  <a:srgbClr val="000000"/>
                </a:solidFill>
                <a:latin typeface="+mj-ea"/>
                <a:cs typeface="HG丸ｺﾞｼｯｸM-PRO" charset="0"/>
                <a:sym typeface="Lucida Grande" charset="0"/>
              </a:rPr>
              <a:t>関連</a:t>
            </a:r>
            <a:endParaRPr kumimoji="0" lang="ja-JP" altLang="en-US" dirty="0">
              <a:solidFill>
                <a:schemeClr val="bg1"/>
              </a:solidFill>
              <a:latin typeface="+mj-ea"/>
              <a:cs typeface="HG丸ｺﾞｼｯｸM-PRO" charset="0"/>
              <a:sym typeface="Lucida Grande" charset="0"/>
            </a:endParaRPr>
          </a:p>
        </p:txBody>
      </p:sp>
      <p:sp>
        <p:nvSpPr>
          <p:cNvPr id="77826" name="テキスト ボックス 3"/>
          <p:cNvSpPr txBox="1">
            <a:spLocks noChangeArrowheads="1"/>
          </p:cNvSpPr>
          <p:nvPr/>
        </p:nvSpPr>
        <p:spPr bwMode="auto">
          <a:xfrm>
            <a:off x="2574380" y="4078506"/>
            <a:ext cx="3846017" cy="134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000">
                <a:solidFill>
                  <a:srgbClr val="3D4A2F"/>
                </a:solidFill>
                <a:latin typeface="Georgia" charset="0"/>
                <a:ea typeface="ヒラギノ明朝 ProN W3" charset="0"/>
                <a:cs typeface="ヒラギノ明朝 ProN W3" charset="0"/>
                <a:sym typeface="Georgia" charset="0"/>
              </a:defRPr>
            </a:lvl1pPr>
            <a:lvl2pPr marL="742950" indent="-285750">
              <a:defRPr kumimoji="1" sz="2000">
                <a:solidFill>
                  <a:srgbClr val="3D4A2F"/>
                </a:solidFill>
                <a:latin typeface="Georgia" charset="0"/>
                <a:ea typeface="ヒラギノ明朝 ProN W3" charset="0"/>
                <a:cs typeface="ヒラギノ明朝 ProN W3" charset="0"/>
                <a:sym typeface="Georgia" charset="0"/>
              </a:defRPr>
            </a:lvl2pPr>
            <a:lvl3pPr marL="1143000" indent="-228600">
              <a:defRPr kumimoji="1" sz="2000">
                <a:solidFill>
                  <a:srgbClr val="3D4A2F"/>
                </a:solidFill>
                <a:latin typeface="Georgia" charset="0"/>
                <a:ea typeface="ヒラギノ明朝 ProN W3" charset="0"/>
                <a:cs typeface="ヒラギノ明朝 ProN W3" charset="0"/>
                <a:sym typeface="Georgia" charset="0"/>
              </a:defRPr>
            </a:lvl3pPr>
            <a:lvl4pPr marL="1600200" indent="-228600">
              <a:defRPr kumimoji="1" sz="2000">
                <a:solidFill>
                  <a:srgbClr val="3D4A2F"/>
                </a:solidFill>
                <a:latin typeface="Georgia" charset="0"/>
                <a:ea typeface="ヒラギノ明朝 ProN W3" charset="0"/>
                <a:cs typeface="ヒラギノ明朝 ProN W3" charset="0"/>
                <a:sym typeface="Georgia" charset="0"/>
              </a:defRPr>
            </a:lvl4pPr>
            <a:lvl5pPr marL="2057400" indent="-228600">
              <a:defRPr kumimoji="1" sz="2000">
                <a:solidFill>
                  <a:srgbClr val="3D4A2F"/>
                </a:solidFill>
                <a:latin typeface="Georgia" charset="0"/>
                <a:ea typeface="ヒラギノ明朝 ProN W3" charset="0"/>
                <a:cs typeface="ヒラギノ明朝 ProN W3" charset="0"/>
                <a:sym typeface="Georgia" charset="0"/>
              </a:defRPr>
            </a:lvl5pPr>
            <a:lvl6pPr marL="25146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6pPr>
            <a:lvl7pPr marL="29718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7pPr>
            <a:lvl8pPr marL="34290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8pPr>
            <a:lvl9pPr marL="38862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9pPr>
          </a:lstStyle>
          <a:p>
            <a:pPr algn="ctr">
              <a:lnSpc>
                <a:spcPct val="150000"/>
              </a:lnSpc>
            </a:pPr>
            <a:r>
              <a:rPr lang="ja-JP" altLang="en-US" sz="2800" dirty="0" smtClean="0">
                <a:latin typeface="+mn-ea"/>
                <a:ea typeface="+mn-ea"/>
              </a:rPr>
              <a:t>被災地　</a:t>
            </a:r>
            <a:r>
              <a:rPr lang="en-US" altLang="ja-JP" sz="2800" dirty="0" smtClean="0">
                <a:latin typeface="+mn-ea"/>
                <a:ea typeface="+mn-ea"/>
              </a:rPr>
              <a:t>8,150</a:t>
            </a:r>
            <a:r>
              <a:rPr lang="ja-JP" altLang="en-US" sz="2800" dirty="0" smtClean="0">
                <a:latin typeface="+mn-ea"/>
                <a:ea typeface="+mn-ea"/>
              </a:rPr>
              <a:t>名</a:t>
            </a:r>
            <a:endParaRPr lang="en-US" altLang="ja-JP" sz="2800" dirty="0" smtClean="0">
              <a:latin typeface="+mn-ea"/>
              <a:ea typeface="+mn-ea"/>
            </a:endParaRPr>
          </a:p>
          <a:p>
            <a:pPr algn="ctr">
              <a:lnSpc>
                <a:spcPct val="150000"/>
              </a:lnSpc>
            </a:pPr>
            <a:r>
              <a:rPr lang="ja-JP" altLang="en-US" sz="2800" dirty="0" smtClean="0">
                <a:latin typeface="+mn-ea"/>
                <a:ea typeface="+mn-ea"/>
              </a:rPr>
              <a:t>対象地　</a:t>
            </a:r>
            <a:r>
              <a:rPr lang="en-US" altLang="ja-JP" sz="2800" dirty="0" smtClean="0">
                <a:latin typeface="+mn-ea"/>
                <a:ea typeface="+mn-ea"/>
              </a:rPr>
              <a:t>2,072</a:t>
            </a:r>
            <a:r>
              <a:rPr lang="ja-JP" altLang="en-US" sz="2800" dirty="0">
                <a:latin typeface="+mn-ea"/>
                <a:ea typeface="+mn-ea"/>
              </a:rPr>
              <a:t>名</a:t>
            </a:r>
          </a:p>
        </p:txBody>
      </p:sp>
      <p:sp>
        <p:nvSpPr>
          <p:cNvPr id="2" name="正方形/長方形 1"/>
          <p:cNvSpPr/>
          <p:nvPr/>
        </p:nvSpPr>
        <p:spPr>
          <a:xfrm>
            <a:off x="561729" y="2506035"/>
            <a:ext cx="7871318" cy="523220"/>
          </a:xfrm>
          <a:prstGeom prst="rect">
            <a:avLst/>
          </a:prstGeom>
        </p:spPr>
        <p:txBody>
          <a:bodyPr wrap="square">
            <a:spAutoFit/>
          </a:bodyPr>
          <a:lstStyle/>
          <a:p>
            <a:pPr algn="ctr"/>
            <a:r>
              <a:rPr lang="ja-JP" altLang="en-US" sz="2800" dirty="0">
                <a:latin typeface="ヒラギノ明朝 ProN W3" charset="0"/>
              </a:rPr>
              <a:t>阪神淡路大震災１年後の３歳児・６歳児調査から</a:t>
            </a:r>
            <a:endParaRPr lang="en-US" altLang="ja-JP" sz="2800" dirty="0">
              <a:latin typeface="ヒラギノ明朝 ProN W3" charset="0"/>
            </a:endParaRPr>
          </a:p>
        </p:txBody>
      </p:sp>
      <p:sp>
        <p:nvSpPr>
          <p:cNvPr id="3" name="日付プレースホルダー 2"/>
          <p:cNvSpPr>
            <a:spLocks noGrp="1"/>
          </p:cNvSpPr>
          <p:nvPr>
            <p:ph type="dt" sz="half" idx="10"/>
          </p:nvPr>
        </p:nvSpPr>
        <p:spPr/>
        <p:txBody>
          <a:bodyPr/>
          <a:lstStyle/>
          <a:p>
            <a:r>
              <a:rPr kumimoji="1" lang="en-US" altLang="ja-JP" smtClean="0"/>
              <a:t>11/09/25</a:t>
            </a:r>
            <a:endParaRPr kumimoji="1" lang="ja-JP" altLang="en-US"/>
          </a:p>
        </p:txBody>
      </p:sp>
      <p:sp>
        <p:nvSpPr>
          <p:cNvPr id="4" name="スライド番号プレースホルダー 3"/>
          <p:cNvSpPr>
            <a:spLocks noGrp="1"/>
          </p:cNvSpPr>
          <p:nvPr>
            <p:ph type="sldNum" sz="quarter" idx="12"/>
          </p:nvPr>
        </p:nvSpPr>
        <p:spPr/>
        <p:txBody>
          <a:bodyPr/>
          <a:lstStyle/>
          <a:p>
            <a:fld id="{FD378B90-F800-DE45-A31A-37CE90FA1D5B}" type="slidenum">
              <a:rPr kumimoji="1" lang="ja-JP" altLang="en-US" smtClean="0"/>
              <a:t>51</a:t>
            </a:fld>
            <a:endParaRPr kumimoji="1" lang="ja-JP" altLang="en-US"/>
          </a:p>
        </p:txBody>
      </p:sp>
    </p:spTree>
    <p:extLst>
      <p:ext uri="{BB962C8B-B14F-4D97-AF65-F5344CB8AC3E}">
        <p14:creationId xmlns:p14="http://schemas.microsoft.com/office/powerpoint/2010/main" val="14576382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264596" y="3980530"/>
            <a:ext cx="8422204" cy="2486202"/>
          </a:xfrm>
          <a:prstGeom prst="rect">
            <a:avLst/>
          </a:prstGeom>
          <a:solidFill>
            <a:srgbClr val="FFEEEE"/>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4" name="正方形/長方形 3"/>
          <p:cNvSpPr/>
          <p:nvPr/>
        </p:nvSpPr>
        <p:spPr>
          <a:xfrm>
            <a:off x="264596" y="1253723"/>
            <a:ext cx="8422204" cy="2486202"/>
          </a:xfrm>
          <a:prstGeom prst="rect">
            <a:avLst/>
          </a:prstGeom>
          <a:solidFill>
            <a:srgbClr val="FFEEEE"/>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a:xfrm>
            <a:off x="457200" y="274638"/>
            <a:ext cx="8229600" cy="801473"/>
          </a:xfrm>
        </p:spPr>
        <p:txBody>
          <a:bodyPr>
            <a:normAutofit/>
          </a:bodyPr>
          <a:lstStyle/>
          <a:p>
            <a:r>
              <a:rPr kumimoji="0" lang="ja-JP" altLang="en-US" dirty="0" smtClean="0">
                <a:solidFill>
                  <a:srgbClr val="000000"/>
                </a:solidFill>
                <a:latin typeface="+mj-ea"/>
                <a:cs typeface="HG丸ｺﾞｼｯｸM-PRO" charset="0"/>
                <a:sym typeface="Lucida Grande" charset="0"/>
              </a:rPr>
              <a:t>１年後の症状と被災</a:t>
            </a:r>
            <a:r>
              <a:rPr kumimoji="0" lang="ja-JP" altLang="en-US" dirty="0">
                <a:solidFill>
                  <a:srgbClr val="000000"/>
                </a:solidFill>
                <a:latin typeface="+mj-ea"/>
                <a:cs typeface="HG丸ｺﾞｼｯｸM-PRO" charset="0"/>
                <a:sym typeface="Lucida Grande" charset="0"/>
              </a:rPr>
              <a:t>の</a:t>
            </a:r>
            <a:r>
              <a:rPr kumimoji="0" lang="ja-JP" altLang="en-US" dirty="0" smtClean="0">
                <a:solidFill>
                  <a:srgbClr val="000000"/>
                </a:solidFill>
                <a:latin typeface="+mj-ea"/>
                <a:cs typeface="HG丸ｺﾞｼｯｸM-PRO" charset="0"/>
                <a:sym typeface="Lucida Grande" charset="0"/>
              </a:rPr>
              <a:t>程度</a:t>
            </a:r>
            <a:endParaRPr kumimoji="1" lang="ja-JP" altLang="en-US" dirty="0"/>
          </a:p>
        </p:txBody>
      </p:sp>
      <p:sp>
        <p:nvSpPr>
          <p:cNvPr id="3" name="コンテンツ プレースホルダー 2"/>
          <p:cNvSpPr>
            <a:spLocks noGrp="1"/>
          </p:cNvSpPr>
          <p:nvPr>
            <p:ph idx="1"/>
          </p:nvPr>
        </p:nvSpPr>
        <p:spPr>
          <a:xfrm>
            <a:off x="457199" y="1141504"/>
            <a:ext cx="8229601" cy="5255865"/>
          </a:xfrm>
        </p:spPr>
        <p:txBody>
          <a:bodyPr>
            <a:normAutofit fontScale="85000" lnSpcReduction="20000"/>
          </a:bodyPr>
          <a:lstStyle/>
          <a:p>
            <a:pPr marL="0" indent="0" defTabSz="438150">
              <a:lnSpc>
                <a:spcPct val="150000"/>
              </a:lnSpc>
              <a:buNone/>
              <a:tabLst>
                <a:tab pos="5380038" algn="ctr"/>
                <a:tab pos="7091363" algn="ctr"/>
              </a:tabLst>
            </a:pPr>
            <a:r>
              <a:rPr kumimoji="0" lang="ja-JP" altLang="en-US" sz="3300" dirty="0">
                <a:solidFill>
                  <a:srgbClr val="000000"/>
                </a:solidFill>
                <a:latin typeface="+mj-ea"/>
                <a:ea typeface="+mj-ea"/>
                <a:cs typeface="HG丸ｺﾞｼｯｸM-PRO" charset="0"/>
                <a:sym typeface="Lucida Grande" charset="0"/>
              </a:rPr>
              <a:t>母親の心理状況</a:t>
            </a:r>
            <a:r>
              <a:rPr kumimoji="0" lang="en-US" altLang="ja-JP" sz="3300" dirty="0">
                <a:solidFill>
                  <a:srgbClr val="000000"/>
                </a:solidFill>
                <a:latin typeface="+mj-ea"/>
                <a:ea typeface="+mj-ea"/>
                <a:cs typeface="HG丸ｺﾞｼｯｸM-PRO" charset="0"/>
                <a:sym typeface="Lucida Grande" charset="0"/>
              </a:rPr>
              <a:t> </a:t>
            </a:r>
            <a:r>
              <a:rPr kumimoji="0" lang="en-US" altLang="ja-JP" sz="3300" dirty="0" smtClean="0">
                <a:solidFill>
                  <a:srgbClr val="000000"/>
                </a:solidFill>
                <a:latin typeface="+mj-ea"/>
                <a:ea typeface="+mj-ea"/>
                <a:cs typeface="HG丸ｺﾞｼｯｸM-PRO" charset="0"/>
                <a:sym typeface="Lucida Grande" charset="0"/>
              </a:rPr>
              <a:t>	</a:t>
            </a:r>
            <a:r>
              <a:rPr kumimoji="0" lang="ja-JP" altLang="en-US" dirty="0" smtClean="0">
                <a:solidFill>
                  <a:srgbClr val="000000"/>
                </a:solidFill>
                <a:latin typeface="+mj-ea"/>
                <a:ea typeface="+mj-ea"/>
                <a:cs typeface="HG丸ｺﾞｼｯｸM-PRO" charset="0"/>
                <a:sym typeface="Lucida Grande" charset="0"/>
              </a:rPr>
              <a:t>家屋消失</a:t>
            </a:r>
            <a:r>
              <a:rPr kumimoji="0" lang="en-US" altLang="ja-JP" dirty="0" smtClean="0">
                <a:solidFill>
                  <a:srgbClr val="000000"/>
                </a:solidFill>
                <a:latin typeface="+mj-ea"/>
                <a:ea typeface="+mj-ea"/>
                <a:cs typeface="HG丸ｺﾞｼｯｸM-PRO" charset="0"/>
                <a:sym typeface="Lucida Grande" charset="0"/>
              </a:rPr>
              <a:t>	</a:t>
            </a:r>
            <a:r>
              <a:rPr kumimoji="0" lang="ja-JP" altLang="en-US" dirty="0" smtClean="0">
                <a:solidFill>
                  <a:srgbClr val="000000"/>
                </a:solidFill>
                <a:latin typeface="+mj-ea"/>
                <a:ea typeface="+mj-ea"/>
                <a:cs typeface="HG丸ｺﾞｼｯｸM-PRO" charset="0"/>
                <a:sym typeface="Lucida Grande" charset="0"/>
              </a:rPr>
              <a:t>被害なし</a:t>
            </a:r>
            <a:endParaRPr kumimoji="0" lang="en-US" altLang="ja-JP" dirty="0" smtClean="0">
              <a:solidFill>
                <a:srgbClr val="000000"/>
              </a:solidFill>
              <a:latin typeface="+mj-ea"/>
              <a:ea typeface="+mj-ea"/>
              <a:cs typeface="HG丸ｺﾞｼｯｸM-PRO" charset="0"/>
              <a:sym typeface="Lucida Grande" charset="0"/>
            </a:endParaRPr>
          </a:p>
          <a:p>
            <a:pPr marL="0" indent="0">
              <a:lnSpc>
                <a:spcPct val="150000"/>
              </a:lnSpc>
              <a:buNone/>
              <a:tabLst>
                <a:tab pos="5380038" algn="ctr"/>
                <a:tab pos="6191250" algn="ctr"/>
                <a:tab pos="7091363" algn="ctr"/>
              </a:tabLst>
            </a:pPr>
            <a:r>
              <a:rPr kumimoji="0" lang="en-US" altLang="ja-JP" sz="2400" dirty="0" smtClean="0">
                <a:solidFill>
                  <a:srgbClr val="000000"/>
                </a:solidFill>
                <a:latin typeface="+mn-ea"/>
                <a:cs typeface="HG丸ｺﾞｼｯｸM-PRO" charset="0"/>
                <a:sym typeface="Lucida Grande" charset="0"/>
              </a:rPr>
              <a:t>A</a:t>
            </a:r>
            <a:r>
              <a:rPr kumimoji="0" lang="en-US" altLang="ja-JP" sz="2400" dirty="0">
                <a:solidFill>
                  <a:srgbClr val="000000"/>
                </a:solidFill>
                <a:latin typeface="+mn-ea"/>
                <a:cs typeface="HG丸ｺﾞｼｯｸM-PRO" charset="0"/>
                <a:sym typeface="Lucida Grande" charset="0"/>
              </a:rPr>
              <a:t>. </a:t>
            </a:r>
            <a:r>
              <a:rPr kumimoji="0" lang="ja-JP" altLang="en-US" sz="2400" dirty="0">
                <a:solidFill>
                  <a:srgbClr val="000000"/>
                </a:solidFill>
                <a:latin typeface="+mn-ea"/>
                <a:cs typeface="HG丸ｺﾞｼｯｸM-PRO" charset="0"/>
                <a:sym typeface="Lucida Grande" charset="0"/>
              </a:rPr>
              <a:t>いらいらしたり、すぐ腹が</a:t>
            </a:r>
            <a:r>
              <a:rPr kumimoji="0" lang="ja-JP" altLang="en-US" sz="2400" dirty="0" smtClean="0">
                <a:solidFill>
                  <a:srgbClr val="000000"/>
                </a:solidFill>
                <a:latin typeface="+mn-ea"/>
                <a:cs typeface="HG丸ｺﾞｼｯｸM-PRO" charset="0"/>
                <a:sym typeface="Lucida Grande" charset="0"/>
              </a:rPr>
              <a:t>立つ（よくある）</a:t>
            </a:r>
            <a:r>
              <a:rPr kumimoji="0" lang="en-US" altLang="ja-JP" sz="2400" dirty="0" smtClean="0">
                <a:solidFill>
                  <a:srgbClr val="000000"/>
                </a:solidFill>
                <a:latin typeface="+mn-ea"/>
                <a:cs typeface="HG丸ｺﾞｼｯｸM-PRO" charset="0"/>
                <a:sym typeface="Lucida Grande" charset="0"/>
              </a:rPr>
              <a:t>	24.2%	&gt;&gt;	9.8%</a:t>
            </a:r>
          </a:p>
          <a:p>
            <a:pPr marL="0" indent="0">
              <a:lnSpc>
                <a:spcPct val="150000"/>
              </a:lnSpc>
              <a:buNone/>
              <a:tabLst>
                <a:tab pos="5380038" algn="ctr"/>
                <a:tab pos="6102350" algn="l"/>
                <a:tab pos="7091363" algn="ctr"/>
              </a:tabLst>
            </a:pPr>
            <a:r>
              <a:rPr kumimoji="0" lang="en-US" altLang="ja-JP" sz="2400" dirty="0">
                <a:solidFill>
                  <a:srgbClr val="000000"/>
                </a:solidFill>
                <a:latin typeface="+mn-ea"/>
                <a:cs typeface="HG丸ｺﾞｼｯｸM-PRO" charset="0"/>
                <a:sym typeface="Lucida Grande" charset="0"/>
              </a:rPr>
              <a:t>B. </a:t>
            </a:r>
            <a:r>
              <a:rPr kumimoji="0" lang="ja-JP" altLang="en-US" sz="2400" dirty="0">
                <a:solidFill>
                  <a:srgbClr val="000000"/>
                </a:solidFill>
                <a:latin typeface="+mn-ea"/>
                <a:cs typeface="HG丸ｺﾞｼｯｸM-PRO" charset="0"/>
                <a:sym typeface="Lucida Grande" charset="0"/>
              </a:rPr>
              <a:t>物音にピクツと</a:t>
            </a:r>
            <a:r>
              <a:rPr kumimoji="0" lang="ja-JP" altLang="en-US" sz="2400" dirty="0" smtClean="0">
                <a:solidFill>
                  <a:srgbClr val="000000"/>
                </a:solidFill>
                <a:latin typeface="+mn-ea"/>
                <a:cs typeface="HG丸ｺﾞｼｯｸM-PRO" charset="0"/>
                <a:sym typeface="Lucida Grande" charset="0"/>
              </a:rPr>
              <a:t>おどろく</a:t>
            </a:r>
            <a:r>
              <a:rPr kumimoji="0" lang="ja-JP" altLang="en-US" sz="2400" dirty="0">
                <a:solidFill>
                  <a:srgbClr val="000000"/>
                </a:solidFill>
                <a:latin typeface="+mn-ea"/>
                <a:cs typeface="HG丸ｺﾞｼｯｸM-PRO" charset="0"/>
                <a:sym typeface="Lucida Grande" charset="0"/>
              </a:rPr>
              <a:t>（よくある）</a:t>
            </a:r>
            <a:r>
              <a:rPr kumimoji="0" lang="en-US" altLang="ja-JP" sz="2400" dirty="0" smtClean="0">
                <a:solidFill>
                  <a:srgbClr val="000000"/>
                </a:solidFill>
                <a:latin typeface="+mn-ea"/>
                <a:cs typeface="HG丸ｺﾞｼｯｸM-PRO" charset="0"/>
                <a:sym typeface="Lucida Grande" charset="0"/>
              </a:rPr>
              <a:t>	10.7%	&gt;&gt;	2.6%</a:t>
            </a:r>
          </a:p>
          <a:p>
            <a:pPr marL="0" indent="0">
              <a:lnSpc>
                <a:spcPct val="150000"/>
              </a:lnSpc>
              <a:buNone/>
              <a:tabLst>
                <a:tab pos="5380038" algn="ctr"/>
                <a:tab pos="6102350" algn="l"/>
                <a:tab pos="7091363" algn="ctr"/>
              </a:tabLst>
            </a:pPr>
            <a:r>
              <a:rPr kumimoji="0" lang="en-US" altLang="ja-JP" sz="2400" dirty="0">
                <a:solidFill>
                  <a:srgbClr val="000000"/>
                </a:solidFill>
                <a:latin typeface="+mn-ea"/>
                <a:cs typeface="HG丸ｺﾞｼｯｸM-PRO" charset="0"/>
                <a:sym typeface="Lucida Grande" charset="0"/>
              </a:rPr>
              <a:t>C. </a:t>
            </a:r>
            <a:r>
              <a:rPr kumimoji="0" lang="ja-JP" altLang="en-US" sz="2400" dirty="0">
                <a:solidFill>
                  <a:srgbClr val="000000"/>
                </a:solidFill>
                <a:latin typeface="+mn-ea"/>
                <a:cs typeface="HG丸ｺﾞｼｯｸM-PRO" charset="0"/>
                <a:sym typeface="Lucida Grande" charset="0"/>
              </a:rPr>
              <a:t>気分が落ち込んで</a:t>
            </a:r>
            <a:r>
              <a:rPr kumimoji="0" lang="ja-JP" altLang="en-US" sz="2400" dirty="0" smtClean="0">
                <a:solidFill>
                  <a:srgbClr val="000000"/>
                </a:solidFill>
                <a:latin typeface="+mn-ea"/>
                <a:cs typeface="HG丸ｺﾞｼｯｸM-PRO" charset="0"/>
                <a:sym typeface="Lucida Grande" charset="0"/>
              </a:rPr>
              <a:t>しまいがち（</a:t>
            </a:r>
            <a:r>
              <a:rPr kumimoji="0" lang="ja-JP" altLang="en-US" sz="2400" dirty="0">
                <a:solidFill>
                  <a:srgbClr val="000000"/>
                </a:solidFill>
                <a:latin typeface="+mn-ea"/>
                <a:cs typeface="HG丸ｺﾞｼｯｸM-PRO" charset="0"/>
                <a:sym typeface="Lucida Grande" charset="0"/>
              </a:rPr>
              <a:t>よくある）</a:t>
            </a:r>
            <a:r>
              <a:rPr kumimoji="0" lang="en-US" altLang="ja-JP" sz="2400" dirty="0" smtClean="0">
                <a:solidFill>
                  <a:srgbClr val="000000"/>
                </a:solidFill>
                <a:latin typeface="+mn-ea"/>
                <a:cs typeface="HG丸ｺﾞｼｯｸM-PRO" charset="0"/>
                <a:sym typeface="Lucida Grande" charset="0"/>
              </a:rPr>
              <a:t>	9.2%	&gt;&gt;	2.7%</a:t>
            </a:r>
          </a:p>
          <a:p>
            <a:pPr marL="0" indent="0">
              <a:lnSpc>
                <a:spcPct val="150000"/>
              </a:lnSpc>
              <a:buNone/>
              <a:tabLst>
                <a:tab pos="5380038" algn="ctr"/>
                <a:tab pos="6102350" algn="l"/>
                <a:tab pos="7091363" algn="ctr"/>
              </a:tabLst>
            </a:pPr>
            <a:r>
              <a:rPr kumimoji="0" lang="en-US" altLang="ja-JP" sz="2400" dirty="0">
                <a:solidFill>
                  <a:srgbClr val="000000"/>
                </a:solidFill>
                <a:latin typeface="+mn-ea"/>
                <a:cs typeface="HG丸ｺﾞｼｯｸM-PRO" charset="0"/>
                <a:sym typeface="Lucida Grande" charset="0"/>
              </a:rPr>
              <a:t>D. </a:t>
            </a:r>
            <a:r>
              <a:rPr kumimoji="0" lang="ja-JP" altLang="en-US" sz="2400" dirty="0">
                <a:solidFill>
                  <a:srgbClr val="000000"/>
                </a:solidFill>
                <a:latin typeface="+mn-ea"/>
                <a:cs typeface="HG丸ｺﾞｼｯｸM-PRO" charset="0"/>
                <a:sym typeface="Lucida Grande" charset="0"/>
              </a:rPr>
              <a:t>以前よりも家族の会話が</a:t>
            </a:r>
            <a:r>
              <a:rPr kumimoji="0" lang="ja-JP" altLang="en-US" sz="2400" dirty="0" smtClean="0">
                <a:solidFill>
                  <a:srgbClr val="000000"/>
                </a:solidFill>
                <a:latin typeface="+mn-ea"/>
                <a:cs typeface="HG丸ｺﾞｼｯｸM-PRO" charset="0"/>
                <a:sym typeface="Lucida Grande" charset="0"/>
              </a:rPr>
              <a:t>増えた（はい）</a:t>
            </a:r>
            <a:r>
              <a:rPr kumimoji="0" lang="en-US" altLang="ja-JP" sz="2400" dirty="0" smtClean="0">
                <a:solidFill>
                  <a:srgbClr val="000000"/>
                </a:solidFill>
                <a:latin typeface="+mn-ea"/>
                <a:cs typeface="HG丸ｺﾞｼｯｸM-PRO" charset="0"/>
                <a:sym typeface="Lucida Grande" charset="0"/>
              </a:rPr>
              <a:t>	33.2%	&gt;&gt;	16.2%</a:t>
            </a:r>
          </a:p>
          <a:p>
            <a:pPr marL="0" indent="0">
              <a:lnSpc>
                <a:spcPct val="220000"/>
              </a:lnSpc>
              <a:buNone/>
              <a:tabLst>
                <a:tab pos="5380038" algn="ctr"/>
                <a:tab pos="6102350" algn="l"/>
                <a:tab pos="7091363" algn="ctr"/>
              </a:tabLst>
            </a:pPr>
            <a:r>
              <a:rPr kumimoji="0" lang="ja-JP" altLang="en-US" sz="3300" dirty="0">
                <a:solidFill>
                  <a:srgbClr val="000000"/>
                </a:solidFill>
                <a:latin typeface="+mj-ea"/>
                <a:ea typeface="+mj-ea"/>
                <a:cs typeface="HG丸ｺﾞｼｯｸM-PRO" charset="0"/>
                <a:sym typeface="Lucida Grande" charset="0"/>
              </a:rPr>
              <a:t>子どもの心理状況</a:t>
            </a:r>
            <a:r>
              <a:rPr kumimoji="0" lang="en-US" altLang="ja-JP" sz="3300" dirty="0">
                <a:solidFill>
                  <a:srgbClr val="000000"/>
                </a:solidFill>
                <a:latin typeface="+mj-ea"/>
                <a:ea typeface="+mj-ea"/>
                <a:cs typeface="HG丸ｺﾞｼｯｸM-PRO" charset="0"/>
                <a:sym typeface="Lucida Grande" charset="0"/>
              </a:rPr>
              <a:t> </a:t>
            </a:r>
            <a:endParaRPr kumimoji="0" lang="en-US" altLang="ja-JP" sz="3300" dirty="0" smtClean="0">
              <a:solidFill>
                <a:srgbClr val="000000"/>
              </a:solidFill>
              <a:latin typeface="+mj-ea"/>
              <a:ea typeface="+mj-ea"/>
              <a:cs typeface="HG丸ｺﾞｼｯｸM-PRO" charset="0"/>
              <a:sym typeface="Lucida Grande" charset="0"/>
            </a:endParaRPr>
          </a:p>
          <a:p>
            <a:pPr marL="0" indent="0">
              <a:lnSpc>
                <a:spcPct val="150000"/>
              </a:lnSpc>
              <a:buNone/>
              <a:tabLst>
                <a:tab pos="5380038" algn="ctr"/>
                <a:tab pos="6102350" algn="l"/>
                <a:tab pos="7091363" algn="ctr"/>
              </a:tabLst>
            </a:pPr>
            <a:r>
              <a:rPr kumimoji="0" lang="en-US" altLang="ja-JP" sz="2400" dirty="0" smtClean="0">
                <a:solidFill>
                  <a:srgbClr val="000000"/>
                </a:solidFill>
                <a:latin typeface="+mn-ea"/>
                <a:cs typeface="HG丸ｺﾞｼｯｸM-PRO" charset="0"/>
                <a:sym typeface="Lucida Grande" charset="0"/>
              </a:rPr>
              <a:t>A</a:t>
            </a:r>
            <a:r>
              <a:rPr kumimoji="0" lang="en-US" altLang="ja-JP" sz="2400" dirty="0">
                <a:solidFill>
                  <a:srgbClr val="000000"/>
                </a:solidFill>
                <a:latin typeface="+mn-ea"/>
                <a:cs typeface="HG丸ｺﾞｼｯｸM-PRO" charset="0"/>
                <a:sym typeface="Lucida Grande" charset="0"/>
              </a:rPr>
              <a:t>. </a:t>
            </a:r>
            <a:r>
              <a:rPr kumimoji="0" lang="ja-JP" altLang="en-US" sz="2400" dirty="0">
                <a:solidFill>
                  <a:srgbClr val="000000"/>
                </a:solidFill>
                <a:latin typeface="+mn-ea"/>
                <a:cs typeface="HG丸ｺﾞｼｯｸM-PRO" charset="0"/>
                <a:sym typeface="Lucida Grande" charset="0"/>
              </a:rPr>
              <a:t>小さな物音に</a:t>
            </a:r>
            <a:r>
              <a:rPr kumimoji="0" lang="ja-JP" altLang="en-US" sz="2400" dirty="0" smtClean="0">
                <a:solidFill>
                  <a:srgbClr val="000000"/>
                </a:solidFill>
                <a:latin typeface="+mn-ea"/>
                <a:cs typeface="HG丸ｺﾞｼｯｸM-PRO" charset="0"/>
                <a:sym typeface="Lucida Grande" charset="0"/>
              </a:rPr>
              <a:t>驚く</a:t>
            </a:r>
            <a:r>
              <a:rPr kumimoji="0" lang="en-US" altLang="ja-JP" sz="2400" dirty="0" smtClean="0">
                <a:solidFill>
                  <a:srgbClr val="000000"/>
                </a:solidFill>
                <a:latin typeface="+mn-ea"/>
                <a:cs typeface="HG丸ｺﾞｼｯｸM-PRO" charset="0"/>
                <a:sym typeface="Lucida Grande" charset="0"/>
              </a:rPr>
              <a:t>	9.1%	&gt;&gt;	3.0%</a:t>
            </a:r>
          </a:p>
          <a:p>
            <a:pPr marL="0" indent="0">
              <a:lnSpc>
                <a:spcPct val="150000"/>
              </a:lnSpc>
              <a:buNone/>
              <a:tabLst>
                <a:tab pos="5380038" algn="ctr"/>
                <a:tab pos="6102350" algn="l"/>
                <a:tab pos="7091363" algn="ctr"/>
              </a:tabLst>
            </a:pPr>
            <a:r>
              <a:rPr kumimoji="0" lang="en-US" altLang="ja-JP" sz="2400" dirty="0">
                <a:solidFill>
                  <a:srgbClr val="000000"/>
                </a:solidFill>
                <a:latin typeface="+mn-ea"/>
                <a:cs typeface="HG丸ｺﾞｼｯｸM-PRO" charset="0"/>
                <a:sym typeface="Lucida Grande" charset="0"/>
              </a:rPr>
              <a:t>B. </a:t>
            </a:r>
            <a:r>
              <a:rPr kumimoji="0" lang="ja-JP" altLang="en-US" sz="2400" dirty="0">
                <a:solidFill>
                  <a:srgbClr val="000000"/>
                </a:solidFill>
                <a:latin typeface="+mn-ea"/>
                <a:cs typeface="HG丸ｺﾞｼｯｸM-PRO" charset="0"/>
                <a:sym typeface="Lucida Grande" charset="0"/>
              </a:rPr>
              <a:t>すぐ怒ったり興奮</a:t>
            </a:r>
            <a:r>
              <a:rPr kumimoji="0" lang="ja-JP" altLang="en-US" sz="2400" dirty="0" smtClean="0">
                <a:solidFill>
                  <a:srgbClr val="000000"/>
                </a:solidFill>
                <a:latin typeface="+mn-ea"/>
                <a:cs typeface="HG丸ｺﾞｼｯｸM-PRO" charset="0"/>
                <a:sym typeface="Lucida Grande" charset="0"/>
              </a:rPr>
              <a:t>しやすい</a:t>
            </a:r>
            <a:r>
              <a:rPr kumimoji="0" lang="en-US" altLang="ja-JP" sz="2400" dirty="0" smtClean="0">
                <a:solidFill>
                  <a:srgbClr val="000000"/>
                </a:solidFill>
                <a:latin typeface="+mn-ea"/>
                <a:cs typeface="HG丸ｺﾞｼｯｸM-PRO" charset="0"/>
                <a:sym typeface="Lucida Grande" charset="0"/>
              </a:rPr>
              <a:t>	15.4%	&gt;&gt;	4.3%</a:t>
            </a:r>
          </a:p>
          <a:p>
            <a:pPr marL="0" indent="0">
              <a:lnSpc>
                <a:spcPct val="150000"/>
              </a:lnSpc>
              <a:buNone/>
              <a:tabLst>
                <a:tab pos="5380038" algn="ctr"/>
                <a:tab pos="6102350" algn="l"/>
                <a:tab pos="7091363" algn="ctr"/>
              </a:tabLst>
            </a:pPr>
            <a:r>
              <a:rPr kumimoji="0" lang="en-US" altLang="ja-JP" sz="2400" dirty="0">
                <a:solidFill>
                  <a:srgbClr val="000000"/>
                </a:solidFill>
                <a:latin typeface="+mn-ea"/>
                <a:cs typeface="HG丸ｺﾞｼｯｸM-PRO" charset="0"/>
                <a:sym typeface="Lucida Grande" charset="0"/>
              </a:rPr>
              <a:t>C. </a:t>
            </a:r>
            <a:r>
              <a:rPr kumimoji="0" lang="ja-JP" altLang="en-US" sz="2400" dirty="0">
                <a:solidFill>
                  <a:srgbClr val="000000"/>
                </a:solidFill>
                <a:latin typeface="+mn-ea"/>
                <a:cs typeface="HG丸ｺﾞｼｯｸM-PRO" charset="0"/>
                <a:sym typeface="Lucida Grande" charset="0"/>
              </a:rPr>
              <a:t>地震について繰り返し</a:t>
            </a:r>
            <a:r>
              <a:rPr kumimoji="0" lang="ja-JP" altLang="en-US" sz="2400" dirty="0" smtClean="0">
                <a:solidFill>
                  <a:srgbClr val="000000"/>
                </a:solidFill>
                <a:latin typeface="+mn-ea"/>
                <a:cs typeface="HG丸ｺﾞｼｯｸM-PRO" charset="0"/>
                <a:sym typeface="Lucida Grande" charset="0"/>
              </a:rPr>
              <a:t>話す</a:t>
            </a:r>
            <a:r>
              <a:rPr kumimoji="0" lang="en-US" altLang="ja-JP" sz="2400" dirty="0" smtClean="0">
                <a:solidFill>
                  <a:srgbClr val="000000"/>
                </a:solidFill>
                <a:latin typeface="+mn-ea"/>
                <a:cs typeface="HG丸ｺﾞｼｯｸM-PRO" charset="0"/>
                <a:sym typeface="Lucida Grande" charset="0"/>
              </a:rPr>
              <a:t>	10.3%	&gt;&gt;	1.2%</a:t>
            </a:r>
          </a:p>
          <a:p>
            <a:pPr marL="0" indent="0">
              <a:lnSpc>
                <a:spcPct val="150000"/>
              </a:lnSpc>
              <a:buNone/>
              <a:tabLst>
                <a:tab pos="5380038" algn="ctr"/>
                <a:tab pos="6102350" algn="l"/>
                <a:tab pos="7091363" algn="ctr"/>
              </a:tabLst>
            </a:pPr>
            <a:r>
              <a:rPr kumimoji="0" lang="en-US" altLang="ja-JP" sz="2400" dirty="0">
                <a:solidFill>
                  <a:srgbClr val="000000"/>
                </a:solidFill>
                <a:latin typeface="+mn-ea"/>
                <a:cs typeface="HG丸ｺﾞｼｯｸM-PRO" charset="0"/>
                <a:sym typeface="Lucida Grande" charset="0"/>
              </a:rPr>
              <a:t>D. </a:t>
            </a:r>
            <a:r>
              <a:rPr kumimoji="0" lang="ja-JP" altLang="en-US" sz="2400" dirty="0">
                <a:solidFill>
                  <a:srgbClr val="000000"/>
                </a:solidFill>
                <a:latin typeface="+mn-ea"/>
                <a:cs typeface="HG丸ｺﾞｼｯｸM-PRO" charset="0"/>
                <a:sym typeface="Lucida Grande" charset="0"/>
              </a:rPr>
              <a:t>地震の話をとても</a:t>
            </a:r>
            <a:r>
              <a:rPr kumimoji="0" lang="ja-JP" altLang="en-US" sz="2400" dirty="0" smtClean="0">
                <a:solidFill>
                  <a:srgbClr val="000000"/>
                </a:solidFill>
                <a:latin typeface="+mn-ea"/>
                <a:cs typeface="HG丸ｺﾞｼｯｸM-PRO" charset="0"/>
                <a:sym typeface="Lucida Grande" charset="0"/>
              </a:rPr>
              <a:t>嫌がる</a:t>
            </a:r>
            <a:r>
              <a:rPr kumimoji="0" lang="en-US" altLang="ja-JP" sz="2400" dirty="0" smtClean="0">
                <a:solidFill>
                  <a:srgbClr val="000000"/>
                </a:solidFill>
                <a:latin typeface="+mn-ea"/>
                <a:cs typeface="HG丸ｺﾞｼｯｸM-PRO" charset="0"/>
                <a:sym typeface="Lucida Grande" charset="0"/>
              </a:rPr>
              <a:t>	5.2%	&gt;&gt;	1.3%</a:t>
            </a:r>
            <a:endParaRPr kumimoji="1" lang="ja-JP" altLang="en-US" sz="2400" dirty="0">
              <a:latin typeface="+mn-ea"/>
            </a:endParaRPr>
          </a:p>
        </p:txBody>
      </p:sp>
      <p:sp>
        <p:nvSpPr>
          <p:cNvPr id="6" name="日付プレースホルダー 5"/>
          <p:cNvSpPr>
            <a:spLocks noGrp="1"/>
          </p:cNvSpPr>
          <p:nvPr>
            <p:ph type="dt" sz="half" idx="10"/>
          </p:nvPr>
        </p:nvSpPr>
        <p:spPr/>
        <p:txBody>
          <a:bodyPr/>
          <a:lstStyle/>
          <a:p>
            <a:r>
              <a:rPr kumimoji="1" lang="en-US" altLang="ja-JP" smtClean="0"/>
              <a:t>11/09/25</a:t>
            </a:r>
            <a:endParaRPr kumimoji="1" lang="ja-JP" altLang="en-US"/>
          </a:p>
        </p:txBody>
      </p:sp>
      <p:sp>
        <p:nvSpPr>
          <p:cNvPr id="7" name="スライド番号プレースホルダー 6"/>
          <p:cNvSpPr>
            <a:spLocks noGrp="1"/>
          </p:cNvSpPr>
          <p:nvPr>
            <p:ph type="sldNum" sz="quarter" idx="12"/>
          </p:nvPr>
        </p:nvSpPr>
        <p:spPr/>
        <p:txBody>
          <a:bodyPr/>
          <a:lstStyle/>
          <a:p>
            <a:fld id="{FD378B90-F800-DE45-A31A-37CE90FA1D5B}" type="slidenum">
              <a:rPr kumimoji="1" lang="ja-JP" altLang="en-US" smtClean="0"/>
              <a:t>52</a:t>
            </a:fld>
            <a:endParaRPr kumimoji="1" lang="ja-JP" altLang="en-US"/>
          </a:p>
        </p:txBody>
      </p:sp>
    </p:spTree>
    <p:extLst>
      <p:ext uri="{BB962C8B-B14F-4D97-AF65-F5344CB8AC3E}">
        <p14:creationId xmlns:p14="http://schemas.microsoft.com/office/powerpoint/2010/main" val="3578132569"/>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タイトル 1"/>
          <p:cNvSpPr>
            <a:spLocks noGrp="1"/>
          </p:cNvSpPr>
          <p:nvPr>
            <p:ph type="title"/>
          </p:nvPr>
        </p:nvSpPr>
        <p:spPr/>
        <p:txBody>
          <a:bodyPr/>
          <a:lstStyle/>
          <a:p>
            <a:pPr algn="ctr"/>
            <a:r>
              <a:rPr lang="ja-JP" altLang="en-US">
                <a:latin typeface="ヒラギノ明朝 ProN W3" charset="0"/>
                <a:ea typeface="ヒラギノ明朝 ProN W3" charset="0"/>
                <a:cs typeface="ヒラギノ明朝 ProN W3" charset="0"/>
              </a:rPr>
              <a:t>悲哀の５段階</a:t>
            </a:r>
          </a:p>
        </p:txBody>
      </p:sp>
      <p:grpSp>
        <p:nvGrpSpPr>
          <p:cNvPr id="76802" name="図形グループ 15"/>
          <p:cNvGrpSpPr>
            <a:grpSpLocks/>
          </p:cNvGrpSpPr>
          <p:nvPr/>
        </p:nvGrpSpPr>
        <p:grpSpPr bwMode="auto">
          <a:xfrm>
            <a:off x="1600200" y="1600200"/>
            <a:ext cx="5943600" cy="4953000"/>
            <a:chOff x="1371599" y="1600200"/>
            <a:chExt cx="5943601" cy="4953000"/>
          </a:xfrm>
        </p:grpSpPr>
        <p:pic>
          <p:nvPicPr>
            <p:cNvPr id="76803" name="図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600200"/>
              <a:ext cx="59436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角丸四角形 8"/>
            <p:cNvSpPr/>
            <p:nvPr/>
          </p:nvSpPr>
          <p:spPr bwMode="auto">
            <a:xfrm>
              <a:off x="1904999" y="1676400"/>
              <a:ext cx="1600200" cy="381000"/>
            </a:xfrm>
            <a:prstGeom prst="roundRect">
              <a:avLst/>
            </a:prstGeom>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a:defRPr/>
              </a:pPr>
              <a:r>
                <a:rPr kumimoji="1" lang="en-US" altLang="ja-JP">
                  <a:solidFill>
                    <a:srgbClr val="000000"/>
                  </a:solidFill>
                  <a:latin typeface="Georgia" charset="0"/>
                  <a:ea typeface="ヒラギノ明朝 ProN W3" charset="0"/>
                  <a:cs typeface="ヒラギノ明朝 ProN W3" charset="0"/>
                </a:rPr>
                <a:t>I. </a:t>
              </a:r>
              <a:r>
                <a:rPr kumimoji="1" lang="ja-JP" altLang="en-US">
                  <a:solidFill>
                    <a:srgbClr val="000000"/>
                  </a:solidFill>
                  <a:latin typeface="Georgia" charset="0"/>
                  <a:ea typeface="ヒラギノ明朝 ProN W3" charset="0"/>
                  <a:cs typeface="ヒラギノ明朝 ProN W3" charset="0"/>
                </a:rPr>
                <a:t>ショック</a:t>
              </a:r>
            </a:p>
            <a:p>
              <a:pPr>
                <a:defRPr/>
              </a:pPr>
              <a:endParaRPr lang="ja-JP" altLang="en-US">
                <a:solidFill>
                  <a:srgbClr val="3D4A2F"/>
                </a:solidFill>
                <a:latin typeface="Georgia" charset="0"/>
                <a:ea typeface="ヒラギノ明朝 ProN W3" charset="0"/>
                <a:cs typeface="ヒラギノ明朝 ProN W3" charset="0"/>
              </a:endParaRPr>
            </a:p>
          </p:txBody>
        </p:sp>
        <p:sp>
          <p:nvSpPr>
            <p:cNvPr id="10" name="角丸四角形 9"/>
            <p:cNvSpPr/>
            <p:nvPr/>
          </p:nvSpPr>
          <p:spPr bwMode="auto">
            <a:xfrm>
              <a:off x="2209799" y="2590800"/>
              <a:ext cx="1143000" cy="533400"/>
            </a:xfrm>
            <a:prstGeom prst="roundRect">
              <a:avLst/>
            </a:prstGeom>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a:defRPr/>
              </a:pPr>
              <a:r>
                <a:rPr kumimoji="1" lang="en-US" altLang="ja-JP" dirty="0">
                  <a:solidFill>
                    <a:srgbClr val="000000"/>
                  </a:solidFill>
                  <a:latin typeface="Georgia" charset="0"/>
                  <a:ea typeface="ヒラギノ明朝 ProN W3" charset="0"/>
                  <a:cs typeface="ヒラギノ明朝 ProN W3" charset="0"/>
                </a:rPr>
                <a:t>II. </a:t>
              </a:r>
              <a:r>
                <a:rPr kumimoji="1" lang="ja-JP" altLang="en-US" dirty="0">
                  <a:solidFill>
                    <a:srgbClr val="000000"/>
                  </a:solidFill>
                  <a:latin typeface="Georgia" charset="0"/>
                  <a:ea typeface="ヒラギノ明朝 ProN W3" charset="0"/>
                  <a:cs typeface="ヒラギノ明朝 ProN W3" charset="0"/>
                </a:rPr>
                <a:t>否認</a:t>
              </a:r>
            </a:p>
            <a:p>
              <a:pPr>
                <a:defRPr/>
              </a:pPr>
              <a:endParaRPr lang="ja-JP" altLang="en-US" dirty="0">
                <a:solidFill>
                  <a:srgbClr val="3D4A2F"/>
                </a:solidFill>
                <a:latin typeface="Georgia" charset="0"/>
                <a:ea typeface="ヒラギノ明朝 ProN W3" charset="0"/>
                <a:cs typeface="ヒラギノ明朝 ProN W3" charset="0"/>
              </a:endParaRPr>
            </a:p>
          </p:txBody>
        </p:sp>
        <p:sp>
          <p:nvSpPr>
            <p:cNvPr id="11" name="角丸四角形 10"/>
            <p:cNvSpPr/>
            <p:nvPr/>
          </p:nvSpPr>
          <p:spPr bwMode="auto">
            <a:xfrm>
              <a:off x="3276599" y="2667000"/>
              <a:ext cx="2286000" cy="533400"/>
            </a:xfrm>
            <a:prstGeom prst="roundRect">
              <a:avLst/>
            </a:prstGeom>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a:defRPr/>
              </a:pPr>
              <a:r>
                <a:rPr kumimoji="1" lang="en-US" altLang="ja-JP">
                  <a:solidFill>
                    <a:srgbClr val="000000"/>
                  </a:solidFill>
                  <a:latin typeface="Georgia" charset="0"/>
                  <a:ea typeface="ヒラギノ明朝 ProN W3" charset="0"/>
                  <a:cs typeface="ヒラギノ明朝 ProN W3" charset="0"/>
                </a:rPr>
                <a:t>III. </a:t>
              </a:r>
              <a:r>
                <a:rPr kumimoji="1" lang="ja-JP" altLang="en-US">
                  <a:solidFill>
                    <a:srgbClr val="000000"/>
                  </a:solidFill>
                  <a:latin typeface="Georgia" charset="0"/>
                  <a:ea typeface="ヒラギノ明朝 ProN W3" charset="0"/>
                  <a:cs typeface="ヒラギノ明朝 ProN W3" charset="0"/>
                </a:rPr>
                <a:t>悲しみと怒り</a:t>
              </a:r>
            </a:p>
            <a:p>
              <a:pPr>
                <a:defRPr/>
              </a:pPr>
              <a:endParaRPr lang="ja-JP" altLang="en-US">
                <a:solidFill>
                  <a:srgbClr val="3D4A2F"/>
                </a:solidFill>
                <a:latin typeface="Georgia" charset="0"/>
                <a:ea typeface="ヒラギノ明朝 ProN W3" charset="0"/>
                <a:cs typeface="ヒラギノ明朝 ProN W3" charset="0"/>
              </a:endParaRPr>
            </a:p>
          </p:txBody>
        </p:sp>
        <p:sp>
          <p:nvSpPr>
            <p:cNvPr id="12" name="角丸四角形 11"/>
            <p:cNvSpPr/>
            <p:nvPr/>
          </p:nvSpPr>
          <p:spPr bwMode="auto">
            <a:xfrm>
              <a:off x="4876800" y="4191000"/>
              <a:ext cx="1219200" cy="533400"/>
            </a:xfrm>
            <a:prstGeom prst="roundRect">
              <a:avLst/>
            </a:prstGeom>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a:defRPr/>
              </a:pPr>
              <a:r>
                <a:rPr kumimoji="1" lang="en-US" altLang="ja-JP">
                  <a:solidFill>
                    <a:srgbClr val="000000"/>
                  </a:solidFill>
                  <a:latin typeface="Georgia" charset="0"/>
                  <a:ea typeface="ヒラギノ明朝 ProN W3" charset="0"/>
                  <a:cs typeface="ヒラギノ明朝 ProN W3" charset="0"/>
                </a:rPr>
                <a:t>IV. </a:t>
              </a:r>
              <a:r>
                <a:rPr kumimoji="1" lang="ja-JP" altLang="en-US">
                  <a:solidFill>
                    <a:srgbClr val="000000"/>
                  </a:solidFill>
                  <a:latin typeface="Georgia" charset="0"/>
                  <a:ea typeface="ヒラギノ明朝 ProN W3" charset="0"/>
                  <a:cs typeface="ヒラギノ明朝 ProN W3" charset="0"/>
                </a:rPr>
                <a:t>適応</a:t>
              </a:r>
            </a:p>
            <a:p>
              <a:pPr>
                <a:defRPr/>
              </a:pPr>
              <a:endParaRPr lang="ja-JP" altLang="en-US">
                <a:solidFill>
                  <a:srgbClr val="3D4A2F"/>
                </a:solidFill>
                <a:latin typeface="Georgia" charset="0"/>
                <a:ea typeface="ヒラギノ明朝 ProN W3" charset="0"/>
                <a:cs typeface="ヒラギノ明朝 ProN W3" charset="0"/>
              </a:endParaRPr>
            </a:p>
          </p:txBody>
        </p:sp>
        <p:sp>
          <p:nvSpPr>
            <p:cNvPr id="13" name="角丸四角形 12"/>
            <p:cNvSpPr/>
            <p:nvPr/>
          </p:nvSpPr>
          <p:spPr bwMode="auto">
            <a:xfrm>
              <a:off x="5486400" y="2209800"/>
              <a:ext cx="1143000" cy="533400"/>
            </a:xfrm>
            <a:prstGeom prst="roundRect">
              <a:avLst/>
            </a:prstGeom>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a:defRPr/>
              </a:pPr>
              <a:r>
                <a:rPr kumimoji="1" lang="en-US" altLang="ja-JP">
                  <a:solidFill>
                    <a:srgbClr val="000000"/>
                  </a:solidFill>
                  <a:latin typeface="Georgia" charset="0"/>
                  <a:ea typeface="ヒラギノ明朝 ProN W3" charset="0"/>
                  <a:cs typeface="ヒラギノ明朝 ProN W3" charset="0"/>
                </a:rPr>
                <a:t>V. </a:t>
              </a:r>
              <a:r>
                <a:rPr kumimoji="1" lang="ja-JP" altLang="en-US">
                  <a:solidFill>
                    <a:srgbClr val="000000"/>
                  </a:solidFill>
                  <a:latin typeface="Georgia" charset="0"/>
                  <a:ea typeface="ヒラギノ明朝 ProN W3" charset="0"/>
                  <a:cs typeface="ヒラギノ明朝 ProN W3" charset="0"/>
                </a:rPr>
                <a:t>再起</a:t>
              </a:r>
            </a:p>
            <a:p>
              <a:pPr>
                <a:defRPr/>
              </a:pPr>
              <a:endParaRPr lang="ja-JP" altLang="en-US">
                <a:solidFill>
                  <a:srgbClr val="3D4A2F"/>
                </a:solidFill>
                <a:latin typeface="Georgia" charset="0"/>
                <a:ea typeface="ヒラギノ明朝 ProN W3" charset="0"/>
                <a:cs typeface="ヒラギノ明朝 ProN W3" charset="0"/>
              </a:endParaRPr>
            </a:p>
          </p:txBody>
        </p:sp>
        <p:sp>
          <p:nvSpPr>
            <p:cNvPr id="14" name="角丸四角形 13"/>
            <p:cNvSpPr/>
            <p:nvPr/>
          </p:nvSpPr>
          <p:spPr bwMode="auto">
            <a:xfrm>
              <a:off x="3276599" y="5410200"/>
              <a:ext cx="1905000" cy="990600"/>
            </a:xfrm>
            <a:prstGeom prst="roundRect">
              <a:avLst/>
            </a:prstGeom>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a:defRPr/>
              </a:pPr>
              <a:r>
                <a:rPr lang="ja-JP" altLang="en-US">
                  <a:solidFill>
                    <a:srgbClr val="3D4A2F"/>
                  </a:solidFill>
                  <a:latin typeface="Georgia" charset="0"/>
                  <a:ea typeface="ヒラギノ明朝 ProN W3" charset="0"/>
                  <a:cs typeface="ヒラギノ明朝 ProN W3" charset="0"/>
                </a:rPr>
                <a:t>時間的推移</a:t>
              </a:r>
            </a:p>
          </p:txBody>
        </p:sp>
        <p:sp>
          <p:nvSpPr>
            <p:cNvPr id="15" name="角丸四角形 14"/>
            <p:cNvSpPr/>
            <p:nvPr/>
          </p:nvSpPr>
          <p:spPr bwMode="auto">
            <a:xfrm rot="16200000">
              <a:off x="152399" y="3352800"/>
              <a:ext cx="2819400" cy="381000"/>
            </a:xfrm>
            <a:prstGeom prst="roundRect">
              <a:avLst/>
            </a:prstGeom>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eaVert"/>
            <a:lstStyle/>
            <a:p>
              <a:pPr>
                <a:defRPr/>
              </a:pPr>
              <a:r>
                <a:rPr lang="ja-JP" altLang="en-US">
                  <a:solidFill>
                    <a:srgbClr val="3D4A2F"/>
                  </a:solidFill>
                  <a:latin typeface="Georgia" charset="0"/>
                  <a:ea typeface="ヒラギノ明朝 ProN W3" charset="0"/>
                  <a:cs typeface="ヒラギノ明朝 ProN W3" charset="0"/>
                </a:rPr>
                <a:t>反応の強さ</a:t>
              </a:r>
            </a:p>
          </p:txBody>
        </p:sp>
      </p:grpSp>
      <p:sp>
        <p:nvSpPr>
          <p:cNvPr id="2" name="日付プレースホルダー 1"/>
          <p:cNvSpPr>
            <a:spLocks noGrp="1"/>
          </p:cNvSpPr>
          <p:nvPr>
            <p:ph type="dt" sz="half" idx="10"/>
          </p:nvPr>
        </p:nvSpPr>
        <p:spPr/>
        <p:txBody>
          <a:bodyPr/>
          <a:lstStyle/>
          <a:p>
            <a:r>
              <a:rPr kumimoji="1" lang="en-US" altLang="ja-JP" smtClean="0"/>
              <a:t>11/09/25</a:t>
            </a:r>
            <a:endParaRPr kumimoji="1" lang="ja-JP" altLang="en-US"/>
          </a:p>
        </p:txBody>
      </p:sp>
      <p:sp>
        <p:nvSpPr>
          <p:cNvPr id="3" name="スライド番号プレースホルダー 2"/>
          <p:cNvSpPr>
            <a:spLocks noGrp="1"/>
          </p:cNvSpPr>
          <p:nvPr>
            <p:ph type="sldNum" sz="quarter" idx="12"/>
          </p:nvPr>
        </p:nvSpPr>
        <p:spPr/>
        <p:txBody>
          <a:bodyPr/>
          <a:lstStyle/>
          <a:p>
            <a:fld id="{FD378B90-F800-DE45-A31A-37CE90FA1D5B}" type="slidenum">
              <a:rPr kumimoji="1" lang="ja-JP" altLang="en-US" smtClean="0"/>
              <a:t>53</a:t>
            </a:fld>
            <a:endParaRPr kumimoji="1" lang="ja-JP" altLang="en-US"/>
          </a:p>
        </p:txBody>
      </p:sp>
    </p:spTree>
    <p:extLst>
      <p:ext uri="{BB962C8B-B14F-4D97-AF65-F5344CB8AC3E}">
        <p14:creationId xmlns:p14="http://schemas.microsoft.com/office/powerpoint/2010/main" val="2216605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タイトル 1"/>
          <p:cNvSpPr>
            <a:spLocks noGrp="1"/>
          </p:cNvSpPr>
          <p:nvPr>
            <p:ph type="title"/>
          </p:nvPr>
        </p:nvSpPr>
        <p:spPr>
          <a:xfrm>
            <a:off x="228600" y="38100"/>
            <a:ext cx="8559800" cy="2019300"/>
          </a:xfrm>
        </p:spPr>
        <p:txBody>
          <a:bodyPr>
            <a:normAutofit/>
          </a:bodyPr>
          <a:lstStyle/>
          <a:p>
            <a:pPr algn="ctr">
              <a:lnSpc>
                <a:spcPct val="150000"/>
              </a:lnSpc>
            </a:pPr>
            <a:r>
              <a:rPr lang="ja-JP" altLang="en-US" dirty="0" smtClean="0">
                <a:latin typeface="ヒラギノ明朝 ProN W3" charset="0"/>
                <a:ea typeface="ヒラギノ明朝 ProN W3" charset="0"/>
                <a:cs typeface="ヒラギノ明朝 ProN W3" charset="0"/>
              </a:rPr>
              <a:t>災害</a:t>
            </a:r>
            <a:r>
              <a:rPr lang="ja-JP" altLang="en-US" dirty="0">
                <a:latin typeface="ヒラギノ明朝 ProN W3" charset="0"/>
                <a:ea typeface="ヒラギノ明朝 ProN W3" charset="0"/>
                <a:cs typeface="ヒラギノ明朝 ProN W3" charset="0"/>
              </a:rPr>
              <a:t>を体験した子どもたちの</a:t>
            </a:r>
            <a:r>
              <a:rPr lang="en-US" altLang="ja-JP" dirty="0">
                <a:latin typeface="ヒラギノ明朝 ProN W3" charset="0"/>
                <a:ea typeface="ヒラギノ明朝 ProN W3" charset="0"/>
                <a:cs typeface="ヒラギノ明朝 ProN W3" charset="0"/>
              </a:rPr>
              <a:t/>
            </a:r>
            <a:br>
              <a:rPr lang="en-US" altLang="ja-JP" dirty="0">
                <a:latin typeface="ヒラギノ明朝 ProN W3" charset="0"/>
                <a:ea typeface="ヒラギノ明朝 ProN W3" charset="0"/>
                <a:cs typeface="ヒラギノ明朝 ProN W3" charset="0"/>
              </a:rPr>
            </a:br>
            <a:r>
              <a:rPr lang="ja-JP" altLang="en-US" dirty="0" smtClean="0">
                <a:latin typeface="ヒラギノ明朝 ProN W3" charset="0"/>
                <a:ea typeface="ヒラギノ明朝 ProN W3" charset="0"/>
                <a:cs typeface="ヒラギノ明朝 ProN W3" charset="0"/>
              </a:rPr>
              <a:t>「こころ</a:t>
            </a:r>
            <a:r>
              <a:rPr lang="ja-JP" altLang="en-US" dirty="0">
                <a:latin typeface="ヒラギノ明朝 ProN W3" charset="0"/>
                <a:ea typeface="ヒラギノ明朝 ProN W3" charset="0"/>
                <a:cs typeface="ヒラギノ明朝 ProN W3" charset="0"/>
              </a:rPr>
              <a:t>のケア</a:t>
            </a:r>
            <a:r>
              <a:rPr lang="ja-JP" altLang="en-US" dirty="0" smtClean="0">
                <a:latin typeface="ヒラギノ明朝 ProN W3" charset="0"/>
                <a:ea typeface="ヒラギノ明朝 ProN W3" charset="0"/>
                <a:cs typeface="ヒラギノ明朝 ProN W3" charset="0"/>
              </a:rPr>
              <a:t>」からの抜粋</a:t>
            </a:r>
            <a:endParaRPr lang="ja-JP" altLang="en-US" dirty="0">
              <a:latin typeface="ヒラギノ明朝 ProN W3" charset="0"/>
              <a:ea typeface="ヒラギノ明朝 ProN W3" charset="0"/>
              <a:cs typeface="ヒラギノ明朝 ProN W3" charset="0"/>
            </a:endParaRPr>
          </a:p>
        </p:txBody>
      </p:sp>
      <p:sp>
        <p:nvSpPr>
          <p:cNvPr id="87042" name="テキスト ボックス 15"/>
          <p:cNvSpPr txBox="1">
            <a:spLocks noChangeArrowheads="1"/>
          </p:cNvSpPr>
          <p:nvPr/>
        </p:nvSpPr>
        <p:spPr bwMode="auto">
          <a:xfrm>
            <a:off x="1922732" y="2745405"/>
            <a:ext cx="5853876" cy="1995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kumimoji="1" sz="2000">
                <a:solidFill>
                  <a:srgbClr val="3D4A2F"/>
                </a:solidFill>
                <a:latin typeface="Georgia" charset="0"/>
                <a:ea typeface="ヒラギノ明朝 ProN W3" charset="0"/>
                <a:cs typeface="ヒラギノ明朝 ProN W3" charset="0"/>
                <a:sym typeface="Georgia" charset="0"/>
              </a:defRPr>
            </a:lvl1pPr>
            <a:lvl2pPr marL="742950" indent="-285750">
              <a:defRPr kumimoji="1" sz="2000">
                <a:solidFill>
                  <a:srgbClr val="3D4A2F"/>
                </a:solidFill>
                <a:latin typeface="Georgia" charset="0"/>
                <a:ea typeface="ヒラギノ明朝 ProN W3" charset="0"/>
                <a:cs typeface="ヒラギノ明朝 ProN W3" charset="0"/>
                <a:sym typeface="Georgia" charset="0"/>
              </a:defRPr>
            </a:lvl2pPr>
            <a:lvl3pPr marL="1143000" indent="-228600">
              <a:defRPr kumimoji="1" sz="2000">
                <a:solidFill>
                  <a:srgbClr val="3D4A2F"/>
                </a:solidFill>
                <a:latin typeface="Georgia" charset="0"/>
                <a:ea typeface="ヒラギノ明朝 ProN W3" charset="0"/>
                <a:cs typeface="ヒラギノ明朝 ProN W3" charset="0"/>
                <a:sym typeface="Georgia" charset="0"/>
              </a:defRPr>
            </a:lvl3pPr>
            <a:lvl4pPr marL="1600200" indent="-228600">
              <a:defRPr kumimoji="1" sz="2000">
                <a:solidFill>
                  <a:srgbClr val="3D4A2F"/>
                </a:solidFill>
                <a:latin typeface="Georgia" charset="0"/>
                <a:ea typeface="ヒラギノ明朝 ProN W3" charset="0"/>
                <a:cs typeface="ヒラギノ明朝 ProN W3" charset="0"/>
                <a:sym typeface="Georgia" charset="0"/>
              </a:defRPr>
            </a:lvl4pPr>
            <a:lvl5pPr marL="2057400" indent="-228600">
              <a:defRPr kumimoji="1" sz="2000">
                <a:solidFill>
                  <a:srgbClr val="3D4A2F"/>
                </a:solidFill>
                <a:latin typeface="Georgia" charset="0"/>
                <a:ea typeface="ヒラギノ明朝 ProN W3" charset="0"/>
                <a:cs typeface="ヒラギノ明朝 ProN W3" charset="0"/>
                <a:sym typeface="Georgia" charset="0"/>
              </a:defRPr>
            </a:lvl5pPr>
            <a:lvl6pPr marL="25146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6pPr>
            <a:lvl7pPr marL="29718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7pPr>
            <a:lvl8pPr marL="34290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8pPr>
            <a:lvl9pPr marL="38862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9pPr>
          </a:lstStyle>
          <a:p>
            <a:pPr algn="l">
              <a:lnSpc>
                <a:spcPct val="150000"/>
              </a:lnSpc>
              <a:buFont typeface="Georgia" charset="0"/>
              <a:buAutoNum type="arabicPeriod"/>
            </a:pPr>
            <a:r>
              <a:rPr lang="ja-JP" altLang="en-US" sz="2800" dirty="0">
                <a:latin typeface="ヒラギノ明朝 ProN W3" charset="0"/>
              </a:rPr>
              <a:t>こんな様子はありませんか？</a:t>
            </a:r>
            <a:endParaRPr lang="en-US" altLang="ja-JP" sz="2800" dirty="0">
              <a:latin typeface="ヒラギノ明朝 ProN W3" charset="0"/>
            </a:endParaRPr>
          </a:p>
          <a:p>
            <a:pPr algn="l">
              <a:lnSpc>
                <a:spcPct val="150000"/>
              </a:lnSpc>
              <a:buFont typeface="Georgia" charset="0"/>
              <a:buAutoNum type="arabicPeriod"/>
            </a:pPr>
            <a:r>
              <a:rPr lang="ja-JP" altLang="en-US" sz="2800" dirty="0">
                <a:latin typeface="ヒラギノ明朝 ProN W3" charset="0"/>
              </a:rPr>
              <a:t>こんな関わり方をしましょう</a:t>
            </a:r>
            <a:endParaRPr lang="en-US" altLang="ja-JP" sz="2800" dirty="0">
              <a:latin typeface="ヒラギノ明朝 ProN W3" charset="0"/>
            </a:endParaRPr>
          </a:p>
          <a:p>
            <a:pPr algn="l">
              <a:lnSpc>
                <a:spcPct val="150000"/>
              </a:lnSpc>
              <a:buFont typeface="Georgia" charset="0"/>
              <a:buAutoNum type="arabicPeriod"/>
            </a:pPr>
            <a:r>
              <a:rPr lang="ja-JP" altLang="en-US" sz="2800" dirty="0">
                <a:latin typeface="ヒラギノ明朝 ProN W3" charset="0"/>
              </a:rPr>
              <a:t>こんなことに気をつけて</a:t>
            </a:r>
            <a:endParaRPr lang="en-US" altLang="ja-JP" sz="2800" dirty="0">
              <a:latin typeface="ヒラギノ明朝 ProN W3" charset="0"/>
            </a:endParaRPr>
          </a:p>
        </p:txBody>
      </p:sp>
      <p:sp>
        <p:nvSpPr>
          <p:cNvPr id="2" name="日付プレースホルダー 1"/>
          <p:cNvSpPr>
            <a:spLocks noGrp="1"/>
          </p:cNvSpPr>
          <p:nvPr>
            <p:ph type="dt" sz="half" idx="10"/>
          </p:nvPr>
        </p:nvSpPr>
        <p:spPr/>
        <p:txBody>
          <a:bodyPr/>
          <a:lstStyle/>
          <a:p>
            <a:r>
              <a:rPr kumimoji="1" lang="en-US" altLang="ja-JP" smtClean="0"/>
              <a:t>11/09/25</a:t>
            </a:r>
            <a:endParaRPr kumimoji="1" lang="ja-JP" altLang="en-US"/>
          </a:p>
        </p:txBody>
      </p:sp>
      <p:sp>
        <p:nvSpPr>
          <p:cNvPr id="3" name="スライド番号プレースホルダー 2"/>
          <p:cNvSpPr>
            <a:spLocks noGrp="1"/>
          </p:cNvSpPr>
          <p:nvPr>
            <p:ph type="sldNum" sz="quarter" idx="12"/>
          </p:nvPr>
        </p:nvSpPr>
        <p:spPr/>
        <p:txBody>
          <a:bodyPr/>
          <a:lstStyle/>
          <a:p>
            <a:fld id="{FD378B90-F800-DE45-A31A-37CE90FA1D5B}" type="slidenum">
              <a:rPr kumimoji="1" lang="ja-JP" altLang="en-US" smtClean="0"/>
              <a:t>54</a:t>
            </a:fld>
            <a:endParaRPr kumimoji="1" lang="ja-JP" altLang="en-US"/>
          </a:p>
        </p:txBody>
      </p:sp>
    </p:spTree>
    <p:extLst>
      <p:ext uri="{BB962C8B-B14F-4D97-AF65-F5344CB8AC3E}">
        <p14:creationId xmlns:p14="http://schemas.microsoft.com/office/powerpoint/2010/main" val="3141842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テキスト ボックス 15"/>
          <p:cNvSpPr txBox="1">
            <a:spLocks noChangeArrowheads="1"/>
          </p:cNvSpPr>
          <p:nvPr/>
        </p:nvSpPr>
        <p:spPr bwMode="auto">
          <a:xfrm>
            <a:off x="1146583" y="1076111"/>
            <a:ext cx="7108815" cy="5248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kumimoji="1" sz="2000">
                <a:solidFill>
                  <a:srgbClr val="3D4A2F"/>
                </a:solidFill>
                <a:latin typeface="Georgia" charset="0"/>
                <a:ea typeface="ヒラギノ明朝 ProN W3" charset="0"/>
                <a:cs typeface="ヒラギノ明朝 ProN W3" charset="0"/>
                <a:sym typeface="Georgia" charset="0"/>
              </a:defRPr>
            </a:lvl1pPr>
            <a:lvl2pPr marL="742950" indent="-285750">
              <a:defRPr kumimoji="1" sz="2000">
                <a:solidFill>
                  <a:srgbClr val="3D4A2F"/>
                </a:solidFill>
                <a:latin typeface="Georgia" charset="0"/>
                <a:ea typeface="ヒラギノ明朝 ProN W3" charset="0"/>
                <a:cs typeface="ヒラギノ明朝 ProN W3" charset="0"/>
                <a:sym typeface="Georgia" charset="0"/>
              </a:defRPr>
            </a:lvl2pPr>
            <a:lvl3pPr marL="1143000" indent="-228600">
              <a:defRPr kumimoji="1" sz="2000">
                <a:solidFill>
                  <a:srgbClr val="3D4A2F"/>
                </a:solidFill>
                <a:latin typeface="Georgia" charset="0"/>
                <a:ea typeface="ヒラギノ明朝 ProN W3" charset="0"/>
                <a:cs typeface="ヒラギノ明朝 ProN W3" charset="0"/>
                <a:sym typeface="Georgia" charset="0"/>
              </a:defRPr>
            </a:lvl3pPr>
            <a:lvl4pPr marL="1600200" indent="-228600">
              <a:defRPr kumimoji="1" sz="2000">
                <a:solidFill>
                  <a:srgbClr val="3D4A2F"/>
                </a:solidFill>
                <a:latin typeface="Georgia" charset="0"/>
                <a:ea typeface="ヒラギノ明朝 ProN W3" charset="0"/>
                <a:cs typeface="ヒラギノ明朝 ProN W3" charset="0"/>
                <a:sym typeface="Georgia" charset="0"/>
              </a:defRPr>
            </a:lvl4pPr>
            <a:lvl5pPr marL="2057400" indent="-228600">
              <a:defRPr kumimoji="1" sz="2000">
                <a:solidFill>
                  <a:srgbClr val="3D4A2F"/>
                </a:solidFill>
                <a:latin typeface="Georgia" charset="0"/>
                <a:ea typeface="ヒラギノ明朝 ProN W3" charset="0"/>
                <a:cs typeface="ヒラギノ明朝 ProN W3" charset="0"/>
                <a:sym typeface="Georgia" charset="0"/>
              </a:defRPr>
            </a:lvl5pPr>
            <a:lvl6pPr marL="25146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6pPr>
            <a:lvl7pPr marL="29718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7pPr>
            <a:lvl8pPr marL="34290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8pPr>
            <a:lvl9pPr marL="38862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9pPr>
          </a:lstStyle>
          <a:p>
            <a:pPr marL="546100" indent="-546100" algn="l">
              <a:lnSpc>
                <a:spcPct val="120000"/>
              </a:lnSpc>
              <a:buFont typeface="ヒラギノ明朝 ProN W3" charset="0"/>
              <a:buAutoNum type="circleNumDbPlain"/>
            </a:pPr>
            <a:r>
              <a:rPr lang="ja-JP" altLang="en-US" sz="2800" dirty="0">
                <a:latin typeface="+mn-ea"/>
                <a:ea typeface="+mn-ea"/>
              </a:rPr>
              <a:t>ささいなことに怯える。</a:t>
            </a:r>
            <a:endParaRPr lang="en-US" altLang="ja-JP" sz="2800" dirty="0">
              <a:latin typeface="+mn-ea"/>
              <a:ea typeface="+mn-ea"/>
            </a:endParaRPr>
          </a:p>
          <a:p>
            <a:pPr marL="546100" indent="-546100" algn="l">
              <a:lnSpc>
                <a:spcPct val="120000"/>
              </a:lnSpc>
              <a:buFont typeface="ヒラギノ明朝 ProN W3" charset="0"/>
              <a:buAutoNum type="circleNumDbPlain"/>
            </a:pPr>
            <a:r>
              <a:rPr lang="ja-JP" altLang="en-US" sz="2800" dirty="0">
                <a:latin typeface="+mn-ea"/>
                <a:ea typeface="+mn-ea"/>
              </a:rPr>
              <a:t>赤ちゃん返りがある。</a:t>
            </a:r>
            <a:endParaRPr lang="en-US" altLang="ja-JP" sz="2800" dirty="0">
              <a:latin typeface="+mn-ea"/>
              <a:ea typeface="+mn-ea"/>
            </a:endParaRPr>
          </a:p>
          <a:p>
            <a:pPr marL="546100" indent="-546100" algn="l">
              <a:lnSpc>
                <a:spcPct val="120000"/>
              </a:lnSpc>
              <a:buFont typeface="ヒラギノ明朝 ProN W3" charset="0"/>
              <a:buAutoNum type="circleNumDbPlain"/>
            </a:pPr>
            <a:r>
              <a:rPr lang="ja-JP" altLang="en-US" sz="2800" dirty="0">
                <a:latin typeface="+mn-ea"/>
                <a:ea typeface="+mn-ea"/>
              </a:rPr>
              <a:t>表情が乏しく、ぼーっとしている。</a:t>
            </a:r>
            <a:endParaRPr lang="en-US" altLang="ja-JP" sz="2800" dirty="0">
              <a:latin typeface="+mn-ea"/>
              <a:ea typeface="+mn-ea"/>
            </a:endParaRPr>
          </a:p>
          <a:p>
            <a:pPr marL="546100" indent="-546100" algn="l">
              <a:lnSpc>
                <a:spcPct val="120000"/>
              </a:lnSpc>
              <a:buFont typeface="ヒラギノ明朝 ProN W3" charset="0"/>
              <a:buAutoNum type="circleNumDbPlain"/>
            </a:pPr>
            <a:r>
              <a:rPr lang="ja-JP" altLang="en-US" sz="2800" dirty="0">
                <a:latin typeface="+mn-ea"/>
                <a:ea typeface="+mn-ea"/>
              </a:rPr>
              <a:t>寝付きが悪い、眠れない。</a:t>
            </a:r>
            <a:endParaRPr lang="en-US" altLang="ja-JP" sz="2800" dirty="0">
              <a:latin typeface="+mn-ea"/>
              <a:ea typeface="+mn-ea"/>
            </a:endParaRPr>
          </a:p>
          <a:p>
            <a:pPr marL="546100" indent="-546100" algn="l">
              <a:lnSpc>
                <a:spcPct val="120000"/>
              </a:lnSpc>
              <a:buFont typeface="ヒラギノ明朝 ProN W3" charset="0"/>
              <a:buAutoNum type="circleNumDbPlain"/>
            </a:pPr>
            <a:r>
              <a:rPr lang="ja-JP" altLang="en-US" sz="2800" dirty="0">
                <a:latin typeface="+mn-ea"/>
                <a:ea typeface="+mn-ea"/>
              </a:rPr>
              <a:t>夜泣きをする。</a:t>
            </a:r>
            <a:endParaRPr lang="en-US" altLang="ja-JP" sz="2800" dirty="0">
              <a:latin typeface="+mn-ea"/>
              <a:ea typeface="+mn-ea"/>
            </a:endParaRPr>
          </a:p>
          <a:p>
            <a:pPr marL="546100" indent="-546100" algn="l">
              <a:lnSpc>
                <a:spcPct val="120000"/>
              </a:lnSpc>
              <a:buFont typeface="ヒラギノ明朝 ProN W3" charset="0"/>
              <a:buAutoNum type="circleNumDbPlain"/>
            </a:pPr>
            <a:r>
              <a:rPr lang="ja-JP" altLang="en-US" sz="2800" dirty="0">
                <a:latin typeface="+mn-ea"/>
                <a:ea typeface="+mn-ea"/>
              </a:rPr>
              <a:t>おどどしている。</a:t>
            </a:r>
            <a:endParaRPr lang="en-US" altLang="ja-JP" sz="2800" dirty="0">
              <a:latin typeface="+mn-ea"/>
              <a:ea typeface="+mn-ea"/>
            </a:endParaRPr>
          </a:p>
          <a:p>
            <a:pPr marL="546100" indent="-546100" algn="l">
              <a:lnSpc>
                <a:spcPct val="120000"/>
              </a:lnSpc>
              <a:buFont typeface="ヒラギノ明朝 ProN W3" charset="0"/>
              <a:buAutoNum type="circleNumDbPlain"/>
            </a:pPr>
            <a:r>
              <a:rPr lang="ja-JP" altLang="en-US" sz="2800" dirty="0">
                <a:latin typeface="+mn-ea"/>
                <a:ea typeface="+mn-ea"/>
              </a:rPr>
              <a:t>興奮して落ち着きがなくなる。</a:t>
            </a:r>
            <a:endParaRPr lang="en-US" altLang="ja-JP" sz="2800" dirty="0">
              <a:latin typeface="+mn-ea"/>
              <a:ea typeface="+mn-ea"/>
            </a:endParaRPr>
          </a:p>
          <a:p>
            <a:pPr marL="546100" indent="-546100" algn="l">
              <a:lnSpc>
                <a:spcPct val="120000"/>
              </a:lnSpc>
              <a:buFont typeface="ヒラギノ明朝 ProN W3" charset="0"/>
              <a:buAutoNum type="circleNumDbPlain"/>
            </a:pPr>
            <a:r>
              <a:rPr lang="ja-JP" altLang="en-US" sz="2800" dirty="0">
                <a:latin typeface="+mn-ea"/>
                <a:ea typeface="+mn-ea"/>
              </a:rPr>
              <a:t>食欲がない。</a:t>
            </a:r>
            <a:endParaRPr lang="en-US" altLang="ja-JP" sz="2800" dirty="0">
              <a:latin typeface="+mn-ea"/>
              <a:ea typeface="+mn-ea"/>
            </a:endParaRPr>
          </a:p>
          <a:p>
            <a:pPr marL="546100" indent="-546100" algn="l">
              <a:lnSpc>
                <a:spcPct val="120000"/>
              </a:lnSpc>
              <a:buFont typeface="ヒラギノ明朝 ProN W3" charset="0"/>
              <a:buAutoNum type="circleNumDbPlain"/>
            </a:pPr>
            <a:r>
              <a:rPr lang="ja-JP" altLang="en-US" sz="2800" dirty="0">
                <a:latin typeface="+mn-ea"/>
                <a:ea typeface="+mn-ea"/>
              </a:rPr>
              <a:t>吐き気、腹痛、めまい、</a:t>
            </a:r>
            <a:endParaRPr lang="en-US" altLang="ja-JP" sz="2800" dirty="0">
              <a:latin typeface="+mn-ea"/>
              <a:ea typeface="+mn-ea"/>
            </a:endParaRPr>
          </a:p>
          <a:p>
            <a:pPr marL="546100" indent="-546100" algn="l">
              <a:lnSpc>
                <a:spcPct val="120000"/>
              </a:lnSpc>
              <a:buFont typeface="ヒラギノ明朝 ProN W3" charset="0"/>
              <a:buAutoNum type="circleNumDbPlain"/>
            </a:pPr>
            <a:r>
              <a:rPr lang="ja-JP" altLang="en-US" sz="2800" dirty="0">
                <a:latin typeface="+mn-ea"/>
                <a:ea typeface="+mn-ea"/>
              </a:rPr>
              <a:t>おねしょがある</a:t>
            </a:r>
            <a:r>
              <a:rPr lang="ja-JP" altLang="en-US" sz="2800" dirty="0" smtClean="0">
                <a:latin typeface="+mn-ea"/>
                <a:ea typeface="+mn-ea"/>
              </a:rPr>
              <a:t>。</a:t>
            </a:r>
            <a:endParaRPr lang="en-US" altLang="ja-JP" sz="2800" dirty="0">
              <a:latin typeface="+mn-ea"/>
              <a:ea typeface="+mn-ea"/>
            </a:endParaRPr>
          </a:p>
        </p:txBody>
      </p:sp>
      <p:sp>
        <p:nvSpPr>
          <p:cNvPr id="88067" name="タイトル 1"/>
          <p:cNvSpPr txBox="1">
            <a:spLocks/>
          </p:cNvSpPr>
          <p:nvPr/>
        </p:nvSpPr>
        <p:spPr bwMode="auto">
          <a:xfrm>
            <a:off x="319882" y="5174066"/>
            <a:ext cx="8559800" cy="892471"/>
          </a:xfrm>
          <a:prstGeom prst="rect">
            <a:avLst/>
          </a:prstGeom>
          <a:noFill/>
          <a:ln>
            <a:noFill/>
          </a:ln>
          <a:effectLst>
            <a:outerShdw dist="25399" dir="16200000" algn="ctr" rotWithShape="0">
              <a:schemeClr val="bg2">
                <a:alpha val="29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8100" tIns="38100" rIns="38100" bIns="38100" anchor="ctr"/>
          <a:lstStyle>
            <a:lvl1pPr marL="274638" indent="-274638">
              <a:defRPr kumimoji="1" sz="2000">
                <a:solidFill>
                  <a:srgbClr val="3D4A2F"/>
                </a:solidFill>
                <a:latin typeface="Georgia" charset="0"/>
                <a:ea typeface="ヒラギノ明朝 ProN W3" charset="0"/>
                <a:cs typeface="ヒラギノ明朝 ProN W3" charset="0"/>
                <a:sym typeface="Georgia" charset="0"/>
              </a:defRPr>
            </a:lvl1pPr>
            <a:lvl2pPr marL="742950" indent="-285750">
              <a:defRPr kumimoji="1" sz="2000">
                <a:solidFill>
                  <a:srgbClr val="3D4A2F"/>
                </a:solidFill>
                <a:latin typeface="Georgia" charset="0"/>
                <a:ea typeface="ヒラギノ明朝 ProN W3" charset="0"/>
                <a:cs typeface="ヒラギノ明朝 ProN W3" charset="0"/>
                <a:sym typeface="Georgia" charset="0"/>
              </a:defRPr>
            </a:lvl2pPr>
            <a:lvl3pPr marL="1143000" indent="-228600">
              <a:defRPr kumimoji="1" sz="2000">
                <a:solidFill>
                  <a:srgbClr val="3D4A2F"/>
                </a:solidFill>
                <a:latin typeface="Georgia" charset="0"/>
                <a:ea typeface="ヒラギノ明朝 ProN W3" charset="0"/>
                <a:cs typeface="ヒラギノ明朝 ProN W3" charset="0"/>
                <a:sym typeface="Georgia" charset="0"/>
              </a:defRPr>
            </a:lvl3pPr>
            <a:lvl4pPr marL="1600200" indent="-228600">
              <a:defRPr kumimoji="1" sz="2000">
                <a:solidFill>
                  <a:srgbClr val="3D4A2F"/>
                </a:solidFill>
                <a:latin typeface="Georgia" charset="0"/>
                <a:ea typeface="ヒラギノ明朝 ProN W3" charset="0"/>
                <a:cs typeface="ヒラギノ明朝 ProN W3" charset="0"/>
                <a:sym typeface="Georgia" charset="0"/>
              </a:defRPr>
            </a:lvl4pPr>
            <a:lvl5pPr marL="2057400" indent="-228600">
              <a:defRPr kumimoji="1" sz="2000">
                <a:solidFill>
                  <a:srgbClr val="3D4A2F"/>
                </a:solidFill>
                <a:latin typeface="Georgia" charset="0"/>
                <a:ea typeface="ヒラギノ明朝 ProN W3" charset="0"/>
                <a:cs typeface="ヒラギノ明朝 ProN W3" charset="0"/>
                <a:sym typeface="Georgia" charset="0"/>
              </a:defRPr>
            </a:lvl5pPr>
            <a:lvl6pPr marL="25146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6pPr>
            <a:lvl7pPr marL="29718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7pPr>
            <a:lvl8pPr marL="34290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8pPr>
            <a:lvl9pPr marL="38862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9pPr>
          </a:lstStyle>
          <a:p>
            <a:endParaRPr lang="en-US" altLang="ja-JP" sz="3200" b="1" dirty="0">
              <a:solidFill>
                <a:srgbClr val="000000"/>
              </a:solidFill>
              <a:latin typeface="ヒラギノ明朝 ProN W3" charset="0"/>
            </a:endParaRPr>
          </a:p>
        </p:txBody>
      </p:sp>
      <p:sp>
        <p:nvSpPr>
          <p:cNvPr id="2" name="タイトル 1"/>
          <p:cNvSpPr>
            <a:spLocks noGrp="1"/>
          </p:cNvSpPr>
          <p:nvPr>
            <p:ph type="title"/>
          </p:nvPr>
        </p:nvSpPr>
        <p:spPr>
          <a:xfrm>
            <a:off x="457200" y="274638"/>
            <a:ext cx="8229600" cy="801473"/>
          </a:xfrm>
        </p:spPr>
        <p:txBody>
          <a:bodyPr>
            <a:noAutofit/>
          </a:bodyPr>
          <a:lstStyle/>
          <a:p>
            <a:r>
              <a:rPr lang="ja-JP" altLang="en-US" b="1" dirty="0" smtClean="0">
                <a:solidFill>
                  <a:srgbClr val="000000"/>
                </a:solidFill>
                <a:latin typeface="+mj-ea"/>
              </a:rPr>
              <a:t>こんな様子</a:t>
            </a:r>
            <a:r>
              <a:rPr lang="ja-JP" altLang="en-US" b="1" dirty="0">
                <a:solidFill>
                  <a:srgbClr val="000000"/>
                </a:solidFill>
                <a:latin typeface="+mj-ea"/>
              </a:rPr>
              <a:t>はありませんか</a:t>
            </a:r>
            <a:r>
              <a:rPr lang="ja-JP" altLang="en-US" b="1" dirty="0" smtClean="0">
                <a:solidFill>
                  <a:srgbClr val="000000"/>
                </a:solidFill>
                <a:latin typeface="+mj-ea"/>
              </a:rPr>
              <a:t>？</a:t>
            </a:r>
            <a:endParaRPr kumimoji="1" lang="ja-JP" altLang="en-US" dirty="0">
              <a:solidFill>
                <a:srgbClr val="000000"/>
              </a:solidFill>
              <a:latin typeface="+mj-ea"/>
            </a:endParaRPr>
          </a:p>
        </p:txBody>
      </p:sp>
      <p:sp>
        <p:nvSpPr>
          <p:cNvPr id="3" name="日付プレースホルダー 2"/>
          <p:cNvSpPr>
            <a:spLocks noGrp="1"/>
          </p:cNvSpPr>
          <p:nvPr>
            <p:ph type="dt" sz="half" idx="10"/>
          </p:nvPr>
        </p:nvSpPr>
        <p:spPr/>
        <p:txBody>
          <a:bodyPr/>
          <a:lstStyle/>
          <a:p>
            <a:r>
              <a:rPr kumimoji="1" lang="en-US" altLang="ja-JP" smtClean="0"/>
              <a:t>11/09/25</a:t>
            </a:r>
            <a:endParaRPr kumimoji="1" lang="ja-JP" altLang="en-US"/>
          </a:p>
        </p:txBody>
      </p:sp>
      <p:sp>
        <p:nvSpPr>
          <p:cNvPr id="4" name="スライド番号プレースホルダー 3"/>
          <p:cNvSpPr>
            <a:spLocks noGrp="1"/>
          </p:cNvSpPr>
          <p:nvPr>
            <p:ph type="sldNum" sz="quarter" idx="12"/>
          </p:nvPr>
        </p:nvSpPr>
        <p:spPr/>
        <p:txBody>
          <a:bodyPr/>
          <a:lstStyle/>
          <a:p>
            <a:fld id="{FD378B90-F800-DE45-A31A-37CE90FA1D5B}" type="slidenum">
              <a:rPr kumimoji="1" lang="ja-JP" altLang="en-US" smtClean="0"/>
              <a:t>55</a:t>
            </a:fld>
            <a:endParaRPr kumimoji="1" lang="ja-JP" altLang="en-US"/>
          </a:p>
        </p:txBody>
      </p:sp>
    </p:spTree>
    <p:extLst>
      <p:ext uri="{BB962C8B-B14F-4D97-AF65-F5344CB8AC3E}">
        <p14:creationId xmlns:p14="http://schemas.microsoft.com/office/powerpoint/2010/main" val="1444018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テキスト ボックス 15"/>
          <p:cNvSpPr txBox="1">
            <a:spLocks noChangeArrowheads="1"/>
          </p:cNvSpPr>
          <p:nvPr/>
        </p:nvSpPr>
        <p:spPr bwMode="auto">
          <a:xfrm>
            <a:off x="915834" y="1223585"/>
            <a:ext cx="7127888" cy="495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kumimoji="1" sz="2000">
                <a:solidFill>
                  <a:srgbClr val="3D4A2F"/>
                </a:solidFill>
                <a:latin typeface="Georgia" charset="0"/>
                <a:ea typeface="ヒラギノ明朝 ProN W3" charset="0"/>
                <a:cs typeface="ヒラギノ明朝 ProN W3" charset="0"/>
                <a:sym typeface="Georgia" charset="0"/>
              </a:defRPr>
            </a:lvl1pPr>
            <a:lvl2pPr marL="742950" indent="-285750">
              <a:defRPr kumimoji="1" sz="2000">
                <a:solidFill>
                  <a:srgbClr val="3D4A2F"/>
                </a:solidFill>
                <a:latin typeface="Georgia" charset="0"/>
                <a:ea typeface="ヒラギノ明朝 ProN W3" charset="0"/>
                <a:cs typeface="ヒラギノ明朝 ProN W3" charset="0"/>
                <a:sym typeface="Georgia" charset="0"/>
              </a:defRPr>
            </a:lvl2pPr>
            <a:lvl3pPr marL="1143000" indent="-228600">
              <a:defRPr kumimoji="1" sz="2000">
                <a:solidFill>
                  <a:srgbClr val="3D4A2F"/>
                </a:solidFill>
                <a:latin typeface="Georgia" charset="0"/>
                <a:ea typeface="ヒラギノ明朝 ProN W3" charset="0"/>
                <a:cs typeface="ヒラギノ明朝 ProN W3" charset="0"/>
                <a:sym typeface="Georgia" charset="0"/>
              </a:defRPr>
            </a:lvl3pPr>
            <a:lvl4pPr marL="1600200" indent="-228600">
              <a:defRPr kumimoji="1" sz="2000">
                <a:solidFill>
                  <a:srgbClr val="3D4A2F"/>
                </a:solidFill>
                <a:latin typeface="Georgia" charset="0"/>
                <a:ea typeface="ヒラギノ明朝 ProN W3" charset="0"/>
                <a:cs typeface="ヒラギノ明朝 ProN W3" charset="0"/>
                <a:sym typeface="Georgia" charset="0"/>
              </a:defRPr>
            </a:lvl4pPr>
            <a:lvl5pPr marL="2057400" indent="-228600">
              <a:defRPr kumimoji="1" sz="2000">
                <a:solidFill>
                  <a:srgbClr val="3D4A2F"/>
                </a:solidFill>
                <a:latin typeface="Georgia" charset="0"/>
                <a:ea typeface="ヒラギノ明朝 ProN W3" charset="0"/>
                <a:cs typeface="ヒラギノ明朝 ProN W3" charset="0"/>
                <a:sym typeface="Georgia" charset="0"/>
              </a:defRPr>
            </a:lvl5pPr>
            <a:lvl6pPr marL="25146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6pPr>
            <a:lvl7pPr marL="29718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7pPr>
            <a:lvl8pPr marL="34290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8pPr>
            <a:lvl9pPr marL="38862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9pPr>
          </a:lstStyle>
          <a:p>
            <a:pPr algn="l">
              <a:lnSpc>
                <a:spcPct val="120000"/>
              </a:lnSpc>
              <a:buFont typeface="ヒラギノ明朝 ProN W3" charset="0"/>
              <a:buAutoNum type="circleNumDbPlain"/>
            </a:pPr>
            <a:r>
              <a:rPr lang="ja-JP" altLang="en-US" sz="2400" dirty="0">
                <a:latin typeface="+mn-ea"/>
                <a:ea typeface="+mn-ea"/>
              </a:rPr>
              <a:t>スキンシップなどで安心感を与える。</a:t>
            </a:r>
            <a:endParaRPr lang="en-US" altLang="ja-JP" sz="2400" dirty="0">
              <a:latin typeface="+mn-ea"/>
              <a:ea typeface="+mn-ea"/>
            </a:endParaRPr>
          </a:p>
          <a:p>
            <a:pPr algn="l">
              <a:lnSpc>
                <a:spcPct val="120000"/>
              </a:lnSpc>
              <a:buFont typeface="ヒラギノ明朝 ProN W3" charset="0"/>
              <a:buAutoNum type="circleNumDbPlain"/>
            </a:pPr>
            <a:r>
              <a:rPr lang="ja-JP" altLang="en-US" sz="2400" dirty="0">
                <a:latin typeface="+mn-ea"/>
                <a:ea typeface="+mn-ea"/>
              </a:rPr>
              <a:t>「しっかりしなさい」などと励まさない。</a:t>
            </a:r>
            <a:endParaRPr lang="en-US" altLang="ja-JP" sz="2400" dirty="0">
              <a:latin typeface="+mn-ea"/>
              <a:ea typeface="+mn-ea"/>
            </a:endParaRPr>
          </a:p>
          <a:p>
            <a:pPr algn="l">
              <a:lnSpc>
                <a:spcPct val="120000"/>
              </a:lnSpc>
              <a:buFont typeface="ヒラギノ明朝 ProN W3" charset="0"/>
              <a:buAutoNum type="circleNumDbPlain"/>
            </a:pPr>
            <a:r>
              <a:rPr lang="ja-JP" altLang="en-US" sz="2400" dirty="0">
                <a:latin typeface="+mn-ea"/>
                <a:ea typeface="+mn-ea"/>
              </a:rPr>
              <a:t>途中で話をさえぎらず、最後まで聞く。</a:t>
            </a:r>
            <a:endParaRPr lang="en-US" altLang="ja-JP" sz="2400" dirty="0">
              <a:latin typeface="+mn-ea"/>
              <a:ea typeface="+mn-ea"/>
            </a:endParaRPr>
          </a:p>
          <a:p>
            <a:pPr algn="l">
              <a:lnSpc>
                <a:spcPct val="120000"/>
              </a:lnSpc>
              <a:buFont typeface="ヒラギノ明朝 ProN W3" charset="0"/>
              <a:buAutoNum type="circleNumDbPlain"/>
            </a:pPr>
            <a:r>
              <a:rPr lang="ja-JP" altLang="en-US" sz="2400" dirty="0">
                <a:latin typeface="+mn-ea"/>
                <a:ea typeface="+mn-ea"/>
              </a:rPr>
              <a:t>できるだけ、感情を表現させる。</a:t>
            </a:r>
            <a:endParaRPr lang="en-US" altLang="ja-JP" sz="2400" dirty="0">
              <a:latin typeface="+mn-ea"/>
              <a:ea typeface="+mn-ea"/>
            </a:endParaRPr>
          </a:p>
          <a:p>
            <a:pPr algn="l">
              <a:lnSpc>
                <a:spcPct val="120000"/>
              </a:lnSpc>
              <a:buFont typeface="ヒラギノ明朝 ProN W3" charset="0"/>
              <a:buAutoNum type="circleNumDbPlain"/>
            </a:pPr>
            <a:r>
              <a:rPr lang="ja-JP" altLang="en-US" sz="2400" dirty="0">
                <a:latin typeface="+mn-ea"/>
                <a:ea typeface="+mn-ea"/>
              </a:rPr>
              <a:t>年齢に応じて状況を説明し、取り残されているという感覚を与えない。</a:t>
            </a:r>
            <a:endParaRPr lang="en-US" altLang="ja-JP" sz="2400" dirty="0">
              <a:latin typeface="+mn-ea"/>
              <a:ea typeface="+mn-ea"/>
            </a:endParaRPr>
          </a:p>
          <a:p>
            <a:pPr algn="l">
              <a:lnSpc>
                <a:spcPct val="120000"/>
              </a:lnSpc>
              <a:buFont typeface="ヒラギノ明朝 ProN W3" charset="0"/>
              <a:buAutoNum type="circleNumDbPlain"/>
            </a:pPr>
            <a:r>
              <a:rPr lang="ja-JP" altLang="en-US" sz="2400" dirty="0">
                <a:latin typeface="+mn-ea"/>
                <a:ea typeface="+mn-ea"/>
              </a:rPr>
              <a:t>症状は誰にでも起きるもので、恥ずかしいものではないことを説明する。</a:t>
            </a:r>
            <a:endParaRPr lang="en-US" altLang="ja-JP" sz="2400" dirty="0">
              <a:latin typeface="+mn-ea"/>
              <a:ea typeface="+mn-ea"/>
            </a:endParaRPr>
          </a:p>
          <a:p>
            <a:pPr algn="l">
              <a:lnSpc>
                <a:spcPct val="120000"/>
              </a:lnSpc>
              <a:buFont typeface="ヒラギノ明朝 ProN W3" charset="0"/>
              <a:buAutoNum type="circleNumDbPlain"/>
            </a:pPr>
            <a:r>
              <a:rPr lang="ja-JP" altLang="en-US" sz="2400" dirty="0">
                <a:latin typeface="+mn-ea"/>
                <a:ea typeface="+mn-ea"/>
              </a:rPr>
              <a:t>遊びなど活動的に動ける機会をつくる。</a:t>
            </a:r>
            <a:endParaRPr lang="en-US" altLang="ja-JP" sz="2400" dirty="0">
              <a:latin typeface="+mn-ea"/>
              <a:ea typeface="+mn-ea"/>
            </a:endParaRPr>
          </a:p>
          <a:p>
            <a:pPr algn="l">
              <a:lnSpc>
                <a:spcPct val="120000"/>
              </a:lnSpc>
              <a:buFont typeface="ヒラギノ明朝 ProN W3" charset="0"/>
              <a:buAutoNum type="circleNumDbPlain"/>
            </a:pPr>
            <a:r>
              <a:rPr lang="ja-JP" altLang="en-US" sz="2400" dirty="0">
                <a:latin typeface="+mn-ea"/>
                <a:ea typeface="+mn-ea"/>
              </a:rPr>
              <a:t>子どもたちができることを一緒に考える。</a:t>
            </a:r>
            <a:endParaRPr lang="en-US" altLang="ja-JP" sz="2400" dirty="0">
              <a:latin typeface="+mn-ea"/>
              <a:ea typeface="+mn-ea"/>
            </a:endParaRPr>
          </a:p>
          <a:p>
            <a:pPr algn="l">
              <a:lnSpc>
                <a:spcPct val="120000"/>
              </a:lnSpc>
              <a:buFont typeface="ヒラギノ明朝 ProN W3" charset="0"/>
              <a:buAutoNum type="circleNumDbPlain"/>
            </a:pPr>
            <a:r>
              <a:rPr lang="ja-JP" altLang="en-US" sz="2400" dirty="0">
                <a:latin typeface="+mn-ea"/>
                <a:ea typeface="+mn-ea"/>
              </a:rPr>
              <a:t>大人と一緒に手伝いをさせて達成感を持たせる。</a:t>
            </a:r>
            <a:endParaRPr lang="en-US" altLang="ja-JP" sz="2400" dirty="0">
              <a:latin typeface="+mn-ea"/>
              <a:ea typeface="+mn-ea"/>
            </a:endParaRPr>
          </a:p>
        </p:txBody>
      </p:sp>
      <p:sp>
        <p:nvSpPr>
          <p:cNvPr id="89091" name="タイトル 1"/>
          <p:cNvSpPr txBox="1">
            <a:spLocks/>
          </p:cNvSpPr>
          <p:nvPr/>
        </p:nvSpPr>
        <p:spPr bwMode="auto">
          <a:xfrm>
            <a:off x="0" y="4942955"/>
            <a:ext cx="8559800" cy="571500"/>
          </a:xfrm>
          <a:prstGeom prst="rect">
            <a:avLst/>
          </a:prstGeom>
          <a:noFill/>
          <a:ln>
            <a:noFill/>
          </a:ln>
          <a:effectLst>
            <a:outerShdw dist="25399" dir="16200000" algn="ctr" rotWithShape="0">
              <a:schemeClr val="bg2">
                <a:alpha val="29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8100" tIns="38100" rIns="38100" bIns="38100" anchor="ctr"/>
          <a:lstStyle>
            <a:lvl1pPr marL="274638" indent="-274638">
              <a:defRPr kumimoji="1" sz="2000">
                <a:solidFill>
                  <a:srgbClr val="3D4A2F"/>
                </a:solidFill>
                <a:latin typeface="Georgia" charset="0"/>
                <a:ea typeface="ヒラギノ明朝 ProN W3" charset="0"/>
                <a:cs typeface="ヒラギノ明朝 ProN W3" charset="0"/>
                <a:sym typeface="Georgia" charset="0"/>
              </a:defRPr>
            </a:lvl1pPr>
            <a:lvl2pPr marL="742950" indent="-285750">
              <a:defRPr kumimoji="1" sz="2000">
                <a:solidFill>
                  <a:srgbClr val="3D4A2F"/>
                </a:solidFill>
                <a:latin typeface="Georgia" charset="0"/>
                <a:ea typeface="ヒラギノ明朝 ProN W3" charset="0"/>
                <a:cs typeface="ヒラギノ明朝 ProN W3" charset="0"/>
                <a:sym typeface="Georgia" charset="0"/>
              </a:defRPr>
            </a:lvl2pPr>
            <a:lvl3pPr marL="1143000" indent="-228600">
              <a:defRPr kumimoji="1" sz="2000">
                <a:solidFill>
                  <a:srgbClr val="3D4A2F"/>
                </a:solidFill>
                <a:latin typeface="Georgia" charset="0"/>
                <a:ea typeface="ヒラギノ明朝 ProN W3" charset="0"/>
                <a:cs typeface="ヒラギノ明朝 ProN W3" charset="0"/>
                <a:sym typeface="Georgia" charset="0"/>
              </a:defRPr>
            </a:lvl3pPr>
            <a:lvl4pPr marL="1600200" indent="-228600">
              <a:defRPr kumimoji="1" sz="2000">
                <a:solidFill>
                  <a:srgbClr val="3D4A2F"/>
                </a:solidFill>
                <a:latin typeface="Georgia" charset="0"/>
                <a:ea typeface="ヒラギノ明朝 ProN W3" charset="0"/>
                <a:cs typeface="ヒラギノ明朝 ProN W3" charset="0"/>
                <a:sym typeface="Georgia" charset="0"/>
              </a:defRPr>
            </a:lvl4pPr>
            <a:lvl5pPr marL="2057400" indent="-228600">
              <a:defRPr kumimoji="1" sz="2000">
                <a:solidFill>
                  <a:srgbClr val="3D4A2F"/>
                </a:solidFill>
                <a:latin typeface="Georgia" charset="0"/>
                <a:ea typeface="ヒラギノ明朝 ProN W3" charset="0"/>
                <a:cs typeface="ヒラギノ明朝 ProN W3" charset="0"/>
                <a:sym typeface="Georgia" charset="0"/>
              </a:defRPr>
            </a:lvl5pPr>
            <a:lvl6pPr marL="25146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6pPr>
            <a:lvl7pPr marL="29718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7pPr>
            <a:lvl8pPr marL="34290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8pPr>
            <a:lvl9pPr marL="38862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9pPr>
          </a:lstStyle>
          <a:p>
            <a:endParaRPr lang="en-US" altLang="ja-JP" sz="3200" b="1" dirty="0">
              <a:solidFill>
                <a:srgbClr val="000000"/>
              </a:solidFill>
              <a:latin typeface="ヒラギノ明朝 ProN W3" charset="0"/>
            </a:endParaRPr>
          </a:p>
        </p:txBody>
      </p:sp>
      <p:sp>
        <p:nvSpPr>
          <p:cNvPr id="2" name="タイトル 1"/>
          <p:cNvSpPr>
            <a:spLocks noGrp="1"/>
          </p:cNvSpPr>
          <p:nvPr>
            <p:ph type="title"/>
          </p:nvPr>
        </p:nvSpPr>
        <p:spPr/>
        <p:txBody>
          <a:bodyPr>
            <a:normAutofit/>
          </a:bodyPr>
          <a:lstStyle/>
          <a:p>
            <a:r>
              <a:rPr lang="ja-JP" altLang="en-US" b="1" dirty="0">
                <a:solidFill>
                  <a:srgbClr val="000000"/>
                </a:solidFill>
                <a:latin typeface="ヒラギノ明朝 ProN W3" charset="0"/>
              </a:rPr>
              <a:t>こんな関わりをしましょう９か</a:t>
            </a:r>
            <a:r>
              <a:rPr lang="ja-JP" altLang="en-US" b="1" dirty="0" smtClean="0">
                <a:solidFill>
                  <a:srgbClr val="000000"/>
                </a:solidFill>
                <a:latin typeface="ヒラギノ明朝 ProN W3" charset="0"/>
              </a:rPr>
              <a:t>条</a:t>
            </a:r>
            <a:endParaRPr kumimoji="1" lang="ja-JP" altLang="en-US" dirty="0"/>
          </a:p>
        </p:txBody>
      </p:sp>
      <p:sp>
        <p:nvSpPr>
          <p:cNvPr id="3" name="正方形/長方形 2"/>
          <p:cNvSpPr/>
          <p:nvPr/>
        </p:nvSpPr>
        <p:spPr>
          <a:xfrm>
            <a:off x="133951" y="29882"/>
            <a:ext cx="5634243" cy="369332"/>
          </a:xfrm>
          <a:prstGeom prst="rect">
            <a:avLst/>
          </a:prstGeom>
        </p:spPr>
        <p:txBody>
          <a:bodyPr wrap="square">
            <a:spAutoFit/>
          </a:bodyPr>
          <a:lstStyle/>
          <a:p>
            <a:r>
              <a:rPr lang="ja-JP" altLang="en-US" dirty="0">
                <a:latin typeface="ヒラギノ明朝 ProN W3" charset="0"/>
                <a:ea typeface="ヒラギノ明朝 ProN W3" charset="0"/>
                <a:cs typeface="ヒラギノ明朝 ProN W3" charset="0"/>
              </a:rPr>
              <a:t>災害を体験した子どもたちの「こころのケア」</a:t>
            </a:r>
            <a:endParaRPr lang="ja-JP" altLang="en-US" dirty="0"/>
          </a:p>
        </p:txBody>
      </p:sp>
      <p:sp>
        <p:nvSpPr>
          <p:cNvPr id="4" name="日付プレースホルダー 3"/>
          <p:cNvSpPr>
            <a:spLocks noGrp="1"/>
          </p:cNvSpPr>
          <p:nvPr>
            <p:ph type="dt" sz="half" idx="10"/>
          </p:nvPr>
        </p:nvSpPr>
        <p:spPr/>
        <p:txBody>
          <a:bodyPr/>
          <a:lstStyle/>
          <a:p>
            <a:r>
              <a:rPr kumimoji="1" lang="en-US" altLang="ja-JP" smtClean="0"/>
              <a:t>11/09/25</a:t>
            </a:r>
            <a:endParaRPr kumimoji="1" lang="ja-JP" altLang="en-US"/>
          </a:p>
        </p:txBody>
      </p:sp>
      <p:sp>
        <p:nvSpPr>
          <p:cNvPr id="5" name="スライド番号プレースホルダー 4"/>
          <p:cNvSpPr>
            <a:spLocks noGrp="1"/>
          </p:cNvSpPr>
          <p:nvPr>
            <p:ph type="sldNum" sz="quarter" idx="12"/>
          </p:nvPr>
        </p:nvSpPr>
        <p:spPr/>
        <p:txBody>
          <a:bodyPr/>
          <a:lstStyle/>
          <a:p>
            <a:fld id="{FD378B90-F800-DE45-A31A-37CE90FA1D5B}" type="slidenum">
              <a:rPr kumimoji="1" lang="ja-JP" altLang="en-US" smtClean="0"/>
              <a:t>56</a:t>
            </a:fld>
            <a:endParaRPr kumimoji="1" lang="ja-JP" altLang="en-US"/>
          </a:p>
        </p:txBody>
      </p:sp>
    </p:spTree>
    <p:extLst>
      <p:ext uri="{BB962C8B-B14F-4D97-AF65-F5344CB8AC3E}">
        <p14:creationId xmlns:p14="http://schemas.microsoft.com/office/powerpoint/2010/main" val="2693115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タイトル 1"/>
          <p:cNvSpPr>
            <a:spLocks noGrp="1"/>
          </p:cNvSpPr>
          <p:nvPr>
            <p:ph type="title"/>
          </p:nvPr>
        </p:nvSpPr>
        <p:spPr>
          <a:xfrm>
            <a:off x="228600" y="38100"/>
            <a:ext cx="8559800" cy="571500"/>
          </a:xfrm>
        </p:spPr>
        <p:txBody>
          <a:bodyPr>
            <a:normAutofit/>
          </a:bodyPr>
          <a:lstStyle/>
          <a:p>
            <a:pPr algn="ctr"/>
            <a:r>
              <a:rPr lang="ja-JP" altLang="en-US" sz="2400" dirty="0" smtClean="0">
                <a:latin typeface="ヒラギノ明朝 ProN W3" charset="0"/>
                <a:ea typeface="ヒラギノ明朝 ProN W3" charset="0"/>
                <a:cs typeface="ヒラギノ明朝 ProN W3" charset="0"/>
              </a:rPr>
              <a:t>災害</a:t>
            </a:r>
            <a:r>
              <a:rPr lang="ja-JP" altLang="en-US" sz="2400" dirty="0">
                <a:latin typeface="ヒラギノ明朝 ProN W3" charset="0"/>
                <a:ea typeface="ヒラギノ明朝 ProN W3" charset="0"/>
                <a:cs typeface="ヒラギノ明朝 ProN W3" charset="0"/>
              </a:rPr>
              <a:t>を体験した子どもたちの「こころのケア」</a:t>
            </a:r>
          </a:p>
        </p:txBody>
      </p:sp>
      <p:sp>
        <p:nvSpPr>
          <p:cNvPr id="90114" name="テキスト ボックス 3"/>
          <p:cNvSpPr txBox="1">
            <a:spLocks noChangeArrowheads="1"/>
          </p:cNvSpPr>
          <p:nvPr/>
        </p:nvSpPr>
        <p:spPr bwMode="auto">
          <a:xfrm>
            <a:off x="934191" y="1333500"/>
            <a:ext cx="7197730" cy="4224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274638">
              <a:defRPr kumimoji="1" sz="2000">
                <a:solidFill>
                  <a:srgbClr val="3D4A2F"/>
                </a:solidFill>
                <a:latin typeface="Georgia" charset="0"/>
                <a:ea typeface="ヒラギノ明朝 ProN W3" charset="0"/>
                <a:cs typeface="ヒラギノ明朝 ProN W3" charset="0"/>
                <a:sym typeface="Georgia" charset="0"/>
              </a:defRPr>
            </a:lvl1pPr>
            <a:lvl2pPr marL="742950" indent="-285750">
              <a:defRPr kumimoji="1" sz="2000">
                <a:solidFill>
                  <a:srgbClr val="3D4A2F"/>
                </a:solidFill>
                <a:latin typeface="Georgia" charset="0"/>
                <a:ea typeface="ヒラギノ明朝 ProN W3" charset="0"/>
                <a:cs typeface="ヒラギノ明朝 ProN W3" charset="0"/>
                <a:sym typeface="Georgia" charset="0"/>
              </a:defRPr>
            </a:lvl2pPr>
            <a:lvl3pPr marL="1143000" indent="-228600">
              <a:defRPr kumimoji="1" sz="2000">
                <a:solidFill>
                  <a:srgbClr val="3D4A2F"/>
                </a:solidFill>
                <a:latin typeface="Georgia" charset="0"/>
                <a:ea typeface="ヒラギノ明朝 ProN W3" charset="0"/>
                <a:cs typeface="ヒラギノ明朝 ProN W3" charset="0"/>
                <a:sym typeface="Georgia" charset="0"/>
              </a:defRPr>
            </a:lvl3pPr>
            <a:lvl4pPr marL="1600200" indent="-228600">
              <a:defRPr kumimoji="1" sz="2000">
                <a:solidFill>
                  <a:srgbClr val="3D4A2F"/>
                </a:solidFill>
                <a:latin typeface="Georgia" charset="0"/>
                <a:ea typeface="ヒラギノ明朝 ProN W3" charset="0"/>
                <a:cs typeface="ヒラギノ明朝 ProN W3" charset="0"/>
                <a:sym typeface="Georgia" charset="0"/>
              </a:defRPr>
            </a:lvl4pPr>
            <a:lvl5pPr marL="2057400" indent="-228600">
              <a:defRPr kumimoji="1" sz="2000">
                <a:solidFill>
                  <a:srgbClr val="3D4A2F"/>
                </a:solidFill>
                <a:latin typeface="Georgia" charset="0"/>
                <a:ea typeface="ヒラギノ明朝 ProN W3" charset="0"/>
                <a:cs typeface="ヒラギノ明朝 ProN W3" charset="0"/>
                <a:sym typeface="Georgia" charset="0"/>
              </a:defRPr>
            </a:lvl5pPr>
            <a:lvl6pPr marL="25146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6pPr>
            <a:lvl7pPr marL="29718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7pPr>
            <a:lvl8pPr marL="34290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8pPr>
            <a:lvl9pPr marL="38862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9pPr>
          </a:lstStyle>
          <a:p>
            <a:pPr marL="342900" indent="-342900" algn="l">
              <a:lnSpc>
                <a:spcPct val="150000"/>
              </a:lnSpc>
              <a:buFont typeface="Wingdings" charset="2"/>
              <a:buChar char="v"/>
            </a:pPr>
            <a:r>
              <a:rPr lang="ja-JP" altLang="en-US" sz="1800" dirty="0">
                <a:latin typeface="+mn-ea"/>
                <a:ea typeface="+mn-ea"/>
              </a:rPr>
              <a:t>深刻な不安を抱えていても、表面的には元気に見える子がいます。</a:t>
            </a:r>
            <a:endParaRPr lang="en-US" altLang="ja-JP" sz="1800" dirty="0">
              <a:latin typeface="+mn-ea"/>
              <a:ea typeface="+mn-ea"/>
            </a:endParaRPr>
          </a:p>
          <a:p>
            <a:pPr marL="1085850" lvl="1" indent="-342900">
              <a:lnSpc>
                <a:spcPct val="150000"/>
              </a:lnSpc>
              <a:buFont typeface="Wingdings" charset="2"/>
              <a:buChar char="Ø"/>
            </a:pPr>
            <a:r>
              <a:rPr lang="ja-JP" altLang="en-US" sz="1800" dirty="0">
                <a:solidFill>
                  <a:srgbClr val="FF0000"/>
                </a:solidFill>
                <a:latin typeface="+mn-ea"/>
                <a:ea typeface="+mn-ea"/>
              </a:rPr>
              <a:t>気になることがあったら、話を聞くようにすることが大切です</a:t>
            </a:r>
            <a:r>
              <a:rPr lang="ja-JP" altLang="en-US" sz="1800" dirty="0" smtClean="0">
                <a:solidFill>
                  <a:srgbClr val="FF0000"/>
                </a:solidFill>
                <a:latin typeface="+mn-ea"/>
                <a:ea typeface="+mn-ea"/>
              </a:rPr>
              <a:t>。</a:t>
            </a:r>
            <a:endParaRPr lang="en-US" altLang="ja-JP" sz="1800" dirty="0" smtClean="0">
              <a:solidFill>
                <a:srgbClr val="FF0000"/>
              </a:solidFill>
              <a:latin typeface="+mn-ea"/>
              <a:ea typeface="+mn-ea"/>
            </a:endParaRPr>
          </a:p>
          <a:p>
            <a:pPr marL="1085850" lvl="1" indent="-342900">
              <a:lnSpc>
                <a:spcPct val="150000"/>
              </a:lnSpc>
              <a:buFont typeface="Wingdings" charset="2"/>
              <a:buChar char="Ø"/>
            </a:pPr>
            <a:endParaRPr lang="en-US" altLang="ja-JP" sz="1800" dirty="0" smtClean="0">
              <a:latin typeface="+mn-ea"/>
              <a:ea typeface="+mn-ea"/>
            </a:endParaRPr>
          </a:p>
          <a:p>
            <a:pPr marL="342900" indent="-342900">
              <a:lnSpc>
                <a:spcPct val="150000"/>
              </a:lnSpc>
              <a:buFont typeface="Wingdings" charset="2"/>
              <a:buChar char="v"/>
            </a:pPr>
            <a:r>
              <a:rPr lang="ja-JP" altLang="en-US" sz="1800" dirty="0">
                <a:latin typeface="+mn-ea"/>
                <a:ea typeface="+mn-ea"/>
              </a:rPr>
              <a:t>災害の絵や遊び、お話を通して、不安や恐ろしさを表現し、ショックを乗り越えようとしています。</a:t>
            </a:r>
            <a:endParaRPr lang="en-US" altLang="ja-JP" sz="1800" dirty="0">
              <a:latin typeface="+mn-ea"/>
              <a:ea typeface="+mn-ea"/>
            </a:endParaRPr>
          </a:p>
          <a:p>
            <a:pPr marL="1085850" lvl="1" indent="-342900">
              <a:lnSpc>
                <a:spcPct val="150000"/>
              </a:lnSpc>
              <a:buFont typeface="Wingdings" charset="2"/>
              <a:buChar char="Ø"/>
            </a:pPr>
            <a:r>
              <a:rPr lang="ja-JP" altLang="en-US" sz="1800" dirty="0">
                <a:solidFill>
                  <a:srgbClr val="FF0000"/>
                </a:solidFill>
                <a:latin typeface="+mn-ea"/>
                <a:ea typeface="+mn-ea"/>
              </a:rPr>
              <a:t>止めさせようとしないで、見守ってあげてください</a:t>
            </a:r>
            <a:r>
              <a:rPr lang="ja-JP" altLang="en-US" sz="1800" dirty="0" smtClean="0">
                <a:solidFill>
                  <a:srgbClr val="FF0000"/>
                </a:solidFill>
                <a:latin typeface="+mn-ea"/>
                <a:ea typeface="+mn-ea"/>
              </a:rPr>
              <a:t>。</a:t>
            </a:r>
            <a:endParaRPr lang="en-US" altLang="ja-JP" sz="1800" dirty="0" smtClean="0">
              <a:solidFill>
                <a:srgbClr val="FF0000"/>
              </a:solidFill>
              <a:latin typeface="+mn-ea"/>
              <a:ea typeface="+mn-ea"/>
            </a:endParaRPr>
          </a:p>
          <a:p>
            <a:pPr marL="1085850" lvl="1" indent="-342900">
              <a:lnSpc>
                <a:spcPct val="150000"/>
              </a:lnSpc>
              <a:buFont typeface="Wingdings" charset="2"/>
              <a:buChar char="Ø"/>
            </a:pPr>
            <a:endParaRPr lang="en-US" altLang="ja-JP" sz="1800" dirty="0" smtClean="0">
              <a:latin typeface="+mn-ea"/>
              <a:ea typeface="+mn-ea"/>
            </a:endParaRPr>
          </a:p>
          <a:p>
            <a:pPr marL="342900" indent="-342900">
              <a:lnSpc>
                <a:spcPct val="150000"/>
              </a:lnSpc>
              <a:buFont typeface="Wingdings" charset="2"/>
              <a:buChar char="v"/>
            </a:pPr>
            <a:r>
              <a:rPr lang="ja-JP" altLang="en-US" sz="1800" dirty="0" smtClean="0">
                <a:latin typeface="+mn-ea"/>
                <a:ea typeface="+mn-ea"/>
              </a:rPr>
              <a:t>恐ろしい</a:t>
            </a:r>
            <a:r>
              <a:rPr lang="ja-JP" altLang="en-US" sz="1800" dirty="0">
                <a:latin typeface="+mn-ea"/>
                <a:ea typeface="+mn-ea"/>
              </a:rPr>
              <a:t>体験や不安は、一度にそのすべてを受け入れることはできません。</a:t>
            </a:r>
            <a:endParaRPr lang="en-US" altLang="ja-JP" sz="1800" dirty="0">
              <a:latin typeface="+mn-ea"/>
              <a:ea typeface="+mn-ea"/>
            </a:endParaRPr>
          </a:p>
          <a:p>
            <a:pPr marL="1085850" lvl="1" indent="-342900">
              <a:lnSpc>
                <a:spcPct val="150000"/>
              </a:lnSpc>
              <a:buFont typeface="Wingdings" charset="2"/>
              <a:buChar char="Ø"/>
            </a:pPr>
            <a:r>
              <a:rPr lang="ja-JP" altLang="en-US" sz="1800" dirty="0">
                <a:solidFill>
                  <a:srgbClr val="FF0000"/>
                </a:solidFill>
                <a:latin typeface="+mn-ea"/>
                <a:ea typeface="+mn-ea"/>
              </a:rPr>
              <a:t>時間をかけて、根気よく接していきましょう</a:t>
            </a:r>
            <a:r>
              <a:rPr lang="ja-JP" altLang="en-US" sz="1800" dirty="0" smtClean="0">
                <a:solidFill>
                  <a:srgbClr val="FF0000"/>
                </a:solidFill>
                <a:latin typeface="+mn-ea"/>
                <a:ea typeface="+mn-ea"/>
              </a:rPr>
              <a:t>。</a:t>
            </a:r>
            <a:endParaRPr lang="en-US" altLang="ja-JP" sz="1800" dirty="0">
              <a:solidFill>
                <a:srgbClr val="FF0000"/>
              </a:solidFill>
              <a:latin typeface="+mn-ea"/>
              <a:ea typeface="+mn-ea"/>
            </a:endParaRPr>
          </a:p>
        </p:txBody>
      </p:sp>
      <p:sp>
        <p:nvSpPr>
          <p:cNvPr id="90115" name="タイトル 1"/>
          <p:cNvSpPr txBox="1">
            <a:spLocks/>
          </p:cNvSpPr>
          <p:nvPr/>
        </p:nvSpPr>
        <p:spPr bwMode="auto">
          <a:xfrm>
            <a:off x="228599" y="609600"/>
            <a:ext cx="8559800" cy="571500"/>
          </a:xfrm>
          <a:prstGeom prst="rect">
            <a:avLst/>
          </a:prstGeom>
          <a:noFill/>
          <a:ln>
            <a:noFill/>
          </a:ln>
          <a:effectLst>
            <a:outerShdw dist="25399" dir="16200000" algn="ctr" rotWithShape="0">
              <a:schemeClr val="bg2">
                <a:alpha val="29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8100" tIns="38100" rIns="38100" bIns="38100" anchor="ctr"/>
          <a:lstStyle>
            <a:lvl1pPr marL="274638" indent="-274638">
              <a:defRPr kumimoji="1" sz="2000">
                <a:solidFill>
                  <a:srgbClr val="3D4A2F"/>
                </a:solidFill>
                <a:latin typeface="Georgia" charset="0"/>
                <a:ea typeface="ヒラギノ明朝 ProN W3" charset="0"/>
                <a:cs typeface="ヒラギノ明朝 ProN W3" charset="0"/>
                <a:sym typeface="Georgia" charset="0"/>
              </a:defRPr>
            </a:lvl1pPr>
            <a:lvl2pPr marL="742950" indent="-285750">
              <a:defRPr kumimoji="1" sz="2000">
                <a:solidFill>
                  <a:srgbClr val="3D4A2F"/>
                </a:solidFill>
                <a:latin typeface="Georgia" charset="0"/>
                <a:ea typeface="ヒラギノ明朝 ProN W3" charset="0"/>
                <a:cs typeface="ヒラギノ明朝 ProN W3" charset="0"/>
                <a:sym typeface="Georgia" charset="0"/>
              </a:defRPr>
            </a:lvl2pPr>
            <a:lvl3pPr marL="1143000" indent="-228600">
              <a:defRPr kumimoji="1" sz="2000">
                <a:solidFill>
                  <a:srgbClr val="3D4A2F"/>
                </a:solidFill>
                <a:latin typeface="Georgia" charset="0"/>
                <a:ea typeface="ヒラギノ明朝 ProN W3" charset="0"/>
                <a:cs typeface="ヒラギノ明朝 ProN W3" charset="0"/>
                <a:sym typeface="Georgia" charset="0"/>
              </a:defRPr>
            </a:lvl3pPr>
            <a:lvl4pPr marL="1600200" indent="-228600">
              <a:defRPr kumimoji="1" sz="2000">
                <a:solidFill>
                  <a:srgbClr val="3D4A2F"/>
                </a:solidFill>
                <a:latin typeface="Georgia" charset="0"/>
                <a:ea typeface="ヒラギノ明朝 ProN W3" charset="0"/>
                <a:cs typeface="ヒラギノ明朝 ProN W3" charset="0"/>
                <a:sym typeface="Georgia" charset="0"/>
              </a:defRPr>
            </a:lvl4pPr>
            <a:lvl5pPr marL="2057400" indent="-228600">
              <a:defRPr kumimoji="1" sz="2000">
                <a:solidFill>
                  <a:srgbClr val="3D4A2F"/>
                </a:solidFill>
                <a:latin typeface="Georgia" charset="0"/>
                <a:ea typeface="ヒラギノ明朝 ProN W3" charset="0"/>
                <a:cs typeface="ヒラギノ明朝 ProN W3" charset="0"/>
                <a:sym typeface="Georgia" charset="0"/>
              </a:defRPr>
            </a:lvl5pPr>
            <a:lvl6pPr marL="25146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6pPr>
            <a:lvl7pPr marL="29718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7pPr>
            <a:lvl8pPr marL="34290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8pPr>
            <a:lvl9pPr marL="38862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9pPr>
          </a:lstStyle>
          <a:p>
            <a:pPr algn="ctr"/>
            <a:r>
              <a:rPr lang="ja-JP" altLang="en-US" sz="3600" dirty="0" smtClean="0">
                <a:latin typeface="+mj-ea"/>
                <a:ea typeface="+mj-ea"/>
              </a:rPr>
              <a:t>こんな</a:t>
            </a:r>
            <a:r>
              <a:rPr lang="ja-JP" altLang="en-US" sz="3600" dirty="0">
                <a:latin typeface="+mj-ea"/>
                <a:ea typeface="+mj-ea"/>
              </a:rPr>
              <a:t>ことに気を</a:t>
            </a:r>
            <a:r>
              <a:rPr lang="ja-JP" altLang="en-US" sz="3600" dirty="0" smtClean="0">
                <a:latin typeface="+mj-ea"/>
                <a:ea typeface="+mj-ea"/>
              </a:rPr>
              <a:t>つけて</a:t>
            </a:r>
            <a:endParaRPr lang="en-US" altLang="ja-JP" sz="3600" b="1" dirty="0">
              <a:solidFill>
                <a:schemeClr val="bg1"/>
              </a:solidFill>
              <a:latin typeface="+mj-ea"/>
              <a:ea typeface="+mj-ea"/>
            </a:endParaRPr>
          </a:p>
        </p:txBody>
      </p:sp>
      <p:sp>
        <p:nvSpPr>
          <p:cNvPr id="2" name="日付プレースホルダー 1"/>
          <p:cNvSpPr>
            <a:spLocks noGrp="1"/>
          </p:cNvSpPr>
          <p:nvPr>
            <p:ph type="dt" sz="half" idx="10"/>
          </p:nvPr>
        </p:nvSpPr>
        <p:spPr/>
        <p:txBody>
          <a:bodyPr/>
          <a:lstStyle/>
          <a:p>
            <a:r>
              <a:rPr kumimoji="1" lang="en-US" altLang="ja-JP" smtClean="0"/>
              <a:t>11/09/25</a:t>
            </a:r>
            <a:endParaRPr kumimoji="1" lang="ja-JP" altLang="en-US"/>
          </a:p>
        </p:txBody>
      </p:sp>
      <p:sp>
        <p:nvSpPr>
          <p:cNvPr id="3" name="スライド番号プレースホルダー 2"/>
          <p:cNvSpPr>
            <a:spLocks noGrp="1"/>
          </p:cNvSpPr>
          <p:nvPr>
            <p:ph type="sldNum" sz="quarter" idx="12"/>
          </p:nvPr>
        </p:nvSpPr>
        <p:spPr/>
        <p:txBody>
          <a:bodyPr/>
          <a:lstStyle/>
          <a:p>
            <a:fld id="{FD378B90-F800-DE45-A31A-37CE90FA1D5B}" type="slidenum">
              <a:rPr kumimoji="1" lang="ja-JP" altLang="en-US" smtClean="0"/>
              <a:t>57</a:t>
            </a:fld>
            <a:endParaRPr kumimoji="1" lang="ja-JP" altLang="en-US"/>
          </a:p>
        </p:txBody>
      </p:sp>
    </p:spTree>
    <p:extLst>
      <p:ext uri="{BB962C8B-B14F-4D97-AF65-F5344CB8AC3E}">
        <p14:creationId xmlns:p14="http://schemas.microsoft.com/office/powerpoint/2010/main" val="3746063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タイトル 1"/>
          <p:cNvSpPr>
            <a:spLocks noGrp="1"/>
          </p:cNvSpPr>
          <p:nvPr>
            <p:ph type="title"/>
          </p:nvPr>
        </p:nvSpPr>
        <p:spPr>
          <a:xfrm>
            <a:off x="228600" y="38100"/>
            <a:ext cx="8559800" cy="571500"/>
          </a:xfrm>
        </p:spPr>
        <p:txBody>
          <a:bodyPr>
            <a:normAutofit fontScale="90000"/>
          </a:bodyPr>
          <a:lstStyle/>
          <a:p>
            <a:pPr algn="ctr"/>
            <a:r>
              <a:rPr lang="ja-JP" altLang="en-US" sz="1800">
                <a:latin typeface="ヒラギノ明朝 ProN W3" charset="0"/>
                <a:ea typeface="ヒラギノ明朝 ProN W3" charset="0"/>
                <a:cs typeface="ヒラギノ明朝 ProN W3" charset="0"/>
              </a:rPr>
              <a:t/>
            </a:r>
            <a:br>
              <a:rPr lang="ja-JP" altLang="en-US" sz="1800">
                <a:latin typeface="ヒラギノ明朝 ProN W3" charset="0"/>
                <a:ea typeface="ヒラギノ明朝 ProN W3" charset="0"/>
                <a:cs typeface="ヒラギノ明朝 ProN W3" charset="0"/>
              </a:rPr>
            </a:br>
            <a:r>
              <a:rPr lang="ja-JP" altLang="en-US" sz="2400">
                <a:latin typeface="ヒラギノ明朝 ProN W3" charset="0"/>
                <a:ea typeface="ヒラギノ明朝 ProN W3" charset="0"/>
                <a:cs typeface="ヒラギノ明朝 ProN W3" charset="0"/>
              </a:rPr>
              <a:t>災害を体験した子どもたちの「こころのケア」</a:t>
            </a:r>
          </a:p>
        </p:txBody>
      </p:sp>
      <p:sp>
        <p:nvSpPr>
          <p:cNvPr id="93186" name="テキスト ボックス 3"/>
          <p:cNvSpPr txBox="1">
            <a:spLocks noChangeArrowheads="1"/>
          </p:cNvSpPr>
          <p:nvPr/>
        </p:nvSpPr>
        <p:spPr bwMode="auto">
          <a:xfrm>
            <a:off x="1044236" y="2328387"/>
            <a:ext cx="6523212" cy="227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274638">
              <a:defRPr kumimoji="1" sz="2000">
                <a:solidFill>
                  <a:srgbClr val="3D4A2F"/>
                </a:solidFill>
                <a:latin typeface="Georgia" charset="0"/>
                <a:ea typeface="ヒラギノ明朝 ProN W3" charset="0"/>
                <a:cs typeface="ヒラギノ明朝 ProN W3" charset="0"/>
                <a:sym typeface="Georgia" charset="0"/>
              </a:defRPr>
            </a:lvl1pPr>
            <a:lvl2pPr marL="742950" indent="-285750">
              <a:defRPr kumimoji="1" sz="2000">
                <a:solidFill>
                  <a:srgbClr val="3D4A2F"/>
                </a:solidFill>
                <a:latin typeface="Georgia" charset="0"/>
                <a:ea typeface="ヒラギノ明朝 ProN W3" charset="0"/>
                <a:cs typeface="ヒラギノ明朝 ProN W3" charset="0"/>
                <a:sym typeface="Georgia" charset="0"/>
              </a:defRPr>
            </a:lvl2pPr>
            <a:lvl3pPr marL="1143000" indent="-228600">
              <a:defRPr kumimoji="1" sz="2000">
                <a:solidFill>
                  <a:srgbClr val="3D4A2F"/>
                </a:solidFill>
                <a:latin typeface="Georgia" charset="0"/>
                <a:ea typeface="ヒラギノ明朝 ProN W3" charset="0"/>
                <a:cs typeface="ヒラギノ明朝 ProN W3" charset="0"/>
                <a:sym typeface="Georgia" charset="0"/>
              </a:defRPr>
            </a:lvl3pPr>
            <a:lvl4pPr marL="1600200" indent="-228600">
              <a:defRPr kumimoji="1" sz="2000">
                <a:solidFill>
                  <a:srgbClr val="3D4A2F"/>
                </a:solidFill>
                <a:latin typeface="Georgia" charset="0"/>
                <a:ea typeface="ヒラギノ明朝 ProN W3" charset="0"/>
                <a:cs typeface="ヒラギノ明朝 ProN W3" charset="0"/>
                <a:sym typeface="Georgia" charset="0"/>
              </a:defRPr>
            </a:lvl4pPr>
            <a:lvl5pPr marL="2057400" indent="-228600">
              <a:defRPr kumimoji="1" sz="2000">
                <a:solidFill>
                  <a:srgbClr val="3D4A2F"/>
                </a:solidFill>
                <a:latin typeface="Georgia" charset="0"/>
                <a:ea typeface="ヒラギノ明朝 ProN W3" charset="0"/>
                <a:cs typeface="ヒラギノ明朝 ProN W3" charset="0"/>
                <a:sym typeface="Georgia" charset="0"/>
              </a:defRPr>
            </a:lvl5pPr>
            <a:lvl6pPr marL="25146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6pPr>
            <a:lvl7pPr marL="29718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7pPr>
            <a:lvl8pPr marL="34290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8pPr>
            <a:lvl9pPr marL="38862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9pPr>
          </a:lstStyle>
          <a:p>
            <a:pPr algn="l">
              <a:lnSpc>
                <a:spcPct val="150000"/>
              </a:lnSpc>
            </a:pPr>
            <a:r>
              <a:rPr lang="ja-JP" altLang="en-US" sz="2400" dirty="0">
                <a:latin typeface="+mn-ea"/>
                <a:ea typeface="+mn-ea"/>
              </a:rPr>
              <a:t>こども家庭センターでは、こどもに関するどんな相談にも応じています。</a:t>
            </a:r>
            <a:endParaRPr lang="en-US" altLang="ja-JP" sz="2400" dirty="0">
              <a:latin typeface="+mn-ea"/>
              <a:ea typeface="+mn-ea"/>
            </a:endParaRPr>
          </a:p>
          <a:p>
            <a:pPr algn="l">
              <a:lnSpc>
                <a:spcPct val="150000"/>
              </a:lnSpc>
            </a:pPr>
            <a:r>
              <a:rPr lang="ja-JP" altLang="en-US" sz="2400" dirty="0">
                <a:latin typeface="+mn-ea"/>
                <a:ea typeface="+mn-ea"/>
              </a:rPr>
              <a:t>相談は、保護者の方、学校、幼稚園、保育所の先生など、どなたからでも結構です。</a:t>
            </a:r>
            <a:endParaRPr lang="en-US" altLang="ja-JP" sz="2400" dirty="0">
              <a:latin typeface="+mn-ea"/>
              <a:ea typeface="+mn-ea"/>
            </a:endParaRPr>
          </a:p>
        </p:txBody>
      </p:sp>
      <p:sp>
        <p:nvSpPr>
          <p:cNvPr id="93187" name="タイトル 1"/>
          <p:cNvSpPr txBox="1">
            <a:spLocks/>
          </p:cNvSpPr>
          <p:nvPr/>
        </p:nvSpPr>
        <p:spPr bwMode="auto">
          <a:xfrm>
            <a:off x="228600" y="1333500"/>
            <a:ext cx="8559800" cy="571500"/>
          </a:xfrm>
          <a:prstGeom prst="rect">
            <a:avLst/>
          </a:prstGeom>
          <a:noFill/>
          <a:ln>
            <a:noFill/>
          </a:ln>
          <a:effectLst>
            <a:outerShdw dist="25399" dir="16200000" algn="ctr" rotWithShape="0">
              <a:schemeClr val="bg2">
                <a:alpha val="29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8100" tIns="38100" rIns="38100" bIns="38100" anchor="ctr"/>
          <a:lstStyle>
            <a:lvl1pPr marL="274638" indent="-274638">
              <a:defRPr kumimoji="1" sz="2000">
                <a:solidFill>
                  <a:srgbClr val="3D4A2F"/>
                </a:solidFill>
                <a:latin typeface="Georgia" charset="0"/>
                <a:ea typeface="ヒラギノ明朝 ProN W3" charset="0"/>
                <a:cs typeface="ヒラギノ明朝 ProN W3" charset="0"/>
                <a:sym typeface="Georgia" charset="0"/>
              </a:defRPr>
            </a:lvl1pPr>
            <a:lvl2pPr marL="742950" indent="-285750">
              <a:defRPr kumimoji="1" sz="2000">
                <a:solidFill>
                  <a:srgbClr val="3D4A2F"/>
                </a:solidFill>
                <a:latin typeface="Georgia" charset="0"/>
                <a:ea typeface="ヒラギノ明朝 ProN W3" charset="0"/>
                <a:cs typeface="ヒラギノ明朝 ProN W3" charset="0"/>
                <a:sym typeface="Georgia" charset="0"/>
              </a:defRPr>
            </a:lvl2pPr>
            <a:lvl3pPr marL="1143000" indent="-228600">
              <a:defRPr kumimoji="1" sz="2000">
                <a:solidFill>
                  <a:srgbClr val="3D4A2F"/>
                </a:solidFill>
                <a:latin typeface="Georgia" charset="0"/>
                <a:ea typeface="ヒラギノ明朝 ProN W3" charset="0"/>
                <a:cs typeface="ヒラギノ明朝 ProN W3" charset="0"/>
                <a:sym typeface="Georgia" charset="0"/>
              </a:defRPr>
            </a:lvl3pPr>
            <a:lvl4pPr marL="1600200" indent="-228600">
              <a:defRPr kumimoji="1" sz="2000">
                <a:solidFill>
                  <a:srgbClr val="3D4A2F"/>
                </a:solidFill>
                <a:latin typeface="Georgia" charset="0"/>
                <a:ea typeface="ヒラギノ明朝 ProN W3" charset="0"/>
                <a:cs typeface="ヒラギノ明朝 ProN W3" charset="0"/>
                <a:sym typeface="Georgia" charset="0"/>
              </a:defRPr>
            </a:lvl4pPr>
            <a:lvl5pPr marL="2057400" indent="-228600">
              <a:defRPr kumimoji="1" sz="2000">
                <a:solidFill>
                  <a:srgbClr val="3D4A2F"/>
                </a:solidFill>
                <a:latin typeface="Georgia" charset="0"/>
                <a:ea typeface="ヒラギノ明朝 ProN W3" charset="0"/>
                <a:cs typeface="ヒラギノ明朝 ProN W3" charset="0"/>
                <a:sym typeface="Georgia" charset="0"/>
              </a:defRPr>
            </a:lvl5pPr>
            <a:lvl6pPr marL="25146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6pPr>
            <a:lvl7pPr marL="29718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7pPr>
            <a:lvl8pPr marL="34290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8pPr>
            <a:lvl9pPr marL="38862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9pPr>
          </a:lstStyle>
          <a:p>
            <a:pPr algn="ctr"/>
            <a:r>
              <a:rPr lang="ja-JP" altLang="en-US" sz="3200" b="1" dirty="0">
                <a:solidFill>
                  <a:srgbClr val="000000"/>
                </a:solidFill>
                <a:latin typeface="ヒラギノ明朝 ProN W3" charset="0"/>
              </a:rPr>
              <a:t>困ったときには、ひとりで悩まずに</a:t>
            </a:r>
            <a:endParaRPr lang="en-US" altLang="ja-JP" sz="3200" b="1" dirty="0">
              <a:solidFill>
                <a:srgbClr val="000000"/>
              </a:solidFill>
              <a:latin typeface="ヒラギノ明朝 ProN W3" charset="0"/>
            </a:endParaRPr>
          </a:p>
        </p:txBody>
      </p:sp>
      <p:sp>
        <p:nvSpPr>
          <p:cNvPr id="2" name="日付プレースホルダー 1"/>
          <p:cNvSpPr>
            <a:spLocks noGrp="1"/>
          </p:cNvSpPr>
          <p:nvPr>
            <p:ph type="dt" sz="half" idx="10"/>
          </p:nvPr>
        </p:nvSpPr>
        <p:spPr/>
        <p:txBody>
          <a:bodyPr/>
          <a:lstStyle/>
          <a:p>
            <a:r>
              <a:rPr kumimoji="1" lang="en-US" altLang="ja-JP" smtClean="0"/>
              <a:t>11/09/25</a:t>
            </a:r>
            <a:endParaRPr kumimoji="1" lang="ja-JP" altLang="en-US"/>
          </a:p>
        </p:txBody>
      </p:sp>
      <p:sp>
        <p:nvSpPr>
          <p:cNvPr id="3" name="スライド番号プレースホルダー 2"/>
          <p:cNvSpPr>
            <a:spLocks noGrp="1"/>
          </p:cNvSpPr>
          <p:nvPr>
            <p:ph type="sldNum" sz="quarter" idx="12"/>
          </p:nvPr>
        </p:nvSpPr>
        <p:spPr/>
        <p:txBody>
          <a:bodyPr/>
          <a:lstStyle/>
          <a:p>
            <a:fld id="{FD378B90-F800-DE45-A31A-37CE90FA1D5B}" type="slidenum">
              <a:rPr kumimoji="1" lang="ja-JP" altLang="en-US" smtClean="0"/>
              <a:t>58</a:t>
            </a:fld>
            <a:endParaRPr kumimoji="1" lang="ja-JP" altLang="en-US"/>
          </a:p>
        </p:txBody>
      </p:sp>
    </p:spTree>
    <p:extLst>
      <p:ext uri="{BB962C8B-B14F-4D97-AF65-F5344CB8AC3E}">
        <p14:creationId xmlns:p14="http://schemas.microsoft.com/office/powerpoint/2010/main" val="32564459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0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0903" y="1561104"/>
            <a:ext cx="5822195" cy="4712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0" name="Text Box 3"/>
          <p:cNvSpPr txBox="1">
            <a:spLocks noChangeArrowheads="1"/>
          </p:cNvSpPr>
          <p:nvPr/>
        </p:nvSpPr>
        <p:spPr bwMode="auto">
          <a:xfrm>
            <a:off x="304800" y="0"/>
            <a:ext cx="8458200" cy="1528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a:solidFill>
                  <a:srgbClr val="3D4A2F"/>
                </a:solidFill>
                <a:latin typeface="Georgia" charset="0"/>
                <a:ea typeface="ヒラギノ明朝 ProN W3" charset="0"/>
                <a:cs typeface="ヒラギノ明朝 ProN W3" charset="0"/>
                <a:sym typeface="Georgia" charset="0"/>
              </a:defRPr>
            </a:lvl1pPr>
            <a:lvl2pPr marL="742950" indent="-285750">
              <a:defRPr kumimoji="1" sz="2000">
                <a:solidFill>
                  <a:srgbClr val="3D4A2F"/>
                </a:solidFill>
                <a:latin typeface="Georgia" charset="0"/>
                <a:ea typeface="ヒラギノ明朝 ProN W3" charset="0"/>
                <a:cs typeface="ヒラギノ明朝 ProN W3" charset="0"/>
                <a:sym typeface="Georgia" charset="0"/>
              </a:defRPr>
            </a:lvl2pPr>
            <a:lvl3pPr marL="1143000" indent="-228600">
              <a:defRPr kumimoji="1" sz="2000">
                <a:solidFill>
                  <a:srgbClr val="3D4A2F"/>
                </a:solidFill>
                <a:latin typeface="Georgia" charset="0"/>
                <a:ea typeface="ヒラギノ明朝 ProN W3" charset="0"/>
                <a:cs typeface="ヒラギノ明朝 ProN W3" charset="0"/>
                <a:sym typeface="Georgia" charset="0"/>
              </a:defRPr>
            </a:lvl3pPr>
            <a:lvl4pPr marL="1600200" indent="-228600">
              <a:defRPr kumimoji="1" sz="2000">
                <a:solidFill>
                  <a:srgbClr val="3D4A2F"/>
                </a:solidFill>
                <a:latin typeface="Georgia" charset="0"/>
                <a:ea typeface="ヒラギノ明朝 ProN W3" charset="0"/>
                <a:cs typeface="ヒラギノ明朝 ProN W3" charset="0"/>
                <a:sym typeface="Georgia" charset="0"/>
              </a:defRPr>
            </a:lvl4pPr>
            <a:lvl5pPr marL="2057400" indent="-228600">
              <a:defRPr kumimoji="1" sz="2000">
                <a:solidFill>
                  <a:srgbClr val="3D4A2F"/>
                </a:solidFill>
                <a:latin typeface="Georgia" charset="0"/>
                <a:ea typeface="ヒラギノ明朝 ProN W3" charset="0"/>
                <a:cs typeface="ヒラギノ明朝 ProN W3" charset="0"/>
                <a:sym typeface="Georgia" charset="0"/>
              </a:defRPr>
            </a:lvl5pPr>
            <a:lvl6pPr marL="25146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6pPr>
            <a:lvl7pPr marL="29718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7pPr>
            <a:lvl8pPr marL="34290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8pPr>
            <a:lvl9pPr marL="38862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9pPr>
          </a:lstStyle>
          <a:p>
            <a:pPr algn="ctr">
              <a:lnSpc>
                <a:spcPct val="150000"/>
              </a:lnSpc>
            </a:pPr>
            <a:r>
              <a:rPr kumimoji="0" lang="ja-JP" altLang="en-US" sz="3200" dirty="0">
                <a:solidFill>
                  <a:schemeClr val="tx1"/>
                </a:solidFill>
                <a:latin typeface="+mj-ea"/>
                <a:ea typeface="+mj-ea"/>
              </a:rPr>
              <a:t>子どもたちが</a:t>
            </a:r>
            <a:r>
              <a:rPr kumimoji="0" lang="ja-JP" altLang="en-US" sz="3200" dirty="0" smtClean="0">
                <a:solidFill>
                  <a:schemeClr val="tx1"/>
                </a:solidFill>
                <a:latin typeface="+mj-ea"/>
                <a:ea typeface="+mj-ea"/>
              </a:rPr>
              <a:t>健やか</a:t>
            </a:r>
            <a:r>
              <a:rPr kumimoji="0" lang="ja-JP" altLang="en-US" sz="3200" dirty="0">
                <a:solidFill>
                  <a:schemeClr val="tx1"/>
                </a:solidFill>
                <a:latin typeface="+mj-ea"/>
                <a:ea typeface="+mj-ea"/>
              </a:rPr>
              <a:t>に発育し</a:t>
            </a:r>
            <a:r>
              <a:rPr kumimoji="0" lang="ja-JP" altLang="en-US" sz="3200" dirty="0" smtClean="0">
                <a:solidFill>
                  <a:schemeClr val="tx1"/>
                </a:solidFill>
                <a:latin typeface="+mj-ea"/>
                <a:ea typeface="+mj-ea"/>
              </a:rPr>
              <a:t>、</a:t>
            </a:r>
            <a:endParaRPr kumimoji="0" lang="en-US" altLang="ja-JP" sz="3200" dirty="0" smtClean="0">
              <a:solidFill>
                <a:schemeClr val="tx1"/>
              </a:solidFill>
              <a:latin typeface="+mj-ea"/>
              <a:ea typeface="+mj-ea"/>
            </a:endParaRPr>
          </a:p>
          <a:p>
            <a:pPr algn="ctr">
              <a:lnSpc>
                <a:spcPct val="150000"/>
              </a:lnSpc>
            </a:pPr>
            <a:r>
              <a:rPr kumimoji="0" lang="ja-JP" altLang="en-US" sz="3200" dirty="0" smtClean="0">
                <a:solidFill>
                  <a:schemeClr val="tx1"/>
                </a:solidFill>
                <a:latin typeface="+mj-ea"/>
                <a:ea typeface="+mj-ea"/>
              </a:rPr>
              <a:t>幸せ</a:t>
            </a:r>
            <a:r>
              <a:rPr kumimoji="0" lang="ja-JP" altLang="en-US" sz="3200" dirty="0">
                <a:solidFill>
                  <a:schemeClr val="tx1"/>
                </a:solidFill>
                <a:latin typeface="+mj-ea"/>
                <a:ea typeface="+mj-ea"/>
              </a:rPr>
              <a:t>な大人になるため</a:t>
            </a:r>
            <a:r>
              <a:rPr kumimoji="0" lang="ja-JP" altLang="en-US" sz="3200" dirty="0" smtClean="0">
                <a:solidFill>
                  <a:schemeClr val="tx1"/>
                </a:solidFill>
                <a:latin typeface="+mj-ea"/>
                <a:ea typeface="+mj-ea"/>
              </a:rPr>
              <a:t>に</a:t>
            </a:r>
            <a:endParaRPr kumimoji="0" lang="ja-JP" altLang="en-US" sz="3200" dirty="0">
              <a:solidFill>
                <a:schemeClr val="tx1"/>
              </a:solidFill>
              <a:latin typeface="+mj-ea"/>
              <a:ea typeface="+mj-ea"/>
            </a:endParaRPr>
          </a:p>
        </p:txBody>
      </p:sp>
      <p:sp>
        <p:nvSpPr>
          <p:cNvPr id="94211" name="Text Box 5"/>
          <p:cNvSpPr txBox="1">
            <a:spLocks noChangeArrowheads="1"/>
          </p:cNvSpPr>
          <p:nvPr/>
        </p:nvSpPr>
        <p:spPr bwMode="auto">
          <a:xfrm>
            <a:off x="3067902" y="3221967"/>
            <a:ext cx="148419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000">
                <a:solidFill>
                  <a:srgbClr val="3D4A2F"/>
                </a:solidFill>
                <a:latin typeface="Georgia" charset="0"/>
                <a:ea typeface="ヒラギノ明朝 ProN W3" charset="0"/>
                <a:cs typeface="ヒラギノ明朝 ProN W3" charset="0"/>
                <a:sym typeface="Georgia" charset="0"/>
              </a:defRPr>
            </a:lvl1pPr>
            <a:lvl2pPr marL="742950" indent="-285750">
              <a:defRPr kumimoji="1" sz="2000">
                <a:solidFill>
                  <a:srgbClr val="3D4A2F"/>
                </a:solidFill>
                <a:latin typeface="Georgia" charset="0"/>
                <a:ea typeface="ヒラギノ明朝 ProN W3" charset="0"/>
                <a:cs typeface="ヒラギノ明朝 ProN W3" charset="0"/>
                <a:sym typeface="Georgia" charset="0"/>
              </a:defRPr>
            </a:lvl2pPr>
            <a:lvl3pPr marL="1143000" indent="-228600">
              <a:defRPr kumimoji="1" sz="2000">
                <a:solidFill>
                  <a:srgbClr val="3D4A2F"/>
                </a:solidFill>
                <a:latin typeface="Georgia" charset="0"/>
                <a:ea typeface="ヒラギノ明朝 ProN W3" charset="0"/>
                <a:cs typeface="ヒラギノ明朝 ProN W3" charset="0"/>
                <a:sym typeface="Georgia" charset="0"/>
              </a:defRPr>
            </a:lvl3pPr>
            <a:lvl4pPr marL="1600200" indent="-228600">
              <a:defRPr kumimoji="1" sz="2000">
                <a:solidFill>
                  <a:srgbClr val="3D4A2F"/>
                </a:solidFill>
                <a:latin typeface="Georgia" charset="0"/>
                <a:ea typeface="ヒラギノ明朝 ProN W3" charset="0"/>
                <a:cs typeface="ヒラギノ明朝 ProN W3" charset="0"/>
                <a:sym typeface="Georgia" charset="0"/>
              </a:defRPr>
            </a:lvl4pPr>
            <a:lvl5pPr marL="2057400" indent="-228600">
              <a:defRPr kumimoji="1" sz="2000">
                <a:solidFill>
                  <a:srgbClr val="3D4A2F"/>
                </a:solidFill>
                <a:latin typeface="Georgia" charset="0"/>
                <a:ea typeface="ヒラギノ明朝 ProN W3" charset="0"/>
                <a:cs typeface="ヒラギノ明朝 ProN W3" charset="0"/>
                <a:sym typeface="Georgia" charset="0"/>
              </a:defRPr>
            </a:lvl5pPr>
            <a:lvl6pPr marL="25146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6pPr>
            <a:lvl7pPr marL="29718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7pPr>
            <a:lvl8pPr marL="34290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8pPr>
            <a:lvl9pPr marL="38862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9pPr>
          </a:lstStyle>
          <a:p>
            <a:r>
              <a:rPr kumimoji="0" lang="ja-JP" altLang="en-US" sz="2400" dirty="0">
                <a:solidFill>
                  <a:srgbClr val="1C4853"/>
                </a:solidFill>
                <a:latin typeface="+mn-ea"/>
                <a:ea typeface="+mn-ea"/>
              </a:rPr>
              <a:t>保健</a:t>
            </a:r>
            <a:r>
              <a:rPr kumimoji="0" lang="ja-JP" altLang="en-US" sz="2400" dirty="0" smtClean="0">
                <a:solidFill>
                  <a:srgbClr val="1C4853"/>
                </a:solidFill>
                <a:latin typeface="+mn-ea"/>
                <a:ea typeface="+mn-ea"/>
              </a:rPr>
              <a:t>・</a:t>
            </a:r>
            <a:endParaRPr kumimoji="0" lang="en-US" altLang="ja-JP" sz="2400" dirty="0" smtClean="0">
              <a:solidFill>
                <a:srgbClr val="1C4853"/>
              </a:solidFill>
              <a:latin typeface="+mn-ea"/>
              <a:ea typeface="+mn-ea"/>
            </a:endParaRPr>
          </a:p>
          <a:p>
            <a:r>
              <a:rPr kumimoji="0" lang="ja-JP" altLang="en-US" sz="2400" dirty="0" smtClean="0">
                <a:solidFill>
                  <a:srgbClr val="1C4853"/>
                </a:solidFill>
                <a:latin typeface="+mn-ea"/>
                <a:ea typeface="+mn-ea"/>
              </a:rPr>
              <a:t>医療</a:t>
            </a:r>
            <a:endParaRPr kumimoji="0" lang="ja-JP" altLang="en-US" sz="2400" dirty="0">
              <a:solidFill>
                <a:srgbClr val="1C4853"/>
              </a:solidFill>
              <a:latin typeface="+mn-ea"/>
              <a:ea typeface="+mn-ea"/>
            </a:endParaRPr>
          </a:p>
        </p:txBody>
      </p:sp>
      <p:sp>
        <p:nvSpPr>
          <p:cNvPr id="94212" name="Text Box 6"/>
          <p:cNvSpPr txBox="1">
            <a:spLocks noChangeArrowheads="1"/>
          </p:cNvSpPr>
          <p:nvPr/>
        </p:nvSpPr>
        <p:spPr bwMode="auto">
          <a:xfrm>
            <a:off x="4151987" y="3215602"/>
            <a:ext cx="800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rgbClr val="3D4A2F"/>
                </a:solidFill>
                <a:latin typeface="Georgia" charset="0"/>
                <a:ea typeface="ヒラギノ明朝 ProN W3" charset="0"/>
                <a:cs typeface="ヒラギノ明朝 ProN W3" charset="0"/>
                <a:sym typeface="Georgia" charset="0"/>
              </a:defRPr>
            </a:lvl1pPr>
            <a:lvl2pPr marL="742950" indent="-285750">
              <a:defRPr kumimoji="1" sz="2000">
                <a:solidFill>
                  <a:srgbClr val="3D4A2F"/>
                </a:solidFill>
                <a:latin typeface="Georgia" charset="0"/>
                <a:ea typeface="ヒラギノ明朝 ProN W3" charset="0"/>
                <a:cs typeface="ヒラギノ明朝 ProN W3" charset="0"/>
                <a:sym typeface="Georgia" charset="0"/>
              </a:defRPr>
            </a:lvl2pPr>
            <a:lvl3pPr marL="1143000" indent="-228600">
              <a:defRPr kumimoji="1" sz="2000">
                <a:solidFill>
                  <a:srgbClr val="3D4A2F"/>
                </a:solidFill>
                <a:latin typeface="Georgia" charset="0"/>
                <a:ea typeface="ヒラギノ明朝 ProN W3" charset="0"/>
                <a:cs typeface="ヒラギノ明朝 ProN W3" charset="0"/>
                <a:sym typeface="Georgia" charset="0"/>
              </a:defRPr>
            </a:lvl3pPr>
            <a:lvl4pPr marL="1600200" indent="-228600">
              <a:defRPr kumimoji="1" sz="2000">
                <a:solidFill>
                  <a:srgbClr val="3D4A2F"/>
                </a:solidFill>
                <a:latin typeface="Georgia" charset="0"/>
                <a:ea typeface="ヒラギノ明朝 ProN W3" charset="0"/>
                <a:cs typeface="ヒラギノ明朝 ProN W3" charset="0"/>
                <a:sym typeface="Georgia" charset="0"/>
              </a:defRPr>
            </a:lvl4pPr>
            <a:lvl5pPr marL="2057400" indent="-228600">
              <a:defRPr kumimoji="1" sz="2000">
                <a:solidFill>
                  <a:srgbClr val="3D4A2F"/>
                </a:solidFill>
                <a:latin typeface="Georgia" charset="0"/>
                <a:ea typeface="ヒラギノ明朝 ProN W3" charset="0"/>
                <a:cs typeface="ヒラギノ明朝 ProN W3" charset="0"/>
                <a:sym typeface="Georgia" charset="0"/>
              </a:defRPr>
            </a:lvl5pPr>
            <a:lvl6pPr marL="25146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6pPr>
            <a:lvl7pPr marL="29718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7pPr>
            <a:lvl8pPr marL="34290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8pPr>
            <a:lvl9pPr marL="38862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9pPr>
          </a:lstStyle>
          <a:p>
            <a:r>
              <a:rPr kumimoji="0" lang="ja-JP" altLang="en-US" sz="2400" dirty="0">
                <a:solidFill>
                  <a:srgbClr val="1C4853"/>
                </a:solidFill>
                <a:latin typeface="+mn-ea"/>
                <a:ea typeface="+mn-ea"/>
              </a:rPr>
              <a:t>福祉</a:t>
            </a:r>
          </a:p>
        </p:txBody>
      </p:sp>
      <p:sp>
        <p:nvSpPr>
          <p:cNvPr id="94213" name="Text Box 7"/>
          <p:cNvSpPr txBox="1">
            <a:spLocks noChangeArrowheads="1"/>
          </p:cNvSpPr>
          <p:nvPr/>
        </p:nvSpPr>
        <p:spPr bwMode="auto">
          <a:xfrm>
            <a:off x="5239483" y="3313113"/>
            <a:ext cx="800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rgbClr val="3D4A2F"/>
                </a:solidFill>
                <a:latin typeface="Georgia" charset="0"/>
                <a:ea typeface="ヒラギノ明朝 ProN W3" charset="0"/>
                <a:cs typeface="ヒラギノ明朝 ProN W3" charset="0"/>
                <a:sym typeface="Georgia" charset="0"/>
              </a:defRPr>
            </a:lvl1pPr>
            <a:lvl2pPr marL="742950" indent="-285750">
              <a:defRPr kumimoji="1" sz="2000">
                <a:solidFill>
                  <a:srgbClr val="3D4A2F"/>
                </a:solidFill>
                <a:latin typeface="Georgia" charset="0"/>
                <a:ea typeface="ヒラギノ明朝 ProN W3" charset="0"/>
                <a:cs typeface="ヒラギノ明朝 ProN W3" charset="0"/>
                <a:sym typeface="Georgia" charset="0"/>
              </a:defRPr>
            </a:lvl2pPr>
            <a:lvl3pPr marL="1143000" indent="-228600">
              <a:defRPr kumimoji="1" sz="2000">
                <a:solidFill>
                  <a:srgbClr val="3D4A2F"/>
                </a:solidFill>
                <a:latin typeface="Georgia" charset="0"/>
                <a:ea typeface="ヒラギノ明朝 ProN W3" charset="0"/>
                <a:cs typeface="ヒラギノ明朝 ProN W3" charset="0"/>
                <a:sym typeface="Georgia" charset="0"/>
              </a:defRPr>
            </a:lvl3pPr>
            <a:lvl4pPr marL="1600200" indent="-228600">
              <a:defRPr kumimoji="1" sz="2000">
                <a:solidFill>
                  <a:srgbClr val="3D4A2F"/>
                </a:solidFill>
                <a:latin typeface="Georgia" charset="0"/>
                <a:ea typeface="ヒラギノ明朝 ProN W3" charset="0"/>
                <a:cs typeface="ヒラギノ明朝 ProN W3" charset="0"/>
                <a:sym typeface="Georgia" charset="0"/>
              </a:defRPr>
            </a:lvl4pPr>
            <a:lvl5pPr marL="2057400" indent="-228600">
              <a:defRPr kumimoji="1" sz="2000">
                <a:solidFill>
                  <a:srgbClr val="3D4A2F"/>
                </a:solidFill>
                <a:latin typeface="Georgia" charset="0"/>
                <a:ea typeface="ヒラギノ明朝 ProN W3" charset="0"/>
                <a:cs typeface="ヒラギノ明朝 ProN W3" charset="0"/>
                <a:sym typeface="Georgia" charset="0"/>
              </a:defRPr>
            </a:lvl5pPr>
            <a:lvl6pPr marL="25146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6pPr>
            <a:lvl7pPr marL="29718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7pPr>
            <a:lvl8pPr marL="34290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8pPr>
            <a:lvl9pPr marL="38862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9pPr>
          </a:lstStyle>
          <a:p>
            <a:r>
              <a:rPr kumimoji="0" lang="ja-JP" altLang="en-US" sz="2400" dirty="0">
                <a:solidFill>
                  <a:srgbClr val="1C4853"/>
                </a:solidFill>
                <a:latin typeface="+mn-ea"/>
                <a:ea typeface="+mn-ea"/>
              </a:rPr>
              <a:t>教育</a:t>
            </a:r>
          </a:p>
        </p:txBody>
      </p:sp>
      <p:sp>
        <p:nvSpPr>
          <p:cNvPr id="94214" name="Text Box 9"/>
          <p:cNvSpPr txBox="1">
            <a:spLocks noChangeArrowheads="1"/>
          </p:cNvSpPr>
          <p:nvPr/>
        </p:nvSpPr>
        <p:spPr bwMode="auto">
          <a:xfrm>
            <a:off x="2093914" y="3868614"/>
            <a:ext cx="95410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rgbClr val="3D4A2F"/>
                </a:solidFill>
                <a:latin typeface="Georgia" charset="0"/>
                <a:ea typeface="ヒラギノ明朝 ProN W3" charset="0"/>
                <a:cs typeface="ヒラギノ明朝 ProN W3" charset="0"/>
                <a:sym typeface="Georgia" charset="0"/>
              </a:defRPr>
            </a:lvl1pPr>
            <a:lvl2pPr marL="742950" indent="-285750">
              <a:defRPr kumimoji="1" sz="2000">
                <a:solidFill>
                  <a:srgbClr val="3D4A2F"/>
                </a:solidFill>
                <a:latin typeface="Georgia" charset="0"/>
                <a:ea typeface="ヒラギノ明朝 ProN W3" charset="0"/>
                <a:cs typeface="ヒラギノ明朝 ProN W3" charset="0"/>
                <a:sym typeface="Georgia" charset="0"/>
              </a:defRPr>
            </a:lvl2pPr>
            <a:lvl3pPr marL="1143000" indent="-228600">
              <a:defRPr kumimoji="1" sz="2000">
                <a:solidFill>
                  <a:srgbClr val="3D4A2F"/>
                </a:solidFill>
                <a:latin typeface="Georgia" charset="0"/>
                <a:ea typeface="ヒラギノ明朝 ProN W3" charset="0"/>
                <a:cs typeface="ヒラギノ明朝 ProN W3" charset="0"/>
                <a:sym typeface="Georgia" charset="0"/>
              </a:defRPr>
            </a:lvl3pPr>
            <a:lvl4pPr marL="1600200" indent="-228600">
              <a:defRPr kumimoji="1" sz="2000">
                <a:solidFill>
                  <a:srgbClr val="3D4A2F"/>
                </a:solidFill>
                <a:latin typeface="Georgia" charset="0"/>
                <a:ea typeface="ヒラギノ明朝 ProN W3" charset="0"/>
                <a:cs typeface="ヒラギノ明朝 ProN W3" charset="0"/>
                <a:sym typeface="Georgia" charset="0"/>
              </a:defRPr>
            </a:lvl4pPr>
            <a:lvl5pPr marL="2057400" indent="-228600">
              <a:defRPr kumimoji="1" sz="2000">
                <a:solidFill>
                  <a:srgbClr val="3D4A2F"/>
                </a:solidFill>
                <a:latin typeface="Georgia" charset="0"/>
                <a:ea typeface="ヒラギノ明朝 ProN W3" charset="0"/>
                <a:cs typeface="ヒラギノ明朝 ProN W3" charset="0"/>
                <a:sym typeface="Georgia" charset="0"/>
              </a:defRPr>
            </a:lvl5pPr>
            <a:lvl6pPr marL="25146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6pPr>
            <a:lvl7pPr marL="29718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7pPr>
            <a:lvl8pPr marL="34290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8pPr>
            <a:lvl9pPr marL="38862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9pPr>
          </a:lstStyle>
          <a:p>
            <a:r>
              <a:rPr kumimoji="0" lang="ja-JP" altLang="en-US" sz="2400" dirty="0">
                <a:solidFill>
                  <a:srgbClr val="1C4853"/>
                </a:solidFill>
                <a:latin typeface="+mn-ea"/>
                <a:ea typeface="+mn-ea"/>
              </a:rPr>
              <a:t>政府</a:t>
            </a:r>
            <a:r>
              <a:rPr kumimoji="0" lang="ja-JP" altLang="en-US" sz="2400" dirty="0" smtClean="0">
                <a:solidFill>
                  <a:srgbClr val="1C4853"/>
                </a:solidFill>
                <a:latin typeface="+mn-ea"/>
                <a:ea typeface="+mn-ea"/>
              </a:rPr>
              <a:t>・</a:t>
            </a:r>
            <a:endParaRPr kumimoji="0" lang="en-US" altLang="ja-JP" sz="2400" dirty="0" smtClean="0">
              <a:solidFill>
                <a:srgbClr val="1C4853"/>
              </a:solidFill>
              <a:latin typeface="+mn-ea"/>
              <a:ea typeface="+mn-ea"/>
            </a:endParaRPr>
          </a:p>
          <a:p>
            <a:r>
              <a:rPr kumimoji="0" lang="ja-JP" altLang="en-US" sz="2400" dirty="0" smtClean="0">
                <a:solidFill>
                  <a:srgbClr val="1C4853"/>
                </a:solidFill>
                <a:latin typeface="+mn-ea"/>
                <a:ea typeface="+mn-ea"/>
              </a:rPr>
              <a:t>行政</a:t>
            </a:r>
            <a:endParaRPr kumimoji="0" lang="ja-JP" altLang="en-US" sz="2400" dirty="0">
              <a:solidFill>
                <a:srgbClr val="1C4853"/>
              </a:solidFill>
              <a:latin typeface="+mn-ea"/>
              <a:ea typeface="+mn-ea"/>
            </a:endParaRPr>
          </a:p>
        </p:txBody>
      </p:sp>
      <p:sp>
        <p:nvSpPr>
          <p:cNvPr id="94215" name="Text Box 10"/>
          <p:cNvSpPr txBox="1">
            <a:spLocks noChangeArrowheads="1"/>
          </p:cNvSpPr>
          <p:nvPr/>
        </p:nvSpPr>
        <p:spPr bwMode="auto">
          <a:xfrm>
            <a:off x="5924258" y="3868614"/>
            <a:ext cx="15588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rgbClr val="3D4A2F"/>
                </a:solidFill>
                <a:latin typeface="Georgia" charset="0"/>
                <a:ea typeface="ヒラギノ明朝 ProN W3" charset="0"/>
                <a:cs typeface="ヒラギノ明朝 ProN W3" charset="0"/>
                <a:sym typeface="Georgia" charset="0"/>
              </a:defRPr>
            </a:lvl1pPr>
            <a:lvl2pPr marL="742950" indent="-285750">
              <a:defRPr kumimoji="1" sz="2000">
                <a:solidFill>
                  <a:srgbClr val="3D4A2F"/>
                </a:solidFill>
                <a:latin typeface="Georgia" charset="0"/>
                <a:ea typeface="ヒラギノ明朝 ProN W3" charset="0"/>
                <a:cs typeface="ヒラギノ明朝 ProN W3" charset="0"/>
                <a:sym typeface="Georgia" charset="0"/>
              </a:defRPr>
            </a:lvl2pPr>
            <a:lvl3pPr marL="1143000" indent="-228600">
              <a:defRPr kumimoji="1" sz="2000">
                <a:solidFill>
                  <a:srgbClr val="3D4A2F"/>
                </a:solidFill>
                <a:latin typeface="Georgia" charset="0"/>
                <a:ea typeface="ヒラギノ明朝 ProN W3" charset="0"/>
                <a:cs typeface="ヒラギノ明朝 ProN W3" charset="0"/>
                <a:sym typeface="Georgia" charset="0"/>
              </a:defRPr>
            </a:lvl3pPr>
            <a:lvl4pPr marL="1600200" indent="-228600">
              <a:defRPr kumimoji="1" sz="2000">
                <a:solidFill>
                  <a:srgbClr val="3D4A2F"/>
                </a:solidFill>
                <a:latin typeface="Georgia" charset="0"/>
                <a:ea typeface="ヒラギノ明朝 ProN W3" charset="0"/>
                <a:cs typeface="ヒラギノ明朝 ProN W3" charset="0"/>
                <a:sym typeface="Georgia" charset="0"/>
              </a:defRPr>
            </a:lvl4pPr>
            <a:lvl5pPr marL="2057400" indent="-228600">
              <a:defRPr kumimoji="1" sz="2000">
                <a:solidFill>
                  <a:srgbClr val="3D4A2F"/>
                </a:solidFill>
                <a:latin typeface="Georgia" charset="0"/>
                <a:ea typeface="ヒラギノ明朝 ProN W3" charset="0"/>
                <a:cs typeface="ヒラギノ明朝 ProN W3" charset="0"/>
                <a:sym typeface="Georgia" charset="0"/>
              </a:defRPr>
            </a:lvl5pPr>
            <a:lvl6pPr marL="25146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6pPr>
            <a:lvl7pPr marL="29718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7pPr>
            <a:lvl8pPr marL="34290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8pPr>
            <a:lvl9pPr marL="38862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9pPr>
          </a:lstStyle>
          <a:p>
            <a:r>
              <a:rPr kumimoji="0" lang="en-US" altLang="ja-JP" sz="2400" dirty="0">
                <a:solidFill>
                  <a:srgbClr val="1C4853"/>
                </a:solidFill>
                <a:latin typeface="+mn-ea"/>
                <a:ea typeface="+mn-ea"/>
              </a:rPr>
              <a:t>NPO</a:t>
            </a:r>
            <a:r>
              <a:rPr kumimoji="0" lang="ja-JP" altLang="en-US" sz="2400" dirty="0">
                <a:solidFill>
                  <a:srgbClr val="1C4853"/>
                </a:solidFill>
                <a:latin typeface="+mn-ea"/>
                <a:ea typeface="+mn-ea"/>
              </a:rPr>
              <a:t>・企業</a:t>
            </a:r>
          </a:p>
        </p:txBody>
      </p:sp>
      <p:sp>
        <p:nvSpPr>
          <p:cNvPr id="94216" name="Text Box 11"/>
          <p:cNvSpPr txBox="1">
            <a:spLocks noChangeArrowheads="1"/>
          </p:cNvSpPr>
          <p:nvPr/>
        </p:nvSpPr>
        <p:spPr bwMode="auto">
          <a:xfrm>
            <a:off x="3347680" y="5021844"/>
            <a:ext cx="240883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rgbClr val="3D4A2F"/>
                </a:solidFill>
                <a:latin typeface="Georgia" charset="0"/>
                <a:ea typeface="ヒラギノ明朝 ProN W3" charset="0"/>
                <a:cs typeface="ヒラギノ明朝 ProN W3" charset="0"/>
                <a:sym typeface="Georgia" charset="0"/>
              </a:defRPr>
            </a:lvl1pPr>
            <a:lvl2pPr marL="742950" indent="-285750">
              <a:defRPr kumimoji="1" sz="2000">
                <a:solidFill>
                  <a:srgbClr val="3D4A2F"/>
                </a:solidFill>
                <a:latin typeface="Georgia" charset="0"/>
                <a:ea typeface="ヒラギノ明朝 ProN W3" charset="0"/>
                <a:cs typeface="ヒラギノ明朝 ProN W3" charset="0"/>
                <a:sym typeface="Georgia" charset="0"/>
              </a:defRPr>
            </a:lvl2pPr>
            <a:lvl3pPr marL="1143000" indent="-228600">
              <a:defRPr kumimoji="1" sz="2000">
                <a:solidFill>
                  <a:srgbClr val="3D4A2F"/>
                </a:solidFill>
                <a:latin typeface="Georgia" charset="0"/>
                <a:ea typeface="ヒラギノ明朝 ProN W3" charset="0"/>
                <a:cs typeface="ヒラギノ明朝 ProN W3" charset="0"/>
                <a:sym typeface="Georgia" charset="0"/>
              </a:defRPr>
            </a:lvl3pPr>
            <a:lvl4pPr marL="1600200" indent="-228600">
              <a:defRPr kumimoji="1" sz="2000">
                <a:solidFill>
                  <a:srgbClr val="3D4A2F"/>
                </a:solidFill>
                <a:latin typeface="Georgia" charset="0"/>
                <a:ea typeface="ヒラギノ明朝 ProN W3" charset="0"/>
                <a:cs typeface="ヒラギノ明朝 ProN W3" charset="0"/>
                <a:sym typeface="Georgia" charset="0"/>
              </a:defRPr>
            </a:lvl4pPr>
            <a:lvl5pPr marL="2057400" indent="-228600">
              <a:defRPr kumimoji="1" sz="2000">
                <a:solidFill>
                  <a:srgbClr val="3D4A2F"/>
                </a:solidFill>
                <a:latin typeface="Georgia" charset="0"/>
                <a:ea typeface="ヒラギノ明朝 ProN W3" charset="0"/>
                <a:cs typeface="ヒラギノ明朝 ProN W3" charset="0"/>
                <a:sym typeface="Georgia" charset="0"/>
              </a:defRPr>
            </a:lvl5pPr>
            <a:lvl6pPr marL="25146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6pPr>
            <a:lvl7pPr marL="29718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7pPr>
            <a:lvl8pPr marL="34290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8pPr>
            <a:lvl9pPr marL="38862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9pPr>
          </a:lstStyle>
          <a:p>
            <a:pPr algn="ctr"/>
            <a:r>
              <a:rPr kumimoji="0" lang="ja-JP" altLang="en-US" sz="2400" dirty="0">
                <a:solidFill>
                  <a:srgbClr val="1C4853"/>
                </a:solidFill>
                <a:latin typeface="+mn-ea"/>
                <a:ea typeface="+mn-ea"/>
              </a:rPr>
              <a:t>家族の</a:t>
            </a:r>
            <a:r>
              <a:rPr kumimoji="0" lang="ja-JP" altLang="en-US" sz="2400" dirty="0" smtClean="0">
                <a:solidFill>
                  <a:srgbClr val="1C4853"/>
                </a:solidFill>
                <a:latin typeface="+mn-ea"/>
                <a:ea typeface="+mn-ea"/>
              </a:rPr>
              <a:t>会</a:t>
            </a:r>
            <a:endParaRPr kumimoji="0" lang="en-US" altLang="ja-JP" sz="2400" dirty="0" smtClean="0">
              <a:solidFill>
                <a:srgbClr val="1C4853"/>
              </a:solidFill>
              <a:latin typeface="+mn-ea"/>
              <a:ea typeface="+mn-ea"/>
            </a:endParaRPr>
          </a:p>
          <a:p>
            <a:pPr algn="ctr"/>
            <a:r>
              <a:rPr kumimoji="0" lang="ja-JP" altLang="en-US" sz="2400" dirty="0" smtClean="0">
                <a:solidFill>
                  <a:srgbClr val="1C4853"/>
                </a:solidFill>
                <a:latin typeface="+mn-ea"/>
                <a:ea typeface="+mn-ea"/>
              </a:rPr>
              <a:t>地域</a:t>
            </a:r>
            <a:r>
              <a:rPr kumimoji="0" lang="ja-JP" altLang="en-US" sz="2400" dirty="0">
                <a:solidFill>
                  <a:srgbClr val="1C4853"/>
                </a:solidFill>
                <a:latin typeface="+mn-ea"/>
                <a:ea typeface="+mn-ea"/>
              </a:rPr>
              <a:t>・</a:t>
            </a:r>
            <a:r>
              <a:rPr kumimoji="0" lang="ja-JP" altLang="en-US" sz="2400" dirty="0" smtClean="0">
                <a:solidFill>
                  <a:srgbClr val="1C4853"/>
                </a:solidFill>
                <a:latin typeface="+mn-ea"/>
                <a:ea typeface="+mn-ea"/>
              </a:rPr>
              <a:t>コミュニティ</a:t>
            </a:r>
            <a:endParaRPr kumimoji="0" lang="ja-JP" altLang="en-US" sz="2400" dirty="0">
              <a:solidFill>
                <a:srgbClr val="1C4853"/>
              </a:solidFill>
              <a:latin typeface="+mn-ea"/>
              <a:ea typeface="+mn-ea"/>
            </a:endParaRPr>
          </a:p>
        </p:txBody>
      </p:sp>
      <p:pic>
        <p:nvPicPr>
          <p:cNvPr id="94217"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9999" y="3886199"/>
            <a:ext cx="1429483" cy="1135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日付プレースホルダー 1"/>
          <p:cNvSpPr>
            <a:spLocks noGrp="1"/>
          </p:cNvSpPr>
          <p:nvPr>
            <p:ph type="dt" sz="half" idx="10"/>
          </p:nvPr>
        </p:nvSpPr>
        <p:spPr/>
        <p:txBody>
          <a:bodyPr/>
          <a:lstStyle/>
          <a:p>
            <a:r>
              <a:rPr kumimoji="1" lang="en-US" altLang="ja-JP" smtClean="0"/>
              <a:t>11/09/25</a:t>
            </a:r>
            <a:endParaRPr kumimoji="1" lang="ja-JP" altLang="en-US"/>
          </a:p>
        </p:txBody>
      </p:sp>
      <p:sp>
        <p:nvSpPr>
          <p:cNvPr id="3" name="スライド番号プレースホルダー 2"/>
          <p:cNvSpPr>
            <a:spLocks noGrp="1"/>
          </p:cNvSpPr>
          <p:nvPr>
            <p:ph type="sldNum" sz="quarter" idx="12"/>
          </p:nvPr>
        </p:nvSpPr>
        <p:spPr/>
        <p:txBody>
          <a:bodyPr/>
          <a:lstStyle/>
          <a:p>
            <a:fld id="{FD378B90-F800-DE45-A31A-37CE90FA1D5B}" type="slidenum">
              <a:rPr kumimoji="1" lang="ja-JP" altLang="en-US" smtClean="0"/>
              <a:t>59</a:t>
            </a:fld>
            <a:endParaRPr kumimoji="1" lang="ja-JP" altLang="en-US"/>
          </a:p>
        </p:txBody>
      </p:sp>
    </p:spTree>
    <p:extLst>
      <p:ext uri="{BB962C8B-B14F-4D97-AF65-F5344CB8AC3E}">
        <p14:creationId xmlns:p14="http://schemas.microsoft.com/office/powerpoint/2010/main" val="2523286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28625" y="285750"/>
            <a:ext cx="8059738" cy="1285875"/>
          </a:xfrm>
        </p:spPr>
        <p:txBody>
          <a:bodyPr anchor="t"/>
          <a:lstStyle/>
          <a:p>
            <a:pPr>
              <a:defRPr/>
            </a:pPr>
            <a:r>
              <a:rPr lang="ja-JP" altLang="en-US" sz="3200">
                <a:solidFill>
                  <a:srgbClr val="000000"/>
                </a:solidFill>
                <a:effectLst>
                  <a:outerShdw blurRad="38100" dist="38100" dir="2700000" algn="tl">
                    <a:srgbClr val="DDDDDD"/>
                  </a:outerShdw>
                </a:effectLst>
                <a:latin typeface="ＭＳ ゴシック" charset="0"/>
                <a:ea typeface="ＭＳ ゴシック" charset="0"/>
                <a:cs typeface="ＭＳ ゴシック" charset="0"/>
              </a:rPr>
              <a:t>阪神北広域こども急病センターの</a:t>
            </a:r>
            <a:r>
              <a:rPr lang="en-US" altLang="ja-JP" sz="3200">
                <a:solidFill>
                  <a:srgbClr val="000000"/>
                </a:solidFill>
                <a:effectLst>
                  <a:outerShdw blurRad="38100" dist="38100" dir="2700000" algn="tl">
                    <a:srgbClr val="DDDDDD"/>
                  </a:outerShdw>
                </a:effectLst>
                <a:latin typeface="ＭＳ ゴシック" charset="0"/>
                <a:ea typeface="ＭＳ ゴシック" charset="0"/>
                <a:cs typeface="ＭＳ ゴシック" charset="0"/>
              </a:rPr>
              <a:t/>
            </a:r>
            <a:br>
              <a:rPr lang="en-US" altLang="ja-JP" sz="3200">
                <a:solidFill>
                  <a:srgbClr val="000000"/>
                </a:solidFill>
                <a:effectLst>
                  <a:outerShdw blurRad="38100" dist="38100" dir="2700000" algn="tl">
                    <a:srgbClr val="DDDDDD"/>
                  </a:outerShdw>
                </a:effectLst>
                <a:latin typeface="ＭＳ ゴシック" charset="0"/>
                <a:ea typeface="ＭＳ ゴシック" charset="0"/>
                <a:cs typeface="ＭＳ ゴシック" charset="0"/>
              </a:rPr>
            </a:br>
            <a:r>
              <a:rPr lang="ja-JP" altLang="en-US" sz="3200">
                <a:solidFill>
                  <a:srgbClr val="000000"/>
                </a:solidFill>
                <a:effectLst>
                  <a:outerShdw blurRad="38100" dist="38100" dir="2700000" algn="tl">
                    <a:srgbClr val="DDDDDD"/>
                  </a:outerShdw>
                </a:effectLst>
                <a:latin typeface="ＭＳ ゴシック" charset="0"/>
                <a:ea typeface="ＭＳ ゴシック" charset="0"/>
                <a:cs typeface="ＭＳ ゴシック" charset="0"/>
              </a:rPr>
              <a:t>運営方針として</a:t>
            </a:r>
          </a:p>
        </p:txBody>
      </p:sp>
      <p:sp>
        <p:nvSpPr>
          <p:cNvPr id="91137" name="Rectangle 1"/>
          <p:cNvSpPr>
            <a:spLocks noChangeArrowheads="1"/>
          </p:cNvSpPr>
          <p:nvPr/>
        </p:nvSpPr>
        <p:spPr bwMode="auto">
          <a:xfrm>
            <a:off x="611188" y="1524000"/>
            <a:ext cx="7675562" cy="4494213"/>
          </a:xfrm>
          <a:prstGeom prst="rect">
            <a:avLst/>
          </a:prstGeom>
          <a:noFill/>
          <a:ln w="9525">
            <a:noFill/>
            <a:miter lim="800000"/>
            <a:headEnd/>
            <a:tailEnd/>
          </a:ln>
          <a:effectLst/>
        </p:spPr>
        <p:txBody>
          <a:bodyPr anchor="ctr">
            <a:spAutoFit/>
          </a:bodyPr>
          <a:lstStyle/>
          <a:p>
            <a:pPr eaLnBrk="0" hangingPunct="0">
              <a:lnSpc>
                <a:spcPct val="150000"/>
              </a:lnSpc>
              <a:defRPr/>
            </a:pPr>
            <a:r>
              <a:rPr lang="en-US" altLang="ja-JP" sz="2400" dirty="0">
                <a:solidFill>
                  <a:srgbClr val="000000"/>
                </a:solidFill>
                <a:effectLst>
                  <a:outerShdw blurRad="38100" dist="38100" dir="2700000" algn="tl">
                    <a:srgbClr val="DDDDDD"/>
                  </a:outerShdw>
                </a:effectLst>
                <a:latin typeface="ＭＳ ゴシック" charset="0"/>
                <a:ea typeface="ＭＳ ゴシック" charset="0"/>
                <a:cs typeface="ＭＳ ゴシック" charset="0"/>
              </a:rPr>
              <a:t>1.</a:t>
            </a:r>
            <a:r>
              <a:rPr lang="ja-JP" altLang="en-US" sz="2400" dirty="0">
                <a:solidFill>
                  <a:srgbClr val="000000"/>
                </a:solidFill>
                <a:effectLst>
                  <a:outerShdw blurRad="38100" dist="38100" dir="2700000" algn="tl">
                    <a:srgbClr val="DDDDDD"/>
                  </a:outerShdw>
                </a:effectLst>
                <a:latin typeface="ＭＳ ゴシック" charset="0"/>
                <a:ea typeface="ＭＳ ゴシック" charset="0"/>
                <a:cs typeface="ＭＳ ゴシック" charset="0"/>
              </a:rPr>
              <a:t>　コンビニ型医療の提供　　</a:t>
            </a:r>
            <a:endParaRPr lang="en-US" altLang="ja-JP" sz="2400" dirty="0">
              <a:solidFill>
                <a:srgbClr val="000000"/>
              </a:solidFill>
              <a:effectLst>
                <a:outerShdw blurRad="38100" dist="38100" dir="2700000" algn="tl">
                  <a:srgbClr val="DDDDDD"/>
                </a:outerShdw>
              </a:effectLst>
              <a:latin typeface="ＭＳ ゴシック" charset="0"/>
              <a:ea typeface="ＭＳ ゴシック" charset="0"/>
              <a:cs typeface="ＭＳ ゴシック" charset="0"/>
            </a:endParaRPr>
          </a:p>
          <a:p>
            <a:pPr marL="1182688" lvl="2" indent="-284163" eaLnBrk="0" hangingPunct="0">
              <a:lnSpc>
                <a:spcPct val="150000"/>
              </a:lnSpc>
              <a:buFont typeface="Arial" charset="0"/>
              <a:buChar char="•"/>
              <a:defRPr/>
            </a:pPr>
            <a:r>
              <a:rPr lang="ja-JP" altLang="en-US" sz="2400" dirty="0">
                <a:solidFill>
                  <a:srgbClr val="000000"/>
                </a:solidFill>
                <a:effectLst>
                  <a:outerShdw blurRad="38100" dist="38100" dir="2700000" algn="tl">
                    <a:srgbClr val="DDDDDD"/>
                  </a:outerShdw>
                </a:effectLst>
                <a:latin typeface="ＭＳ ゴシック" charset="0"/>
                <a:ea typeface="ＭＳ ゴシック" charset="0"/>
                <a:cs typeface="ＭＳ ゴシック" charset="0"/>
              </a:rPr>
              <a:t>いつでも、だれでも利用できる安心感。　</a:t>
            </a:r>
            <a:endParaRPr lang="en-US" altLang="ja-JP" sz="2400" dirty="0">
              <a:solidFill>
                <a:srgbClr val="000000"/>
              </a:solidFill>
              <a:effectLst>
                <a:outerShdw blurRad="38100" dist="38100" dir="2700000" algn="tl">
                  <a:srgbClr val="DDDDDD"/>
                </a:outerShdw>
              </a:effectLst>
              <a:latin typeface="ＭＳ ゴシック" charset="0"/>
              <a:ea typeface="ＭＳ ゴシック" charset="0"/>
              <a:cs typeface="ＭＳ ゴシック" charset="0"/>
            </a:endParaRPr>
          </a:p>
          <a:p>
            <a:pPr marL="1182688" lvl="2" indent="-284163" eaLnBrk="0" hangingPunct="0">
              <a:lnSpc>
                <a:spcPct val="150000"/>
              </a:lnSpc>
              <a:buFont typeface="Arial" charset="0"/>
              <a:buChar char="•"/>
              <a:defRPr/>
            </a:pPr>
            <a:r>
              <a:rPr lang="ja-JP" altLang="en-US" sz="2400" dirty="0">
                <a:solidFill>
                  <a:srgbClr val="000000"/>
                </a:solidFill>
                <a:effectLst>
                  <a:outerShdw blurRad="38100" dist="38100" dir="2700000" algn="tl">
                    <a:srgbClr val="DDDDDD"/>
                  </a:outerShdw>
                </a:effectLst>
                <a:latin typeface="ＭＳ ゴシック" charset="0"/>
                <a:ea typeface="ＭＳ ゴシック" charset="0"/>
                <a:cs typeface="ＭＳ ゴシック" charset="0"/>
              </a:rPr>
              <a:t>地域住民の安心子育て支援。　</a:t>
            </a:r>
          </a:p>
          <a:p>
            <a:pPr eaLnBrk="0" hangingPunct="0">
              <a:lnSpc>
                <a:spcPct val="150000"/>
              </a:lnSpc>
              <a:defRPr/>
            </a:pPr>
            <a:r>
              <a:rPr lang="en-US" altLang="ja-JP" sz="2400" dirty="0">
                <a:solidFill>
                  <a:srgbClr val="000000"/>
                </a:solidFill>
                <a:effectLst>
                  <a:outerShdw blurRad="38100" dist="38100" dir="2700000" algn="tl">
                    <a:srgbClr val="DDDDDD"/>
                  </a:outerShdw>
                </a:effectLst>
                <a:latin typeface="ＭＳ ゴシック" charset="0"/>
                <a:ea typeface="ＭＳ ゴシック" charset="0"/>
                <a:cs typeface="ＭＳ ゴシック" charset="0"/>
              </a:rPr>
              <a:t>2.</a:t>
            </a:r>
            <a:r>
              <a:rPr lang="ja-JP" altLang="en-US" sz="2400" dirty="0">
                <a:solidFill>
                  <a:srgbClr val="000000"/>
                </a:solidFill>
                <a:effectLst>
                  <a:outerShdw blurRad="38100" dist="38100" dir="2700000" algn="tl">
                    <a:srgbClr val="DDDDDD"/>
                  </a:outerShdw>
                </a:effectLst>
                <a:latin typeface="ＭＳ ゴシック" charset="0"/>
                <a:ea typeface="ＭＳ ゴシック" charset="0"/>
                <a:cs typeface="ＭＳ ゴシック" charset="0"/>
              </a:rPr>
              <a:t>　隙間 （ニッチ） 医療として</a:t>
            </a:r>
            <a:endParaRPr lang="en-US" altLang="ja-JP" sz="2400" dirty="0">
              <a:solidFill>
                <a:srgbClr val="000000"/>
              </a:solidFill>
              <a:effectLst>
                <a:outerShdw blurRad="38100" dist="38100" dir="2700000" algn="tl">
                  <a:srgbClr val="DDDDDD"/>
                </a:outerShdw>
              </a:effectLst>
              <a:latin typeface="ＭＳ ゴシック" charset="0"/>
              <a:ea typeface="ＭＳ ゴシック" charset="0"/>
              <a:cs typeface="ＭＳ ゴシック" charset="0"/>
            </a:endParaRPr>
          </a:p>
          <a:p>
            <a:pPr eaLnBrk="0" hangingPunct="0">
              <a:lnSpc>
                <a:spcPct val="150000"/>
              </a:lnSpc>
              <a:defRPr/>
            </a:pPr>
            <a:r>
              <a:rPr lang="en-US" altLang="ja-JP" sz="2400" dirty="0">
                <a:solidFill>
                  <a:srgbClr val="000000"/>
                </a:solidFill>
                <a:effectLst>
                  <a:outerShdw blurRad="38100" dist="38100" dir="2700000" algn="tl">
                    <a:srgbClr val="DDDDDD"/>
                  </a:outerShdw>
                </a:effectLst>
                <a:latin typeface="ＭＳ ゴシック" charset="0"/>
                <a:ea typeface="ＭＳ ゴシック" charset="0"/>
                <a:cs typeface="ＭＳ ゴシック" charset="0"/>
              </a:rPr>
              <a:t>	</a:t>
            </a:r>
            <a:r>
              <a:rPr lang="ja-JP" altLang="en-US" sz="2400" dirty="0">
                <a:solidFill>
                  <a:srgbClr val="000000"/>
                </a:solidFill>
                <a:effectLst>
                  <a:outerShdw blurRad="38100" dist="38100" dir="2700000" algn="tl">
                    <a:srgbClr val="DDDDDD"/>
                  </a:outerShdw>
                </a:effectLst>
                <a:latin typeface="ＭＳ ゴシック" charset="0"/>
                <a:ea typeface="ＭＳ ゴシック" charset="0"/>
                <a:cs typeface="ＭＳ ゴシック" charset="0"/>
              </a:rPr>
              <a:t>　</a:t>
            </a:r>
            <a:r>
              <a:rPr lang="en-US" altLang="ja-JP" sz="2400" dirty="0">
                <a:solidFill>
                  <a:srgbClr val="000000"/>
                </a:solidFill>
                <a:effectLst>
                  <a:outerShdw blurRad="38100" dist="38100" dir="2700000" algn="tl">
                    <a:srgbClr val="DDDDDD"/>
                  </a:outerShdw>
                </a:effectLst>
                <a:latin typeface="ＭＳ ゴシック" charset="0"/>
                <a:ea typeface="ＭＳ ゴシック" charset="0"/>
                <a:cs typeface="ＭＳ ゴシック" charset="0"/>
              </a:rPr>
              <a:t>-</a:t>
            </a:r>
            <a:r>
              <a:rPr lang="ja-JP" altLang="en-US" sz="2400" dirty="0">
                <a:solidFill>
                  <a:srgbClr val="000000"/>
                </a:solidFill>
                <a:effectLst>
                  <a:outerShdw blurRad="38100" dist="38100" dir="2700000" algn="tl">
                    <a:srgbClr val="DDDDDD"/>
                  </a:outerShdw>
                </a:effectLst>
                <a:latin typeface="ＭＳ ゴシック" charset="0"/>
                <a:ea typeface="ＭＳ ゴシック" charset="0"/>
                <a:cs typeface="ＭＳ ゴシック" charset="0"/>
              </a:rPr>
              <a:t>　患者は日替わり、医療者も日替わり　</a:t>
            </a:r>
            <a:r>
              <a:rPr lang="en-US" altLang="ja-JP" sz="2400" dirty="0">
                <a:solidFill>
                  <a:srgbClr val="000000"/>
                </a:solidFill>
                <a:effectLst>
                  <a:outerShdw blurRad="38100" dist="38100" dir="2700000" algn="tl">
                    <a:srgbClr val="DDDDDD"/>
                  </a:outerShdw>
                </a:effectLst>
                <a:latin typeface="ＭＳ ゴシック" charset="0"/>
                <a:ea typeface="ＭＳ ゴシック" charset="0"/>
                <a:cs typeface="ＭＳ ゴシック" charset="0"/>
              </a:rPr>
              <a:t>–</a:t>
            </a:r>
          </a:p>
          <a:p>
            <a:pPr eaLnBrk="0" hangingPunct="0">
              <a:lnSpc>
                <a:spcPct val="150000"/>
              </a:lnSpc>
              <a:defRPr/>
            </a:pPr>
            <a:endParaRPr lang="en-US" altLang="ja-JP" sz="2400" dirty="0">
              <a:solidFill>
                <a:srgbClr val="000000"/>
              </a:solidFill>
              <a:effectLst>
                <a:outerShdw blurRad="38100" dist="38100" dir="2700000" algn="tl">
                  <a:srgbClr val="DDDDDD"/>
                </a:outerShdw>
              </a:effectLst>
              <a:latin typeface="ＭＳ ゴシック" charset="0"/>
              <a:ea typeface="ＭＳ ゴシック" charset="0"/>
              <a:cs typeface="ＭＳ ゴシック" charset="0"/>
            </a:endParaRPr>
          </a:p>
          <a:p>
            <a:pPr marL="1257300" lvl="2" indent="-342900" eaLnBrk="0" hangingPunct="0">
              <a:lnSpc>
                <a:spcPct val="150000"/>
              </a:lnSpc>
              <a:buFont typeface="Wingdings" charset="2"/>
              <a:buChar char="Ø"/>
              <a:defRPr/>
            </a:pPr>
            <a:r>
              <a:rPr lang="ja-JP" altLang="en-US" sz="2400" dirty="0">
                <a:solidFill>
                  <a:srgbClr val="000000"/>
                </a:solidFill>
                <a:effectLst>
                  <a:outerShdw blurRad="38100" dist="38100" dir="2700000" algn="tl">
                    <a:srgbClr val="DDDDDD"/>
                  </a:outerShdw>
                </a:effectLst>
                <a:latin typeface="ＭＳ ゴシック" charset="0"/>
                <a:ea typeface="ＭＳ ゴシック" charset="0"/>
                <a:cs typeface="ＭＳ ゴシック" charset="0"/>
              </a:rPr>
              <a:t>いかに、患者と医療者の信頼関係を築くか？　</a:t>
            </a:r>
            <a:endParaRPr lang="en-US" altLang="ja-JP" sz="2400" dirty="0">
              <a:solidFill>
                <a:srgbClr val="000000"/>
              </a:solidFill>
              <a:effectLst>
                <a:outerShdw blurRad="38100" dist="38100" dir="2700000" algn="tl">
                  <a:srgbClr val="DDDDDD"/>
                </a:outerShdw>
              </a:effectLst>
              <a:latin typeface="ＭＳ ゴシック" charset="0"/>
              <a:ea typeface="ＭＳ ゴシック" charset="0"/>
              <a:cs typeface="ＭＳ ゴシック" charset="0"/>
            </a:endParaRPr>
          </a:p>
          <a:p>
            <a:pPr marL="1257300" lvl="2" indent="-342900" eaLnBrk="0" hangingPunct="0">
              <a:lnSpc>
                <a:spcPct val="150000"/>
              </a:lnSpc>
              <a:buFont typeface="Wingdings" charset="2"/>
              <a:buChar char="Ø"/>
              <a:defRPr/>
            </a:pPr>
            <a:r>
              <a:rPr lang="ja-JP" altLang="en-US" sz="2400" dirty="0">
                <a:solidFill>
                  <a:srgbClr val="000000"/>
                </a:solidFill>
                <a:effectLst>
                  <a:outerShdw blurRad="38100" dist="38100" dir="2700000" algn="tl">
                    <a:srgbClr val="DDDDDD"/>
                  </a:outerShdw>
                </a:effectLst>
                <a:latin typeface="ＭＳ ゴシック" charset="0"/>
                <a:ea typeface="ＭＳ ゴシック" charset="0"/>
                <a:cs typeface="ＭＳ ゴシック" charset="0"/>
              </a:rPr>
              <a:t>いかに、医療の質を担保するか？</a:t>
            </a:r>
          </a:p>
        </p:txBody>
      </p:sp>
      <p:sp>
        <p:nvSpPr>
          <p:cNvPr id="2" name="動作設定ボタン: ユーザー設定 1">
            <a:hlinkClick r:id="" action="ppaction://noaction" highlightClick="1"/>
          </p:cNvPr>
          <p:cNvSpPr/>
          <p:nvPr/>
        </p:nvSpPr>
        <p:spPr>
          <a:xfrm>
            <a:off x="13573125" y="2781300"/>
            <a:ext cx="1042988" cy="1041400"/>
          </a:xfrm>
          <a:prstGeom prst="actionButtonBlank">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3" name="日付プレースホルダー 2"/>
          <p:cNvSpPr>
            <a:spLocks noGrp="1"/>
          </p:cNvSpPr>
          <p:nvPr>
            <p:ph type="dt" sz="half" idx="10"/>
          </p:nvPr>
        </p:nvSpPr>
        <p:spPr/>
        <p:txBody>
          <a:bodyPr/>
          <a:lstStyle/>
          <a:p>
            <a:r>
              <a:rPr kumimoji="1" lang="en-US" altLang="ja-JP" smtClean="0"/>
              <a:t>11/09/25</a:t>
            </a:r>
            <a:endParaRPr kumimoji="1" lang="ja-JP" altLang="en-US"/>
          </a:p>
        </p:txBody>
      </p:sp>
      <p:sp>
        <p:nvSpPr>
          <p:cNvPr id="4" name="スライド番号プレースホルダー 3"/>
          <p:cNvSpPr>
            <a:spLocks noGrp="1"/>
          </p:cNvSpPr>
          <p:nvPr>
            <p:ph type="sldNum" sz="quarter" idx="12"/>
          </p:nvPr>
        </p:nvSpPr>
        <p:spPr/>
        <p:txBody>
          <a:bodyPr/>
          <a:lstStyle/>
          <a:p>
            <a:fld id="{FD378B90-F800-DE45-A31A-37CE90FA1D5B}" type="slidenum">
              <a:rPr kumimoji="1" lang="ja-JP" altLang="en-US" smtClean="0"/>
              <a:t>6</a:t>
            </a:fld>
            <a:endParaRPr kumimoji="1" lang="ja-JP" altLang="en-US"/>
          </a:p>
        </p:txBody>
      </p:sp>
    </p:spTree>
    <p:extLst>
      <p:ext uri="{BB962C8B-B14F-4D97-AF65-F5344CB8AC3E}">
        <p14:creationId xmlns:p14="http://schemas.microsoft.com/office/powerpoint/2010/main" val="1590685007"/>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Grp="1" noChangeArrowheads="1"/>
          </p:cNvSpPr>
          <p:nvPr>
            <p:ph type="title"/>
          </p:nvPr>
        </p:nvSpPr>
        <p:spPr>
          <a:xfrm>
            <a:off x="584200" y="1587500"/>
            <a:ext cx="7861300" cy="3302000"/>
          </a:xfrm>
        </p:spPr>
        <p:txBody>
          <a:bodyPr>
            <a:normAutofit/>
          </a:bodyPr>
          <a:lstStyle/>
          <a:p>
            <a:pPr eaLnBrk="1" hangingPunct="1">
              <a:lnSpc>
                <a:spcPct val="150000"/>
              </a:lnSpc>
              <a:spcBef>
                <a:spcPts val="2500"/>
              </a:spcBef>
            </a:pPr>
            <a:r>
              <a:rPr kumimoji="0" lang="ja-JP" altLang="en-US" sz="3600" dirty="0">
                <a:solidFill>
                  <a:schemeClr val="tx1"/>
                </a:solidFill>
                <a:latin typeface="Georgia" charset="0"/>
                <a:ea typeface="ＭＳ Ｐゴシック" charset="0"/>
                <a:cs typeface="ＭＳ Ｐゴシック" charset="0"/>
              </a:rPr>
              <a:t>美しい環境こそが、</a:t>
            </a:r>
            <a:br>
              <a:rPr kumimoji="0" lang="ja-JP" altLang="en-US" sz="3600" dirty="0">
                <a:solidFill>
                  <a:schemeClr val="tx1"/>
                </a:solidFill>
                <a:latin typeface="Georgia" charset="0"/>
                <a:ea typeface="ＭＳ Ｐゴシック" charset="0"/>
                <a:cs typeface="ＭＳ Ｐゴシック" charset="0"/>
              </a:rPr>
            </a:br>
            <a:r>
              <a:rPr kumimoji="0" lang="ja-JP" altLang="en-US" sz="3600" dirty="0">
                <a:solidFill>
                  <a:schemeClr val="tx1"/>
                </a:solidFill>
                <a:latin typeface="Georgia" charset="0"/>
                <a:ea typeface="ＭＳ Ｐゴシック" charset="0"/>
                <a:cs typeface="ＭＳ Ｐゴシック" charset="0"/>
              </a:rPr>
              <a:t>未来の子ども達への</a:t>
            </a:r>
            <a:br>
              <a:rPr kumimoji="0" lang="ja-JP" altLang="en-US" sz="3600" dirty="0">
                <a:solidFill>
                  <a:schemeClr val="tx1"/>
                </a:solidFill>
                <a:latin typeface="Georgia" charset="0"/>
                <a:ea typeface="ＭＳ Ｐゴシック" charset="0"/>
                <a:cs typeface="ＭＳ Ｐゴシック" charset="0"/>
              </a:rPr>
            </a:br>
            <a:r>
              <a:rPr kumimoji="0" lang="ja-JP" altLang="en-US" sz="3600" dirty="0">
                <a:solidFill>
                  <a:schemeClr val="tx1"/>
                </a:solidFill>
                <a:latin typeface="Georgia" charset="0"/>
                <a:ea typeface="ＭＳ Ｐゴシック" charset="0"/>
                <a:cs typeface="ＭＳ Ｐゴシック" charset="0"/>
              </a:rPr>
              <a:t>最高のプレゼント</a:t>
            </a:r>
          </a:p>
        </p:txBody>
      </p:sp>
      <p:sp>
        <p:nvSpPr>
          <p:cNvPr id="3" name="テキスト ボックス 2"/>
          <p:cNvSpPr txBox="1"/>
          <p:nvPr/>
        </p:nvSpPr>
        <p:spPr>
          <a:xfrm>
            <a:off x="2743200" y="152400"/>
            <a:ext cx="2747963" cy="1169988"/>
          </a:xfrm>
          <a:prstGeom prst="rect">
            <a:avLst/>
          </a:prstGeom>
          <a:noFill/>
        </p:spPr>
        <p:txBody>
          <a:bodyPr>
            <a:spAutoFit/>
          </a:bodyPr>
          <a:lstStyle>
            <a:lvl1pPr>
              <a:defRPr kumimoji="1" sz="2000">
                <a:solidFill>
                  <a:srgbClr val="3D4A2F"/>
                </a:solidFill>
                <a:latin typeface="Georgia" charset="0"/>
                <a:ea typeface="ヒラギノ明朝 ProN W3" charset="0"/>
                <a:cs typeface="ヒラギノ明朝 ProN W3" charset="0"/>
                <a:sym typeface="Georgia" charset="0"/>
              </a:defRPr>
            </a:lvl1pPr>
            <a:lvl2pPr marL="37931725" indent="-37474525">
              <a:defRPr kumimoji="1" sz="2000">
                <a:solidFill>
                  <a:srgbClr val="3D4A2F"/>
                </a:solidFill>
                <a:latin typeface="Georgia" charset="0"/>
                <a:ea typeface="ヒラギノ明朝 ProN W3" charset="0"/>
                <a:cs typeface="ヒラギノ明朝 ProN W3" charset="0"/>
                <a:sym typeface="Georgia" charset="0"/>
              </a:defRPr>
            </a:lvl2pPr>
            <a:lvl3pPr>
              <a:defRPr kumimoji="1" sz="2000">
                <a:solidFill>
                  <a:srgbClr val="3D4A2F"/>
                </a:solidFill>
                <a:latin typeface="Georgia" charset="0"/>
                <a:ea typeface="ヒラギノ明朝 ProN W3" charset="0"/>
                <a:cs typeface="ヒラギノ明朝 ProN W3" charset="0"/>
                <a:sym typeface="Georgia" charset="0"/>
              </a:defRPr>
            </a:lvl3pPr>
            <a:lvl4pPr>
              <a:defRPr kumimoji="1" sz="2000">
                <a:solidFill>
                  <a:srgbClr val="3D4A2F"/>
                </a:solidFill>
                <a:latin typeface="Georgia" charset="0"/>
                <a:ea typeface="ヒラギノ明朝 ProN W3" charset="0"/>
                <a:cs typeface="ヒラギノ明朝 ProN W3" charset="0"/>
                <a:sym typeface="Georgia" charset="0"/>
              </a:defRPr>
            </a:lvl4pPr>
            <a:lvl5pPr>
              <a:defRPr kumimoji="1" sz="2000">
                <a:solidFill>
                  <a:srgbClr val="3D4A2F"/>
                </a:solidFill>
                <a:latin typeface="Georgia" charset="0"/>
                <a:ea typeface="ヒラギノ明朝 ProN W3" charset="0"/>
                <a:cs typeface="ヒラギノ明朝 ProN W3" charset="0"/>
                <a:sym typeface="Georgia" charset="0"/>
              </a:defRPr>
            </a:lvl5pPr>
            <a:lvl6pPr marL="457200"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6pPr>
            <a:lvl7pPr marL="914400"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7pPr>
            <a:lvl8pPr marL="1371600"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8pPr>
            <a:lvl9pPr marL="1828800"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9pPr>
          </a:lstStyle>
          <a:p>
            <a:r>
              <a:rPr lang="ja-JP" altLang="en-US" sz="4800">
                <a:solidFill>
                  <a:schemeClr val="bg1"/>
                </a:solidFill>
              </a:rPr>
              <a:t>最後に</a:t>
            </a:r>
          </a:p>
        </p:txBody>
      </p:sp>
      <p:sp>
        <p:nvSpPr>
          <p:cNvPr id="2" name="日付プレースホルダー 1"/>
          <p:cNvSpPr>
            <a:spLocks noGrp="1"/>
          </p:cNvSpPr>
          <p:nvPr>
            <p:ph type="dt" sz="half" idx="10"/>
          </p:nvPr>
        </p:nvSpPr>
        <p:spPr/>
        <p:txBody>
          <a:bodyPr/>
          <a:lstStyle/>
          <a:p>
            <a:r>
              <a:rPr kumimoji="1" lang="en-US" altLang="ja-JP" smtClean="0"/>
              <a:t>11/09/25</a:t>
            </a:r>
            <a:endParaRPr kumimoji="1" lang="ja-JP" altLang="en-US"/>
          </a:p>
        </p:txBody>
      </p:sp>
      <p:sp>
        <p:nvSpPr>
          <p:cNvPr id="4" name="スライド番号プレースホルダー 3"/>
          <p:cNvSpPr>
            <a:spLocks noGrp="1"/>
          </p:cNvSpPr>
          <p:nvPr>
            <p:ph type="sldNum" sz="quarter" idx="12"/>
          </p:nvPr>
        </p:nvSpPr>
        <p:spPr/>
        <p:txBody>
          <a:bodyPr/>
          <a:lstStyle/>
          <a:p>
            <a:fld id="{FD378B90-F800-DE45-A31A-37CE90FA1D5B}" type="slidenum">
              <a:rPr kumimoji="1" lang="ja-JP" altLang="en-US" smtClean="0"/>
              <a:t>60</a:t>
            </a:fld>
            <a:endParaRPr kumimoji="1" lang="ja-JP" altLang="en-US"/>
          </a:p>
        </p:txBody>
      </p:sp>
    </p:spTree>
    <p:extLst>
      <p:ext uri="{BB962C8B-B14F-4D97-AF65-F5344CB8AC3E}">
        <p14:creationId xmlns:p14="http://schemas.microsoft.com/office/powerpoint/2010/main" val="20951966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85750" y="1285875"/>
            <a:ext cx="8059738" cy="714375"/>
          </a:xfrm>
        </p:spPr>
        <p:txBody>
          <a:bodyPr anchor="t"/>
          <a:lstStyle/>
          <a:p>
            <a:pPr>
              <a:defRPr/>
            </a:pPr>
            <a:r>
              <a:rPr lang="ja-JP" altLang="en-US" sz="3200" dirty="0">
                <a:solidFill>
                  <a:srgbClr val="0070C0"/>
                </a:solidFill>
                <a:effectLst>
                  <a:outerShdw blurRad="38100" dist="38100" dir="2700000" algn="tl">
                    <a:srgbClr val="DDDDDD"/>
                  </a:outerShdw>
                </a:effectLst>
                <a:latin typeface="HGPｺﾞｼｯｸE" charset="0"/>
                <a:ea typeface="HGPｺﾞｼｯｸE" charset="0"/>
                <a:cs typeface="HGPｺﾞｼｯｸE" charset="0"/>
              </a:rPr>
              <a:t>参考：隙間産業を成功させる４つの掟</a:t>
            </a:r>
          </a:p>
        </p:txBody>
      </p:sp>
      <p:sp>
        <p:nvSpPr>
          <p:cNvPr id="91137" name="Rectangle 1"/>
          <p:cNvSpPr>
            <a:spLocks noChangeArrowheads="1"/>
          </p:cNvSpPr>
          <p:nvPr/>
        </p:nvSpPr>
        <p:spPr bwMode="auto">
          <a:xfrm>
            <a:off x="900113" y="2210671"/>
            <a:ext cx="6624637" cy="2984500"/>
          </a:xfrm>
          <a:prstGeom prst="rect">
            <a:avLst/>
          </a:prstGeom>
          <a:solidFill>
            <a:schemeClr val="bg2"/>
          </a:solidFill>
          <a:ln w="9525">
            <a:noFill/>
            <a:miter lim="800000"/>
            <a:headEnd/>
            <a:tailEnd/>
          </a:ln>
          <a:effectLst/>
        </p:spPr>
        <p:txBody>
          <a:bodyPr anchor="ctr">
            <a:spAutoFit/>
          </a:bodyPr>
          <a:lstStyle/>
          <a:p>
            <a:pPr marL="914400" lvl="1" indent="-457200" eaLnBrk="0" hangingPunct="0">
              <a:lnSpc>
                <a:spcPct val="200000"/>
              </a:lnSpc>
              <a:buFontTx/>
              <a:buAutoNum type="arabicPeriod"/>
              <a:defRPr/>
            </a:pPr>
            <a:r>
              <a:rPr lang="ja-JP" altLang="en-US" sz="2400" dirty="0">
                <a:solidFill>
                  <a:srgbClr val="0070C0"/>
                </a:solidFill>
                <a:latin typeface="HGPｺﾞｼｯｸE" charset="0"/>
                <a:ea typeface="HGPｺﾞｼｯｸE" charset="0"/>
                <a:cs typeface="HGPｺﾞｼｯｸE" charset="0"/>
              </a:rPr>
              <a:t>ネットワークを通じての情報交換</a:t>
            </a:r>
            <a:endParaRPr lang="en-US" altLang="ja-JP" sz="2400" dirty="0">
              <a:solidFill>
                <a:srgbClr val="0070C0"/>
              </a:solidFill>
              <a:latin typeface="HGPｺﾞｼｯｸE" charset="0"/>
              <a:ea typeface="HGPｺﾞｼｯｸE" charset="0"/>
              <a:cs typeface="HGPｺﾞｼｯｸE" charset="0"/>
            </a:endParaRPr>
          </a:p>
          <a:p>
            <a:pPr marL="914400" lvl="1" indent="-457200" eaLnBrk="0" hangingPunct="0">
              <a:lnSpc>
                <a:spcPct val="200000"/>
              </a:lnSpc>
              <a:buFontTx/>
              <a:buAutoNum type="arabicPeriod"/>
              <a:defRPr/>
            </a:pPr>
            <a:r>
              <a:rPr lang="ja-JP" altLang="en-US" sz="2400" dirty="0">
                <a:solidFill>
                  <a:srgbClr val="0070C0"/>
                </a:solidFill>
                <a:latin typeface="HGPｺﾞｼｯｸE" charset="0"/>
                <a:ea typeface="HGPｺﾞｼｯｸE" charset="0"/>
                <a:cs typeface="HGPｺﾞｼｯｸE" charset="0"/>
              </a:rPr>
              <a:t>スタッフの意識改革、自らの仕事に誇りを</a:t>
            </a:r>
            <a:endParaRPr lang="en-US" altLang="ja-JP" sz="2400" dirty="0">
              <a:solidFill>
                <a:srgbClr val="0070C0"/>
              </a:solidFill>
              <a:latin typeface="HGPｺﾞｼｯｸE" charset="0"/>
              <a:ea typeface="HGPｺﾞｼｯｸE" charset="0"/>
              <a:cs typeface="HGPｺﾞｼｯｸE" charset="0"/>
            </a:endParaRPr>
          </a:p>
          <a:p>
            <a:pPr marL="914400" lvl="1" indent="-457200" eaLnBrk="0" hangingPunct="0">
              <a:lnSpc>
                <a:spcPct val="200000"/>
              </a:lnSpc>
              <a:buFontTx/>
              <a:buAutoNum type="arabicPeriod"/>
              <a:defRPr/>
            </a:pPr>
            <a:r>
              <a:rPr lang="ja-JP" altLang="en-US" sz="2400" dirty="0">
                <a:solidFill>
                  <a:srgbClr val="0070C0"/>
                </a:solidFill>
                <a:latin typeface="HGPｺﾞｼｯｸE" charset="0"/>
                <a:ea typeface="HGPｺﾞｼｯｸE" charset="0"/>
                <a:cs typeface="HGPｺﾞｼｯｸE" charset="0"/>
              </a:rPr>
              <a:t>マルチメディアを通じての情報発信</a:t>
            </a:r>
            <a:endParaRPr lang="en-US" altLang="ja-JP" sz="2400" dirty="0">
              <a:solidFill>
                <a:srgbClr val="0070C0"/>
              </a:solidFill>
              <a:latin typeface="HGPｺﾞｼｯｸE" charset="0"/>
              <a:ea typeface="HGPｺﾞｼｯｸE" charset="0"/>
              <a:cs typeface="HGPｺﾞｼｯｸE" charset="0"/>
            </a:endParaRPr>
          </a:p>
          <a:p>
            <a:pPr marL="914400" lvl="1" indent="-457200" eaLnBrk="0" hangingPunct="0">
              <a:lnSpc>
                <a:spcPct val="200000"/>
              </a:lnSpc>
              <a:buFontTx/>
              <a:buAutoNum type="arabicPeriod"/>
              <a:defRPr/>
            </a:pPr>
            <a:r>
              <a:rPr lang="ja-JP" altLang="en-US" sz="2400" dirty="0">
                <a:solidFill>
                  <a:srgbClr val="0070C0"/>
                </a:solidFill>
                <a:latin typeface="HGPｺﾞｼｯｸE" charset="0"/>
                <a:ea typeface="HGPｺﾞｼｯｸE" charset="0"/>
                <a:cs typeface="HGPｺﾞｼｯｸE" charset="0"/>
              </a:rPr>
              <a:t>客のニーズ・評価の活用</a:t>
            </a:r>
          </a:p>
        </p:txBody>
      </p:sp>
      <p:sp>
        <p:nvSpPr>
          <p:cNvPr id="6" name="角丸四角形 5"/>
          <p:cNvSpPr/>
          <p:nvPr/>
        </p:nvSpPr>
        <p:spPr>
          <a:xfrm>
            <a:off x="755650" y="692150"/>
            <a:ext cx="7215188" cy="532923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effectLst>
                <a:outerShdw blurRad="38100" dist="38100" dir="2700000" algn="tl">
                  <a:srgbClr val="000000">
                    <a:alpha val="43137"/>
                  </a:srgbClr>
                </a:outerShdw>
              </a:effectLst>
            </a:endParaRPr>
          </a:p>
        </p:txBody>
      </p:sp>
      <p:sp>
        <p:nvSpPr>
          <p:cNvPr id="2" name="日付プレースホルダー 1"/>
          <p:cNvSpPr>
            <a:spLocks noGrp="1"/>
          </p:cNvSpPr>
          <p:nvPr>
            <p:ph type="dt" sz="half" idx="10"/>
          </p:nvPr>
        </p:nvSpPr>
        <p:spPr/>
        <p:txBody>
          <a:bodyPr/>
          <a:lstStyle/>
          <a:p>
            <a:r>
              <a:rPr kumimoji="1" lang="en-US" altLang="ja-JP" smtClean="0"/>
              <a:t>11/09/25</a:t>
            </a:r>
            <a:endParaRPr kumimoji="1" lang="ja-JP" altLang="en-US"/>
          </a:p>
        </p:txBody>
      </p:sp>
      <p:sp>
        <p:nvSpPr>
          <p:cNvPr id="3" name="スライド番号プレースホルダー 2"/>
          <p:cNvSpPr>
            <a:spLocks noGrp="1"/>
          </p:cNvSpPr>
          <p:nvPr>
            <p:ph type="sldNum" sz="quarter" idx="12"/>
          </p:nvPr>
        </p:nvSpPr>
        <p:spPr/>
        <p:txBody>
          <a:bodyPr/>
          <a:lstStyle/>
          <a:p>
            <a:fld id="{FD378B90-F800-DE45-A31A-37CE90FA1D5B}" type="slidenum">
              <a:rPr kumimoji="1" lang="ja-JP" altLang="en-US" smtClean="0"/>
              <a:t>7</a:t>
            </a:fld>
            <a:endParaRPr kumimoji="1" lang="ja-JP" altLang="en-US"/>
          </a:p>
        </p:txBody>
      </p:sp>
    </p:spTree>
    <p:extLst>
      <p:ext uri="{BB962C8B-B14F-4D97-AF65-F5344CB8AC3E}">
        <p14:creationId xmlns:p14="http://schemas.microsoft.com/office/powerpoint/2010/main" val="53812474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57188" y="285751"/>
            <a:ext cx="8059737" cy="827524"/>
          </a:xfrm>
        </p:spPr>
        <p:txBody>
          <a:bodyPr anchor="t">
            <a:normAutofit/>
          </a:bodyPr>
          <a:lstStyle/>
          <a:p>
            <a:pPr>
              <a:defRPr/>
            </a:pPr>
            <a:r>
              <a:rPr lang="ja-JP" altLang="en-US" sz="3600" dirty="0">
                <a:solidFill>
                  <a:srgbClr val="000000"/>
                </a:solidFill>
                <a:effectLst>
                  <a:outerShdw blurRad="38100" dist="38100" dir="2700000" algn="tl">
                    <a:srgbClr val="DDDDDD"/>
                  </a:outerShdw>
                </a:effectLst>
                <a:latin typeface="HGPｺﾞｼｯｸE" charset="0"/>
                <a:ea typeface="HGPｺﾞｼｯｸE" charset="0"/>
                <a:cs typeface="HGPｺﾞｼｯｸE" charset="0"/>
              </a:rPr>
              <a:t>ニッチ医療成功のための具体的な対策</a:t>
            </a:r>
          </a:p>
        </p:txBody>
      </p:sp>
      <p:sp>
        <p:nvSpPr>
          <p:cNvPr id="134145" name="Rectangle 1"/>
          <p:cNvSpPr>
            <a:spLocks noChangeArrowheads="1"/>
          </p:cNvSpPr>
          <p:nvPr/>
        </p:nvSpPr>
        <p:spPr bwMode="auto">
          <a:xfrm>
            <a:off x="1000125" y="1223710"/>
            <a:ext cx="7286625" cy="444019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marL="457200" indent="-457200">
              <a:lnSpc>
                <a:spcPct val="120000"/>
              </a:lnSpc>
              <a:buFont typeface="Calibri" charset="0"/>
              <a:buAutoNum type="arabicPeriod"/>
              <a:defRPr/>
            </a:pPr>
            <a:r>
              <a:rPr lang="ja-JP" altLang="en-US" sz="2400" dirty="0">
                <a:solidFill>
                  <a:srgbClr val="000000"/>
                </a:solidFill>
                <a:latin typeface="HGPｺﾞｼｯｸE" charset="0"/>
                <a:ea typeface="HGPｺﾞｼｯｸE" charset="0"/>
                <a:cs typeface="HGPｺﾞｼｯｸE" charset="0"/>
              </a:rPr>
              <a:t>看護師による診療支援体制の構築</a:t>
            </a:r>
          </a:p>
          <a:p>
            <a:pPr marL="725488" lvl="1" indent="-268288">
              <a:lnSpc>
                <a:spcPct val="120000"/>
              </a:lnSpc>
              <a:buFont typeface="Arial" charset="0"/>
              <a:buChar char="•"/>
              <a:defRPr/>
            </a:pPr>
            <a:r>
              <a:rPr lang="ja-JP" altLang="en-US" sz="2000" dirty="0">
                <a:solidFill>
                  <a:srgbClr val="000000"/>
                </a:solidFill>
                <a:latin typeface="HGPｺﾞｼｯｸE" charset="0"/>
                <a:ea typeface="HGPｺﾞｼｯｸE" charset="0"/>
                <a:cs typeface="HGPｺﾞｼｯｸE" charset="0"/>
              </a:rPr>
              <a:t>トリアージ・ナースによる効率的な診療支援</a:t>
            </a:r>
          </a:p>
          <a:p>
            <a:pPr marL="725488" lvl="1" indent="-268288">
              <a:lnSpc>
                <a:spcPct val="120000"/>
              </a:lnSpc>
              <a:buFont typeface="Arial" charset="0"/>
              <a:buChar char="•"/>
              <a:defRPr/>
            </a:pPr>
            <a:r>
              <a:rPr lang="ja-JP" altLang="en-US" sz="2000" dirty="0">
                <a:solidFill>
                  <a:srgbClr val="000000"/>
                </a:solidFill>
                <a:latin typeface="HGPｺﾞｼｯｸE" charset="0"/>
                <a:ea typeface="HGPｺﾞｼｯｸE" charset="0"/>
                <a:cs typeface="HGPｺﾞｼｯｸE" charset="0"/>
              </a:rPr>
              <a:t>看護師による電話相談への対応</a:t>
            </a:r>
            <a:endParaRPr lang="en-US" altLang="ja-JP" sz="2000" dirty="0">
              <a:solidFill>
                <a:srgbClr val="000000"/>
              </a:solidFill>
              <a:latin typeface="HGPｺﾞｼｯｸE" charset="0"/>
              <a:ea typeface="HGPｺﾞｼｯｸE" charset="0"/>
              <a:cs typeface="HGPｺﾞｼｯｸE" charset="0"/>
            </a:endParaRPr>
          </a:p>
          <a:p>
            <a:pPr marL="457200" indent="-457200">
              <a:lnSpc>
                <a:spcPct val="120000"/>
              </a:lnSpc>
              <a:buFont typeface="Calibri" charset="0"/>
              <a:buAutoNum type="arabicPeriod"/>
              <a:defRPr/>
            </a:pPr>
            <a:r>
              <a:rPr lang="ja-JP" altLang="en-US" sz="2400" dirty="0" smtClean="0">
                <a:solidFill>
                  <a:srgbClr val="000000"/>
                </a:solidFill>
                <a:latin typeface="HGPｺﾞｼｯｸE" charset="0"/>
                <a:ea typeface="HGPｺﾞｼｯｸE" charset="0"/>
                <a:cs typeface="HGPｺﾞｼｯｸE" charset="0"/>
              </a:rPr>
              <a:t>ＩＴの活用</a:t>
            </a:r>
            <a:endParaRPr lang="en-US" altLang="ja-JP" sz="2400" dirty="0" smtClean="0">
              <a:solidFill>
                <a:srgbClr val="000000"/>
              </a:solidFill>
              <a:latin typeface="HGPｺﾞｼｯｸE" charset="0"/>
              <a:ea typeface="HGPｺﾞｼｯｸE" charset="0"/>
              <a:cs typeface="HGPｺﾞｼｯｸE" charset="0"/>
            </a:endParaRPr>
          </a:p>
          <a:p>
            <a:pPr marL="720725" lvl="1" indent="-263525">
              <a:lnSpc>
                <a:spcPct val="120000"/>
              </a:lnSpc>
              <a:buFont typeface="Arial"/>
              <a:buChar char="•"/>
              <a:defRPr/>
            </a:pPr>
            <a:r>
              <a:rPr lang="ja-JP" altLang="en-US" sz="2000" dirty="0" smtClean="0">
                <a:solidFill>
                  <a:srgbClr val="000000"/>
                </a:solidFill>
                <a:latin typeface="HGPｺﾞｼｯｸE" charset="0"/>
                <a:ea typeface="HGPｺﾞｼｯｸE" charset="0"/>
                <a:cs typeface="HGPｺﾞｼｯｸE" charset="0"/>
              </a:rPr>
              <a:t>電子</a:t>
            </a:r>
            <a:r>
              <a:rPr lang="ja-JP" altLang="en-US" sz="2000" dirty="0">
                <a:solidFill>
                  <a:srgbClr val="000000"/>
                </a:solidFill>
                <a:latin typeface="HGPｺﾞｼｯｸE" charset="0"/>
                <a:ea typeface="HGPｺﾞｼｯｸE" charset="0"/>
                <a:cs typeface="HGPｺﾞｼｯｸE" charset="0"/>
              </a:rPr>
              <a:t>カルテ導入による医療の標準化</a:t>
            </a:r>
          </a:p>
          <a:p>
            <a:pPr marL="457200" indent="-457200">
              <a:lnSpc>
                <a:spcPct val="120000"/>
              </a:lnSpc>
              <a:defRPr/>
            </a:pPr>
            <a:r>
              <a:rPr lang="en-US" altLang="ja-JP" sz="2400" dirty="0">
                <a:solidFill>
                  <a:srgbClr val="000000"/>
                </a:solidFill>
                <a:latin typeface="HGPｺﾞｼｯｸE" charset="0"/>
                <a:ea typeface="HGPｺﾞｼｯｸE" charset="0"/>
                <a:cs typeface="HGPｺﾞｼｯｸE" charset="0"/>
              </a:rPr>
              <a:t>3.</a:t>
            </a:r>
            <a:r>
              <a:rPr lang="ja-JP" altLang="en-US" sz="2400" dirty="0">
                <a:solidFill>
                  <a:srgbClr val="000000"/>
                </a:solidFill>
                <a:latin typeface="HGPｺﾞｼｯｸE" charset="0"/>
                <a:ea typeface="HGPｺﾞｼｯｸE" charset="0"/>
                <a:cs typeface="HGPｺﾞｼｯｸE" charset="0"/>
              </a:rPr>
              <a:t>　地域ネットワークの形成</a:t>
            </a:r>
            <a:endParaRPr lang="en-US" altLang="ja-JP" sz="2400" dirty="0">
              <a:solidFill>
                <a:srgbClr val="000000"/>
              </a:solidFill>
              <a:latin typeface="HGPｺﾞｼｯｸE" charset="0"/>
              <a:ea typeface="HGPｺﾞｼｯｸE" charset="0"/>
              <a:cs typeface="HGPｺﾞｼｯｸE" charset="0"/>
            </a:endParaRPr>
          </a:p>
          <a:p>
            <a:pPr marL="719138" lvl="1" indent="-261938">
              <a:lnSpc>
                <a:spcPct val="120000"/>
              </a:lnSpc>
              <a:buFont typeface="Arial" charset="0"/>
              <a:buChar char="•"/>
              <a:defRPr/>
            </a:pPr>
            <a:r>
              <a:rPr lang="ja-JP" altLang="en-US" sz="2000" dirty="0">
                <a:solidFill>
                  <a:srgbClr val="000000"/>
                </a:solidFill>
                <a:latin typeface="HGPｺﾞｼｯｸE" charset="0"/>
                <a:ea typeface="HGPｺﾞｼｯｸE" charset="0"/>
                <a:cs typeface="HGPｺﾞｼｯｸE" charset="0"/>
              </a:rPr>
              <a:t>地域二次病院、地元救急隊との定期的な会合</a:t>
            </a:r>
            <a:endParaRPr lang="en-US" altLang="ja-JP" sz="2000" dirty="0">
              <a:solidFill>
                <a:srgbClr val="000000"/>
              </a:solidFill>
              <a:latin typeface="HGPｺﾞｼｯｸE" charset="0"/>
              <a:ea typeface="HGPｺﾞｼｯｸE" charset="0"/>
              <a:cs typeface="HGPｺﾞｼｯｸE" charset="0"/>
            </a:endParaRPr>
          </a:p>
          <a:p>
            <a:pPr marL="719138" lvl="1" indent="-261938">
              <a:lnSpc>
                <a:spcPct val="120000"/>
              </a:lnSpc>
              <a:buFont typeface="Arial" charset="0"/>
              <a:buChar char="•"/>
              <a:defRPr/>
            </a:pPr>
            <a:r>
              <a:rPr lang="ja-JP" altLang="en-US" sz="2000" dirty="0">
                <a:solidFill>
                  <a:srgbClr val="000000"/>
                </a:solidFill>
                <a:latin typeface="HGPｺﾞｼｯｸE" charset="0"/>
                <a:ea typeface="HGPｺﾞｼｯｸE" charset="0"/>
                <a:cs typeface="HGPｺﾞｼｯｸE" charset="0"/>
              </a:rPr>
              <a:t>トリアージ基準を明確にして、適切な搬送</a:t>
            </a:r>
            <a:r>
              <a:rPr lang="ja-JP" altLang="en-US" sz="2000" dirty="0" smtClean="0">
                <a:solidFill>
                  <a:srgbClr val="000000"/>
                </a:solidFill>
                <a:latin typeface="HGPｺﾞｼｯｸE" charset="0"/>
                <a:ea typeface="HGPｺﾞｼｯｸE" charset="0"/>
                <a:cs typeface="HGPｺﾞｼｯｸE" charset="0"/>
              </a:rPr>
              <a:t>体制</a:t>
            </a:r>
            <a:endParaRPr lang="ja-JP" altLang="en-US" sz="2000" dirty="0">
              <a:solidFill>
                <a:srgbClr val="000000"/>
              </a:solidFill>
              <a:latin typeface="HGPｺﾞｼｯｸE" charset="0"/>
              <a:ea typeface="HGPｺﾞｼｯｸE" charset="0"/>
              <a:cs typeface="HGPｺﾞｼｯｸE" charset="0"/>
            </a:endParaRPr>
          </a:p>
          <a:p>
            <a:pPr marL="457200" indent="-457200">
              <a:lnSpc>
                <a:spcPct val="120000"/>
              </a:lnSpc>
              <a:defRPr/>
            </a:pPr>
            <a:r>
              <a:rPr lang="en-US" altLang="ja-JP" sz="2400" dirty="0">
                <a:solidFill>
                  <a:srgbClr val="000000"/>
                </a:solidFill>
                <a:latin typeface="HGPｺﾞｼｯｸE" charset="0"/>
                <a:ea typeface="HGPｺﾞｼｯｸE" charset="0"/>
                <a:cs typeface="HGPｺﾞｼｯｸE" charset="0"/>
              </a:rPr>
              <a:t>4.</a:t>
            </a:r>
            <a:r>
              <a:rPr lang="ja-JP" altLang="en-US" sz="2400" dirty="0">
                <a:solidFill>
                  <a:srgbClr val="000000"/>
                </a:solidFill>
                <a:latin typeface="HGPｺﾞｼｯｸE" charset="0"/>
                <a:ea typeface="HGPｺﾞｼｯｸE" charset="0"/>
                <a:cs typeface="HGPｺﾞｼｯｸE" charset="0"/>
              </a:rPr>
              <a:t>　住民への啓発活動</a:t>
            </a:r>
          </a:p>
          <a:p>
            <a:pPr marL="725488" lvl="1" indent="-268288">
              <a:lnSpc>
                <a:spcPct val="120000"/>
              </a:lnSpc>
              <a:buFont typeface="Arial" charset="0"/>
              <a:buChar char="•"/>
              <a:defRPr/>
            </a:pPr>
            <a:r>
              <a:rPr lang="ja-JP" altLang="en-US" sz="2000" dirty="0">
                <a:solidFill>
                  <a:srgbClr val="000000"/>
                </a:solidFill>
                <a:latin typeface="HGPｺﾞｼｯｸE" charset="0"/>
                <a:ea typeface="HGPｺﾞｼｯｸE" charset="0"/>
                <a:cs typeface="HGPｺﾞｼｯｸE" charset="0"/>
              </a:rPr>
              <a:t>母親教室の開催、ニュースレターの刊行</a:t>
            </a:r>
            <a:endParaRPr lang="en-US" altLang="ja-JP" sz="2000" dirty="0">
              <a:solidFill>
                <a:srgbClr val="000000"/>
              </a:solidFill>
              <a:latin typeface="HGPｺﾞｼｯｸE" charset="0"/>
              <a:ea typeface="HGPｺﾞｼｯｸE" charset="0"/>
              <a:cs typeface="HGPｺﾞｼｯｸE" charset="0"/>
            </a:endParaRPr>
          </a:p>
          <a:p>
            <a:pPr marL="725488" lvl="1" indent="-268288">
              <a:lnSpc>
                <a:spcPct val="120000"/>
              </a:lnSpc>
              <a:buFont typeface="Arial" charset="0"/>
              <a:buChar char="•"/>
              <a:defRPr/>
            </a:pPr>
            <a:r>
              <a:rPr lang="ja-JP" altLang="en-US" sz="2000" dirty="0">
                <a:solidFill>
                  <a:srgbClr val="000000"/>
                </a:solidFill>
                <a:latin typeface="HGPｺﾞｼｯｸE" charset="0"/>
                <a:ea typeface="HGPｺﾞｼｯｸE" charset="0"/>
                <a:cs typeface="HGPｺﾞｼｯｸE" charset="0"/>
              </a:rPr>
              <a:t>ＨＰ，マスメディアを通じての情報提供</a:t>
            </a:r>
          </a:p>
        </p:txBody>
      </p:sp>
      <p:sp>
        <p:nvSpPr>
          <p:cNvPr id="2" name="日付プレースホルダー 1"/>
          <p:cNvSpPr>
            <a:spLocks noGrp="1"/>
          </p:cNvSpPr>
          <p:nvPr>
            <p:ph type="dt" sz="half" idx="10"/>
          </p:nvPr>
        </p:nvSpPr>
        <p:spPr/>
        <p:txBody>
          <a:bodyPr/>
          <a:lstStyle/>
          <a:p>
            <a:r>
              <a:rPr kumimoji="1" lang="en-US" altLang="ja-JP" smtClean="0"/>
              <a:t>11/09/25</a:t>
            </a:r>
            <a:endParaRPr kumimoji="1" lang="ja-JP" altLang="en-US"/>
          </a:p>
        </p:txBody>
      </p:sp>
      <p:sp>
        <p:nvSpPr>
          <p:cNvPr id="3" name="スライド番号プレースホルダー 2"/>
          <p:cNvSpPr>
            <a:spLocks noGrp="1"/>
          </p:cNvSpPr>
          <p:nvPr>
            <p:ph type="sldNum" sz="quarter" idx="12"/>
          </p:nvPr>
        </p:nvSpPr>
        <p:spPr/>
        <p:txBody>
          <a:bodyPr/>
          <a:lstStyle/>
          <a:p>
            <a:fld id="{FD378B90-F800-DE45-A31A-37CE90FA1D5B}" type="slidenum">
              <a:rPr kumimoji="1" lang="ja-JP" altLang="en-US" smtClean="0"/>
              <a:t>8</a:t>
            </a:fld>
            <a:endParaRPr kumimoji="1" lang="ja-JP" altLang="en-US"/>
          </a:p>
        </p:txBody>
      </p:sp>
    </p:spTree>
    <p:extLst>
      <p:ext uri="{BB962C8B-B14F-4D97-AF65-F5344CB8AC3E}">
        <p14:creationId xmlns:p14="http://schemas.microsoft.com/office/powerpoint/2010/main" val="381792972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タイトル 3"/>
          <p:cNvSpPr>
            <a:spLocks noGrp="1"/>
          </p:cNvSpPr>
          <p:nvPr>
            <p:ph type="title"/>
          </p:nvPr>
        </p:nvSpPr>
        <p:spPr>
          <a:xfrm>
            <a:off x="381000" y="304800"/>
            <a:ext cx="8229600" cy="1004888"/>
          </a:xfrm>
        </p:spPr>
        <p:txBody>
          <a:bodyPr/>
          <a:lstStyle/>
          <a:p>
            <a:pPr>
              <a:defRPr/>
            </a:pPr>
            <a:r>
              <a:rPr lang="ja-JP" altLang="en-US" sz="2800" dirty="0">
                <a:solidFill>
                  <a:srgbClr val="000000"/>
                </a:solidFill>
                <a:effectLst>
                  <a:outerShdw blurRad="38100" dist="38100" dir="2700000" algn="tl">
                    <a:srgbClr val="DDDDDD"/>
                  </a:outerShdw>
                </a:effectLst>
                <a:latin typeface="ＭＳ Ｐゴシック" charset="0"/>
                <a:ea typeface="ＭＳ ゴシック" charset="0"/>
                <a:cs typeface="ＭＳ ゴシック" charset="0"/>
              </a:rPr>
              <a:t>「受診をすべきか」の電話相談への対応　　</a:t>
            </a:r>
            <a:r>
              <a:rPr lang="en-US" altLang="ja-JP" sz="2800" dirty="0">
                <a:solidFill>
                  <a:srgbClr val="000000"/>
                </a:solidFill>
                <a:effectLst>
                  <a:outerShdw blurRad="38100" dist="38100" dir="2700000" algn="tl">
                    <a:srgbClr val="DDDDDD"/>
                  </a:outerShdw>
                </a:effectLst>
                <a:latin typeface="ＭＳ Ｐゴシック" charset="0"/>
                <a:ea typeface="ＭＳ ゴシック" charset="0"/>
                <a:cs typeface="ＭＳ ゴシック" charset="0"/>
              </a:rPr>
              <a:t/>
            </a:r>
            <a:br>
              <a:rPr lang="en-US" altLang="ja-JP" sz="2800" dirty="0">
                <a:solidFill>
                  <a:srgbClr val="000000"/>
                </a:solidFill>
                <a:effectLst>
                  <a:outerShdw blurRad="38100" dist="38100" dir="2700000" algn="tl">
                    <a:srgbClr val="DDDDDD"/>
                  </a:outerShdw>
                </a:effectLst>
                <a:latin typeface="ＭＳ Ｐゴシック" charset="0"/>
                <a:ea typeface="ＭＳ ゴシック" charset="0"/>
                <a:cs typeface="ＭＳ ゴシック" charset="0"/>
              </a:rPr>
            </a:br>
            <a:r>
              <a:rPr lang="en-US" altLang="ja-JP" sz="2800" dirty="0">
                <a:solidFill>
                  <a:srgbClr val="000000"/>
                </a:solidFill>
                <a:effectLst>
                  <a:outerShdw blurRad="38100" dist="38100" dir="2700000" algn="tl">
                    <a:srgbClr val="DDDDDD"/>
                  </a:outerShdw>
                </a:effectLst>
                <a:latin typeface="ＭＳ Ｐゴシック" charset="0"/>
                <a:ea typeface="ＭＳ ゴシック" charset="0"/>
                <a:cs typeface="ＭＳ ゴシック" charset="0"/>
              </a:rPr>
              <a:t>H22</a:t>
            </a:r>
            <a:r>
              <a:rPr lang="ja-JP" altLang="en-US" sz="2800" dirty="0" smtClean="0">
                <a:solidFill>
                  <a:srgbClr val="000000"/>
                </a:solidFill>
                <a:effectLst>
                  <a:outerShdw blurRad="38100" dist="38100" dir="2700000" algn="tl">
                    <a:srgbClr val="DDDDDD"/>
                  </a:outerShdw>
                </a:effectLst>
                <a:latin typeface="ＭＳ Ｐゴシック" charset="0"/>
                <a:ea typeface="ＭＳ ゴシック" charset="0"/>
                <a:cs typeface="ＭＳ ゴシック" charset="0"/>
              </a:rPr>
              <a:t>年度</a:t>
            </a:r>
            <a:endParaRPr lang="ja-JP" altLang="en-US" sz="2800" dirty="0">
              <a:solidFill>
                <a:srgbClr val="000000"/>
              </a:solidFill>
              <a:effectLst>
                <a:outerShdw blurRad="38100" dist="38100" dir="2700000" algn="tl">
                  <a:srgbClr val="DDDDDD"/>
                </a:outerShdw>
              </a:effectLst>
              <a:latin typeface="ＭＳ Ｐゴシック" charset="0"/>
              <a:ea typeface="ＭＳ ゴシック" charset="0"/>
              <a:cs typeface="ＭＳ ゴシック" charset="0"/>
            </a:endParaRPr>
          </a:p>
        </p:txBody>
      </p:sp>
      <p:graphicFrame>
        <p:nvGraphicFramePr>
          <p:cNvPr id="80898" name="コンテンツ プレースホルダ 7"/>
          <p:cNvGraphicFramePr>
            <a:graphicFrameLocks noGrp="1"/>
          </p:cNvGraphicFramePr>
          <p:nvPr>
            <p:ph idx="1"/>
          </p:nvPr>
        </p:nvGraphicFramePr>
        <p:xfrm>
          <a:off x="457200" y="1447800"/>
          <a:ext cx="8229600" cy="5135563"/>
        </p:xfrm>
        <a:graphic>
          <a:graphicData uri="http://schemas.openxmlformats.org/presentationml/2006/ole">
            <mc:AlternateContent xmlns:mc="http://schemas.openxmlformats.org/markup-compatibility/2006">
              <mc:Choice xmlns:v="urn:schemas-microsoft-com:vml" Requires="v">
                <p:oleObj spid="_x0000_s1074" name="グラフ" r:id="rId4" imgW="8228920" imgH="5132408" progId="Excel.Chart.8">
                  <p:embed/>
                </p:oleObj>
              </mc:Choice>
              <mc:Fallback>
                <p:oleObj name="グラフ" r:id="rId4" imgW="8228920" imgH="5132408" progId="Excel.Char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447800"/>
                        <a:ext cx="8229600" cy="513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円/楕円 1"/>
          <p:cNvSpPr/>
          <p:nvPr/>
        </p:nvSpPr>
        <p:spPr>
          <a:xfrm>
            <a:off x="3440535" y="3219476"/>
            <a:ext cx="2303535" cy="2185698"/>
          </a:xfrm>
          <a:prstGeom prst="ellipse">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2400" dirty="0" smtClean="0">
                <a:solidFill>
                  <a:srgbClr val="000000"/>
                </a:solidFill>
                <a:effectLst>
                  <a:outerShdw blurRad="38100" dist="38100" dir="2700000" algn="tl">
                    <a:srgbClr val="DDDDDD"/>
                  </a:outerShdw>
                </a:effectLst>
                <a:latin typeface="ＭＳ Ｐゴシック" charset="0"/>
                <a:ea typeface="ＭＳ ゴシック" charset="0"/>
                <a:cs typeface="ＭＳ ゴシック" charset="0"/>
              </a:rPr>
              <a:t>10,643</a:t>
            </a:r>
            <a:r>
              <a:rPr lang="ja-JP" altLang="en-US" sz="2400" dirty="0" smtClean="0">
                <a:solidFill>
                  <a:srgbClr val="000000"/>
                </a:solidFill>
                <a:effectLst>
                  <a:outerShdw blurRad="38100" dist="38100" dir="2700000" algn="tl">
                    <a:srgbClr val="DDDDDD"/>
                  </a:outerShdw>
                </a:effectLst>
                <a:latin typeface="ＭＳ Ｐゴシック" charset="0"/>
                <a:ea typeface="ＭＳ ゴシック" charset="0"/>
                <a:cs typeface="ＭＳ ゴシック" charset="0"/>
              </a:rPr>
              <a:t>件</a:t>
            </a:r>
            <a:endParaRPr lang="en-US" altLang="ja-JP" sz="2400" dirty="0" smtClean="0">
              <a:solidFill>
                <a:srgbClr val="000000"/>
              </a:solidFill>
              <a:effectLst>
                <a:outerShdw blurRad="38100" dist="38100" dir="2700000" algn="tl">
                  <a:srgbClr val="DDDDDD"/>
                </a:outerShdw>
              </a:effectLst>
              <a:latin typeface="ＭＳ Ｐゴシック" charset="0"/>
              <a:ea typeface="ＭＳ ゴシック" charset="0"/>
              <a:cs typeface="ＭＳ ゴシック" charset="0"/>
            </a:endParaRPr>
          </a:p>
          <a:p>
            <a:pPr algn="ctr"/>
            <a:r>
              <a:rPr lang="en-US" altLang="ja-JP" sz="2400" dirty="0" smtClean="0">
                <a:solidFill>
                  <a:srgbClr val="000000"/>
                </a:solidFill>
                <a:effectLst>
                  <a:outerShdw blurRad="38100" dist="38100" dir="2700000" algn="tl">
                    <a:srgbClr val="DDDDDD"/>
                  </a:outerShdw>
                </a:effectLst>
                <a:latin typeface="ＭＳ Ｐゴシック" charset="0"/>
                <a:ea typeface="ＭＳ ゴシック" charset="0"/>
                <a:cs typeface="ＭＳ ゴシック" charset="0"/>
              </a:rPr>
              <a:t>/</a:t>
            </a:r>
            <a:r>
              <a:rPr lang="en-US" altLang="ja-JP" sz="2400" dirty="0">
                <a:solidFill>
                  <a:srgbClr val="000000"/>
                </a:solidFill>
                <a:effectLst>
                  <a:outerShdw blurRad="38100" dist="38100" dir="2700000" algn="tl">
                    <a:srgbClr val="DDDDDD"/>
                  </a:outerShdw>
                </a:effectLst>
                <a:latin typeface="ＭＳ Ｐゴシック" charset="0"/>
                <a:ea typeface="ＭＳ ゴシック" charset="0"/>
                <a:cs typeface="ＭＳ ゴシック" charset="0"/>
              </a:rPr>
              <a:t>15,786</a:t>
            </a:r>
            <a:r>
              <a:rPr lang="ja-JP" altLang="en-US" sz="2400" dirty="0">
                <a:solidFill>
                  <a:srgbClr val="000000"/>
                </a:solidFill>
                <a:effectLst>
                  <a:outerShdw blurRad="38100" dist="38100" dir="2700000" algn="tl">
                    <a:srgbClr val="DDDDDD"/>
                  </a:outerShdw>
                </a:effectLst>
                <a:latin typeface="ＭＳ Ｐゴシック" charset="0"/>
                <a:ea typeface="ＭＳ ゴシック" charset="0"/>
                <a:cs typeface="ＭＳ ゴシック" charset="0"/>
              </a:rPr>
              <a:t>件</a:t>
            </a:r>
            <a:r>
              <a:rPr lang="en-US" altLang="ja-JP" sz="2400" dirty="0">
                <a:solidFill>
                  <a:srgbClr val="000000"/>
                </a:solidFill>
                <a:effectLst>
                  <a:outerShdw blurRad="38100" dist="38100" dir="2700000" algn="tl">
                    <a:srgbClr val="DDDDDD"/>
                  </a:outerShdw>
                </a:effectLst>
                <a:latin typeface="ＭＳ Ｐゴシック" charset="0"/>
                <a:ea typeface="ＭＳ ゴシック" charset="0"/>
                <a:cs typeface="ＭＳ ゴシック" charset="0"/>
              </a:rPr>
              <a:t>, 67.4%</a:t>
            </a:r>
            <a:endParaRPr kumimoji="1" lang="ja-JP" altLang="en-US" sz="2400" dirty="0"/>
          </a:p>
        </p:txBody>
      </p:sp>
      <p:sp>
        <p:nvSpPr>
          <p:cNvPr id="3" name="日付プレースホルダー 2"/>
          <p:cNvSpPr>
            <a:spLocks noGrp="1"/>
          </p:cNvSpPr>
          <p:nvPr>
            <p:ph type="dt" sz="half" idx="10"/>
          </p:nvPr>
        </p:nvSpPr>
        <p:spPr/>
        <p:txBody>
          <a:bodyPr/>
          <a:lstStyle/>
          <a:p>
            <a:r>
              <a:rPr kumimoji="1" lang="en-US" altLang="ja-JP" smtClean="0"/>
              <a:t>11/09/25</a:t>
            </a:r>
            <a:endParaRPr kumimoji="1" lang="ja-JP" altLang="en-US"/>
          </a:p>
        </p:txBody>
      </p:sp>
      <p:sp>
        <p:nvSpPr>
          <p:cNvPr id="4" name="スライド番号プレースホルダー 3"/>
          <p:cNvSpPr>
            <a:spLocks noGrp="1"/>
          </p:cNvSpPr>
          <p:nvPr>
            <p:ph type="sldNum" sz="quarter" idx="12"/>
          </p:nvPr>
        </p:nvSpPr>
        <p:spPr/>
        <p:txBody>
          <a:bodyPr/>
          <a:lstStyle/>
          <a:p>
            <a:fld id="{FD378B90-F800-DE45-A31A-37CE90FA1D5B}" type="slidenum">
              <a:rPr kumimoji="1" lang="ja-JP" altLang="en-US" smtClean="0"/>
              <a:t>9</a:t>
            </a:fld>
            <a:endParaRPr kumimoji="1" lang="ja-JP" altLang="en-US"/>
          </a:p>
        </p:txBody>
      </p:sp>
    </p:spTree>
    <p:extLst>
      <p:ext uri="{BB962C8B-B14F-4D97-AF65-F5344CB8AC3E}">
        <p14:creationId xmlns:p14="http://schemas.microsoft.com/office/powerpoint/2010/main" val="224537609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2516</TotalTime>
  <Words>4074</Words>
  <Application>Microsoft Macintosh PowerPoint</Application>
  <PresentationFormat>画面に合わせる (4:3)</PresentationFormat>
  <Paragraphs>831</Paragraphs>
  <Slides>60</Slides>
  <Notes>11</Notes>
  <HiddenSlides>2</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60</vt:i4>
      </vt:variant>
    </vt:vector>
  </HeadingPairs>
  <TitlesOfParts>
    <vt:vector size="62" baseType="lpstr">
      <vt:lpstr>ホワイト</vt:lpstr>
      <vt:lpstr>グラフ</vt:lpstr>
      <vt:lpstr>テーマ　子どもを守ろう 「生命」と「こころ」 『安心・安全の育児のために』</vt:lpstr>
      <vt:lpstr>テーマ　子どもを守ろう「生命」と「こころ」 『安心・安全の育児のために』</vt:lpstr>
      <vt:lpstr>阪神北広域こども急病センター</vt:lpstr>
      <vt:lpstr>小児救急医療のモデル</vt:lpstr>
      <vt:lpstr>センター設立の背景</vt:lpstr>
      <vt:lpstr>阪神北広域こども急病センターの 運営方針として</vt:lpstr>
      <vt:lpstr>参考：隙間産業を成功させる４つの掟</vt:lpstr>
      <vt:lpstr>ニッチ医療成功のための具体的な対策</vt:lpstr>
      <vt:lpstr>「受診をすべきか」の電話相談への対応　　 H22年度</vt:lpstr>
      <vt:lpstr>センターを受診した子どもの症状     H22年度</vt:lpstr>
      <vt:lpstr>PowerPoint プレゼンテーション</vt:lpstr>
      <vt:lpstr>小児の死因のトップは、疾病ではなく、“事故”</vt:lpstr>
      <vt:lpstr>年齢別の死因順位</vt:lpstr>
      <vt:lpstr>1〜4歳児の不慮の事故による死亡は　</vt:lpstr>
      <vt:lpstr>不慮の事故の年齢別分類</vt:lpstr>
      <vt:lpstr>増え続ける被虐待児童</vt:lpstr>
      <vt:lpstr>児童相談所における虐待相談対応件数の推移</vt:lpstr>
      <vt:lpstr>被虐待児童の年齢構成 H21</vt:lpstr>
      <vt:lpstr>虐待の内容別相談件数 H21</vt:lpstr>
      <vt:lpstr>センターで経験した被虐待児童例</vt:lpstr>
      <vt:lpstr>センターで経験した被虐待児童１２例</vt:lpstr>
      <vt:lpstr>センターで経験した被虐待児童１２例</vt:lpstr>
      <vt:lpstr>児童虐待への連鎖を断ち切ること</vt:lpstr>
      <vt:lpstr>児童虐待への連鎖を断ち切るために</vt:lpstr>
      <vt:lpstr>テーマ　子どもを守ろう「生命」と「こころ」 『安心・安全の育児のために』</vt:lpstr>
      <vt:lpstr>“三つ子の魂百までも”</vt:lpstr>
      <vt:lpstr>身体各部のつり合い</vt:lpstr>
      <vt:lpstr>脳は胎児から３歳の間に発達する</vt:lpstr>
      <vt:lpstr>胎児の脳の発達</vt:lpstr>
      <vt:lpstr>MRIでみる子どもの脳の発達</vt:lpstr>
      <vt:lpstr>髄鞘形成の時期</vt:lpstr>
      <vt:lpstr>発達期の脳　脆弱性と可塑性</vt:lpstr>
      <vt:lpstr>なぜ、環境化学物質による一番の被害者は、 胎児、そして子どもたち？？</vt:lpstr>
      <vt:lpstr>PowerPoint プレゼンテーション</vt:lpstr>
      <vt:lpstr>いま、子どもたちに何が起っている？</vt:lpstr>
      <vt:lpstr>子どもを脅かす社会文化的要因</vt:lpstr>
      <vt:lpstr>PowerPoint プレゼンテーション</vt:lpstr>
      <vt:lpstr>子どもの行動発達の異常</vt:lpstr>
      <vt:lpstr>発達課題と発達支援</vt:lpstr>
      <vt:lpstr>発達課題</vt:lpstr>
      <vt:lpstr>発達課題　Erikson, 1977</vt:lpstr>
      <vt:lpstr>基本的信頼感の形成のために 母子相互作用</vt:lpstr>
      <vt:lpstr>学童期の相談で心がけること：</vt:lpstr>
      <vt:lpstr>PowerPoint プレゼンテーション</vt:lpstr>
      <vt:lpstr>2．適応と社会性の発達を促すには</vt:lpstr>
      <vt:lpstr>３. 子どもの自己評価レベルは高いのは</vt:lpstr>
      <vt:lpstr>子どもの発達にとって必要なこと</vt:lpstr>
      <vt:lpstr>テーマ　子どもを守ろう「生命」と「こころ」 『安心・安全の育児のために』</vt:lpstr>
      <vt:lpstr>災害時における家族支援の手引き </vt:lpstr>
      <vt:lpstr>PTSD: Post-traumatic stress disorder （心的外傷後ストレス障害）とは？ </vt:lpstr>
      <vt:lpstr>母親・子どもの心理状況と被災の程度 との関連</vt:lpstr>
      <vt:lpstr>１年後の症状と被災の程度</vt:lpstr>
      <vt:lpstr>悲哀の５段階</vt:lpstr>
      <vt:lpstr>災害を体験した子どもたちの 「こころのケア」からの抜粋</vt:lpstr>
      <vt:lpstr>こんな様子はありませんか？</vt:lpstr>
      <vt:lpstr>こんな関わりをしましょう９か条</vt:lpstr>
      <vt:lpstr>災害を体験した子どもたちの「こころのケア」</vt:lpstr>
      <vt:lpstr> 災害を体験した子どもたちの「こころのケア」</vt:lpstr>
      <vt:lpstr>PowerPoint プレゼンテーション</vt:lpstr>
      <vt:lpstr>美しい環境こそが、 未来の子ども達への 最高のプレゼント</vt:lpstr>
    </vt:vector>
  </TitlesOfParts>
  <Company>親族</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“三つ子の魂百までも”</dc:title>
  <dc:creator>中村 肇</dc:creator>
  <cp:lastModifiedBy>中村 肇</cp:lastModifiedBy>
  <cp:revision>103</cp:revision>
  <cp:lastPrinted>2011-09-25T15:04:13Z</cp:lastPrinted>
  <dcterms:created xsi:type="dcterms:W3CDTF">2011-09-13T02:35:38Z</dcterms:created>
  <dcterms:modified xsi:type="dcterms:W3CDTF">2011-09-25T15:09:48Z</dcterms:modified>
</cp:coreProperties>
</file>