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comments/comment1.xml" ContentType="application/vnd.openxmlformats-officedocument.presentationml.comments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4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embeddings/oleObject21.bin" ContentType="application/vnd.openxmlformats-officedocument.oleObject"/>
  <Override PartName="/ppt/notesSlides/notesSlide6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4686" r:id="rId2"/>
    <p:sldMasterId id="2147484659" r:id="rId3"/>
    <p:sldMasterId id="2147484674" r:id="rId4"/>
  </p:sldMasterIdLst>
  <p:notesMasterIdLst>
    <p:notesMasterId r:id="rId58"/>
  </p:notesMasterIdLst>
  <p:handoutMasterIdLst>
    <p:handoutMasterId r:id="rId59"/>
  </p:handoutMasterIdLst>
  <p:sldIdLst>
    <p:sldId id="449" r:id="rId5"/>
    <p:sldId id="499" r:id="rId6"/>
    <p:sldId id="500" r:id="rId7"/>
    <p:sldId id="506" r:id="rId8"/>
    <p:sldId id="516" r:id="rId9"/>
    <p:sldId id="513" r:id="rId10"/>
    <p:sldId id="514" r:id="rId11"/>
    <p:sldId id="486" r:id="rId12"/>
    <p:sldId id="526" r:id="rId13"/>
    <p:sldId id="418" r:id="rId14"/>
    <p:sldId id="429" r:id="rId15"/>
    <p:sldId id="431" r:id="rId16"/>
    <p:sldId id="517" r:id="rId17"/>
    <p:sldId id="438" r:id="rId18"/>
    <p:sldId id="524" r:id="rId19"/>
    <p:sldId id="525" r:id="rId20"/>
    <p:sldId id="470" r:id="rId21"/>
    <p:sldId id="487" r:id="rId22"/>
    <p:sldId id="494" r:id="rId23"/>
    <p:sldId id="493" r:id="rId24"/>
    <p:sldId id="490" r:id="rId25"/>
    <p:sldId id="417" r:id="rId26"/>
    <p:sldId id="476" r:id="rId27"/>
    <p:sldId id="477" r:id="rId28"/>
    <p:sldId id="527" r:id="rId29"/>
    <p:sldId id="529" r:id="rId30"/>
    <p:sldId id="530" r:id="rId31"/>
    <p:sldId id="531" r:id="rId32"/>
    <p:sldId id="533" r:id="rId33"/>
    <p:sldId id="532" r:id="rId34"/>
    <p:sldId id="528" r:id="rId35"/>
    <p:sldId id="518" r:id="rId36"/>
    <p:sldId id="451" r:id="rId37"/>
    <p:sldId id="461" r:id="rId38"/>
    <p:sldId id="463" r:id="rId39"/>
    <p:sldId id="464" r:id="rId40"/>
    <p:sldId id="481" r:id="rId41"/>
    <p:sldId id="480" r:id="rId42"/>
    <p:sldId id="497" r:id="rId43"/>
    <p:sldId id="482" r:id="rId44"/>
    <p:sldId id="502" r:id="rId45"/>
    <p:sldId id="503" r:id="rId46"/>
    <p:sldId id="504" r:id="rId47"/>
    <p:sldId id="484" r:id="rId48"/>
    <p:sldId id="521" r:id="rId49"/>
    <p:sldId id="485" r:id="rId50"/>
    <p:sldId id="522" r:id="rId51"/>
    <p:sldId id="508" r:id="rId52"/>
    <p:sldId id="510" r:id="rId53"/>
    <p:sldId id="446" r:id="rId54"/>
    <p:sldId id="447" r:id="rId55"/>
    <p:sldId id="448" r:id="rId56"/>
    <p:sldId id="479" r:id="rId57"/>
  </p:sldIdLst>
  <p:sldSz cx="9144000" cy="6858000" type="screen4x3"/>
  <p:notesSz cx="6858000" cy="9874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平成明朝" charset="0"/>
        <a:ea typeface="平成明朝" charset="0"/>
        <a:cs typeface="平成明朝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平成明朝" charset="0"/>
        <a:ea typeface="平成明朝" charset="0"/>
        <a:cs typeface="平成明朝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平成明朝" charset="0"/>
        <a:ea typeface="平成明朝" charset="0"/>
        <a:cs typeface="平成明朝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平成明朝" charset="0"/>
        <a:ea typeface="平成明朝" charset="0"/>
        <a:cs typeface="平成明朝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平成明朝" charset="0"/>
        <a:ea typeface="平成明朝" charset="0"/>
        <a:cs typeface="平成明朝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平成明朝" charset="0"/>
        <a:ea typeface="平成明朝" charset="0"/>
        <a:cs typeface="平成明朝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平成明朝" charset="0"/>
        <a:ea typeface="平成明朝" charset="0"/>
        <a:cs typeface="平成明朝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平成明朝" charset="0"/>
        <a:ea typeface="平成明朝" charset="0"/>
        <a:cs typeface="平成明朝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平成明朝" charset="0"/>
        <a:ea typeface="平成明朝" charset="0"/>
        <a:cs typeface="平成明朝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中村 肇" initials="中村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DEDED"/>
    <a:srgbClr val="DE0101"/>
    <a:srgbClr val="F517C5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printerSettings" Target="printerSettings/printerSettings1.bin"/><Relationship Id="rId61" Type="http://schemas.openxmlformats.org/officeDocument/2006/relationships/commentAuthors" Target="commentAuthors.xml"/><Relationship Id="rId62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32843137254903"/>
          <c:y val="0.0964506172839506"/>
          <c:w val="0.8390522875817"/>
          <c:h val="0.8070987654320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Lbls>
            <c:dLbl>
              <c:idx val="0"/>
              <c:layout>
                <c:manualLayout>
                  <c:x val="-0.175280801296897"/>
                  <c:y val="0.1355081656459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82325922494982"/>
                  <c:y val="-0.006791824633032"/>
                </c:manualLayout>
              </c:layout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HGPｺﾞｼｯｸE" pitchFamily="50" charset="-128"/>
                      <a:ea typeface="HGPｺﾞｼｯｸE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16748366013072"/>
                  <c:y val="-0.2778074268494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最重症</c:v>
                </c:pt>
                <c:pt idx="1">
                  <c:v>死亡</c:v>
                </c:pt>
                <c:pt idx="2">
                  <c:v>重症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144.0</c:v>
                </c:pt>
                <c:pt idx="1">
                  <c:v>11.0</c:v>
                </c:pt>
                <c:pt idx="2">
                  <c:v>474.0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03T17:08:42.472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DAD277F3-029E-4643-A3C3-34130430F0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0049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平成明朝" charset="-128"/>
                <a:ea typeface="平成明朝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平成明朝" charset="-128"/>
                <a:ea typeface="平成明朝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91063"/>
            <a:ext cx="50292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71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平成明朝" charset="-128"/>
                <a:ea typeface="平成明朝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80538"/>
            <a:ext cx="2971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1F509904-BB47-0E4D-A439-429AA6C96D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4204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Osaka" charset="0"/>
              <a:cs typeface="Osaka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A0A827AE-58B8-284E-B5BD-6F79838475BE}" type="slidenum">
              <a:rPr lang="en-US" altLang="ja-JP" sz="1200" smtClean="0"/>
              <a:pPr>
                <a:defRPr/>
              </a:pPr>
              <a:t>12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Osaka" charset="0"/>
              <a:cs typeface="Osaka" charset="0"/>
            </a:endParaRPr>
          </a:p>
        </p:txBody>
      </p:sp>
      <p:sp>
        <p:nvSpPr>
          <p:cNvPr id="9216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2C0AEC07-6647-E446-A203-75EE3FF52682}" type="slidenum">
              <a:rPr lang="en-US" altLang="ja-JP" sz="1200" smtClean="0"/>
              <a:pPr>
                <a:defRPr/>
              </a:pPr>
              <a:t>14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Osaka" charset="0"/>
              <a:cs typeface="Osaka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135634A4-9E67-0049-9B79-4B7B0BB03A6E}" type="slidenum">
              <a:rPr lang="en-US" altLang="ja-JP" sz="1200" smtClean="0"/>
              <a:pPr>
                <a:defRPr/>
              </a:pPr>
              <a:t>36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Osaka" charset="0"/>
              <a:cs typeface="Osaka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1556BAB6-510B-1B47-AA2B-9605A117C01F}" type="slidenum">
              <a:rPr lang="en-US" altLang="ja-JP" sz="1200" smtClean="0"/>
              <a:pPr>
                <a:defRPr/>
              </a:pPr>
              <a:t>44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Osaka" charset="0"/>
              <a:cs typeface="Osaka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8B08C1B5-6CF7-964E-AEF1-46D2EDDA67D8}" type="slidenum">
              <a:rPr lang="en-US" altLang="ja-JP" sz="1200" smtClean="0"/>
              <a:pPr>
                <a:defRPr/>
              </a:pPr>
              <a:t>47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Osaka" charset="0"/>
              <a:cs typeface="Osaka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6EBED52B-17DD-D648-9DBB-14377229ED4E}" type="slidenum">
              <a:rPr lang="en-US" altLang="ja-JP" sz="1200" smtClean="0"/>
              <a:pPr>
                <a:defRPr/>
              </a:pPr>
              <a:t>48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234D-776D-6E4C-8729-62421E3CF0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738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EE01-7537-E345-B47F-E713F82684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023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B64D-55D8-574B-AFD1-7889918EBC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386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716D3F-6A24-584E-BF6A-6C49260BFA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864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80338" cy="533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677863" y="14478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25663A-A866-0946-8A7B-B6116DB7EA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445709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EE4E75-BBF4-D648-8FCD-733110607D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389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7D8A3-AB4C-F14A-8A7D-3CD2570FB9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097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331913" y="6248400"/>
            <a:ext cx="72723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F0E051-31F5-0B4E-B198-63BBAA53C9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526205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ED69-F7A0-8E4E-A1EF-212328288C41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F591-85D4-0F4B-8B8B-91E870CA4C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7699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3AF5-B65C-A642-AC2E-9015AC007999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0F66-5D34-FC42-B092-CCEBDAEDE7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5035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D57D-5288-F746-B139-89D4AD571398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6803-541F-2D4E-BE0C-36BB715AE7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66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6EB8-EB38-074D-A831-CB05E9D4EA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7172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9FF1-B0CF-164C-B79C-9D622A1619AF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FF73-F411-2648-B108-F1F7F74CBF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388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121F-324D-8447-BF40-8E60D8CD5F1C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15B2-E9CB-4A42-88A3-42CD15F594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893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61AA-4CA5-844B-989C-44A8AB2983BC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FC8A-CEC2-424D-BB1C-009BAD7061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9519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91D3-663B-C345-B8D5-9C4C5C650C5C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244D-8334-D942-8FB0-58F14B4EE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8054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AE07-64E4-DD4E-95DD-D6F930AB9B1F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098B-21FC-2240-B52C-FF81AF63F3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664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3851-860B-CF47-96D4-1792EFE7789C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02FB-5625-8D44-94FD-052D5A533E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795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CAD9-3827-7341-9960-4D2E8D6076B2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6FE5-93BB-9348-A73D-C1EA111317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9771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CBCC-13DE-FB41-8758-3D64098D75A4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CBBA-ECA7-0D40-93CE-27F516A2A8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974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F2256-1197-5E4B-A578-F0E6FB940F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1817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2A8B-6BD1-7240-85E7-FACE8D18F1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837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0BB2-4DCA-BE4A-A3F0-F76C2C6C38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8569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F072-5B20-9744-973D-1913BC46F6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2717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AB3F-A29A-194F-A8E6-9F8DA89511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0976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6A8F-2852-5A43-B616-5FA164F459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135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256-88B0-8D43-BCA1-4B0D7A5421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524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9EE1-E4B8-D249-AA7C-24DBBD1CD6A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8419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0A94-324A-B047-A55C-1965B6B83E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8981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C2F3-8922-C144-AC13-CD3DBDD30C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046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D24F-4256-CD47-BA38-A7964EF73E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2412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21C8-B062-3A4A-91A6-B816AFA0E8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6703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7712-C114-1D48-BEEB-DA745B591A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40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9ACA-8D86-384B-B1AB-79A343ED06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46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80338" cy="533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677863" y="14478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BFA23-C713-CD4F-B138-5958185465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69986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331913" y="6248400"/>
            <a:ext cx="72723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B271CF-1C6C-6645-A1EF-3BA07D0023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870367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2D1A1-9F36-BB4E-BECE-FB8D7A8158B8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B696-D1B7-7740-A3D1-089D8E991BD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7714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AD2B-924F-7B45-822F-41EE0EE3CD3F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D8E4-0398-9C4E-AFF8-D56D4C4A65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0135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9B89-44CC-2A4F-B8E4-CC874A18CF04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4054-8891-B344-A2C6-C2720BA616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7102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739D-7A25-5549-B4FE-48E1D870E130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E962-9565-634F-B711-6225466607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4453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2690-BCB3-1E45-B7F7-F1150E970D86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4D3DE-DAEB-DE42-B34C-1DDBEC89BF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6653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8074-0A2C-A342-B79C-26FBF77D90D0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90F5-73A8-A143-9023-BEE3AADE46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8075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D905-F463-F249-A891-2843A6696E02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7A05-5BD7-AE49-8A25-E5DF0865A9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9703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36DC-9415-C34F-B07E-90AF7D478D6A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B421-B7BA-C84B-A8CF-31FC537385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056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F3AB-21BB-FC42-9C7A-9BB8385F13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3484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E555-105F-AA43-8931-34F2AA6409BE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95DC-4077-2241-A529-46CDD563E7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5043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A78D-2E81-CF40-95EA-FE75219BE06B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7E76-9AAF-E34A-AAA2-625CC6DA0F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9976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3C56-E75E-A54B-B3C6-F20EB9DBADCD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935C3-B830-364B-8CEF-1D14E56FF8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07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503C-C7BC-9544-8CE9-FF55C734A1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360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4119-DD35-804B-AD1B-CEEFA953DD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514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5858-7656-A248-8236-0B479FA114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1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7D2B-FD11-1545-9C81-735073E545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50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平成明朝" charset="-128"/>
                <a:ea typeface="平成明朝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平成明朝" charset="-128"/>
                <a:ea typeface="平成明朝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EE0D471D-9933-604F-9722-9559315A52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  <p:sldLayoutId id="2147484868" r:id="rId12"/>
    <p:sldLayoutId id="2147484869" r:id="rId13"/>
    <p:sldLayoutId id="2147484870" r:id="rId14"/>
    <p:sldLayoutId id="2147484871" r:id="rId15"/>
    <p:sldLayoutId id="214748487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ADF5F9CC-73B8-C846-B671-CEFA03BE1665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平成明朝" charset="-128"/>
                <a:ea typeface="平成明朝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D6D55C22-BA63-6C40-8529-FDF37157FCD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平成明朝" charset="-128"/>
                <a:ea typeface="平成明朝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平成明朝" charset="-128"/>
                <a:ea typeface="平成明朝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4F2E0597-C183-D645-80C1-2FCF1CAC2A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  <p:sldLayoutId id="2147484856" r:id="rId12"/>
    <p:sldLayoutId id="2147484873" r:id="rId13"/>
    <p:sldLayoutId id="2147484874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08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46B82E4F-2169-9443-987E-03B7B7C32B2A}" type="datetime1">
              <a:rPr lang="ja-JP" altLang="en-US"/>
              <a:pPr>
                <a:defRPr/>
              </a:pPr>
              <a:t>18/01/26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平成明朝" charset="-128"/>
                <a:ea typeface="平成明朝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086B4752-CA5D-024D-8F20-502CC3AFC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5" Type="http://schemas.openxmlformats.org/officeDocument/2006/relationships/comments" Target="../comments/comment1.xm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6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7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8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9.pn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0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1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8600" y="908050"/>
            <a:ext cx="8915400" cy="2665413"/>
          </a:xfrm>
        </p:spPr>
        <p:txBody>
          <a:bodyPr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初期</a:t>
            </a:r>
            <a:r>
              <a:rPr lang="ja-JP" alt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小児救急医療に、なぜ、いかに</a:t>
            </a:r>
            <a: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IT</a:t>
            </a:r>
            <a:r>
              <a:rPr lang="ja-JP" alt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を</a:t>
            </a:r>
            <a: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</a:br>
            <a:r>
              <a:rPr lang="ja-JP" alt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活用しているか？</a:t>
            </a:r>
            <a: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</a:br>
            <a: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</a:br>
            <a:r>
              <a:rPr lang="en-US" altLang="ja-JP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iPad</a:t>
            </a:r>
            <a: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 </a:t>
            </a:r>
            <a:r>
              <a:rPr lang="ja-JP" alt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を利用した診療</a:t>
            </a:r>
            <a: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(</a:t>
            </a:r>
            <a:r>
              <a:rPr lang="ja-JP" alt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療育</a:t>
            </a:r>
            <a:r>
              <a:rPr lang="en-US" altLang="ja-JP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)</a:t>
            </a:r>
            <a:r>
              <a:rPr lang="ja-JP" alt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業務の効率化</a:t>
            </a:r>
          </a:p>
        </p:txBody>
      </p:sp>
      <p:sp>
        <p:nvSpPr>
          <p:cNvPr id="60418" name="サブタイトル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/>
          <a:p>
            <a:r>
              <a:rPr lang="ja-JP" altLang="en-US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阪神北広域こども急病センター理事長</a:t>
            </a:r>
            <a:endParaRPr lang="en-US" altLang="ja-JP" sz="24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r>
              <a:rPr lang="ja-JP" altLang="en-US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神戸大学名誉教授</a:t>
            </a:r>
            <a:endParaRPr lang="en-US" altLang="ja-JP" sz="24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r>
              <a:rPr lang="ja-JP" altLang="en-US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兵庫県立こども病院名誉院長</a:t>
            </a:r>
            <a:endParaRPr lang="en-US" altLang="ja-JP" sz="24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r>
              <a:rPr lang="ja-JP" altLang="en-US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中　村　　肇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AAB6D5D5-D359-5245-BA86-3A09C76C6A64}" type="slidenum">
              <a:rPr lang="en-US" altLang="ja-JP" sz="1200" smtClean="0">
                <a:latin typeface="ＭＳ ゴシック" charset="0"/>
                <a:ea typeface="ＭＳ ゴシック" charset="0"/>
                <a:cs typeface="ＭＳ ゴシック" charset="0"/>
              </a:rPr>
              <a:pPr>
                <a:defRPr/>
              </a:pPr>
              <a:t>1</a:t>
            </a:fld>
            <a:endParaRPr lang="en-US" altLang="ja-JP" sz="1200" smtClean="0"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60420" name="正方形/長方形 5"/>
          <p:cNvSpPr>
            <a:spLocks noChangeArrowheads="1"/>
          </p:cNvSpPr>
          <p:nvPr/>
        </p:nvSpPr>
        <p:spPr bwMode="auto">
          <a:xfrm>
            <a:off x="214313" y="214313"/>
            <a:ext cx="4738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姫路市総合福祉通園センター、　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2011.09.08.</a:t>
            </a:r>
            <a:endParaRPr lang="ja-JP" altLang="en-US"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000250" y="5549900"/>
            <a:ext cx="4857750" cy="736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ja-JP" altLang="en-US" sz="2800" b="0" cap="none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HGPｺﾞｼｯｸE" charset="0"/>
                <a:cs typeface="HGPｺﾞｼｯｸE" charset="0"/>
              </a:rPr>
              <a:t>兵庫県立こども病院紹介</a:t>
            </a:r>
            <a:endParaRPr lang="en-US" altLang="ja-JP" sz="2800" b="0" cap="none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857250"/>
            <a:ext cx="6000750" cy="450373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90600" y="4800600"/>
            <a:ext cx="7572375" cy="8747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ja-JP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兵庫県立こども病院小児救急医療センター</a:t>
            </a:r>
            <a:endParaRPr lang="ja-JP" altLang="en-US" sz="2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9219" name="サブタイトル 2"/>
          <p:cNvSpPr>
            <a:spLocks noGrp="1"/>
          </p:cNvSpPr>
          <p:nvPr>
            <p:ph type="subTitle" idx="1"/>
          </p:nvPr>
        </p:nvSpPr>
        <p:spPr>
          <a:xfrm>
            <a:off x="1571625" y="5572125"/>
            <a:ext cx="6172200" cy="639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2007</a:t>
            </a:r>
            <a:r>
              <a:rPr lang="ja-JP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年</a:t>
            </a:r>
            <a:r>
              <a:rPr lang="en-US" altLang="ja-JP"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10</a:t>
            </a:r>
            <a:r>
              <a:rPr lang="ja-JP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月オープン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124575" y="6492875"/>
            <a:ext cx="2133600" cy="365125"/>
          </a:xfr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DD01B369-25F1-FB41-A3BF-14037CD5368F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11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65150"/>
            <a:ext cx="554672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0" descr="IMG_0719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755650" y="1889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三次小児救急を担う</a:t>
            </a:r>
          </a:p>
        </p:txBody>
      </p:sp>
      <p:sp>
        <p:nvSpPr>
          <p:cNvPr id="71683" name="Text Box 13"/>
          <p:cNvSpPr txBox="1">
            <a:spLocks noChangeArrowheads="1"/>
          </p:cNvSpPr>
          <p:nvPr/>
        </p:nvSpPr>
        <p:spPr bwMode="auto">
          <a:xfrm>
            <a:off x="5715000" y="4495800"/>
            <a:ext cx="1728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>
                <a:solidFill>
                  <a:srgbClr val="000000"/>
                </a:solidFill>
                <a:latin typeface="HG創英角ｺﾞｼｯｸUB" charset="0"/>
                <a:ea typeface="HG創英角ｺﾞｼｯｸUB" charset="0"/>
                <a:cs typeface="HG創英角ｺﾞｼｯｸUB" charset="0"/>
              </a:rPr>
              <a:t>ＰＩＣＵ　　　</a:t>
            </a:r>
            <a:r>
              <a:rPr lang="en-US" altLang="ja-JP">
                <a:solidFill>
                  <a:srgbClr val="000000"/>
                </a:solidFill>
                <a:latin typeface="HG創英角ｺﾞｼｯｸUB" charset="0"/>
                <a:ea typeface="HG創英角ｺﾞｼｯｸUB" charset="0"/>
                <a:cs typeface="HG創英角ｺﾞｼｯｸUB" charset="0"/>
              </a:rPr>
              <a:t>(</a:t>
            </a:r>
            <a:r>
              <a:rPr lang="ja-JP" altLang="en-US">
                <a:solidFill>
                  <a:srgbClr val="000000"/>
                </a:solidFill>
                <a:latin typeface="HG創英角ｺﾞｼｯｸUB" charset="0"/>
                <a:ea typeface="HG創英角ｺﾞｼｯｸUB" charset="0"/>
                <a:cs typeface="HG創英角ｺﾞｼｯｸUB" charset="0"/>
              </a:rPr>
              <a:t>４床</a:t>
            </a:r>
            <a:r>
              <a:rPr lang="en-US" altLang="ja-JP">
                <a:solidFill>
                  <a:srgbClr val="000000"/>
                </a:solidFill>
                <a:latin typeface="HG創英角ｺﾞｼｯｸUB" charset="0"/>
                <a:ea typeface="HG創英角ｺﾞｼｯｸUB" charset="0"/>
                <a:cs typeface="HG創英角ｺﾞｼｯｸUB" charset="0"/>
              </a:rPr>
              <a:t>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666671A1-D94B-6842-A2B7-0AC9C9CDAF91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12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3400" y="990600"/>
            <a:ext cx="83058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Wingdings" charset="0"/>
              <a:buChar char="l"/>
              <a:defRPr/>
            </a:pP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PICU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を整備・充実し、県下全域の救急救命医療に対応</a:t>
            </a:r>
            <a:endParaRPr lang="en-US" altLang="ja-JP"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spcAft>
                <a:spcPts val="1200"/>
              </a:spcAft>
              <a:buFont typeface="Wingdings" charset="0"/>
              <a:buChar char="l"/>
              <a:defRPr/>
            </a:pP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365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日、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24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時間体制で、小児科医・小児外科医などが対応</a:t>
            </a:r>
            <a:endParaRPr lang="en-US" altLang="ja-JP"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spcAft>
                <a:spcPts val="1200"/>
              </a:spcAft>
              <a:buFont typeface="Wingdings" charset="0"/>
              <a:buChar char="l"/>
              <a:defRPr/>
            </a:pP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小児医療機関ネットワークと医療資源の有効利用</a:t>
            </a:r>
          </a:p>
          <a:p>
            <a:pPr>
              <a:spcAft>
                <a:spcPts val="1200"/>
              </a:spcAft>
              <a:defRPr/>
            </a:pP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　　　　　　　　二次救急医療施設、後方病院との連携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タイトル 7"/>
          <p:cNvSpPr>
            <a:spLocks noGrp="1"/>
          </p:cNvSpPr>
          <p:nvPr>
            <p:ph type="ctrTitle"/>
          </p:nvPr>
        </p:nvSpPr>
        <p:spPr>
          <a:xfrm>
            <a:off x="428625" y="642938"/>
            <a:ext cx="7772400" cy="1000125"/>
          </a:xfrm>
        </p:spPr>
        <p:txBody>
          <a:bodyPr/>
          <a:lstStyle/>
          <a:p>
            <a:r>
              <a:rPr lang="ja-JP" altLang="en-US" sz="36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これからの子どもの急病対策</a:t>
            </a:r>
          </a:p>
        </p:txBody>
      </p:sp>
      <p:sp>
        <p:nvSpPr>
          <p:cNvPr id="73730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fld id="{AE9B8D88-E9E6-A542-8468-7DF8F6770360}" type="slidenum">
              <a:rPr lang="en-US" altLang="ja-JP" sz="1200">
                <a:solidFill>
                  <a:srgbClr val="000000"/>
                </a:solidFill>
                <a:effectLst/>
                <a:latin typeface="ＭＳ ゴシック" charset="0"/>
                <a:ea typeface="ＭＳ ゴシック" charset="0"/>
                <a:cs typeface="ＭＳ ゴシック" charset="0"/>
              </a:rPr>
              <a:pPr/>
              <a:t>13</a:t>
            </a:fld>
            <a:endParaRPr lang="en-US" altLang="ja-JP" sz="1200">
              <a:solidFill>
                <a:srgbClr val="000000"/>
              </a:solidFill>
              <a:effectLst/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73731" name="テキスト ボックス 5"/>
          <p:cNvSpPr txBox="1">
            <a:spLocks noChangeArrowheads="1"/>
          </p:cNvSpPr>
          <p:nvPr/>
        </p:nvSpPr>
        <p:spPr bwMode="auto">
          <a:xfrm>
            <a:off x="857250" y="2214563"/>
            <a:ext cx="77533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268288" indent="-268288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ja-JP" altLang="en-US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一次、二次、三次の役割分担を明確に。</a:t>
            </a:r>
            <a:endParaRPr lang="en-US" altLang="ja-JP">
              <a:solidFill>
                <a:srgbClr val="000000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endParaRPr lang="en-US" altLang="ja-JP">
              <a:solidFill>
                <a:srgbClr val="000000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ja-JP" altLang="en-US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阪神北広域こども急病センターを一つのモデルに。</a:t>
            </a:r>
            <a:endParaRPr lang="en-US" altLang="ja-JP">
              <a:solidFill>
                <a:srgbClr val="000000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</a:pPr>
            <a:endParaRPr lang="en-US" altLang="ja-JP">
              <a:solidFill>
                <a:srgbClr val="000000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1">
              <a:lnSpc>
                <a:spcPct val="150000"/>
              </a:lnSpc>
            </a:pPr>
            <a:r>
              <a:rPr lang="ja-JP" altLang="en-US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　　　　基本的なコンセプトと運営方針</a:t>
            </a:r>
            <a:endParaRPr lang="en-US" altLang="ja-JP">
              <a:solidFill>
                <a:srgbClr val="000000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7467600" cy="631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阪神北広域こども急病センター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67222737-972D-1945-A72F-C516C98C155E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14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pic>
        <p:nvPicPr>
          <p:cNvPr id="74755" name="Picture 2" descr="C:\Users\hajime\Desktop\外観（１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143000"/>
            <a:ext cx="43037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正方形/長方形 5"/>
          <p:cNvSpPr>
            <a:spLocks noChangeArrowheads="1"/>
          </p:cNvSpPr>
          <p:nvPr/>
        </p:nvSpPr>
        <p:spPr bwMode="auto">
          <a:xfrm>
            <a:off x="609600" y="4495800"/>
            <a:ext cx="792956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伊丹市、宝塚市、川西市、猪名川町の</a:t>
            </a:r>
            <a:r>
              <a:rPr lang="en-US" altLang="ja-JP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3</a:t>
            </a:r>
            <a:r>
              <a:rPr lang="ja-JP" altLang="en-US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市</a:t>
            </a:r>
            <a:r>
              <a:rPr lang="en-US" altLang="ja-JP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1</a:t>
            </a:r>
            <a:r>
              <a:rPr lang="ja-JP" altLang="en-US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町と兵庫県により設立する財団。</a:t>
            </a:r>
            <a:r>
              <a:rPr lang="en-US" altLang="ja-JP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3</a:t>
            </a:r>
            <a:r>
              <a:rPr lang="ja-JP" altLang="en-US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市医師会、薬剤師会の協力により運営。</a:t>
            </a:r>
            <a:endParaRPr lang="en-US" altLang="ja-JP" sz="2000">
              <a:solidFill>
                <a:srgbClr val="000000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阪神北圏域（人口</a:t>
            </a:r>
            <a:r>
              <a:rPr lang="en-US" altLang="ja-JP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60</a:t>
            </a:r>
            <a:r>
              <a:rPr lang="ja-JP" altLang="en-US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万）。夜間・休日３６５日対応。</a:t>
            </a:r>
            <a:endParaRPr lang="en-US" altLang="ja-JP" sz="2000">
              <a:solidFill>
                <a:srgbClr val="000000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伊丹市に平成</a:t>
            </a:r>
            <a:r>
              <a:rPr lang="en-US" altLang="ja-JP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20</a:t>
            </a:r>
            <a:r>
              <a:rPr lang="ja-JP" altLang="en-US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年</a:t>
            </a:r>
            <a:r>
              <a:rPr lang="en-US" altLang="ja-JP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4</a:t>
            </a:r>
            <a:r>
              <a:rPr lang="ja-JP" altLang="en-US" sz="200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月開院。</a:t>
            </a:r>
            <a:endParaRPr lang="en-US" altLang="ja-JP" sz="2000">
              <a:solidFill>
                <a:srgbClr val="000000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タイトル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/>
            </a:r>
            <a:b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</a:br>
            <a:r>
              <a:rPr lang="ja-JP" altLang="en-US" sz="2400">
                <a:latin typeface="ＭＳ ゴシック" charset="0"/>
                <a:ea typeface="ＭＳ ゴシック" charset="0"/>
                <a:cs typeface="ＭＳ ゴシック" charset="0"/>
              </a:rPr>
              <a:t>阪神北小児急病センターのあり方について</a:t>
            </a: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</a:br>
            <a:endParaRPr lang="ja-JP" altLang="en-US" sz="1800"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76802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医師確保のために</a:t>
            </a:r>
          </a:p>
          <a:p>
            <a:pPr lvl="1"/>
            <a:r>
              <a:rPr lang="ja-JP" altLang="en-US" sz="1400">
                <a:latin typeface="ＭＳ ゴシック" charset="0"/>
                <a:ea typeface="ＭＳ ゴシック" charset="0"/>
                <a:cs typeface="ＭＳ ゴシック" charset="0"/>
              </a:rPr>
              <a:t>女性医師・看護師が働きやすい職場　　　　子連れでの当直勤務ができる</a:t>
            </a:r>
          </a:p>
          <a:p>
            <a:pPr lvl="1"/>
            <a:r>
              <a:rPr lang="ja-JP" altLang="en-US" sz="1400">
                <a:latin typeface="ＭＳ ゴシック" charset="0"/>
                <a:ea typeface="ＭＳ ゴシック" charset="0"/>
                <a:cs typeface="ＭＳ ゴシック" charset="0"/>
              </a:rPr>
              <a:t>若手医師が集まる職場環境</a:t>
            </a:r>
            <a:r>
              <a:rPr lang="en-US" altLang="ja-JP" sz="1400">
                <a:latin typeface="ＭＳ ゴシック" charset="0"/>
                <a:ea typeface="ＭＳ ゴシック" charset="0"/>
                <a:cs typeface="ＭＳ ゴシック" charset="0"/>
              </a:rPr>
              <a:t>		</a:t>
            </a:r>
          </a:p>
          <a:p>
            <a:pPr lvl="1"/>
            <a:r>
              <a:rPr lang="ja-JP" altLang="en-US" sz="1400">
                <a:latin typeface="ＭＳ ゴシック" charset="0"/>
                <a:ea typeface="ＭＳ ゴシック" charset="0"/>
                <a:cs typeface="ＭＳ ゴシック" charset="0"/>
              </a:rPr>
              <a:t>医療の質、指導体制　　　　　　　定期的な研修プログラムの実行、こども病院との連携</a:t>
            </a:r>
            <a:endParaRPr lang="en-US" altLang="ja-JP" sz="14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1"/>
            <a:endParaRPr lang="en-US" altLang="ja-JP" sz="1400">
              <a:latin typeface="ＭＳ ゴシック" charset="0"/>
              <a:ea typeface="ＭＳ ゴシック" charset="0"/>
              <a:cs typeface="ＭＳ ゴシック" charset="0"/>
            </a:endParaRPr>
          </a:p>
          <a:p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IT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処理による</a:t>
            </a:r>
            <a:endParaRPr lang="en-US" altLang="ja-JP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1"/>
            <a:r>
              <a:rPr lang="ja-JP" altLang="en-US" sz="1400">
                <a:latin typeface="ＭＳ ゴシック" charset="0"/>
                <a:ea typeface="ＭＳ ゴシック" charset="0"/>
                <a:cs typeface="ＭＳ ゴシック" charset="0"/>
              </a:rPr>
              <a:t>医療の質の確保　　カルテの電子化で医療内容の評価</a:t>
            </a:r>
          </a:p>
          <a:p>
            <a:pPr lvl="1"/>
            <a:r>
              <a:rPr lang="ja-JP" altLang="en-US" sz="1400">
                <a:latin typeface="ＭＳ ゴシック" charset="0"/>
                <a:ea typeface="ＭＳ ゴシック" charset="0"/>
                <a:cs typeface="ＭＳ ゴシック" charset="0"/>
              </a:rPr>
              <a:t>地域医療機関との連携</a:t>
            </a: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 </a:t>
            </a:r>
            <a:endParaRPr lang="ja-JP" altLang="en-US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診療の流れ</a:t>
            </a:r>
          </a:p>
          <a:p>
            <a:pPr lvl="1"/>
            <a:r>
              <a:rPr lang="ja-JP" altLang="en-US" sz="1400">
                <a:latin typeface="ＭＳ ゴシック" charset="0"/>
                <a:ea typeface="ＭＳ ゴシック" charset="0"/>
                <a:cs typeface="ＭＳ ゴシック" charset="0"/>
              </a:rPr>
              <a:t>トリアージ・ナースの活用</a:t>
            </a:r>
          </a:p>
          <a:p>
            <a:pPr lvl="1"/>
            <a:r>
              <a:rPr lang="ja-JP" altLang="en-US" sz="1400">
                <a:latin typeface="ＭＳ ゴシック" charset="0"/>
                <a:ea typeface="ＭＳ ゴシック" charset="0"/>
                <a:cs typeface="ＭＳ ゴシック" charset="0"/>
              </a:rPr>
              <a:t>診察室での医療クラークの活用</a:t>
            </a: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 </a:t>
            </a:r>
            <a:endParaRPr lang="ja-JP" altLang="en-US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住民のニーズ</a:t>
            </a:r>
          </a:p>
          <a:p>
            <a:pPr lvl="1"/>
            <a:r>
              <a:rPr lang="ja-JP" altLang="en-US" sz="1400">
                <a:latin typeface="ＭＳ ゴシック" charset="0"/>
                <a:ea typeface="ＭＳ ゴシック" charset="0"/>
                <a:cs typeface="ＭＳ ゴシック" charset="0"/>
              </a:rPr>
              <a:t>これまでの受診動向と住民のニーズ</a:t>
            </a:r>
          </a:p>
          <a:p>
            <a:pPr lvl="1"/>
            <a:r>
              <a:rPr lang="ja-JP" altLang="en-US" sz="1400">
                <a:latin typeface="ＭＳ ゴシック" charset="0"/>
                <a:ea typeface="ＭＳ ゴシック" charset="0"/>
                <a:cs typeface="ＭＳ ゴシック" charset="0"/>
              </a:rPr>
              <a:t>救急医療に関する住民教育</a:t>
            </a:r>
          </a:p>
          <a:p>
            <a:endParaRPr lang="ja-JP" altLang="en-US"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A8C14D3A-4EA4-A245-AE52-4A2B49DE0700}" type="slidenum">
              <a:rPr lang="ja-JP" altLang="en-US" sz="1200" smtClean="0">
                <a:solidFill>
                  <a:srgbClr val="898989"/>
                </a:solidFill>
                <a:latin typeface="ＭＳ ゴシック" charset="0"/>
                <a:ea typeface="ＭＳ ゴシック" charset="0"/>
                <a:cs typeface="ＭＳ ゴシック" charset="0"/>
              </a:rPr>
              <a:pPr>
                <a:defRPr/>
              </a:pPr>
              <a:t>15</a:t>
            </a:fld>
            <a:endParaRPr lang="ja-JP" altLang="en-US" sz="1200" smtClean="0">
              <a:solidFill>
                <a:srgbClr val="898989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76600" y="762000"/>
            <a:ext cx="1800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80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平成</a:t>
            </a:r>
            <a:r>
              <a:rPr lang="en-US" altLang="ja-JP" sz="180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19</a:t>
            </a:r>
            <a:r>
              <a:rPr lang="ja-JP" altLang="en-US" sz="180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年</a:t>
            </a:r>
            <a:r>
              <a:rPr lang="en-US" altLang="ja-JP" sz="180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7</a:t>
            </a:r>
            <a:r>
              <a:rPr lang="ja-JP" altLang="en-US" sz="180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月</a:t>
            </a:r>
            <a:r>
              <a:rPr lang="en-US" altLang="ja-JP" sz="180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2</a:t>
            </a:r>
            <a:r>
              <a:rPr lang="ja-JP" altLang="en-US" sz="180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日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/>
            </a:r>
            <a:b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</a:br>
            <a:r>
              <a:rPr lang="ja-JP" altLang="en-US" sz="2400">
                <a:latin typeface="ＭＳ ゴシック" charset="0"/>
                <a:ea typeface="ＭＳ ゴシック" charset="0"/>
                <a:cs typeface="ＭＳ ゴシック" charset="0"/>
              </a:rPr>
              <a:t>阪神北広域小児急病センターの診療の流れ</a:t>
            </a:r>
            <a:br>
              <a:rPr lang="ja-JP" altLang="en-US" sz="2400">
                <a:latin typeface="ＭＳ ゴシック" charset="0"/>
                <a:ea typeface="ＭＳ ゴシック" charset="0"/>
                <a:cs typeface="ＭＳ ゴシック" charset="0"/>
              </a:rPr>
            </a:b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</a:br>
            <a:endParaRPr lang="ja-JP" altLang="en-US" sz="1800"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77826" name="コンテンツ プレースホルダ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1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）来院患者には、トリアージ・ナースが初期対応する。</a:t>
            </a:r>
            <a:endParaRPr lang="en-US" altLang="ja-JP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endParaRPr lang="ja-JP" altLang="en-US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2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）トリアージ後、必要検査をオーダーする。</a:t>
            </a:r>
            <a:endParaRPr lang="en-US" altLang="ja-JP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endParaRPr lang="ja-JP" altLang="en-US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3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）診療情報は、医療の標準化を図るために、電子カルテとする。</a:t>
            </a:r>
          </a:p>
          <a:p>
            <a:pPr>
              <a:buFont typeface="Arial" charset="0"/>
              <a:buNone/>
            </a:pP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	</a:t>
            </a: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	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（代行入力者を備える。）</a:t>
            </a:r>
            <a:endParaRPr lang="en-US" altLang="ja-JP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endParaRPr lang="ja-JP" altLang="en-US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4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）オーダーリングシステムによる投薬指示。</a:t>
            </a: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		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投薬は、頓服処方を原則とする。</a:t>
            </a:r>
            <a:endParaRPr lang="en-US" altLang="ja-JP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		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処方メニューの作成。</a:t>
            </a:r>
            <a:endParaRPr lang="en-US" altLang="ja-JP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endParaRPr lang="ja-JP" altLang="en-US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5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）受診患者は、速やかにかかりつけ医に紹介する。</a:t>
            </a: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		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診療情報提供書の発行　　ＦＡＸ，Ｅｍａｉｌで。</a:t>
            </a:r>
            <a:endParaRPr lang="en-US" altLang="ja-JP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endParaRPr lang="ja-JP" altLang="en-US" sz="180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buFont typeface="Arial" charset="0"/>
              <a:buNone/>
            </a:pPr>
            <a:r>
              <a:rPr lang="en-US" altLang="ja-JP" sz="1800">
                <a:latin typeface="ＭＳ ゴシック" charset="0"/>
                <a:ea typeface="ＭＳ ゴシック" charset="0"/>
                <a:cs typeface="ＭＳ ゴシック" charset="0"/>
              </a:rPr>
              <a:t>6</a:t>
            </a:r>
            <a:r>
              <a:rPr lang="ja-JP" altLang="en-US" sz="1800">
                <a:latin typeface="ＭＳ ゴシック" charset="0"/>
                <a:ea typeface="ＭＳ ゴシック" charset="0"/>
                <a:cs typeface="ＭＳ ゴシック" charset="0"/>
              </a:rPr>
              <a:t>）医事会計精算の迅速化。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742B3758-944D-2540-8C9D-D02746DE8C65}" type="slidenum">
              <a:rPr lang="ja-JP" altLang="en-US" sz="1200" smtClean="0">
                <a:solidFill>
                  <a:srgbClr val="898989"/>
                </a:solidFill>
                <a:latin typeface="ＭＳ ゴシック" charset="0"/>
                <a:ea typeface="ＭＳ ゴシック" charset="0"/>
                <a:cs typeface="ＭＳ ゴシック" charset="0"/>
              </a:rPr>
              <a:pPr>
                <a:defRPr/>
              </a:pPr>
              <a:t>16</a:t>
            </a:fld>
            <a:endParaRPr lang="ja-JP" altLang="en-US" sz="1200" smtClean="0">
              <a:solidFill>
                <a:srgbClr val="898989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214438"/>
          </a:xfrm>
        </p:spPr>
        <p:txBody>
          <a:bodyPr/>
          <a:lstStyle/>
          <a:p>
            <a:pPr>
              <a:defRPr/>
            </a:pPr>
            <a:r>
              <a:rPr lang="en-US" altLang="ja-JP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3</a:t>
            </a:r>
            <a:r>
              <a:rPr lang="ja-JP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市</a:t>
            </a:r>
            <a:r>
              <a:rPr lang="en-US" altLang="ja-JP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1</a:t>
            </a:r>
            <a:r>
              <a:rPr lang="ja-JP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町の人口と出生数、小児人口</a:t>
            </a: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29600" cy="420528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人口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小児人口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出生数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伊丹市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194,335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29,938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1,934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宝塚市</a:t>
                      </a:r>
                      <a:endParaRPr kumimoji="1" lang="en-US" altLang="ja-JP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221,828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32,069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2,065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川西市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157,374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21,735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1,221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猪名川町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31,391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4,732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281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604,928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88,474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5,501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14313" y="190500"/>
            <a:ext cx="8715375" cy="1071563"/>
          </a:xfrm>
        </p:spPr>
        <p:txBody>
          <a:bodyPr/>
          <a:lstStyle/>
          <a:p>
            <a:pPr>
              <a:defRPr/>
            </a:pPr>
            <a:r>
              <a:rPr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二次病院では一次を兼ねることができない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C4907537-0DDE-7E4D-885E-BDE0AC547410}" type="slidenum">
              <a:rPr lang="en-US" altLang="ja-JP" sz="1200" smtClean="0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>
                <a:defRPr/>
              </a:pPr>
              <a:t>18</a:t>
            </a:fld>
            <a:endParaRPr lang="en-US" altLang="ja-JP" sz="1200" smtClean="0">
              <a:solidFill>
                <a:schemeClr val="tx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1547813"/>
            <a:ext cx="8043863" cy="3386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一次患者の医療ニーズは、</a:t>
            </a:r>
            <a:endParaRPr lang="en-US" altLang="ja-JP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生死の心配ではなく、ひどくならないように。</a:t>
            </a:r>
            <a:endParaRPr lang="en-US" altLang="ja-JP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親子の苦痛・不安を解消すため。</a:t>
            </a:r>
            <a:endParaRPr lang="en-US" altLang="ja-JP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ja-JP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病院小児科では、</a:t>
            </a:r>
            <a:endParaRPr lang="en-US" altLang="ja-JP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　患者数が多く、常勤医師のみでは対応できない。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7250" y="5262563"/>
            <a:ext cx="7445375" cy="9540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もっとコンプライアンス（応形能）の大きい組織で。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059738" cy="1285875"/>
          </a:xfrm>
        </p:spPr>
        <p:txBody>
          <a:bodyPr anchor="t"/>
          <a:lstStyle/>
          <a:p>
            <a:pPr>
              <a:defRPr/>
            </a:pPr>
            <a:r>
              <a:rPr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阪神北広域こども急病センターの</a:t>
            </a:r>
            <a:r>
              <a:rPr lang="en-US" altLang="ja-JP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</a:br>
            <a:r>
              <a:rPr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運営方針として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4765852A-E9B8-7140-AF17-96C61200FBD5}" type="slidenum">
              <a:rPr lang="en-US" altLang="ja-JP" sz="1200" smtClean="0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pPr>
                <a:defRPr/>
              </a:pPr>
              <a:t>19</a:t>
            </a:fld>
            <a:endParaRPr lang="en-US" altLang="ja-JP" sz="1200" smtClean="0">
              <a:solidFill>
                <a:srgbClr val="000000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071563" y="1785938"/>
            <a:ext cx="72151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ja-JP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1.</a:t>
            </a: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　コンビニ型医療の提供　　</a:t>
            </a:r>
            <a:endParaRPr lang="en-US" altLang="ja-JP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marL="725488" lvl="1" indent="-284163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いつでも、だれでも利用できる安心感。　</a:t>
            </a:r>
            <a:endParaRPr lang="en-US" altLang="ja-JP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marL="725488" lvl="1" indent="-284163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地域住民の安心子育て支援。　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ja-JP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2.</a:t>
            </a: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　隙間 （ニッチ） 医療として</a:t>
            </a:r>
            <a:endParaRPr lang="en-US" altLang="ja-JP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ja-JP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	</a:t>
            </a: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　</a:t>
            </a:r>
            <a:r>
              <a:rPr lang="en-US" altLang="ja-JP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-</a:t>
            </a: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　患者は日替わり、医療者も日替わり　</a:t>
            </a:r>
            <a:r>
              <a:rPr lang="en-US" altLang="ja-JP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-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いかに、患者と医療者の信頼関係を築くか？　</a:t>
            </a:r>
            <a:endParaRPr lang="en-US" altLang="ja-JP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いかに、医療の質を担保するか？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9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9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9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我が国の医師総数の年次推移</a:t>
            </a:r>
          </a:p>
        </p:txBody>
      </p:sp>
      <p:graphicFrame>
        <p:nvGraphicFramePr>
          <p:cNvPr id="61442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500063" y="1357313"/>
          <a:ext cx="7972425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r:id="rId3" imgW="7972909" imgH="4541145" progId="Excel.Chart.8">
                  <p:embed/>
                </p:oleObj>
              </mc:Choice>
              <mc:Fallback>
                <p:oleObj r:id="rId3" imgW="7972909" imgH="4541145" progId="Excel.Chart.8">
                  <p:embed/>
                  <p:pic>
                    <p:nvPicPr>
                      <p:cNvPr id="0" name="コンテンツ プレースホルダ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57313"/>
                        <a:ext cx="7972425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57375" y="6072188"/>
            <a:ext cx="6416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厚生労働省統計情報部「医師・歯科医師・薬剤師調査」より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71688" y="1500188"/>
            <a:ext cx="23669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+33,200</a:t>
            </a:r>
            <a:r>
              <a:rPr lang="ja-JP" alt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人</a:t>
            </a:r>
            <a:r>
              <a:rPr lang="en-US" altLang="ja-JP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/10</a:t>
            </a:r>
            <a:r>
              <a:rPr lang="ja-JP" alt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年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285875"/>
            <a:ext cx="8059738" cy="714375"/>
          </a:xfrm>
        </p:spPr>
        <p:txBody>
          <a:bodyPr anchor="t"/>
          <a:lstStyle/>
          <a:p>
            <a:pPr>
              <a:defRPr/>
            </a:pPr>
            <a:r>
              <a:rPr lang="ja-JP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参考：隙間産業を成功させる４つの掟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8D22DC35-22E8-9740-AC96-27C9D3CB24AE}" type="slidenum">
              <a:rPr lang="en-US" altLang="ja-JP" sz="1200" smtClean="0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>
                <a:defRPr/>
              </a:pPr>
              <a:t>20</a:t>
            </a:fld>
            <a:endParaRPr lang="en-US" altLang="ja-JP" sz="1200" smtClean="0">
              <a:solidFill>
                <a:schemeClr val="tx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285875" y="2428875"/>
            <a:ext cx="6215063" cy="2914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eaLnBrk="0" hangingPunct="0">
              <a:lnSpc>
                <a:spcPct val="200000"/>
              </a:lnSpc>
              <a:buFontTx/>
              <a:buAutoNum type="arabicPeriod"/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ネットワークを通じての情報交換</a:t>
            </a:r>
            <a:endParaRPr lang="en-US" altLang="ja-JP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457200" indent="-457200" eaLnBrk="0" hangingPunct="0">
              <a:lnSpc>
                <a:spcPct val="200000"/>
              </a:lnSpc>
              <a:buFontTx/>
              <a:buAutoNum type="arabicPeriod"/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スタッフの意識改革、自らの仕事に誇りを</a:t>
            </a:r>
            <a:endParaRPr lang="en-US" altLang="ja-JP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457200" indent="-457200" eaLnBrk="0" hangingPunct="0">
              <a:lnSpc>
                <a:spcPct val="200000"/>
              </a:lnSpc>
              <a:buFontTx/>
              <a:buAutoNum type="arabicPeriod"/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マルチメディアを通じての情報発信</a:t>
            </a:r>
            <a:endParaRPr lang="en-US" altLang="ja-JP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457200" indent="-457200" eaLnBrk="0" hangingPunct="0">
              <a:lnSpc>
                <a:spcPct val="200000"/>
              </a:lnSpc>
              <a:buFontTx/>
              <a:buAutoNum type="arabicPeriod"/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客のニーズ・評価の活用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714375" y="1143000"/>
            <a:ext cx="7215188" cy="442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059737" cy="714375"/>
          </a:xfrm>
        </p:spPr>
        <p:txBody>
          <a:bodyPr anchor="t"/>
          <a:lstStyle/>
          <a:p>
            <a:pPr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ニッチ医療成功のための具体的な対策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260C0F96-8226-A448-9546-AF8D720373B7}" type="slidenum">
              <a:rPr lang="en-US" altLang="ja-JP" sz="1200" smtClean="0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>
                <a:defRPr/>
              </a:pPr>
              <a:t>21</a:t>
            </a:fld>
            <a:endParaRPr lang="en-US" altLang="ja-JP" sz="1200" smtClean="0">
              <a:solidFill>
                <a:srgbClr val="254061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1000125" y="1357313"/>
            <a:ext cx="7286625" cy="48942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>
              <a:buFont typeface="Calibri" charset="0"/>
              <a:buAutoNum type="arabicPeriod"/>
            </a:pP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看護師による診療支援体制の構築</a:t>
            </a:r>
          </a:p>
          <a:p>
            <a:pPr marL="725488" lvl="1" indent="-268288">
              <a:buFont typeface="Arial" charset="0"/>
              <a:buChar char="•"/>
            </a:pP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トリアージ・ナースによる効率的な診療支援</a:t>
            </a:r>
          </a:p>
          <a:p>
            <a:pPr marL="725488" lvl="1" indent="-268288">
              <a:buFont typeface="Arial" charset="0"/>
              <a:buChar char="•"/>
            </a:pP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看護師による電話相談への対応</a:t>
            </a:r>
            <a:endParaRPr lang="en-US" altLang="ja-JP">
              <a:solidFill>
                <a:srgbClr val="0070C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725488" lvl="1" indent="-268288"/>
            <a:endParaRPr lang="ja-JP" altLang="en-US">
              <a:solidFill>
                <a:srgbClr val="0070C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ＩＴ，電子カルテ導入による医療の標準化</a:t>
            </a:r>
            <a:endParaRPr lang="en-US" altLang="ja-JP">
              <a:solidFill>
                <a:srgbClr val="0070C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457200" indent="-457200">
              <a:buFont typeface="Arial" charset="0"/>
              <a:buChar char="•"/>
            </a:pPr>
            <a:endParaRPr lang="ja-JP" altLang="en-US">
              <a:solidFill>
                <a:srgbClr val="0070C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457200" indent="-457200"/>
            <a:r>
              <a:rPr lang="en-US" altLang="ja-JP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3.</a:t>
            </a: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　地域ネットワークの形成</a:t>
            </a:r>
            <a:endParaRPr lang="en-US" altLang="ja-JP">
              <a:solidFill>
                <a:srgbClr val="0070C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地域二次病院、地元救急隊との定期的な会合。</a:t>
            </a:r>
          </a:p>
          <a:p>
            <a:pPr marL="725488" lvl="1" indent="-268288">
              <a:buFont typeface="Arial" charset="0"/>
              <a:buChar char="•"/>
            </a:pP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トリアージ基準を明確にして、適切な搬送体制</a:t>
            </a:r>
          </a:p>
          <a:p>
            <a:pPr marL="457200" indent="-457200"/>
            <a:r>
              <a:rPr lang="en-US" altLang="ja-JP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 </a:t>
            </a:r>
            <a:endParaRPr lang="ja-JP" altLang="en-US">
              <a:solidFill>
                <a:srgbClr val="0070C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457200" indent="-457200"/>
            <a:r>
              <a:rPr lang="en-US" altLang="ja-JP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4.</a:t>
            </a: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　住民への啓発活動</a:t>
            </a:r>
          </a:p>
          <a:p>
            <a:pPr marL="725488" lvl="1" indent="-268288">
              <a:buFont typeface="Arial" charset="0"/>
              <a:buChar char="•"/>
            </a:pP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母親教室の開催、ニュースレターの刊行</a:t>
            </a:r>
            <a:endParaRPr lang="en-US" altLang="ja-JP">
              <a:solidFill>
                <a:srgbClr val="0070C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725488" lvl="1" indent="-268288">
              <a:buFont typeface="Arial" charset="0"/>
              <a:buChar char="•"/>
            </a:pP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ＨＰ，マスメディアを通じての情報提供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4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4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4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ctrTitle"/>
          </p:nvPr>
        </p:nvSpPr>
        <p:spPr>
          <a:xfrm>
            <a:off x="428625" y="1928813"/>
            <a:ext cx="8001000" cy="2643187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ja-JP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阪神北広域こども急病センター</a:t>
            </a:r>
            <a:r>
              <a:rPr lang="en-US" altLang="ja-JP" sz="40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/>
            </a:r>
            <a:br>
              <a:rPr lang="en-US" altLang="ja-JP" sz="40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</a:br>
            <a:r>
              <a:rPr lang="en-US" altLang="ja-JP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/>
            </a:r>
            <a:br>
              <a:rPr lang="en-US" altLang="ja-JP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</a:br>
            <a:r>
              <a:rPr lang="ja-JP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診療実績</a:t>
            </a:r>
            <a:r>
              <a:rPr lang="en-US" altLang="ja-JP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/>
            </a:r>
            <a:br>
              <a:rPr lang="en-US" altLang="ja-JP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</a:br>
            <a:r>
              <a:rPr lang="en-US" altLang="ja-JP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/>
            </a:r>
            <a:br>
              <a:rPr lang="en-US" altLang="ja-JP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</a:br>
            <a:r>
              <a:rPr lang="ja-JP" altLang="en-US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Ｈ</a:t>
            </a:r>
            <a:r>
              <a:rPr lang="en-US" altLang="ja-JP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20.4</a:t>
            </a:r>
            <a:r>
              <a:rPr lang="ja-JP" altLang="en-US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～Ｈ</a:t>
            </a:r>
            <a:r>
              <a:rPr lang="en-US" altLang="ja-JP" sz="2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23.7</a:t>
            </a:r>
            <a:endParaRPr lang="ja-JP" altLang="en-US" sz="29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3341A8D2-E6CF-F343-9676-0B3026877E87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22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タイトル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月間受診者数、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H20.4〜H23.7</a:t>
            </a:r>
            <a:endParaRPr lang="ja-JP" altLang="en-US" sz="28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graphicFrame>
        <p:nvGraphicFramePr>
          <p:cNvPr id="84994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r:id="rId3" imgW="8228920" imgH="4522858" progId="Excel.Chart.8">
                  <p:embed/>
                </p:oleObj>
              </mc:Choice>
              <mc:Fallback>
                <p:oleObj r:id="rId3" imgW="8228920" imgH="4522858" progId="Excel.Chart.8">
                  <p:embed/>
                  <p:pic>
                    <p:nvPicPr>
                      <p:cNvPr id="0" name="コンテンツ プレースホルダ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テキスト ボックス 7"/>
          <p:cNvSpPr txBox="1">
            <a:spLocks noChangeArrowheads="1"/>
          </p:cNvSpPr>
          <p:nvPr/>
        </p:nvSpPr>
        <p:spPr bwMode="auto">
          <a:xfrm>
            <a:off x="914400" y="5715000"/>
            <a:ext cx="711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en-US" altLang="ja-JP"/>
              <a:t>H20: 25,350</a:t>
            </a:r>
            <a:r>
              <a:rPr lang="ja-JP" altLang="en-US"/>
              <a:t>件</a:t>
            </a:r>
            <a:r>
              <a:rPr lang="en-US" altLang="ja-JP"/>
              <a:t>,  H21: 33,171</a:t>
            </a:r>
            <a:r>
              <a:rPr lang="ja-JP" altLang="en-US"/>
              <a:t>件</a:t>
            </a:r>
            <a:r>
              <a:rPr lang="en-US" altLang="ja-JP"/>
              <a:t>,  H22: 27,535</a:t>
            </a:r>
            <a:r>
              <a:rPr lang="ja-JP" altLang="en-US"/>
              <a:t>件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3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004887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時間帯別１日平均受診者数　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H22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年度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27,535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件</a:t>
            </a:r>
          </a:p>
        </p:txBody>
      </p:sp>
      <p:graphicFrame>
        <p:nvGraphicFramePr>
          <p:cNvPr id="86018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r:id="rId3" imgW="8228920" imgH="5132408" progId="Excel.Chart.8">
                  <p:embed/>
                </p:oleObj>
              </mc:Choice>
              <mc:Fallback>
                <p:oleObj r:id="rId3" imgW="8228920" imgH="5132408" progId="Excel.Chart.8">
                  <p:embed/>
                  <p:pic>
                    <p:nvPicPr>
                      <p:cNvPr id="0" name="コンテンツ プレースホルダ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229600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テキスト ボックス 7"/>
          <p:cNvSpPr txBox="1">
            <a:spLocks noChangeArrowheads="1"/>
          </p:cNvSpPr>
          <p:nvPr/>
        </p:nvSpPr>
        <p:spPr bwMode="auto">
          <a:xfrm>
            <a:off x="762000" y="6096000"/>
            <a:ext cx="695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休日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: 203.6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件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,  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土曜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: 104.7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件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,  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平日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: 32.4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件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04888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住所地別年間受診者数　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H22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年度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27,535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件</a:t>
            </a:r>
          </a:p>
        </p:txBody>
      </p:sp>
      <p:graphicFrame>
        <p:nvGraphicFramePr>
          <p:cNvPr id="87042" name="コンテンツ プレースホルダ 9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229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r:id="rId3" imgW="8228920" imgH="5406705" progId="Excel.Chart.8">
                  <p:embed/>
                </p:oleObj>
              </mc:Choice>
              <mc:Fallback>
                <p:oleObj r:id="rId3" imgW="8228920" imgH="5406705" progId="Excel.Chart.8">
                  <p:embed/>
                  <p:pic>
                    <p:nvPicPr>
                      <p:cNvPr id="0" name="コンテンツ プレースホルダ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2296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04888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トリアージ緊急度分類　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H22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年度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27,535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件</a:t>
            </a:r>
          </a:p>
        </p:txBody>
      </p:sp>
      <p:graphicFrame>
        <p:nvGraphicFramePr>
          <p:cNvPr id="88066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59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r:id="rId3" imgW="8228920" imgH="5589570" progId="Excel.Chart.8">
                  <p:embed/>
                </p:oleObj>
              </mc:Choice>
              <mc:Fallback>
                <p:oleObj r:id="rId3" imgW="8228920" imgH="5589570" progId="Excel.Chart.8">
                  <p:embed/>
                  <p:pic>
                    <p:nvPicPr>
                      <p:cNvPr id="0" name="コンテンツ プレースホルダ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229600" cy="559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04888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トリアージ緊急度分類と後送患者　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H22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年度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27,535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件</a:t>
            </a:r>
          </a:p>
        </p:txBody>
      </p:sp>
      <p:graphicFrame>
        <p:nvGraphicFramePr>
          <p:cNvPr id="89090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84582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r:id="rId3" imgW="8460549" imgH="4522858" progId="Excel.Chart.8">
                  <p:embed/>
                </p:oleObj>
              </mc:Choice>
              <mc:Fallback>
                <p:oleObj r:id="rId3" imgW="8460549" imgH="4522858" progId="Excel.Chart.8">
                  <p:embed/>
                  <p:pic>
                    <p:nvPicPr>
                      <p:cNvPr id="0" name="コンテンツ プレースホル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84582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895600" y="1524000"/>
            <a:ext cx="954088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0/24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48600" y="4495800"/>
            <a:ext cx="954088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13/24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0400" y="3048000"/>
            <a:ext cx="16002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216/4,501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5400" y="3805238"/>
            <a:ext cx="1295400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203/805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flipH="1">
            <a:off x="2895600" y="228600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108/22,181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04888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受付からトリアージまでの時間（分）　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</a:b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H22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年度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27,535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件</a:t>
            </a:r>
          </a:p>
        </p:txBody>
      </p:sp>
      <p:graphicFrame>
        <p:nvGraphicFramePr>
          <p:cNvPr id="90114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0" y="1265238"/>
          <a:ext cx="8229600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r:id="rId3" imgW="8228920" imgH="5589570" progId="Excel.Chart.8">
                  <p:embed/>
                </p:oleObj>
              </mc:Choice>
              <mc:Fallback>
                <p:oleObj r:id="rId3" imgW="8228920" imgH="5589570" progId="Excel.Chart.8">
                  <p:embed/>
                  <p:pic>
                    <p:nvPicPr>
                      <p:cNvPr id="0" name="コンテンツ プレースホルダ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5238"/>
                        <a:ext cx="8229600" cy="559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447800" y="6172200"/>
            <a:ext cx="6494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92.8%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は、</a:t>
            </a: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10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分以内にトリアージをうけている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04888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「受診をすべきか」の電話相談への対応　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</a:b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H22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年度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10,643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件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/15,786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件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, 67.4%</a:t>
            </a:r>
            <a:endParaRPr lang="ja-JP" altLang="en-US" sz="28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Ｐゴシック" charset="0"/>
              <a:ea typeface="ＭＳ ゴシック" charset="0"/>
              <a:cs typeface="ＭＳ ゴシック" charset="0"/>
            </a:endParaRPr>
          </a:p>
        </p:txBody>
      </p:sp>
      <p:graphicFrame>
        <p:nvGraphicFramePr>
          <p:cNvPr id="9113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r:id="rId3" imgW="8228920" imgH="5132408" progId="Excel.Chart.8">
                  <p:embed/>
                </p:oleObj>
              </mc:Choice>
              <mc:Fallback>
                <p:oleObj r:id="rId3" imgW="8228920" imgH="5132408" progId="Excel.Chart.8">
                  <p:embed/>
                  <p:pic>
                    <p:nvPicPr>
                      <p:cNvPr id="0" name="コンテンツ プレースホルダ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229600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71500" y="1214438"/>
            <a:ext cx="8001000" cy="3929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小児科、産婦人科医師数の年次推移</a:t>
            </a:r>
          </a:p>
        </p:txBody>
      </p:sp>
      <p:graphicFrame>
        <p:nvGraphicFramePr>
          <p:cNvPr id="62467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48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r:id="rId3" imgW="8228920" imgH="4839824" progId="Excel.Chart.8">
                  <p:embed/>
                </p:oleObj>
              </mc:Choice>
              <mc:Fallback>
                <p:oleObj r:id="rId3" imgW="8228920" imgH="4839824" progId="Excel.Chart.8">
                  <p:embed/>
                  <p:pic>
                    <p:nvPicPr>
                      <p:cNvPr id="0" name="コンテンツ プレースホルダ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5875"/>
                        <a:ext cx="8229600" cy="484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テキスト ボックス 6"/>
          <p:cNvSpPr txBox="1">
            <a:spLocks noChangeArrowheads="1"/>
          </p:cNvSpPr>
          <p:nvPr/>
        </p:nvSpPr>
        <p:spPr bwMode="auto">
          <a:xfrm>
            <a:off x="1428750" y="6286500"/>
            <a:ext cx="641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/>
              <a:t>厚生労働省統計情報部「医師・歯科医師・薬剤師調査」より</a:t>
            </a:r>
          </a:p>
        </p:txBody>
      </p:sp>
      <p:sp>
        <p:nvSpPr>
          <p:cNvPr id="62469" name="テキスト ボックス 4"/>
          <p:cNvSpPr txBox="1">
            <a:spLocks noChangeArrowheads="1"/>
          </p:cNvSpPr>
          <p:nvPr/>
        </p:nvSpPr>
        <p:spPr bwMode="auto">
          <a:xfrm>
            <a:off x="3286125" y="2214563"/>
            <a:ext cx="323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小児科</a:t>
            </a:r>
            <a:r>
              <a:rPr lang="en-US" altLang="ja-JP" sz="1800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/</a:t>
            </a:r>
            <a:r>
              <a:rPr lang="ja-JP" altLang="en-US" sz="1800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内科　△</a:t>
            </a:r>
            <a:r>
              <a:rPr lang="en-US" altLang="ja-JP" sz="1800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3,736</a:t>
            </a:r>
            <a:r>
              <a:rPr lang="ja-JP" altLang="en-US" sz="1800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人</a:t>
            </a:r>
            <a:r>
              <a:rPr lang="en-US" altLang="ja-JP" sz="1800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/10</a:t>
            </a:r>
            <a:r>
              <a:rPr lang="ja-JP" altLang="en-US" sz="1800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年</a:t>
            </a:r>
          </a:p>
        </p:txBody>
      </p:sp>
      <p:sp>
        <p:nvSpPr>
          <p:cNvPr id="62470" name="テキスト ボックス 5"/>
          <p:cNvSpPr txBox="1">
            <a:spLocks noChangeArrowheads="1"/>
          </p:cNvSpPr>
          <p:nvPr/>
        </p:nvSpPr>
        <p:spPr bwMode="auto">
          <a:xfrm>
            <a:off x="3286125" y="3000375"/>
            <a:ext cx="282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77933C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小児科単独　</a:t>
            </a:r>
            <a:r>
              <a:rPr lang="en-US" altLang="ja-JP" sz="1800">
                <a:solidFill>
                  <a:srgbClr val="77933C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+919</a:t>
            </a:r>
            <a:r>
              <a:rPr lang="ja-JP" altLang="en-US" sz="1800">
                <a:solidFill>
                  <a:srgbClr val="77933C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人</a:t>
            </a:r>
            <a:r>
              <a:rPr lang="en-US" altLang="ja-JP" sz="1800">
                <a:solidFill>
                  <a:srgbClr val="77933C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/10</a:t>
            </a:r>
            <a:r>
              <a:rPr lang="ja-JP" altLang="en-US" sz="1800">
                <a:solidFill>
                  <a:srgbClr val="77933C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年</a:t>
            </a:r>
          </a:p>
        </p:txBody>
      </p:sp>
      <p:sp>
        <p:nvSpPr>
          <p:cNvPr id="62471" name="テキスト ボックス 7"/>
          <p:cNvSpPr txBox="1">
            <a:spLocks noChangeArrowheads="1"/>
          </p:cNvSpPr>
          <p:nvPr/>
        </p:nvSpPr>
        <p:spPr bwMode="auto">
          <a:xfrm>
            <a:off x="3286125" y="4643438"/>
            <a:ext cx="407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C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産婦人科　△</a:t>
            </a:r>
            <a:r>
              <a:rPr lang="en-US" altLang="ja-JP" sz="1800">
                <a:solidFill>
                  <a:srgbClr val="C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1,590</a:t>
            </a:r>
            <a:r>
              <a:rPr lang="ja-JP" altLang="en-US" sz="1800">
                <a:solidFill>
                  <a:srgbClr val="C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人</a:t>
            </a:r>
            <a:r>
              <a:rPr lang="en-US" altLang="ja-JP" sz="1800">
                <a:solidFill>
                  <a:srgbClr val="C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/10</a:t>
            </a:r>
            <a:r>
              <a:rPr lang="ja-JP" altLang="en-US" sz="1800">
                <a:solidFill>
                  <a:srgbClr val="C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年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04888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トリアージから診察までの時間（分）　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</a:b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H22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年度　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27,535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件</a:t>
            </a:r>
          </a:p>
        </p:txBody>
      </p:sp>
      <p:graphicFrame>
        <p:nvGraphicFramePr>
          <p:cNvPr id="92162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r:id="rId3" imgW="8228920" imgH="4522858" progId="Excel.Chart.8">
                  <p:embed/>
                </p:oleObj>
              </mc:Choice>
              <mc:Fallback>
                <p:oleObj r:id="rId3" imgW="8228920" imgH="4522858" progId="Excel.Chart.8">
                  <p:embed/>
                  <p:pic>
                    <p:nvPicPr>
                      <p:cNvPr id="0" name="コンテンツ プレースホルダ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3"/>
          <p:cNvSpPr>
            <a:spLocks noGrp="1"/>
          </p:cNvSpPr>
          <p:nvPr>
            <p:ph type="title"/>
          </p:nvPr>
        </p:nvSpPr>
        <p:spPr>
          <a:xfrm>
            <a:off x="228600" y="214313"/>
            <a:ext cx="8786813" cy="623887"/>
          </a:xfrm>
        </p:spPr>
        <p:txBody>
          <a:bodyPr/>
          <a:lstStyle/>
          <a:p>
            <a:pPr>
              <a:defRPr/>
            </a:pPr>
            <a:r>
              <a:rPr lang="ja-JP" altLang="en-US" sz="25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時間帯別１日平均電話相談件数　　</a:t>
            </a:r>
            <a:r>
              <a:rPr lang="en-US" altLang="ja-JP" sz="25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H22</a:t>
            </a:r>
            <a:r>
              <a:rPr lang="ja-JP" altLang="en-US" sz="25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年度　</a:t>
            </a:r>
            <a:r>
              <a:rPr lang="en-US" altLang="ja-JP" sz="25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15,786</a:t>
            </a:r>
            <a:r>
              <a:rPr lang="ja-JP" altLang="en-US" sz="25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ゴシック" charset="0"/>
                <a:cs typeface="ＭＳ ゴシック" charset="0"/>
              </a:rPr>
              <a:t>件</a:t>
            </a:r>
          </a:p>
        </p:txBody>
      </p:sp>
      <p:sp>
        <p:nvSpPr>
          <p:cNvPr id="93186" name="テキスト ボックス 7"/>
          <p:cNvSpPr txBox="1">
            <a:spLocks noChangeArrowheads="1"/>
          </p:cNvSpPr>
          <p:nvPr/>
        </p:nvSpPr>
        <p:spPr bwMode="auto">
          <a:xfrm>
            <a:off x="838200" y="5867400"/>
            <a:ext cx="664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休日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: 92.3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件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,  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土曜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: 61.7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件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,  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平日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: 25.0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件</a:t>
            </a:r>
          </a:p>
        </p:txBody>
      </p:sp>
      <p:graphicFrame>
        <p:nvGraphicFramePr>
          <p:cNvPr id="93187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r:id="rId3" imgW="8228920" imgH="4522858" progId="Excel.Chart.8">
                  <p:embed/>
                </p:oleObj>
              </mc:Choice>
              <mc:Fallback>
                <p:oleObj r:id="rId3" imgW="8228920" imgH="4522858" progId="Excel.Chart.8">
                  <p:embed/>
                  <p:pic>
                    <p:nvPicPr>
                      <p:cNvPr id="0" name="コンテンツ プレースホル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214438"/>
          </a:xfrm>
        </p:spPr>
        <p:txBody>
          <a:bodyPr/>
          <a:lstStyle/>
          <a:p>
            <a:pPr>
              <a:defRPr/>
            </a:pPr>
            <a:r>
              <a:rPr lang="ja-JP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阪神北広域こども急病センター</a:t>
            </a:r>
            <a:r>
              <a:rPr lang="en-US" altLang="ja-JP" sz="27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/>
            </a:r>
            <a:br>
              <a:rPr lang="en-US" altLang="ja-JP" sz="27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</a:br>
            <a:r>
              <a:rPr lang="ja-JP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年末年始</a:t>
            </a:r>
            <a:r>
              <a:rPr lang="en-US" altLang="ja-JP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8</a:t>
            </a:r>
            <a:r>
              <a:rPr lang="ja-JP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日間の診療件数</a:t>
            </a: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28625" y="1143000"/>
          <a:ext cx="8229600" cy="40052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総患者数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2,473</a:t>
                      </a:r>
                      <a:r>
                        <a:rPr kumimoji="1" lang="ja-JP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日平均患者数</a:t>
                      </a:r>
                      <a:endParaRPr kumimoji="1" lang="en-US" altLang="ja-JP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309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人　（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252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～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381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後送した患者数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44</a:t>
                      </a: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後送率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1.9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日平均電話相談件数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101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4230" name="テキスト ボックス 3"/>
          <p:cNvSpPr txBox="1">
            <a:spLocks noChangeArrowheads="1"/>
          </p:cNvSpPr>
          <p:nvPr/>
        </p:nvSpPr>
        <p:spPr bwMode="auto">
          <a:xfrm>
            <a:off x="1000125" y="5500688"/>
            <a:ext cx="7018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平成</a:t>
            </a:r>
            <a:r>
              <a:rPr lang="en-US" altLang="ja-JP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20</a:t>
            </a: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年度、年間</a:t>
            </a:r>
            <a:r>
              <a:rPr lang="en-US" altLang="ja-JP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25,350</a:t>
            </a: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人が受診、</a:t>
            </a:r>
            <a:r>
              <a:rPr lang="en-US" altLang="ja-JP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1.9</a:t>
            </a:r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％が二次に。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082675"/>
          </a:xfrm>
        </p:spPr>
        <p:txBody>
          <a:bodyPr/>
          <a:lstStyle/>
          <a:p>
            <a:pPr>
              <a:defRPr/>
            </a:pPr>
            <a:r>
              <a:rPr lang="ja-JP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阪神北広域こども急病センター</a:t>
            </a:r>
            <a:r>
              <a:rPr lang="en-US" altLang="ja-JP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/>
            </a:r>
            <a:br>
              <a:rPr lang="en-US" altLang="ja-JP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</a:b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診療体制</a:t>
            </a:r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428625" y="1643063"/>
          <a:ext cx="8229600" cy="3749675"/>
        </p:xfrm>
        <a:graphic>
          <a:graphicData uri="http://schemas.openxmlformats.org/drawingml/2006/table">
            <a:tbl>
              <a:tblPr/>
              <a:tblGrid>
                <a:gridCol w="1614488"/>
                <a:gridCol w="1214437"/>
                <a:gridCol w="1571625"/>
                <a:gridCol w="1143000"/>
                <a:gridCol w="1314450"/>
                <a:gridCol w="1371600"/>
              </a:tblGrid>
              <a:tr h="64008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医師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看護師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薬剤師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放射線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技師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臨床検査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技師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平　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</a:t>
                      </a: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（繁忙期は</a:t>
                      </a: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5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 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土　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4</a:t>
                      </a: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7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4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休　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6</a:t>
                      </a: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11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6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繁忙期 休日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（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12-3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月）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7</a:t>
                      </a: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7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年末年始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（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12/29-1/3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10</a:t>
                      </a: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14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9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895350" y="762000"/>
            <a:ext cx="7410450" cy="175260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ja-JP" alt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こども急病センターに関する</a:t>
            </a:r>
            <a:r>
              <a:rPr lang="en-US" altLang="ja-JP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/>
            </a:r>
            <a:br>
              <a:rPr lang="en-US" altLang="ja-JP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</a:br>
            <a:r>
              <a:rPr lang="ja-JP" alt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親へのアンケート調査</a:t>
            </a:r>
          </a:p>
        </p:txBody>
      </p:sp>
      <p:sp>
        <p:nvSpPr>
          <p:cNvPr id="96258" name="正方形/長方形 4"/>
          <p:cNvSpPr>
            <a:spLocks noChangeArrowheads="1"/>
          </p:cNvSpPr>
          <p:nvPr/>
        </p:nvSpPr>
        <p:spPr bwMode="auto">
          <a:xfrm>
            <a:off x="0" y="0"/>
            <a:ext cx="721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こども急病センターに関するアンケート調査２０</a:t>
            </a:r>
            <a:r>
              <a:rPr lang="en-US" altLang="ja-JP" sz="18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11</a:t>
            </a:r>
            <a:r>
              <a:rPr lang="ja-JP" altLang="en-US" sz="18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．</a:t>
            </a:r>
            <a:r>
              <a:rPr lang="en-US" altLang="ja-JP" sz="18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1-3</a:t>
            </a:r>
            <a:endParaRPr lang="ja-JP" altLang="en-US" sz="1800">
              <a:solidFill>
                <a:srgbClr val="000066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96259" name="コンテンツ プレースホルダ 6"/>
          <p:cNvSpPr>
            <a:spLocks noGrp="1"/>
          </p:cNvSpPr>
          <p:nvPr>
            <p:ph idx="1"/>
          </p:nvPr>
        </p:nvSpPr>
        <p:spPr>
          <a:xfrm>
            <a:off x="685800" y="3352800"/>
            <a:ext cx="7772400" cy="2667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ja-JP" altLang="en-US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３市１町の保健センターの</a:t>
            </a:r>
            <a:r>
              <a:rPr lang="en-US" altLang="ja-JP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1.6</a:t>
            </a:r>
            <a:r>
              <a:rPr lang="ja-JP" altLang="en-US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歳時、</a:t>
            </a:r>
            <a:r>
              <a:rPr lang="en-US" altLang="ja-JP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3</a:t>
            </a:r>
            <a:r>
              <a:rPr lang="ja-JP" altLang="en-US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歳時健診において、アンケート用紙をあらかじめ配布し、健診時に回収した。</a:t>
            </a:r>
            <a:endParaRPr lang="en-US" altLang="ja-JP" sz="2400">
              <a:solidFill>
                <a:srgbClr val="000066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spcAft>
                <a:spcPts val="1800"/>
              </a:spcAft>
            </a:pPr>
            <a:r>
              <a:rPr lang="ja-JP" altLang="en-US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調査対象は、平成</a:t>
            </a:r>
            <a:r>
              <a:rPr lang="en-US" altLang="ja-JP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22</a:t>
            </a:r>
            <a:r>
              <a:rPr lang="ja-JP" altLang="en-US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年</a:t>
            </a:r>
            <a:r>
              <a:rPr lang="en-US" altLang="ja-JP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1</a:t>
            </a:r>
            <a:r>
              <a:rPr lang="ja-JP" altLang="en-US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月</a:t>
            </a:r>
            <a:r>
              <a:rPr lang="en-US" altLang="ja-JP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〜3</a:t>
            </a:r>
            <a:r>
              <a:rPr lang="ja-JP" altLang="en-US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月の受検者</a:t>
            </a:r>
            <a:r>
              <a:rPr lang="en-US" altLang="ja-JP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1,839</a:t>
            </a:r>
            <a:r>
              <a:rPr lang="ja-JP" altLang="en-US" sz="2400">
                <a:solidFill>
                  <a:srgbClr val="000066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名。</a:t>
            </a:r>
            <a:endParaRPr lang="ja-JP" altLang="en-US" sz="2400">
              <a:solidFill>
                <a:srgbClr val="37609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229600" cy="12144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sz="280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Q.</a:t>
            </a:r>
            <a:r>
              <a:rPr lang="ja-JP" altLang="en-US" sz="280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　急病センターを利用したことがあるか？</a:t>
            </a:r>
          </a:p>
        </p:txBody>
      </p:sp>
      <p:sp>
        <p:nvSpPr>
          <p:cNvPr id="97282" name="正方形/長方形 4"/>
          <p:cNvSpPr>
            <a:spLocks noChangeArrowheads="1"/>
          </p:cNvSpPr>
          <p:nvPr/>
        </p:nvSpPr>
        <p:spPr bwMode="auto">
          <a:xfrm>
            <a:off x="0" y="0"/>
            <a:ext cx="721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>
                <a:solidFill>
                  <a:srgbClr val="984807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こども急病センターに関するアンケート調査</a:t>
            </a:r>
            <a:r>
              <a:rPr lang="en-US" altLang="ja-JP" sz="1800">
                <a:solidFill>
                  <a:srgbClr val="984807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  2011.1-3</a:t>
            </a:r>
            <a:endParaRPr lang="ja-JP" altLang="en-US" sz="1800">
              <a:solidFill>
                <a:srgbClr val="984807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97283" name="コンテンツ プレースホルダ 7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685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ja-JP" altLang="en-US">
                <a:solidFill>
                  <a:srgbClr val="984807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ある：　　</a:t>
            </a:r>
            <a:r>
              <a:rPr lang="en-US" altLang="ja-JP">
                <a:solidFill>
                  <a:srgbClr val="984807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H20.1  38%  →  H22.1  63%</a:t>
            </a:r>
            <a:endParaRPr lang="ja-JP" altLang="en-US">
              <a:solidFill>
                <a:srgbClr val="37609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81000" y="3657600"/>
            <a:ext cx="8229600" cy="121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 algn="ctr">
              <a:defRPr/>
            </a:pPr>
            <a:r>
              <a:rPr lang="en-US" altLang="ja-JP" sz="280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Q.</a:t>
            </a:r>
            <a:r>
              <a:rPr lang="ja-JP" altLang="en-US" sz="280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　電話相談を利用したことがあるか？</a:t>
            </a:r>
            <a:endParaRPr lang="en-US" altLang="ja-JP" sz="2800" smtClean="0">
              <a:solidFill>
                <a:srgbClr val="98480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algn="ctr">
              <a:defRPr/>
            </a:pPr>
            <a:r>
              <a:rPr lang="ja-JP" altLang="en-US" sz="280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（知っている人のうち）</a:t>
            </a:r>
          </a:p>
        </p:txBody>
      </p:sp>
      <p:sp>
        <p:nvSpPr>
          <p:cNvPr id="97285" name="コンテンツ プレースホルダ 7"/>
          <p:cNvSpPr txBox="1">
            <a:spLocks/>
          </p:cNvSpPr>
          <p:nvPr/>
        </p:nvSpPr>
        <p:spPr bwMode="auto">
          <a:xfrm>
            <a:off x="476250" y="508158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ja-JP" altLang="en-US" sz="3200">
                <a:solidFill>
                  <a:srgbClr val="984807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ある：　　</a:t>
            </a:r>
            <a:r>
              <a:rPr lang="en-US" altLang="ja-JP" sz="3200">
                <a:solidFill>
                  <a:srgbClr val="984807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H20.1  44%  →  H22.1  66%</a:t>
            </a:r>
            <a:endParaRPr lang="ja-JP" altLang="en-US" sz="3200">
              <a:solidFill>
                <a:srgbClr val="37609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8643937" cy="9572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sz="280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Q.</a:t>
            </a:r>
            <a:r>
              <a:rPr lang="ja-JP" altLang="en-US" sz="280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　センターを利用して、満足できる医療を受けれたか？</a:t>
            </a:r>
          </a:p>
        </p:txBody>
      </p:sp>
      <p:sp>
        <p:nvSpPr>
          <p:cNvPr id="98306" name="正方形/長方形 4"/>
          <p:cNvSpPr>
            <a:spLocks noChangeArrowheads="1"/>
          </p:cNvSpPr>
          <p:nvPr/>
        </p:nvSpPr>
        <p:spPr bwMode="auto">
          <a:xfrm>
            <a:off x="0" y="0"/>
            <a:ext cx="721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>
                <a:solidFill>
                  <a:srgbClr val="984807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こども急病センターに関するアンケート調査</a:t>
            </a:r>
            <a:r>
              <a:rPr lang="en-US" altLang="ja-JP" sz="1800">
                <a:solidFill>
                  <a:srgbClr val="984807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   2011.1-3</a:t>
            </a:r>
            <a:endParaRPr lang="ja-JP" altLang="en-US" sz="1800">
              <a:solidFill>
                <a:srgbClr val="984807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14313" y="3733800"/>
            <a:ext cx="8643937" cy="957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 algn="ctr">
              <a:defRPr/>
            </a:pPr>
            <a:r>
              <a:rPr lang="en-US" altLang="ja-JP" sz="280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Q.</a:t>
            </a:r>
            <a:r>
              <a:rPr lang="ja-JP" altLang="en-US" sz="280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　電話相談を利用して、満足できる話を聞けたか？</a:t>
            </a:r>
          </a:p>
        </p:txBody>
      </p:sp>
      <p:graphicFrame>
        <p:nvGraphicFramePr>
          <p:cNvPr id="98308" name="グラフ 12"/>
          <p:cNvGraphicFramePr>
            <a:graphicFrameLocks/>
          </p:cNvGraphicFramePr>
          <p:nvPr/>
        </p:nvGraphicFramePr>
        <p:xfrm>
          <a:off x="292100" y="4572000"/>
          <a:ext cx="8559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グラフ" r:id="rId4" imgW="34234921" imgH="7314286" progId="Excel.Chart.8">
                  <p:embed/>
                </p:oleObj>
              </mc:Choice>
              <mc:Fallback>
                <p:oleObj name="グラフ" r:id="rId4" imgW="34234921" imgH="7314286" progId="Excel.Chart.8">
                  <p:embed/>
                  <p:pic>
                    <p:nvPicPr>
                      <p:cNvPr id="0" name="グラフ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4572000"/>
                        <a:ext cx="8559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コンテンツ プレースホルダ 14"/>
          <p:cNvGraphicFramePr>
            <a:graphicFrameLocks noGrp="1"/>
          </p:cNvGraphicFramePr>
          <p:nvPr>
            <p:ph idx="1"/>
          </p:nvPr>
        </p:nvGraphicFramePr>
        <p:xfrm>
          <a:off x="0" y="1558925"/>
          <a:ext cx="883920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name="グラフ" r:id="rId6" imgW="35453968" imgH="7568254" progId="Excel.Chart.8">
                  <p:embed/>
                </p:oleObj>
              </mc:Choice>
              <mc:Fallback>
                <p:oleObj name="グラフ" r:id="rId6" imgW="35453968" imgH="7568254" progId="Excel.Chart.8">
                  <p:embed/>
                  <p:pic>
                    <p:nvPicPr>
                      <p:cNvPr id="0" name="コンテンツ プレースホルダ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8925"/>
                        <a:ext cx="8839200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8641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ja-JP" altLang="en-US" i="1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子どもたちが健やかに発育し、</a:t>
            </a:r>
          </a:p>
          <a:p>
            <a:pPr algn="ctr">
              <a:lnSpc>
                <a:spcPct val="150000"/>
              </a:lnSpc>
            </a:pPr>
            <a:r>
              <a:rPr lang="ja-JP" altLang="en-US" i="1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子どもたちが幸せな大人になるために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2438400" y="3748088"/>
            <a:ext cx="644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医療</a:t>
            </a:r>
            <a:endParaRPr lang="ja-JP" altLang="en-US">
              <a:solidFill>
                <a:srgbClr val="254061"/>
              </a:solidFill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3165475" y="3443288"/>
            <a:ext cx="644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保健</a:t>
            </a:r>
            <a:endParaRPr lang="ja-JP" altLang="en-US">
              <a:solidFill>
                <a:srgbClr val="254061"/>
              </a:solidFill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4038600" y="3290888"/>
            <a:ext cx="644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福祉</a:t>
            </a:r>
            <a:endParaRPr lang="ja-JP" altLang="en-US">
              <a:solidFill>
                <a:srgbClr val="254061"/>
              </a:solidFill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sp>
        <p:nvSpPr>
          <p:cNvPr id="100358" name="Text Box 7"/>
          <p:cNvSpPr txBox="1">
            <a:spLocks noChangeArrowheads="1"/>
          </p:cNvSpPr>
          <p:nvPr/>
        </p:nvSpPr>
        <p:spPr bwMode="auto">
          <a:xfrm>
            <a:off x="5029200" y="3429000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教育</a:t>
            </a:r>
            <a:endParaRPr lang="ja-JP" altLang="en-US">
              <a:solidFill>
                <a:srgbClr val="254061"/>
              </a:solidFill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sp>
        <p:nvSpPr>
          <p:cNvPr id="100359" name="Text Box 8"/>
          <p:cNvSpPr txBox="1">
            <a:spLocks noChangeArrowheads="1"/>
          </p:cNvSpPr>
          <p:nvPr/>
        </p:nvSpPr>
        <p:spPr bwMode="auto">
          <a:xfrm>
            <a:off x="5715000" y="3748088"/>
            <a:ext cx="644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研究</a:t>
            </a:r>
            <a:endParaRPr lang="ja-JP" altLang="en-US">
              <a:solidFill>
                <a:srgbClr val="254061"/>
              </a:solidFill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sp>
        <p:nvSpPr>
          <p:cNvPr id="100360" name="Text Box 9"/>
          <p:cNvSpPr txBox="1">
            <a:spLocks noChangeArrowheads="1"/>
          </p:cNvSpPr>
          <p:nvPr/>
        </p:nvSpPr>
        <p:spPr bwMode="auto">
          <a:xfrm>
            <a:off x="1295400" y="4267200"/>
            <a:ext cx="1335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政府・行政</a:t>
            </a:r>
            <a:endParaRPr lang="ja-JP" altLang="en-US">
              <a:solidFill>
                <a:srgbClr val="254061"/>
              </a:solidFill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6249988" y="4281488"/>
            <a:ext cx="1233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en-US" altLang="ja-JP" sz="1800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NPO</a:t>
            </a:r>
            <a:r>
              <a:rPr lang="ja-JP" altLang="en-US" sz="1800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・企業</a:t>
            </a:r>
          </a:p>
        </p:txBody>
      </p:sp>
      <p:sp>
        <p:nvSpPr>
          <p:cNvPr id="100362" name="Text Box 11"/>
          <p:cNvSpPr txBox="1">
            <a:spLocks noChangeArrowheads="1"/>
          </p:cNvSpPr>
          <p:nvPr/>
        </p:nvSpPr>
        <p:spPr bwMode="auto">
          <a:xfrm>
            <a:off x="3165475" y="4953000"/>
            <a:ext cx="2968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 algn="ctr"/>
            <a:r>
              <a:rPr lang="ja-JP" altLang="en-US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家族の会</a:t>
            </a:r>
          </a:p>
          <a:p>
            <a:pPr algn="ctr"/>
            <a:r>
              <a:rPr lang="ja-JP" altLang="en-US">
                <a:solidFill>
                  <a:srgbClr val="254061"/>
                </a:solidFill>
                <a:latin typeface="HGｺﾞｼｯｸE" charset="0"/>
                <a:ea typeface="HGｺﾞｼｯｸE" charset="0"/>
                <a:cs typeface="HGｺﾞｼｯｸE" charset="0"/>
              </a:rPr>
              <a:t>地域・コミュニティ</a:t>
            </a:r>
          </a:p>
        </p:txBody>
      </p:sp>
      <p:pic>
        <p:nvPicPr>
          <p:cNvPr id="10036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14478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DA84FEC7-082B-964B-9C84-877197E47F85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37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296988" y="4324350"/>
            <a:ext cx="4878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101600" indent="-101600"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292100"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ja-JP" altLang="en-US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</a:rPr>
              <a:t>ほほえみ	</a:t>
            </a:r>
            <a:r>
              <a:rPr lang="en-US" altLang="ja-JP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</a:rPr>
              <a:t>	</a:t>
            </a:r>
            <a:r>
              <a:rPr lang="en-US" altLang="ja-JP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Osaka" charset="0"/>
                <a:cs typeface="Osaka" charset="0"/>
              </a:rPr>
              <a:t>smile</a:t>
            </a:r>
            <a:r>
              <a:rPr lang="en-US" altLang="ja-JP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明朝" charset="0"/>
                <a:cs typeface="ＭＳ 明朝" charset="0"/>
              </a:rPr>
              <a:t> </a:t>
            </a:r>
          </a:p>
          <a:p>
            <a:pPr lvl="1">
              <a:defRPr/>
            </a:pPr>
            <a:r>
              <a:rPr lang="en-US" altLang="ja-JP" sz="180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明朝" charset="0"/>
                <a:cs typeface="ＭＳ 明朝" charset="0"/>
              </a:rPr>
              <a:t>	</a:t>
            </a:r>
            <a:r>
              <a:rPr lang="en-US" altLang="ja-JP" sz="1800" b="1" smtClean="0">
                <a:solidFill>
                  <a:srgbClr val="254061"/>
                </a:solidFill>
                <a:latin typeface="Helvetica" charset="0"/>
                <a:ea typeface="ＭＳ 明朝" charset="0"/>
                <a:cs typeface="ＭＳ 明朝" charset="0"/>
              </a:rPr>
              <a:t>Smile your grief away. </a:t>
            </a:r>
          </a:p>
          <a:p>
            <a:pPr lvl="1">
              <a:defRPr/>
            </a:pPr>
            <a:r>
              <a:rPr lang="en-US" altLang="ja-JP" sz="1800" b="1" smtClean="0">
                <a:solidFill>
                  <a:srgbClr val="254061"/>
                </a:solidFill>
                <a:latin typeface="Helvetica" charset="0"/>
                <a:ea typeface="ＭＳ 明朝" charset="0"/>
                <a:cs typeface="ＭＳ 明朝" charset="0"/>
              </a:rPr>
              <a:t>	</a:t>
            </a:r>
            <a:r>
              <a:rPr lang="ja-JP" altLang="en-US" sz="1800" b="1" smtClean="0">
                <a:solidFill>
                  <a:srgbClr val="254061"/>
                </a:solidFill>
                <a:latin typeface="Helvetica" charset="0"/>
                <a:ea typeface="ＭＳ 明朝" charset="0"/>
                <a:cs typeface="ＭＳ 明朝" charset="0"/>
              </a:rPr>
              <a:t>笑って悲しみを忘れてしまいなさい。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296988" y="2876550"/>
            <a:ext cx="4878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101600" indent="-101600"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ja-JP" altLang="en-US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おもいやり</a:t>
            </a:r>
            <a:r>
              <a:rPr lang="ja-JP" altLang="en-US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Osaka" charset="0"/>
                <a:cs typeface="Osaka" charset="0"/>
              </a:rPr>
              <a:t>	</a:t>
            </a:r>
            <a:r>
              <a:rPr lang="en-US" altLang="ja-JP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Osaka" charset="0"/>
                <a:cs typeface="Osaka" charset="0"/>
              </a:rPr>
              <a:t>sympathy</a:t>
            </a:r>
            <a:endParaRPr lang="en-US" altLang="ja-JP" sz="180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明朝" charset="0"/>
              <a:cs typeface="ＭＳ 明朝" charset="0"/>
            </a:endParaRPr>
          </a:p>
          <a:p>
            <a:pPr>
              <a:defRPr/>
            </a:pPr>
            <a:r>
              <a:rPr lang="en-US" altLang="ja-JP" sz="180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明朝" charset="0"/>
                <a:cs typeface="ＭＳ 明朝" charset="0"/>
              </a:rPr>
              <a:t>		</a:t>
            </a:r>
            <a:r>
              <a:rPr lang="en-US" altLang="ja-JP" sz="1800" b="1" smtClean="0">
                <a:solidFill>
                  <a:srgbClr val="254061"/>
                </a:solidFill>
                <a:latin typeface="Helvetica" charset="0"/>
                <a:ea typeface="ＭＳ 明朝" charset="0"/>
                <a:cs typeface="ＭＳ 明朝" charset="0"/>
              </a:rPr>
              <a:t>She is sympathetic to the old. </a:t>
            </a:r>
          </a:p>
          <a:p>
            <a:pPr>
              <a:defRPr/>
            </a:pPr>
            <a:r>
              <a:rPr lang="en-US" altLang="ja-JP" sz="1800" b="1" smtClean="0">
                <a:solidFill>
                  <a:srgbClr val="254061"/>
                </a:solidFill>
                <a:latin typeface="Helvetica" charset="0"/>
                <a:ea typeface="ＭＳ 明朝" charset="0"/>
                <a:cs typeface="ＭＳ 明朝" charset="0"/>
              </a:rPr>
              <a:t>		</a:t>
            </a:r>
            <a:r>
              <a:rPr lang="ja-JP" altLang="en-US" sz="1800" b="1" smtClean="0">
                <a:solidFill>
                  <a:srgbClr val="254061"/>
                </a:solidFill>
                <a:latin typeface="Helvetica" charset="0"/>
                <a:ea typeface="ＭＳ 明朝" charset="0"/>
                <a:cs typeface="ＭＳ 明朝" charset="0"/>
              </a:rPr>
              <a:t>老人に思いやりがある。同情、共感。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1296988" y="142875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ja-JP" altLang="en-US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ささげる心</a:t>
            </a:r>
            <a:r>
              <a:rPr lang="ja-JP" altLang="en-US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Osaka" charset="0"/>
                <a:cs typeface="Osaka" charset="0"/>
              </a:rPr>
              <a:t>　	</a:t>
            </a:r>
            <a:r>
              <a:rPr lang="en-US" altLang="ja-JP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Osaka" charset="0"/>
                <a:cs typeface="Osaka" charset="0"/>
              </a:rPr>
              <a:t>devote</a:t>
            </a:r>
            <a:r>
              <a:rPr lang="en-US" altLang="ja-JP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明朝" charset="0"/>
                <a:cs typeface="ＭＳ 明朝" charset="0"/>
              </a:rPr>
              <a:t> </a:t>
            </a:r>
          </a:p>
          <a:p>
            <a:pPr lvl="1">
              <a:defRPr/>
            </a:pPr>
            <a:r>
              <a:rPr lang="en-US" altLang="ja-JP" sz="180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明朝" charset="0"/>
                <a:cs typeface="ＭＳ 明朝" charset="0"/>
              </a:rPr>
              <a:t>	</a:t>
            </a:r>
            <a:r>
              <a:rPr lang="en-US" altLang="ja-JP" sz="1800" b="1" smtClean="0">
                <a:solidFill>
                  <a:srgbClr val="254061"/>
                </a:solidFill>
                <a:latin typeface="Helvetica" charset="0"/>
                <a:ea typeface="ＭＳ 明朝" charset="0"/>
                <a:cs typeface="ＭＳ 明朝" charset="0"/>
              </a:rPr>
              <a:t>A mother devoted herself to her children.</a:t>
            </a:r>
          </a:p>
          <a:p>
            <a:pPr>
              <a:defRPr/>
            </a:pPr>
            <a:r>
              <a:rPr lang="en-US" altLang="ja-JP" sz="1800" b="1" smtClean="0">
                <a:solidFill>
                  <a:srgbClr val="254061"/>
                </a:solidFill>
                <a:latin typeface="Helvetica" charset="0"/>
                <a:ea typeface="ＭＳ 明朝" charset="0"/>
                <a:cs typeface="ＭＳ 明朝" charset="0"/>
              </a:rPr>
              <a:t>	</a:t>
            </a:r>
            <a:r>
              <a:rPr lang="ja-JP" altLang="en-US" sz="1800" b="1" smtClean="0">
                <a:solidFill>
                  <a:srgbClr val="254061"/>
                </a:solidFill>
                <a:latin typeface="Helvetica" charset="0"/>
                <a:ea typeface="ＭＳ 明朝" charset="0"/>
                <a:cs typeface="ＭＳ 明朝" charset="0"/>
              </a:rPr>
              <a:t>母は我が子のために我が身を顧みなかった。</a:t>
            </a:r>
          </a:p>
        </p:txBody>
      </p:sp>
      <p:sp>
        <p:nvSpPr>
          <p:cNvPr id="101380" name="Text Box 6"/>
          <p:cNvSpPr txBox="1">
            <a:spLocks noChangeArrowheads="1"/>
          </p:cNvSpPr>
          <p:nvPr/>
        </p:nvSpPr>
        <p:spPr bwMode="auto">
          <a:xfrm>
            <a:off x="4481513" y="5868988"/>
            <a:ext cx="351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b="1" i="1">
                <a:solidFill>
                  <a:srgbClr val="254061"/>
                </a:solidFill>
                <a:latin typeface="Helvetica" charset="0"/>
                <a:ea typeface="ＭＳ Ｐ明朝" charset="0"/>
                <a:cs typeface="ＭＳ Ｐ明朝" charset="0"/>
              </a:rPr>
              <a:t>ピタウ大司教のことば</a:t>
            </a:r>
            <a:endParaRPr lang="ja-JP" altLang="en-US" b="1">
              <a:solidFill>
                <a:srgbClr val="254061"/>
              </a:solidFill>
              <a:latin typeface="Helvetica" charset="0"/>
              <a:ea typeface="ＭＳ Ｐ明朝" charset="0"/>
              <a:cs typeface="ＭＳ Ｐ明朝" charset="0"/>
            </a:endParaRPr>
          </a:p>
        </p:txBody>
      </p:sp>
      <p:sp>
        <p:nvSpPr>
          <p:cNvPr id="101381" name="タイトル 1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215187" cy="754063"/>
          </a:xfrm>
        </p:spPr>
        <p:txBody>
          <a:bodyPr/>
          <a:lstStyle/>
          <a:p>
            <a:r>
              <a:rPr lang="ja-JP" altLang="en-US" b="1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やさしい子育てのために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E77F8C20-CBC3-0245-9AFD-B41A45BB27ED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38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C:\Users\hajime\Desktop\イメージ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3975"/>
            <a:ext cx="7072313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BFCE2060-D159-7043-8836-A0B872EA2088}" type="slidenum">
              <a:rPr lang="ja-JP" altLang="en-US" sz="1200" smtClean="0">
                <a:solidFill>
                  <a:schemeClr val="tx2"/>
                </a:solidFill>
              </a:rPr>
              <a:pPr>
                <a:defRPr/>
              </a:pPr>
              <a:t>39</a:t>
            </a:fld>
            <a:endParaRPr lang="ja-JP" altLang="en-US" sz="1200" smtClean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3063" y="5572125"/>
            <a:ext cx="63404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4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みんなでワッショイ！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兵庫県下の小児科医は？</a:t>
            </a: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85750" y="1643063"/>
          <a:ext cx="8429625" cy="2838452"/>
        </p:xfrm>
        <a:graphic>
          <a:graphicData uri="http://schemas.openxmlformats.org/drawingml/2006/table">
            <a:tbl>
              <a:tblPr/>
              <a:tblGrid>
                <a:gridCol w="3000375"/>
                <a:gridCol w="1928813"/>
                <a:gridCol w="1643062"/>
                <a:gridCol w="1857375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全 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兵庫県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神戸市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医師数　人口１０万対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218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214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275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小児科医師数　人口１０万対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11.5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11.7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15.2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小児科医師数の割合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5.3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5.5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5.5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3517" name="テキスト ボックス 4"/>
          <p:cNvSpPr txBox="1">
            <a:spLocks noChangeArrowheads="1"/>
          </p:cNvSpPr>
          <p:nvPr/>
        </p:nvSpPr>
        <p:spPr bwMode="auto">
          <a:xfrm>
            <a:off x="785813" y="4714875"/>
            <a:ext cx="771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/>
              <a:t>厚生労働省統計情報部「医師・歯科医師・薬剤師調査」（Ｈ</a:t>
            </a:r>
            <a:r>
              <a:rPr lang="en-US" altLang="ja-JP" sz="1800"/>
              <a:t>18</a:t>
            </a:r>
            <a:r>
              <a:rPr lang="ja-JP" altLang="en-US" sz="1800"/>
              <a:t>）より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059737" cy="857250"/>
          </a:xfrm>
        </p:spPr>
        <p:txBody>
          <a:bodyPr anchor="t"/>
          <a:lstStyle/>
          <a:p>
            <a:r>
              <a:rPr lang="ja-JP" altLang="en-US" sz="2900">
                <a:solidFill>
                  <a:srgbClr val="37609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小児医療の移り変わり</a:t>
            </a:r>
            <a:br>
              <a:rPr lang="ja-JP" altLang="en-US" sz="2900">
                <a:solidFill>
                  <a:srgbClr val="376092"/>
                </a:solidFill>
                <a:latin typeface="HGPｺﾞｼｯｸE" charset="0"/>
                <a:ea typeface="HGPｺﾞｼｯｸE" charset="0"/>
                <a:cs typeface="HGPｺﾞｼｯｸE" charset="0"/>
              </a:rPr>
            </a:br>
            <a:endParaRPr lang="ja-JP" altLang="en-US" sz="2900">
              <a:solidFill>
                <a:srgbClr val="37609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1600864D-B5BF-774F-B707-42377AE8ADC7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40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188" y="1143000"/>
            <a:ext cx="8429625" cy="4894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少産少死の時代に</a:t>
            </a:r>
            <a:endParaRPr lang="en-US" altLang="ja-JP" smtClean="0"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buFont typeface="Arial" charset="0"/>
              <a:buChar char="•"/>
              <a:defRPr/>
            </a:pP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	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出生数の減少　　　</a:t>
            </a:r>
            <a:endParaRPr lang="en-US" altLang="ja-JP" smtClean="0"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	2.13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（</a:t>
            </a: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’70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）</a:t>
            </a: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	1.54  (‘90)   1.34  (‘07)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	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乳児死亡率の著しい低下　　</a:t>
            </a:r>
          </a:p>
          <a:p>
            <a:pPr>
              <a:defRPr/>
            </a:pP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　　　</a:t>
            </a: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		13.1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（</a:t>
            </a: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’70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）</a:t>
            </a: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  4.6 (‘90)   2.6 (‘07)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defRPr/>
            </a:pPr>
            <a:endParaRPr lang="en-US" altLang="ja-JP" smtClean="0"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子どもの死亡原因のトップは、事故、先天異常</a:t>
            </a:r>
            <a:endParaRPr lang="en-US" altLang="ja-JP" smtClean="0"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buFont typeface="Arial" charset="0"/>
              <a:buChar char="•"/>
              <a:defRPr/>
            </a:pP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	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あってはならない予期せぬ死。</a:t>
            </a:r>
          </a:p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	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説明できない死は、医療ミス？</a:t>
            </a:r>
          </a:p>
          <a:p>
            <a:pPr>
              <a:defRPr/>
            </a:pP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　　　</a:t>
            </a: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	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運命では片付けられない。　　</a:t>
            </a:r>
            <a:endParaRPr lang="en-US" altLang="ja-JP" smtClean="0"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	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過剰診療、リスクを避ける医療に。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3857625" cy="3571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人口千人当たり診療医師数</a:t>
            </a:r>
          </a:p>
        </p:txBody>
      </p:sp>
      <p:graphicFrame>
        <p:nvGraphicFramePr>
          <p:cNvPr id="104450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357188" y="642938"/>
          <a:ext cx="4329112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r:id="rId3" imgW="4327802" imgH="5857772" progId="Excel.Chart.8">
                  <p:embed/>
                </p:oleObj>
              </mc:Choice>
              <mc:Fallback>
                <p:oleObj r:id="rId3" imgW="4327802" imgH="5857772" progId="Excel.Chart.8">
                  <p:embed/>
                  <p:pic>
                    <p:nvPicPr>
                      <p:cNvPr id="0" name="コンテンツ プレースホルダ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42938"/>
                        <a:ext cx="4329112" cy="585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14313" y="6357938"/>
            <a:ext cx="62865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資料　</a:t>
            </a:r>
            <a:r>
              <a:rPr lang="en-US" altLang="ja-JP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OECD</a:t>
            </a: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［</a:t>
            </a:r>
            <a:r>
              <a:rPr lang="en-US" altLang="ja-JP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Health Data 2008], </a:t>
            </a: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加盟</a:t>
            </a:r>
            <a:r>
              <a:rPr lang="en-US" altLang="ja-JP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30</a:t>
            </a: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か国中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1813" y="4929188"/>
            <a:ext cx="928687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26</a:t>
            </a:r>
            <a:r>
              <a:rPr lang="ja-JP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位</a:t>
            </a:r>
          </a:p>
        </p:txBody>
      </p:sp>
      <p:graphicFrame>
        <p:nvGraphicFramePr>
          <p:cNvPr id="104453" name="コンテンツ プレースホルダ 3"/>
          <p:cNvGraphicFramePr>
            <a:graphicFrameLocks/>
          </p:cNvGraphicFramePr>
          <p:nvPr/>
        </p:nvGraphicFramePr>
        <p:xfrm>
          <a:off x="4500563" y="571500"/>
          <a:ext cx="4329112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r:id="rId5" imgW="4327802" imgH="5857772" progId="Excel.Chart.8">
                  <p:embed/>
                </p:oleObj>
              </mc:Choice>
              <mc:Fallback>
                <p:oleObj r:id="rId5" imgW="4327802" imgH="5857772" progId="Excel.Chart.8">
                  <p:embed/>
                  <p:pic>
                    <p:nvPicPr>
                      <p:cNvPr id="0" name="コンテンツ プレースホルダ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71500"/>
                        <a:ext cx="4329112" cy="585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4357688" y="214313"/>
            <a:ext cx="4786312" cy="4619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保健医療支出の</a:t>
            </a:r>
            <a:r>
              <a:rPr lang="en-US" altLang="ja-JP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GDP</a:t>
            </a: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に占める割合</a:t>
            </a:r>
            <a:endParaRPr lang="ja-JP" altLang="en-US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58063" y="4000500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２１位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7250" y="5000625"/>
            <a:ext cx="642938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日本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00625" y="4071938"/>
            <a:ext cx="642938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日本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582612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ＯＥＣＤ諸外国の医師数と乳児死亡率（出生千対）</a:t>
            </a:r>
          </a:p>
        </p:txBody>
      </p:sp>
      <p:graphicFrame>
        <p:nvGraphicFramePr>
          <p:cNvPr id="10547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28625" y="1571625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r:id="rId3" imgW="8228920" imgH="4522858" progId="Excel.Chart.8">
                  <p:embed/>
                </p:oleObj>
              </mc:Choice>
              <mc:Fallback>
                <p:oleObj r:id="rId3" imgW="8228920" imgH="4522858" progId="Excel.Chart.8">
                  <p:embed/>
                  <p:pic>
                    <p:nvPicPr>
                      <p:cNvPr id="0" name="コンテンツ プレースホルダ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571625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71875" y="5929313"/>
            <a:ext cx="314325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人口千人当たりの医師数</a:t>
            </a:r>
          </a:p>
        </p:txBody>
      </p:sp>
      <p:sp>
        <p:nvSpPr>
          <p:cNvPr id="105476" name="正方形/長方形 5"/>
          <p:cNvSpPr>
            <a:spLocks noChangeArrowheads="1"/>
          </p:cNvSpPr>
          <p:nvPr/>
        </p:nvSpPr>
        <p:spPr bwMode="auto">
          <a:xfrm>
            <a:off x="285750" y="11430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latin typeface="HGPｺﾞｼｯｸE" charset="0"/>
                <a:ea typeface="HGPｺﾞｼｯｸE" charset="0"/>
                <a:cs typeface="HGPｺﾞｼｯｸE" charset="0"/>
              </a:rPr>
              <a:t>乳児死亡率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71813" y="3929063"/>
            <a:ext cx="5445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日本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71813" y="1285875"/>
            <a:ext cx="3190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000" smtClean="0">
                <a:solidFill>
                  <a:srgbClr val="558ED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14625" y="1571625"/>
            <a:ext cx="3190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000" smtClean="0">
                <a:solidFill>
                  <a:srgbClr val="558ED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14688" y="1071563"/>
            <a:ext cx="5842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z="14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29.0</a:t>
            </a:r>
            <a:endParaRPr lang="ja-JP" altLang="en-US" sz="140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7500" y="1428750"/>
            <a:ext cx="5842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z="14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21.0</a:t>
            </a:r>
            <a:endParaRPr lang="ja-JP" altLang="en-US" sz="140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4500" y="6488113"/>
            <a:ext cx="6186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厚生労働省統計情報部「平成１９年度厚生統計要覧」より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60325"/>
            <a:ext cx="8472487" cy="868363"/>
          </a:xfrm>
        </p:spPr>
        <p:txBody>
          <a:bodyPr/>
          <a:lstStyle/>
          <a:p>
            <a:pPr>
              <a:defRPr/>
            </a:pPr>
            <a:r>
              <a:rPr lang="ja-JP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ＯＥＣＤ諸外国の保健医療支出の</a:t>
            </a:r>
            <a:r>
              <a:rPr lang="en-US" altLang="ja-JP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GDP</a:t>
            </a:r>
            <a:r>
              <a:rPr lang="ja-JP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に占める割合</a:t>
            </a:r>
            <a:r>
              <a:rPr lang="en-US" altLang="ja-JP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/>
            </a:r>
            <a:br>
              <a:rPr lang="en-US" altLang="ja-JP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</a:br>
            <a:r>
              <a:rPr lang="ja-JP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と乳児死亡率（出生千対）</a:t>
            </a:r>
          </a:p>
        </p:txBody>
      </p:sp>
      <p:graphicFrame>
        <p:nvGraphicFramePr>
          <p:cNvPr id="106498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28625" y="1571625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r:id="rId3" imgW="8228920" imgH="4522858" progId="Excel.Chart.8">
                  <p:embed/>
                </p:oleObj>
              </mc:Choice>
              <mc:Fallback>
                <p:oleObj r:id="rId3" imgW="8228920" imgH="4522858" progId="Excel.Chart.8">
                  <p:embed/>
                  <p:pic>
                    <p:nvPicPr>
                      <p:cNvPr id="0" name="コンテンツ プレースホルダ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571625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9" name="テキスト ボックス 4"/>
          <p:cNvSpPr txBox="1">
            <a:spLocks noChangeArrowheads="1"/>
          </p:cNvSpPr>
          <p:nvPr/>
        </p:nvSpPr>
        <p:spPr bwMode="auto">
          <a:xfrm>
            <a:off x="2928938" y="6000750"/>
            <a:ext cx="3541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latin typeface="HGPｺﾞｼｯｸE" charset="0"/>
                <a:ea typeface="HGPｺﾞｼｯｸE" charset="0"/>
                <a:cs typeface="HGPｺﾞｼｯｸE" charset="0"/>
              </a:rPr>
              <a:t>保健医療支出の</a:t>
            </a:r>
            <a:r>
              <a:rPr lang="en-US" altLang="ja-JP" sz="1800">
                <a:latin typeface="HGPｺﾞｼｯｸE" charset="0"/>
                <a:ea typeface="HGPｺﾞｼｯｸE" charset="0"/>
                <a:cs typeface="HGPｺﾞｼｯｸE" charset="0"/>
              </a:rPr>
              <a:t>GDP</a:t>
            </a:r>
            <a:r>
              <a:rPr lang="ja-JP" altLang="en-US" sz="1800">
                <a:latin typeface="HGPｺﾞｼｯｸE" charset="0"/>
                <a:ea typeface="HGPｺﾞｼｯｸE" charset="0"/>
                <a:cs typeface="HGPｺﾞｼｯｸE" charset="0"/>
              </a:rPr>
              <a:t>に占める割合</a:t>
            </a:r>
          </a:p>
        </p:txBody>
      </p:sp>
      <p:sp>
        <p:nvSpPr>
          <p:cNvPr id="106500" name="正方形/長方形 5"/>
          <p:cNvSpPr>
            <a:spLocks noChangeArrowheads="1"/>
          </p:cNvSpPr>
          <p:nvPr/>
        </p:nvSpPr>
        <p:spPr bwMode="auto">
          <a:xfrm>
            <a:off x="285750" y="11430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latin typeface="HGPｺﾞｼｯｸE" charset="0"/>
                <a:ea typeface="HGPｺﾞｼｯｸE" charset="0"/>
                <a:cs typeface="HGPｺﾞｼｯｸE" charset="0"/>
              </a:rPr>
              <a:t>乳児死亡率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4214813"/>
            <a:ext cx="5445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日本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1875" y="1285875"/>
            <a:ext cx="3190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000" smtClean="0">
                <a:solidFill>
                  <a:srgbClr val="558ED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09913" y="1571625"/>
            <a:ext cx="3190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000" smtClean="0">
                <a:solidFill>
                  <a:srgbClr val="558ED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◆</a:t>
            </a:r>
          </a:p>
        </p:txBody>
      </p:sp>
      <p:sp>
        <p:nvSpPr>
          <p:cNvPr id="106504" name="テキスト ボックス 12"/>
          <p:cNvSpPr txBox="1">
            <a:spLocks noChangeArrowheads="1"/>
          </p:cNvSpPr>
          <p:nvPr/>
        </p:nvSpPr>
        <p:spPr bwMode="auto">
          <a:xfrm>
            <a:off x="3763963" y="1130300"/>
            <a:ext cx="69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en-US" altLang="ja-JP" sz="1800"/>
              <a:t>29.0</a:t>
            </a:r>
            <a:endParaRPr lang="ja-JP" altLang="en-US" sz="1800"/>
          </a:p>
        </p:txBody>
      </p:sp>
      <p:sp>
        <p:nvSpPr>
          <p:cNvPr id="106505" name="テキスト ボックス 13"/>
          <p:cNvSpPr txBox="1">
            <a:spLocks noChangeArrowheads="1"/>
          </p:cNvSpPr>
          <p:nvPr/>
        </p:nvSpPr>
        <p:spPr bwMode="auto">
          <a:xfrm>
            <a:off x="3406775" y="1558925"/>
            <a:ext cx="693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en-US" altLang="ja-JP" sz="1800"/>
              <a:t>21.0</a:t>
            </a:r>
            <a:endParaRPr lang="ja-JP" altLang="en-US" sz="18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58063" y="2214563"/>
            <a:ext cx="7604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アメリカ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85938" y="6488113"/>
            <a:ext cx="61864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厚生労働省統計情報部「平成１９年度厚生統計要覧」</a:t>
            </a:r>
            <a:r>
              <a:rPr lang="ja-JP" altLang="en-US" sz="1800" smtClean="0"/>
              <a:t>より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我が国における出生数の年次推移</a:t>
            </a:r>
          </a:p>
        </p:txBody>
      </p:sp>
      <p:graphicFrame>
        <p:nvGraphicFramePr>
          <p:cNvPr id="107522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357188" y="1643063"/>
          <a:ext cx="8501062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r:id="rId4" imgW="8497122" imgH="4711818" progId="Excel.Chart.8">
                  <p:embed/>
                </p:oleObj>
              </mc:Choice>
              <mc:Fallback>
                <p:oleObj r:id="rId4" imgW="8497122" imgH="4711818" progId="Excel.Chart.8">
                  <p:embed/>
                  <p:pic>
                    <p:nvPicPr>
                      <p:cNvPr id="0" name="コンテンツ プレースホル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43063"/>
                        <a:ext cx="8501062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081A78BF-1EFA-8445-86CC-15A794D2B08A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44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sp>
        <p:nvSpPr>
          <p:cNvPr id="107524" name="テキスト ボックス 6"/>
          <p:cNvSpPr txBox="1">
            <a:spLocks noChangeArrowheads="1"/>
          </p:cNvSpPr>
          <p:nvPr/>
        </p:nvSpPr>
        <p:spPr bwMode="auto">
          <a:xfrm>
            <a:off x="1000125" y="1500188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600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千人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77975" y="1681163"/>
            <a:ext cx="10652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268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49725" y="2252663"/>
            <a:ext cx="10652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209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29500" y="3429000"/>
            <a:ext cx="10652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106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万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2463" y="2071688"/>
            <a:ext cx="863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76.7</a:t>
            </a:r>
            <a:endParaRPr lang="ja-JP" altLang="en-US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0" y="2643188"/>
            <a:ext cx="863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11.3</a:t>
            </a:r>
            <a:endParaRPr lang="ja-JP" altLang="en-US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13713" y="3857625"/>
            <a:ext cx="673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3.0</a:t>
            </a:r>
            <a:endParaRPr lang="ja-JP" altLang="en-US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0500" y="1214438"/>
            <a:ext cx="44942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赤字は乳児死亡率（出生千対）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472488" cy="868363"/>
          </a:xfrm>
        </p:spPr>
        <p:txBody>
          <a:bodyPr/>
          <a:lstStyle/>
          <a:p>
            <a:pPr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諸外国の合計特殊出生率の推移</a:t>
            </a:r>
          </a:p>
        </p:txBody>
      </p:sp>
      <p:graphicFrame>
        <p:nvGraphicFramePr>
          <p:cNvPr id="109570" name="コンテンツ プレースホルダ 16"/>
          <p:cNvGraphicFramePr>
            <a:graphicFrameLocks noGrp="1"/>
          </p:cNvGraphicFramePr>
          <p:nvPr>
            <p:ph idx="1"/>
          </p:nvPr>
        </p:nvGraphicFramePr>
        <p:xfrm>
          <a:off x="500063" y="1285875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r:id="rId3" imgW="8228920" imgH="4522858" progId="Excel.Chart.8">
                  <p:embed/>
                </p:oleObj>
              </mc:Choice>
              <mc:Fallback>
                <p:oleObj r:id="rId3" imgW="8228920" imgH="4522858" progId="Excel.Chart.8">
                  <p:embed/>
                  <p:pic>
                    <p:nvPicPr>
                      <p:cNvPr id="0" name="コンテンツ プレースホルダ 1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285875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テキスト ボックス 17"/>
          <p:cNvSpPr txBox="1">
            <a:spLocks noChangeArrowheads="1"/>
          </p:cNvSpPr>
          <p:nvPr/>
        </p:nvSpPr>
        <p:spPr bwMode="auto">
          <a:xfrm>
            <a:off x="5857875" y="4143375"/>
            <a:ext cx="642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1.26</a:t>
            </a:r>
            <a:endParaRPr lang="ja-JP" altLang="en-US" sz="1800">
              <a:solidFill>
                <a:srgbClr val="FF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71750" y="6143625"/>
            <a:ext cx="5929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国立社会保障・</a:t>
            </a:r>
            <a:r>
              <a:rPr lang="ja-JP" altLang="en-US" sz="1800" smtClean="0">
                <a:latin typeface="HGPｺﾞｼｯｸE" charset="0"/>
                <a:ea typeface="HGPｺﾞｼｯｸE" charset="0"/>
                <a:cs typeface="HGPｺﾞｼｯｸE" charset="0"/>
              </a:rPr>
              <a:t>人口</a:t>
            </a: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問題研究所「人工資料統計集</a:t>
            </a:r>
            <a:r>
              <a:rPr lang="en-US" altLang="ja-JP" sz="180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2008</a:t>
            </a:r>
            <a:r>
              <a:rPr lang="ja-JP" altLang="en-US" sz="180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」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タイトル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7780338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28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出生率、乳児死亡率、新生児死亡率と国民所得</a:t>
            </a:r>
          </a:p>
        </p:txBody>
      </p:sp>
      <p:graphicFrame>
        <p:nvGraphicFramePr>
          <p:cNvPr id="110594" name="グラフ プレースホルダ 4"/>
          <p:cNvGraphicFramePr>
            <a:graphicFrameLocks noGrp="1"/>
          </p:cNvGraphicFramePr>
          <p:nvPr>
            <p:ph type="chart" idx="1"/>
          </p:nvPr>
        </p:nvGraphicFramePr>
        <p:xfrm>
          <a:off x="357188" y="1589088"/>
          <a:ext cx="8450262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1" r:id="rId3" imgW="8448358" imgH="3901118" progId="Excel.Chart.8">
                  <p:embed/>
                </p:oleObj>
              </mc:Choice>
              <mc:Fallback>
                <p:oleObj r:id="rId3" imgW="8448358" imgH="3901118" progId="Excel.Chart.8">
                  <p:embed/>
                  <p:pic>
                    <p:nvPicPr>
                      <p:cNvPr id="0" name="グラフ プレースホルダ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589088"/>
                        <a:ext cx="8450262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5BF00794-18D6-0D48-837F-1A7C60C61195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46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sp>
        <p:nvSpPr>
          <p:cNvPr id="110596" name="テキスト ボックス 5"/>
          <p:cNvSpPr txBox="1">
            <a:spLocks noChangeArrowheads="1"/>
          </p:cNvSpPr>
          <p:nvPr/>
        </p:nvSpPr>
        <p:spPr bwMode="auto">
          <a:xfrm>
            <a:off x="7715250" y="2049463"/>
            <a:ext cx="83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en-US" altLang="ja-JP" sz="1400">
                <a:latin typeface="HGPｺﾞｼｯｸE" charset="0"/>
                <a:ea typeface="HGPｺﾞｼｯｸE" charset="0"/>
                <a:cs typeface="HGPｺﾞｼｯｸE" charset="0"/>
              </a:rPr>
              <a:t>300</a:t>
            </a:r>
            <a:r>
              <a:rPr lang="ja-JP" altLang="en-US" sz="1400">
                <a:latin typeface="HGPｺﾞｼｯｸE" charset="0"/>
                <a:ea typeface="HGPｺﾞｼｯｸE" charset="0"/>
                <a:cs typeface="HGPｺﾞｼｯｸE" charset="0"/>
              </a:rPr>
              <a:t>万円</a:t>
            </a:r>
          </a:p>
        </p:txBody>
      </p:sp>
      <p:sp>
        <p:nvSpPr>
          <p:cNvPr id="110597" name="テキスト ボックス 6"/>
          <p:cNvSpPr txBox="1">
            <a:spLocks noChangeArrowheads="1"/>
          </p:cNvSpPr>
          <p:nvPr/>
        </p:nvSpPr>
        <p:spPr bwMode="auto">
          <a:xfrm>
            <a:off x="7715250" y="2835275"/>
            <a:ext cx="83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en-US" altLang="ja-JP" sz="1400">
                <a:latin typeface="HGPｺﾞｼｯｸE" charset="0"/>
                <a:ea typeface="HGPｺﾞｼｯｸE" charset="0"/>
                <a:cs typeface="HGPｺﾞｼｯｸE" charset="0"/>
              </a:rPr>
              <a:t>200</a:t>
            </a:r>
            <a:r>
              <a:rPr lang="ja-JP" altLang="en-US" sz="1400">
                <a:latin typeface="HGPｺﾞｼｯｸE" charset="0"/>
                <a:ea typeface="HGPｺﾞｼｯｸE" charset="0"/>
                <a:cs typeface="HGPｺﾞｼｯｸE" charset="0"/>
              </a:rPr>
              <a:t>万円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000125" y="1714500"/>
            <a:ext cx="1643063" cy="307975"/>
          </a:xfrm>
          <a:prstGeom prst="rect">
            <a:avLst/>
          </a:prstGeom>
          <a:solidFill>
            <a:srgbClr val="E1F5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400" b="1" smtClean="0">
                <a:solidFill>
                  <a:srgbClr val="8233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明朝" charset="0"/>
                <a:cs typeface="ＭＳ 明朝" charset="0"/>
              </a:rPr>
              <a:t>基礎的研究の時代</a:t>
            </a:r>
            <a:endParaRPr lang="ja-JP" altLang="en-US" sz="1400" b="1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  <a:ea typeface="ＭＳ 明朝" charset="0"/>
              <a:cs typeface="ＭＳ 明朝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29125" y="1643063"/>
            <a:ext cx="1571625" cy="523875"/>
          </a:xfrm>
          <a:prstGeom prst="rect">
            <a:avLst/>
          </a:prstGeom>
          <a:solidFill>
            <a:srgbClr val="E1F5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 algn="ctr">
              <a:defRPr/>
            </a:pPr>
            <a:r>
              <a:rPr lang="ja-JP" altLang="en-US" sz="1400" b="1" smtClean="0">
                <a:solidFill>
                  <a:srgbClr val="8233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明朝" charset="0"/>
                <a:ea typeface="ＭＳ 明朝" charset="0"/>
                <a:cs typeface="ＭＳ 明朝" charset="0"/>
              </a:rPr>
              <a:t>医療技術の普及</a:t>
            </a:r>
            <a:endParaRPr lang="en-US" altLang="ja-JP" sz="1400" b="1" smtClean="0">
              <a:solidFill>
                <a:srgbClr val="8233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明朝" charset="0"/>
              <a:ea typeface="ＭＳ 明朝" charset="0"/>
              <a:cs typeface="ＭＳ 明朝" charset="0"/>
            </a:endParaRPr>
          </a:p>
          <a:p>
            <a:pPr algn="ctr">
              <a:defRPr/>
            </a:pPr>
            <a:r>
              <a:rPr lang="ja-JP" altLang="en-US" sz="1400" b="1" smtClean="0">
                <a:solidFill>
                  <a:srgbClr val="8233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明朝" charset="0"/>
                <a:ea typeface="ＭＳ 明朝" charset="0"/>
                <a:cs typeface="ＭＳ 明朝" charset="0"/>
              </a:rPr>
              <a:t>地域化</a:t>
            </a:r>
            <a:endParaRPr lang="ja-JP" altLang="en-US" sz="1400" b="1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  <a:ea typeface="ＭＳ 明朝" charset="0"/>
              <a:cs typeface="ＭＳ 明朝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929313" y="1214438"/>
            <a:ext cx="1857375" cy="523875"/>
          </a:xfrm>
          <a:prstGeom prst="rect">
            <a:avLst/>
          </a:prstGeom>
          <a:solidFill>
            <a:srgbClr val="E1F5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 algn="ctr">
              <a:defRPr/>
            </a:pPr>
            <a:r>
              <a:rPr lang="ja-JP" altLang="en-US" sz="1400" b="1" smtClean="0">
                <a:solidFill>
                  <a:srgbClr val="8233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明朝" charset="0"/>
                <a:ea typeface="ＭＳ 明朝" charset="0"/>
                <a:cs typeface="ＭＳ 明朝" charset="0"/>
              </a:rPr>
              <a:t>医療の再評価</a:t>
            </a:r>
            <a:endParaRPr lang="en-US" altLang="ja-JP" sz="1400" b="1" smtClean="0">
              <a:solidFill>
                <a:srgbClr val="8233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明朝" charset="0"/>
              <a:ea typeface="ＭＳ 明朝" charset="0"/>
              <a:cs typeface="ＭＳ 明朝" charset="0"/>
            </a:endParaRPr>
          </a:p>
          <a:p>
            <a:pPr algn="ctr">
              <a:defRPr/>
            </a:pPr>
            <a:r>
              <a:rPr lang="ja-JP" altLang="en-US" sz="1400" b="1" smtClean="0">
                <a:solidFill>
                  <a:srgbClr val="8233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明朝" charset="0"/>
                <a:ea typeface="ＭＳ 明朝" charset="0"/>
                <a:cs typeface="ＭＳ 明朝" charset="0"/>
              </a:rPr>
              <a:t>退院後ケア</a:t>
            </a:r>
            <a:endParaRPr lang="ja-JP" altLang="en-US" sz="1400" b="1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  <a:ea typeface="ＭＳ 明朝" charset="0"/>
              <a:cs typeface="ＭＳ 明朝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429500" cy="1000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低出生体重児（</a:t>
            </a:r>
            <a:r>
              <a:rPr lang="en-US" altLang="ja-JP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2,500</a:t>
            </a:r>
            <a:r>
              <a:rPr lang="ja-JP" alt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ｇ未満）の割合</a:t>
            </a:r>
          </a:p>
        </p:txBody>
      </p:sp>
      <p:graphicFrame>
        <p:nvGraphicFramePr>
          <p:cNvPr id="111618" name="コンテンツ プレースホルダ 16"/>
          <p:cNvGraphicFramePr>
            <a:graphicFrameLocks noGrp="1"/>
          </p:cNvGraphicFramePr>
          <p:nvPr>
            <p:ph idx="1"/>
          </p:nvPr>
        </p:nvGraphicFramePr>
        <p:xfrm>
          <a:off x="428625" y="1500188"/>
          <a:ext cx="80010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r:id="rId4" imgW="8003386" imgH="4528954" progId="Excel.Chart.8">
                  <p:embed/>
                </p:oleObj>
              </mc:Choice>
              <mc:Fallback>
                <p:oleObj r:id="rId4" imgW="8003386" imgH="4528954" progId="Excel.Chart.8">
                  <p:embed/>
                  <p:pic>
                    <p:nvPicPr>
                      <p:cNvPr id="0" name="コンテンツ プレースホルダ 1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500188"/>
                        <a:ext cx="800100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3643312" cy="1000125"/>
          </a:xfrm>
        </p:spPr>
        <p:txBody>
          <a:bodyPr/>
          <a:lstStyle/>
          <a:p>
            <a:pPr>
              <a:defRPr/>
            </a:pPr>
            <a:r>
              <a:rPr lang="en-US" altLang="ja-JP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1000g </a:t>
            </a:r>
            <a:r>
              <a:rPr lang="ja-JP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未満児の出生数</a:t>
            </a:r>
          </a:p>
        </p:txBody>
      </p:sp>
      <p:graphicFrame>
        <p:nvGraphicFramePr>
          <p:cNvPr id="113666" name="コンテンツ プレースホルダ 16"/>
          <p:cNvGraphicFramePr>
            <a:graphicFrameLocks noGrp="1"/>
          </p:cNvGraphicFramePr>
          <p:nvPr>
            <p:ph idx="1"/>
          </p:nvPr>
        </p:nvGraphicFramePr>
        <p:xfrm>
          <a:off x="428625" y="1500188"/>
          <a:ext cx="385762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r:id="rId4" imgW="3858449" imgH="4528954" progId="Excel.Chart.8">
                  <p:embed/>
                </p:oleObj>
              </mc:Choice>
              <mc:Fallback>
                <p:oleObj r:id="rId4" imgW="3858449" imgH="4528954" progId="Excel.Chart.8">
                  <p:embed/>
                  <p:pic>
                    <p:nvPicPr>
                      <p:cNvPr id="0" name="コンテンツ プレースホルダ 1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500188"/>
                        <a:ext cx="3857625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 bwMode="auto">
          <a:xfrm>
            <a:off x="4429125" y="285750"/>
            <a:ext cx="4000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 algn="ctr" eaLnBrk="0" hangingPunct="0">
              <a:defRPr/>
            </a:pPr>
            <a:r>
              <a:rPr lang="en-US" altLang="ja-JP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500</a:t>
            </a:r>
            <a:r>
              <a:rPr lang="ja-JP" altLang="en-US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～</a:t>
            </a:r>
            <a:r>
              <a:rPr lang="en-US" altLang="ja-JP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1000g </a:t>
            </a:r>
            <a:r>
              <a:rPr lang="ja-JP" altLang="en-US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出生児の</a:t>
            </a:r>
            <a:endParaRPr lang="en-US" altLang="ja-JP" smtClean="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algn="ctr" eaLnBrk="0" hangingPunct="0">
              <a:defRPr/>
            </a:pPr>
            <a:r>
              <a:rPr lang="ja-JP" altLang="en-US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生存率の推移</a:t>
            </a:r>
          </a:p>
        </p:txBody>
      </p:sp>
      <p:graphicFrame>
        <p:nvGraphicFramePr>
          <p:cNvPr id="113668" name="コンテンツ プレースホルダ 16"/>
          <p:cNvGraphicFramePr>
            <a:graphicFrameLocks/>
          </p:cNvGraphicFramePr>
          <p:nvPr/>
        </p:nvGraphicFramePr>
        <p:xfrm>
          <a:off x="4500563" y="1500188"/>
          <a:ext cx="385762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r:id="rId6" imgW="3858449" imgH="4528954" progId="Excel.Chart.8">
                  <p:embed/>
                </p:oleObj>
              </mc:Choice>
              <mc:Fallback>
                <p:oleObj r:id="rId6" imgW="3858449" imgH="4528954" progId="Excel.Chart.8">
                  <p:embed/>
                  <p:pic>
                    <p:nvPicPr>
                      <p:cNvPr id="0" name="コンテンツ プレースホルダ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500188"/>
                        <a:ext cx="3857625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7815263" cy="1285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センター入院患者</a:t>
            </a:r>
            <a:r>
              <a:rPr lang="en-US" altLang="ja-JP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629</a:t>
            </a:r>
            <a:r>
              <a:rPr lang="ja-JP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例の内訳　　　</a:t>
            </a:r>
            <a:r>
              <a:rPr lang="en-US" altLang="ja-JP" sz="3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2006</a:t>
            </a:r>
            <a:endParaRPr lang="ja-JP" altLang="en-US" sz="3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graphicFrame>
        <p:nvGraphicFramePr>
          <p:cNvPr id="5" name="グラフ プレースホルダ 4"/>
          <p:cNvGraphicFramePr>
            <a:graphicFrameLocks noGrp="1"/>
          </p:cNvGraphicFramePr>
          <p:nvPr>
            <p:ph type="chart" idx="1"/>
          </p:nvPr>
        </p:nvGraphicFramePr>
        <p:xfrm>
          <a:off x="714348" y="1357298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0F032393-D418-0546-9781-1E153CA806E3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49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1571625" y="5715000"/>
            <a:ext cx="664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兵庫県立こども病院小児救急医療センター、</a:t>
            </a:r>
            <a:r>
              <a:rPr lang="en-US" altLang="ja-JP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2006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42938" y="4049713"/>
            <a:ext cx="7929562" cy="2214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0063" y="928688"/>
            <a:ext cx="7929562" cy="2214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857250" y="214313"/>
            <a:ext cx="600075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これまで小児医療は、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643688" y="6286500"/>
            <a:ext cx="2133600" cy="365125"/>
          </a:xfr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8E6641F3-7D26-5C43-81D0-C93503E63357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500" y="857250"/>
            <a:ext cx="7429500" cy="2278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73050" indent="-2730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我が国は、少ない医師数と少ない医療費で、世界最高の医療を国民に提供してきた。</a:t>
            </a:r>
            <a:endParaRPr lang="en-US" altLang="ja-JP" smtClean="0">
              <a:solidFill>
                <a:schemeClr val="tx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小児科専門医は増加しているが、こどもを診る開業内科医は減少している。</a:t>
            </a:r>
            <a:endParaRPr lang="en-US" altLang="ja-JP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0250" y="3406775"/>
            <a:ext cx="394335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しかし、いまは、　</a:t>
            </a:r>
          </a:p>
        </p:txBody>
      </p:sp>
      <p:sp>
        <p:nvSpPr>
          <p:cNvPr id="64519" name="正方形/長方形 6"/>
          <p:cNvSpPr>
            <a:spLocks noChangeArrowheads="1"/>
          </p:cNvSpPr>
          <p:nvPr/>
        </p:nvSpPr>
        <p:spPr bwMode="auto">
          <a:xfrm>
            <a:off x="571500" y="3978275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lvl="1" indent="-361950">
              <a:lnSpc>
                <a:spcPct val="150000"/>
              </a:lnSpc>
              <a:buFont typeface="Arial" charset="0"/>
              <a:buChar char="•"/>
            </a:pPr>
            <a:r>
              <a:rPr lang="ja-JP" altLang="en-US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出生数は</a:t>
            </a:r>
            <a:r>
              <a:rPr lang="en-US" altLang="ja-JP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106</a:t>
            </a:r>
            <a:r>
              <a:rPr lang="ja-JP" altLang="en-US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万人と減少したが、新生児集中治療を要する患者数が増加　　　多くの人的資源を要する時代に。</a:t>
            </a:r>
            <a:endParaRPr lang="en-US" altLang="ja-JP">
              <a:solidFill>
                <a:schemeClr val="tx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361950" lvl="1" indent="-361950">
              <a:lnSpc>
                <a:spcPct val="150000"/>
              </a:lnSpc>
              <a:buFont typeface="Arial" charset="0"/>
              <a:buChar char="•"/>
            </a:pPr>
            <a:r>
              <a:rPr lang="ja-JP" altLang="en-US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核家族化、少子化による育児不安</a:t>
            </a:r>
            <a:endParaRPr lang="en-US" altLang="ja-JP">
              <a:solidFill>
                <a:schemeClr val="tx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361950" lvl="1" indent="-361950">
              <a:lnSpc>
                <a:spcPct val="150000"/>
              </a:lnSpc>
            </a:pPr>
            <a:r>
              <a:rPr lang="en-US" altLang="ja-JP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			</a:t>
            </a:r>
            <a:r>
              <a:rPr lang="ja-JP" altLang="en-US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小児科専門医受診へのニーズの増大</a:t>
            </a:r>
            <a:endParaRPr lang="en-US" altLang="ja-JP">
              <a:solidFill>
                <a:schemeClr val="tx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928938" y="4786313"/>
            <a:ext cx="3571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000250" y="5907088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74638"/>
            <a:ext cx="5357812" cy="725487"/>
          </a:xfrm>
        </p:spPr>
        <p:txBody>
          <a:bodyPr/>
          <a:lstStyle/>
          <a:p>
            <a:pPr>
              <a:defRPr/>
            </a:pPr>
            <a:r>
              <a:rPr lang="ja-JP" altLang="en-US" sz="28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疾患の特徴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8C3B10A5-91BB-9A4D-B683-A2D8633A9561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50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00063" y="1143000"/>
          <a:ext cx="7572375" cy="4000500"/>
        </p:xfrm>
        <a:graphic>
          <a:graphicData uri="http://schemas.openxmlformats.org/drawingml/2006/table">
            <a:tbl>
              <a:tblPr/>
              <a:tblGrid>
                <a:gridCol w="1928812"/>
                <a:gridCol w="1071563"/>
                <a:gridCol w="4572000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主な疾患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22638" algn="r"/>
                          <a:tab pos="4572000" algn="r"/>
                        </a:tabLst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交通外傷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23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多発外傷　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13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熱傷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22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入院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11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例、　外来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11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溺水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6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風呂３例、海２例、池１例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被虐待児疑い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CPA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１例、熱傷１例、四肢骨折１例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腫瘍性疾患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15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脳腫瘍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9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例、卵巣腫瘍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例、腎腫瘍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6769" name="Text Box 6"/>
          <p:cNvSpPr txBox="1">
            <a:spLocks noChangeArrowheads="1"/>
          </p:cNvSpPr>
          <p:nvPr/>
        </p:nvSpPr>
        <p:spPr bwMode="auto">
          <a:xfrm>
            <a:off x="2286000" y="5715000"/>
            <a:ext cx="5143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1800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兵庫県立こども病院小児救急医療センター、</a:t>
            </a:r>
            <a:r>
              <a:rPr lang="en-US" altLang="ja-JP" sz="1800">
                <a:solidFill>
                  <a:srgbClr val="0070C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2006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ja-JP" altLang="en-US" sz="28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平成</a:t>
            </a:r>
            <a:r>
              <a:rPr lang="en-US" altLang="ja-JP" sz="28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17</a:t>
            </a:r>
            <a:r>
              <a:rPr lang="ja-JP" altLang="en-US" sz="28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年の年齢別死因順位</a:t>
            </a: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sz="half" idx="1"/>
          </p:nvPr>
        </p:nvGraphicFramePr>
        <p:xfrm>
          <a:off x="342900" y="928688"/>
          <a:ext cx="8072438" cy="4762500"/>
        </p:xfrm>
        <a:graphic>
          <a:graphicData uri="http://schemas.openxmlformats.org/drawingml/2006/table">
            <a:tbl>
              <a:tblPr/>
              <a:tblGrid>
                <a:gridCol w="2085975"/>
                <a:gridCol w="2000250"/>
                <a:gridCol w="1968500"/>
                <a:gridCol w="2017713"/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ＭＳ Ｐ明朝" charset="0"/>
                          <a:ea typeface="ＭＳ Ｐ明朝" charset="0"/>
                          <a:cs typeface="ＭＳ Ｐ明朝" charset="0"/>
                        </a:rPr>
                        <a:t>1</a:t>
                      </a: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ＭＳ Ｐ明朝" charset="0"/>
                          <a:ea typeface="ＭＳ Ｐ明朝" charset="0"/>
                          <a:cs typeface="ＭＳ Ｐ明朝" charset="0"/>
                        </a:rPr>
                        <a:t>位</a:t>
                      </a: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ＭＳ Ｐ明朝" charset="0"/>
                          <a:ea typeface="ＭＳ Ｐ明朝" charset="0"/>
                          <a:cs typeface="ＭＳ Ｐ明朝" charset="0"/>
                        </a:rPr>
                        <a:t>2</a:t>
                      </a: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ＭＳ Ｐ明朝" charset="0"/>
                          <a:ea typeface="ＭＳ Ｐ明朝" charset="0"/>
                          <a:cs typeface="ＭＳ Ｐ明朝" charset="0"/>
                        </a:rPr>
                        <a:t>位</a:t>
                      </a: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ＭＳ Ｐ明朝" charset="0"/>
                          <a:ea typeface="ＭＳ Ｐ明朝" charset="0"/>
                          <a:cs typeface="ＭＳ Ｐ明朝" charset="0"/>
                        </a:rPr>
                        <a:t>3</a:t>
                      </a: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ＭＳ Ｐ明朝" charset="0"/>
                          <a:ea typeface="ＭＳ Ｐ明朝" charset="0"/>
                          <a:cs typeface="ＭＳ Ｐ明朝" charset="0"/>
                        </a:rPr>
                        <a:t>位</a:t>
                      </a: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0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歳</a:t>
                      </a: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先天奇形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96.5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呼吸障害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39.0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乳児突然死症候群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16.4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～</a:t>
                      </a: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4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歳</a:t>
                      </a: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不慮の事故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5.2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先天奇形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4.1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悪性新生物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2.2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5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～</a:t>
                      </a: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9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歳</a:t>
                      </a: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不慮の事故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3.9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悪性新生物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2.0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先天奇形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0.7</a:t>
                      </a: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10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～</a:t>
                      </a: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14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不慮の事故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2.5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悪性新生物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1.8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心疾患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0.7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marL="43031" marR="430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15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～</a:t>
                      </a: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19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不慮の事故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9.4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自殺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7.8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悪性新生物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64D22"/>
                          </a:solidFill>
                          <a:effectLst/>
                          <a:latin typeface="HGPｺﾞｼｯｸE" charset="0"/>
                          <a:ea typeface="HGPｺﾞｼｯｸE" charset="0"/>
                          <a:cs typeface="HGPｺﾞｼｯｸE" charset="0"/>
                        </a:rPr>
                        <a:t>2.5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64D22"/>
                        </a:solidFill>
                        <a:effectLst/>
                        <a:latin typeface="HGPｺﾞｼｯｸE" charset="0"/>
                        <a:ea typeface="HGPｺﾞｼｯｸE" charset="0"/>
                        <a:cs typeface="HGPｺﾞｼｯｸE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256F99BD-917D-9449-B129-14CB0D85345E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51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sp>
        <p:nvSpPr>
          <p:cNvPr id="117800" name="Text Box 30"/>
          <p:cNvSpPr txBox="1">
            <a:spLocks noChangeArrowheads="1"/>
          </p:cNvSpPr>
          <p:nvPr/>
        </p:nvSpPr>
        <p:spPr bwMode="auto">
          <a:xfrm>
            <a:off x="1428750" y="600075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>
                <a:solidFill>
                  <a:srgbClr val="FF0A2B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幼児以後の死亡原因のトップは「不慮の事故」</a:t>
            </a:r>
          </a:p>
        </p:txBody>
      </p:sp>
      <p:sp>
        <p:nvSpPr>
          <p:cNvPr id="29737" name="テキスト ボックス 7"/>
          <p:cNvSpPr txBox="1">
            <a:spLocks noChangeArrowheads="1"/>
          </p:cNvSpPr>
          <p:nvPr/>
        </p:nvSpPr>
        <p:spPr bwMode="auto">
          <a:xfrm>
            <a:off x="6784975" y="558800"/>
            <a:ext cx="139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ja-JP" altLang="en-US" sz="1800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対人口</a:t>
            </a:r>
            <a:r>
              <a:rPr lang="en-US" altLang="ja-JP" sz="1800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</a:t>
            </a:r>
            <a:r>
              <a:rPr lang="ja-JP" altLang="en-US" sz="1800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万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7467600" cy="654050"/>
          </a:xfrm>
        </p:spPr>
        <p:txBody>
          <a:bodyPr anchor="t"/>
          <a:lstStyle/>
          <a:p>
            <a:pPr>
              <a:defRPr/>
            </a:pPr>
            <a:r>
              <a:rPr lang="ja-JP" altLang="en-US" sz="28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ｺﾞｼｯｸE" charset="0"/>
                <a:ea typeface="HGｺﾞｼｯｸE" charset="0"/>
                <a:cs typeface="HGｺﾞｼｯｸE" charset="0"/>
              </a:rPr>
              <a:t>年齢階層別事故による年間死亡数　</a:t>
            </a:r>
            <a:r>
              <a:rPr lang="en-US" altLang="ja-JP" sz="28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ｺﾞｼｯｸE" charset="0"/>
                <a:ea typeface="HGｺﾞｼｯｸE" charset="0"/>
                <a:cs typeface="HGｺﾞｼｯｸE" charset="0"/>
              </a:rPr>
              <a:t>2006</a:t>
            </a:r>
            <a:endParaRPr lang="ja-JP" altLang="en-US" sz="28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graphicFrame>
        <p:nvGraphicFramePr>
          <p:cNvPr id="118786" name="コンテンツ プレースホルダ 9"/>
          <p:cNvGraphicFramePr>
            <a:graphicFrameLocks noGrp="1"/>
          </p:cNvGraphicFramePr>
          <p:nvPr>
            <p:ph idx="1"/>
          </p:nvPr>
        </p:nvGraphicFramePr>
        <p:xfrm>
          <a:off x="357188" y="928688"/>
          <a:ext cx="8513762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r:id="rId3" imgW="8509313" imgH="4797155" progId="Excel.Chart.8">
                  <p:embed/>
                </p:oleObj>
              </mc:Choice>
              <mc:Fallback>
                <p:oleObj r:id="rId3" imgW="8509313" imgH="4797155" progId="Excel.Chart.8">
                  <p:embed/>
                  <p:pic>
                    <p:nvPicPr>
                      <p:cNvPr id="0" name="コンテンツ プレースホルダ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928688"/>
                        <a:ext cx="8513762" cy="479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72250" y="6286500"/>
            <a:ext cx="2133600" cy="365125"/>
          </a:xfr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6CF9C49E-A7AA-2946-BA47-B6DB7E0D1415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52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8750" y="5715000"/>
            <a:ext cx="6715125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tabLst>
                <a:tab pos="725488" algn="l"/>
                <a:tab pos="1608138" algn="l"/>
                <a:tab pos="2333625" algn="l"/>
                <a:tab pos="3232150" algn="l"/>
                <a:tab pos="421005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tabLst>
                <a:tab pos="725488" algn="l"/>
                <a:tab pos="1608138" algn="l"/>
                <a:tab pos="2333625" algn="l"/>
                <a:tab pos="3232150" algn="l"/>
                <a:tab pos="421005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tabLst>
                <a:tab pos="725488" algn="l"/>
                <a:tab pos="1608138" algn="l"/>
                <a:tab pos="2333625" algn="l"/>
                <a:tab pos="3232150" algn="l"/>
                <a:tab pos="421005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tabLst>
                <a:tab pos="725488" algn="l"/>
                <a:tab pos="1608138" algn="l"/>
                <a:tab pos="2333625" algn="l"/>
                <a:tab pos="3232150" algn="l"/>
                <a:tab pos="421005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tabLst>
                <a:tab pos="725488" algn="l"/>
                <a:tab pos="1608138" algn="l"/>
                <a:tab pos="2333625" algn="l"/>
                <a:tab pos="3232150" algn="l"/>
                <a:tab pos="421005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725488" algn="l"/>
                <a:tab pos="1608138" algn="l"/>
                <a:tab pos="2333625" algn="l"/>
                <a:tab pos="3232150" algn="l"/>
                <a:tab pos="421005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725488" algn="l"/>
                <a:tab pos="1608138" algn="l"/>
                <a:tab pos="2333625" algn="l"/>
                <a:tab pos="3232150" algn="l"/>
                <a:tab pos="421005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725488" algn="l"/>
                <a:tab pos="1608138" algn="l"/>
                <a:tab pos="2333625" algn="l"/>
                <a:tab pos="3232150" algn="l"/>
                <a:tab pos="421005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725488" algn="l"/>
                <a:tab pos="1608138" algn="l"/>
                <a:tab pos="2333625" algn="l"/>
                <a:tab pos="3232150" algn="l"/>
                <a:tab pos="4210050" algn="l"/>
              </a:tabLs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r>
              <a:rPr lang="en-US" altLang="ja-JP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1.6	</a:t>
            </a:r>
            <a:r>
              <a:rPr lang="ja-JP" altLang="en-US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　　</a:t>
            </a:r>
            <a:r>
              <a:rPr lang="en-US" altLang="ja-JP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5.2</a:t>
            </a:r>
            <a:r>
              <a:rPr lang="ja-JP" altLang="en-US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　　　</a:t>
            </a:r>
            <a:r>
              <a:rPr lang="en-US" altLang="ja-JP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3.9</a:t>
            </a:r>
            <a:r>
              <a:rPr lang="ja-JP" altLang="en-US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　</a:t>
            </a:r>
            <a:r>
              <a:rPr lang="en-US" altLang="ja-JP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2.5</a:t>
            </a:r>
            <a:r>
              <a:rPr lang="ja-JP" altLang="en-US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　</a:t>
            </a:r>
            <a:r>
              <a:rPr lang="en-US" altLang="ja-JP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9.4	</a:t>
            </a:r>
            <a:r>
              <a:rPr lang="ja-JP" altLang="en-US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　　　　対人口</a:t>
            </a:r>
            <a:r>
              <a:rPr lang="en-US" altLang="ja-JP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</a:t>
            </a:r>
            <a:r>
              <a:rPr lang="ja-JP" altLang="en-US" sz="160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万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214938" y="2000250"/>
            <a:ext cx="2714625" cy="40655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8650" y="1000125"/>
            <a:ext cx="3729038" cy="3214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838200" y="76200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ja-JP" altLang="ja-JP">
              <a:solidFill>
                <a:srgbClr val="864D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ea typeface="Osaka" charset="-128"/>
              <a:cs typeface="+mn-cs"/>
            </a:endParaRP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000250"/>
            <a:ext cx="2747962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000125"/>
            <a:ext cx="3729037" cy="3124200"/>
          </a:xfrm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04D3BFB7-4758-DA4C-9209-9D7E72BC25B1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53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爆発 1 8"/>
          <p:cNvSpPr/>
          <p:nvPr/>
        </p:nvSpPr>
        <p:spPr>
          <a:xfrm>
            <a:off x="714375" y="71438"/>
            <a:ext cx="7215188" cy="1285875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2425"/>
            <a:ext cx="8059737" cy="714375"/>
          </a:xfrm>
        </p:spPr>
        <p:txBody>
          <a:bodyPr anchor="t"/>
          <a:lstStyle/>
          <a:p>
            <a:pPr>
              <a:defRPr/>
            </a:pPr>
            <a:r>
              <a:rPr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なぜ、病院小児科の医療が破綻したか？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A4B78DE9-2ECF-0847-AEFB-7F3C69A6B792}" type="slidenum">
              <a:rPr lang="en-US" altLang="ja-JP" sz="1200" smtClean="0">
                <a:solidFill>
                  <a:schemeClr val="tx2"/>
                </a:solidFill>
                <a:latin typeface="ＭＳ ゴシック" charset="0"/>
                <a:ea typeface="ＭＳ ゴシック" charset="0"/>
                <a:cs typeface="ＭＳ ゴシック" charset="0"/>
              </a:rPr>
              <a:pPr>
                <a:defRPr/>
              </a:pPr>
              <a:t>6</a:t>
            </a:fld>
            <a:endParaRPr lang="en-US" altLang="ja-JP" sz="1200" smtClean="0">
              <a:solidFill>
                <a:schemeClr val="tx2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4800" y="990600"/>
            <a:ext cx="8501063" cy="560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患者の小児科専門医受診ニーズの増大</a:t>
            </a:r>
            <a:endParaRPr lang="en-US" altLang="ja-JP" smtClean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2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時間外患者の５割が小児患者</a:t>
            </a:r>
            <a:endParaRPr lang="en-US" altLang="ja-JP" smtClean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2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絶対的小児科医師不足</a:t>
            </a:r>
            <a:endParaRPr lang="en-US" altLang="ja-JP" smtClean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医が、仁術から算術へ</a:t>
            </a:r>
            <a:endParaRPr lang="en-US" altLang="ja-JP" smtClean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2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経済至上主義　自治体病院も経営改善に</a:t>
            </a:r>
            <a:endParaRPr lang="en-US" altLang="ja-JP" smtClean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2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こどもの医療は人件費率が高く、効率化が困難</a:t>
            </a:r>
            <a:endParaRPr lang="en-US" altLang="ja-JP" smtClean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lvl="2"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定員枠のしばり</a:t>
            </a:r>
            <a:endParaRPr lang="en-US" altLang="ja-JP" smtClean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ja-JP" smtClean="0">
                <a:latin typeface="ＭＳ ゴシック" charset="0"/>
                <a:ea typeface="ＭＳ ゴシック" charset="0"/>
                <a:cs typeface="ＭＳ ゴシック" charset="0"/>
              </a:rPr>
              <a:t>3.</a:t>
            </a: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 リスクの高い小児医療</a:t>
            </a:r>
            <a:endParaRPr lang="en-US" altLang="ja-JP" smtClean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いつも最高レベルの医療への期待</a:t>
            </a:r>
            <a:endParaRPr lang="en-US" altLang="ja-JP" smtClean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ja-JP" altLang="en-US" smtClean="0">
                <a:latin typeface="ＭＳ ゴシック" charset="0"/>
                <a:ea typeface="ＭＳ ゴシック" charset="0"/>
                <a:cs typeface="ＭＳ ゴシック" charset="0"/>
              </a:rPr>
              <a:t>少人数での過重労働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二等辺三角形 7"/>
          <p:cNvSpPr/>
          <p:nvPr/>
        </p:nvSpPr>
        <p:spPr>
          <a:xfrm>
            <a:off x="214313" y="1325563"/>
            <a:ext cx="5357812" cy="421481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accent1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9" name="二等辺三角形 8"/>
          <p:cNvSpPr/>
          <p:nvPr/>
        </p:nvSpPr>
        <p:spPr>
          <a:xfrm>
            <a:off x="1785938" y="1325563"/>
            <a:ext cx="2214562" cy="178593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accent1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1500" y="285750"/>
            <a:ext cx="7643813" cy="64293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ｺﾞｼｯｸE" charset="0"/>
                <a:ea typeface="HGPｺﾞｼｯｸE" charset="0"/>
                <a:cs typeface="HGPｺﾞｼｯｸE" charset="0"/>
              </a:rPr>
              <a:t>小児救急医療破綻の背景にあるもの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24710F3A-3986-324F-B6FB-E20512D2EA3E}" type="slidenum">
              <a:rPr lang="en-US" altLang="ja-JP" sz="1200" smtClean="0">
                <a:solidFill>
                  <a:schemeClr val="tx2"/>
                </a:solidFill>
              </a:rPr>
              <a:pPr>
                <a:defRPr/>
              </a:pPr>
              <a:t>7</a:t>
            </a:fld>
            <a:endParaRPr lang="en-US" altLang="ja-JP" sz="1200" smtClean="0">
              <a:solidFill>
                <a:schemeClr val="tx2"/>
              </a:solidFill>
            </a:endParaRPr>
          </a:p>
        </p:txBody>
      </p:sp>
      <p:sp>
        <p:nvSpPr>
          <p:cNvPr id="10" name="二等辺三角形 9"/>
          <p:cNvSpPr/>
          <p:nvPr/>
        </p:nvSpPr>
        <p:spPr>
          <a:xfrm>
            <a:off x="2500313" y="1325563"/>
            <a:ext cx="785812" cy="6334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solidFill>
                <a:schemeClr val="accent1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66566" name="テキスト ボックス 9"/>
          <p:cNvSpPr txBox="1">
            <a:spLocks noChangeArrowheads="1"/>
          </p:cNvSpPr>
          <p:nvPr/>
        </p:nvSpPr>
        <p:spPr bwMode="auto">
          <a:xfrm>
            <a:off x="2319338" y="3857625"/>
            <a:ext cx="469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一次救急　</a:t>
            </a:r>
            <a:r>
              <a:rPr lang="en-US" altLang="ja-JP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     </a:t>
            </a:r>
            <a:r>
              <a:rPr lang="ja-JP" altLang="en-US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　　　　</a:t>
            </a:r>
            <a:r>
              <a:rPr lang="en-US" altLang="ja-JP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 </a:t>
            </a:r>
            <a:r>
              <a:rPr lang="ja-JP" altLang="en-US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急病センター</a:t>
            </a:r>
          </a:p>
        </p:txBody>
      </p:sp>
      <p:sp>
        <p:nvSpPr>
          <p:cNvPr id="66567" name="テキスト ボックス 11"/>
          <p:cNvSpPr txBox="1">
            <a:spLocks noChangeArrowheads="1"/>
          </p:cNvSpPr>
          <p:nvPr/>
        </p:nvSpPr>
        <p:spPr bwMode="auto">
          <a:xfrm>
            <a:off x="2214563" y="1285875"/>
            <a:ext cx="571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三次救急　　　県立こども病院救急センター</a:t>
            </a:r>
          </a:p>
        </p:txBody>
      </p:sp>
      <p:sp>
        <p:nvSpPr>
          <p:cNvPr id="66568" name="テキスト ボックス 12"/>
          <p:cNvSpPr txBox="1">
            <a:spLocks noChangeArrowheads="1"/>
          </p:cNvSpPr>
          <p:nvPr/>
        </p:nvSpPr>
        <p:spPr bwMode="auto">
          <a:xfrm>
            <a:off x="1500188" y="5549900"/>
            <a:ext cx="307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 sz="2800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電話相談　＃</a:t>
            </a:r>
            <a:r>
              <a:rPr lang="en-US" altLang="ja-JP" sz="2800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8000</a:t>
            </a:r>
            <a:endParaRPr lang="ja-JP" altLang="en-US" sz="2800">
              <a:solidFill>
                <a:srgbClr val="254061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5" name="爆発 1 14"/>
          <p:cNvSpPr/>
          <p:nvPr/>
        </p:nvSpPr>
        <p:spPr>
          <a:xfrm>
            <a:off x="1547813" y="2057400"/>
            <a:ext cx="7215187" cy="1285875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0" name="テキスト ボックス 10"/>
          <p:cNvSpPr txBox="1">
            <a:spLocks noChangeArrowheads="1"/>
          </p:cNvSpPr>
          <p:nvPr/>
        </p:nvSpPr>
        <p:spPr bwMode="auto">
          <a:xfrm>
            <a:off x="2319338" y="2413000"/>
            <a:ext cx="433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>
                <a:solidFill>
                  <a:srgbClr val="25406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二次救急　　　地域センター病院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928688"/>
            <a:ext cx="8059738" cy="714375"/>
          </a:xfrm>
        </p:spPr>
        <p:txBody>
          <a:bodyPr anchor="t"/>
          <a:lstStyle/>
          <a:p>
            <a:pPr>
              <a:defRPr/>
            </a:pPr>
            <a:r>
              <a:rPr lang="ja-JP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病院小児科の崩壊を防ぐには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3E4B0D64-A362-D242-8BB5-184F9A61711F}" type="slidenum">
              <a:rPr lang="en-US" altLang="ja-JP" sz="1200" smtClean="0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>
                <a:defRPr/>
              </a:pPr>
              <a:t>8</a:t>
            </a:fld>
            <a:endParaRPr lang="en-US" altLang="ja-JP" sz="1200" smtClean="0">
              <a:solidFill>
                <a:schemeClr val="tx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67587" name="テキスト ボックス 10"/>
          <p:cNvSpPr txBox="1">
            <a:spLocks noChangeArrowheads="1"/>
          </p:cNvSpPr>
          <p:nvPr/>
        </p:nvSpPr>
        <p:spPr bwMode="auto">
          <a:xfrm>
            <a:off x="2057400" y="4191000"/>
            <a:ext cx="569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r>
              <a:rPr lang="ja-JP" altLang="en-US">
                <a:latin typeface="HGPｺﾞｼｯｸE" charset="0"/>
                <a:ea typeface="HGPｺﾞｼｯｸE" charset="0"/>
                <a:cs typeface="HGPｺﾞｼｯｸE" charset="0"/>
              </a:rPr>
              <a:t>二次病院が一次を兼ねることができるか？</a:t>
            </a:r>
          </a:p>
        </p:txBody>
      </p:sp>
      <p:sp>
        <p:nvSpPr>
          <p:cNvPr id="67588" name="正方形/長方形 5"/>
          <p:cNvSpPr>
            <a:spLocks noChangeArrowheads="1"/>
          </p:cNvSpPr>
          <p:nvPr/>
        </p:nvSpPr>
        <p:spPr bwMode="auto">
          <a:xfrm>
            <a:off x="609600" y="2590800"/>
            <a:ext cx="79121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spcAft>
                <a:spcPts val="4200"/>
              </a:spcAft>
              <a:buFont typeface="Arial" charset="0"/>
              <a:buChar char="•"/>
              <a:tabLst>
                <a:tab pos="274638" algn="l"/>
              </a:tabLst>
            </a:pPr>
            <a:r>
              <a:rPr lang="ja-JP" altLang="en-US">
                <a:latin typeface="HGPｺﾞｼｯｸE" charset="0"/>
                <a:ea typeface="HGPｺﾞｼｯｸE" charset="0"/>
                <a:cs typeface="HGPｺﾞｼｯｸE" charset="0"/>
              </a:rPr>
              <a:t>小児医療の集約化　　地域小児医療センター構想</a:t>
            </a:r>
            <a:endParaRPr lang="en-US" altLang="ja-JP">
              <a:latin typeface="HGPｺﾞｼｯｸE" charset="0"/>
              <a:ea typeface="HGPｺﾞｼｯｸE" charset="0"/>
              <a:cs typeface="HGPｺﾞｼｯｸE" charset="0"/>
            </a:endParaRPr>
          </a:p>
          <a:p>
            <a:pPr marL="444500" indent="-444500">
              <a:spcAft>
                <a:spcPts val="4200"/>
              </a:spcAft>
              <a:buFont typeface="Arial" charset="0"/>
              <a:buChar char="•"/>
              <a:tabLst>
                <a:tab pos="274638" algn="l"/>
              </a:tabLst>
            </a:pPr>
            <a:r>
              <a:rPr lang="ja-JP" altLang="en-US">
                <a:latin typeface="HGPｺﾞｼｯｸE" charset="0"/>
                <a:ea typeface="HGPｺﾞｼｯｸE" charset="0"/>
                <a:cs typeface="HGPｺﾞｼｯｸE" charset="0"/>
              </a:rPr>
              <a:t>一次、二次、三次の機能分担を明確に！！</a:t>
            </a:r>
            <a:endParaRPr lang="en-US" altLang="ja-JP"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59738" cy="714375"/>
          </a:xfrm>
        </p:spPr>
        <p:txBody>
          <a:bodyPr anchor="t"/>
          <a:lstStyle/>
          <a:p>
            <a:pPr>
              <a:defRPr/>
            </a:pPr>
            <a:r>
              <a:rPr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0"/>
                <a:ea typeface="ＭＳ ゴシック" charset="0"/>
                <a:cs typeface="ＭＳ ゴシック" charset="0"/>
              </a:rPr>
              <a:t>二次病院が一次を兼ねることができるか？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2pPr>
            <a:lvl3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3pPr>
            <a:lvl4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4pPr>
            <a:lvl5pPr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平成明朝" charset="0"/>
                <a:ea typeface="平成明朝" charset="0"/>
                <a:cs typeface="平成明朝" charset="0"/>
              </a:defRPr>
            </a:lvl9pPr>
          </a:lstStyle>
          <a:p>
            <a:pPr>
              <a:defRPr/>
            </a:pPr>
            <a:fld id="{94533ED0-8160-804D-96AF-05C7BAF49D4D}" type="slidenum">
              <a:rPr lang="en-US" altLang="ja-JP" sz="1200" smtClean="0">
                <a:solidFill>
                  <a:schemeClr val="tx2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>
                <a:defRPr/>
              </a:pPr>
              <a:t>9</a:t>
            </a:fld>
            <a:endParaRPr lang="en-US" altLang="ja-JP" sz="1200" smtClean="0">
              <a:solidFill>
                <a:schemeClr val="tx2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68611" name="正方形/長方形 5"/>
          <p:cNvSpPr>
            <a:spLocks noChangeArrowheads="1"/>
          </p:cNvSpPr>
          <p:nvPr/>
        </p:nvSpPr>
        <p:spPr bwMode="auto">
          <a:xfrm>
            <a:off x="228600" y="1371600"/>
            <a:ext cx="89154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spcAft>
                <a:spcPts val="3000"/>
              </a:spcAft>
              <a:buFont typeface="Arial" charset="0"/>
              <a:buChar char="•"/>
              <a:tabLst>
                <a:tab pos="274638" algn="l"/>
              </a:tabLst>
            </a:pP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時間外診療の</a:t>
            </a:r>
            <a:r>
              <a:rPr lang="en-US" altLang="ja-JP">
                <a:latin typeface="ＭＳ ゴシック" charset="0"/>
                <a:ea typeface="ＭＳ ゴシック" charset="0"/>
                <a:cs typeface="ＭＳ ゴシック" charset="0"/>
              </a:rPr>
              <a:t>98%</a:t>
            </a: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は、入院不要患者</a:t>
            </a:r>
            <a:endParaRPr lang="en-US" altLang="ja-JP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marL="444500" indent="-444500">
              <a:spcAft>
                <a:spcPts val="3000"/>
              </a:spcAft>
              <a:buFont typeface="Arial" charset="0"/>
              <a:buChar char="•"/>
              <a:tabLst>
                <a:tab pos="274638" algn="l"/>
              </a:tabLst>
            </a:pP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休日診療では、６名の医師が必要である。（人口５０万）</a:t>
            </a:r>
            <a:endParaRPr lang="en-US" altLang="ja-JP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marL="444500" indent="-444500">
              <a:spcAft>
                <a:spcPts val="3000"/>
              </a:spcAft>
              <a:buFont typeface="Arial" charset="0"/>
              <a:buChar char="•"/>
              <a:tabLst>
                <a:tab pos="274638" algn="l"/>
              </a:tabLst>
            </a:pP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病院医師だけでは、連休日には対応困難</a:t>
            </a:r>
            <a:endParaRPr lang="en-US" altLang="ja-JP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marL="444500" indent="-444500">
              <a:spcAft>
                <a:spcPts val="3000"/>
              </a:spcAft>
              <a:buFont typeface="Arial" charset="0"/>
              <a:buChar char="•"/>
              <a:tabLst>
                <a:tab pos="274638" algn="l"/>
              </a:tabLst>
            </a:pP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高額すぎる人件費</a:t>
            </a:r>
            <a:endParaRPr lang="en-US" altLang="ja-JP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marL="444500" indent="-444500">
              <a:spcAft>
                <a:spcPts val="3000"/>
              </a:spcAft>
              <a:buFont typeface="Arial" charset="0"/>
              <a:buChar char="•"/>
              <a:tabLst>
                <a:tab pos="274638" algn="l"/>
              </a:tabLst>
            </a:pP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無駄な施設、人員配置</a:t>
            </a:r>
            <a:endParaRPr lang="en-US" altLang="ja-JP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marL="444500" indent="-444500">
              <a:spcAft>
                <a:spcPts val="3000"/>
              </a:spcAft>
              <a:buFont typeface="Arial" charset="0"/>
              <a:buChar char="•"/>
              <a:tabLst>
                <a:tab pos="274638" algn="l"/>
              </a:tabLst>
            </a:pPr>
            <a:r>
              <a:rPr lang="ja-JP" altLang="en-US">
                <a:latin typeface="ＭＳ ゴシック" charset="0"/>
                <a:ea typeface="ＭＳ ゴシック" charset="0"/>
                <a:cs typeface="ＭＳ ゴシック" charset="0"/>
              </a:rPr>
              <a:t>小児科および内科の開業医が出務しやすい環境</a:t>
            </a:r>
            <a:endParaRPr lang="en-US" altLang="ja-JP"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ADA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キュート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6792</TotalTime>
  <Words>1578</Words>
  <Application>Microsoft Macintosh PowerPoint</Application>
  <PresentationFormat>画面に合わせる (4:3)</PresentationFormat>
  <Paragraphs>447</Paragraphs>
  <Slides>53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53</vt:i4>
      </vt:variant>
    </vt:vector>
  </HeadingPairs>
  <TitlesOfParts>
    <vt:vector size="73" baseType="lpstr">
      <vt:lpstr>平成明朝</vt:lpstr>
      <vt:lpstr>Arial</vt:lpstr>
      <vt:lpstr>Calibri</vt:lpstr>
      <vt:lpstr>ＭＳ Ｐゴシック</vt:lpstr>
      <vt:lpstr>Times</vt:lpstr>
      <vt:lpstr>Osaka</vt:lpstr>
      <vt:lpstr>ＭＳ ゴシック</vt:lpstr>
      <vt:lpstr>HGPｺﾞｼｯｸE</vt:lpstr>
      <vt:lpstr>HG創英角ｺﾞｼｯｸUB</vt:lpstr>
      <vt:lpstr>Wingdings</vt:lpstr>
      <vt:lpstr>HGｺﾞｼｯｸE</vt:lpstr>
      <vt:lpstr>Helvetica</vt:lpstr>
      <vt:lpstr>ＭＳ 明朝</vt:lpstr>
      <vt:lpstr>ＭＳ Ｐ明朝</vt:lpstr>
      <vt:lpstr>デザインの設定</vt:lpstr>
      <vt:lpstr>2_デザインの設定</vt:lpstr>
      <vt:lpstr>Office テーマ</vt:lpstr>
      <vt:lpstr>1_デザインの設定</vt:lpstr>
      <vt:lpstr>Excel.Chart.8</vt:lpstr>
      <vt:lpstr>Microsoft Excel グラフ</vt:lpstr>
      <vt:lpstr>初期小児救急医療に、なぜ、いかにITを 活用しているか？  iPad を利用した診療(療育)業務の効率化</vt:lpstr>
      <vt:lpstr>我が国の医師総数の年次推移</vt:lpstr>
      <vt:lpstr>小児科、産婦人科医師数の年次推移</vt:lpstr>
      <vt:lpstr>兵庫県下の小児科医は？</vt:lpstr>
      <vt:lpstr>これまで小児医療は、</vt:lpstr>
      <vt:lpstr>なぜ、病院小児科の医療が破綻したか？</vt:lpstr>
      <vt:lpstr>小児救急医療破綻の背景にあるもの</vt:lpstr>
      <vt:lpstr>病院小児科の崩壊を防ぐには</vt:lpstr>
      <vt:lpstr>二次病院が一次を兼ねることができるか？</vt:lpstr>
      <vt:lpstr>兵庫県立こども病院紹介</vt:lpstr>
      <vt:lpstr>兵庫県立こども病院小児救急医療センター</vt:lpstr>
      <vt:lpstr>PowerPoint プレゼンテーション</vt:lpstr>
      <vt:lpstr>これからの子どもの急病対策</vt:lpstr>
      <vt:lpstr>阪神北広域こども急病センター</vt:lpstr>
      <vt:lpstr> 阪神北小児急病センターのあり方について </vt:lpstr>
      <vt:lpstr> 阪神北広域小児急病センターの診療の流れ  </vt:lpstr>
      <vt:lpstr>3市1町の人口と出生数、小児人口</vt:lpstr>
      <vt:lpstr>二次病院では一次を兼ねることができない</vt:lpstr>
      <vt:lpstr>阪神北広域こども急病センターの 運営方針として</vt:lpstr>
      <vt:lpstr>参考：隙間産業を成功させる４つの掟</vt:lpstr>
      <vt:lpstr>ニッチ医療成功のための具体的な対策</vt:lpstr>
      <vt:lpstr>阪神北広域こども急病センター  診療実績  Ｈ20.4～Ｈ23.7</vt:lpstr>
      <vt:lpstr>月間受診者数、H20.4〜H23.7</vt:lpstr>
      <vt:lpstr>時間帯別１日平均受診者数　　H22年度　27,535件</vt:lpstr>
      <vt:lpstr>住所地別年間受診者数　　H22年度　27,535件</vt:lpstr>
      <vt:lpstr>トリアージ緊急度分類　　H22年度　27,535件</vt:lpstr>
      <vt:lpstr>トリアージ緊急度分類と後送患者　　H22年度　27,535件</vt:lpstr>
      <vt:lpstr>受付からトリアージまでの時間（分）　　 H22年度　27,535件</vt:lpstr>
      <vt:lpstr>「受診をすべきか」の電話相談への対応　　 H22年度　10,643件/15,786件, 67.4%</vt:lpstr>
      <vt:lpstr>トリアージから診察までの時間（分）　　 H22年度　27,535件</vt:lpstr>
      <vt:lpstr>時間帯別１日平均電話相談件数　　H22年度　15,786件</vt:lpstr>
      <vt:lpstr>阪神北広域こども急病センター 年末年始8日間の診療件数</vt:lpstr>
      <vt:lpstr>阪神北広域こども急病センター 診療体制</vt:lpstr>
      <vt:lpstr>こども急病センターに関する 親へのアンケート調査</vt:lpstr>
      <vt:lpstr>Q.　急病センターを利用したことがあるか？</vt:lpstr>
      <vt:lpstr>Q.　センターを利用して、満足できる医療を受けれたか？</vt:lpstr>
      <vt:lpstr>PowerPoint プレゼンテーション</vt:lpstr>
      <vt:lpstr>やさしい子育てのために</vt:lpstr>
      <vt:lpstr>PowerPoint プレゼンテーション</vt:lpstr>
      <vt:lpstr>小児医療の移り変わり </vt:lpstr>
      <vt:lpstr>人口千人当たり診療医師数</vt:lpstr>
      <vt:lpstr>ＯＥＣＤ諸外国の医師数と乳児死亡率（出生千対）</vt:lpstr>
      <vt:lpstr>ＯＥＣＤ諸外国の保健医療支出のGDPに占める割合 と乳児死亡率（出生千対）</vt:lpstr>
      <vt:lpstr>我が国における出生数の年次推移</vt:lpstr>
      <vt:lpstr>諸外国の合計特殊出生率の推移</vt:lpstr>
      <vt:lpstr>出生率、乳児死亡率、新生児死亡率と国民所得</vt:lpstr>
      <vt:lpstr>低出生体重児（2,500ｇ未満）の割合</vt:lpstr>
      <vt:lpstr>1000g 未満児の出生数</vt:lpstr>
      <vt:lpstr>センター入院患者629例の内訳　　　2006</vt:lpstr>
      <vt:lpstr>疾患の特徴</vt:lpstr>
      <vt:lpstr>平成17年の年齢別死因順位</vt:lpstr>
      <vt:lpstr>年齢階層別事故による年間死亡数　2006</vt:lpstr>
      <vt:lpstr>PowerPoint プレゼンテーション</vt:lpstr>
    </vt:vector>
  </TitlesOfParts>
  <Company>神戸大学小児科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在胎22-25週の超早産児のトータルケア  栄養管理</dc:title>
  <dc:creator>上谷良行</dc:creator>
  <cp:lastModifiedBy>中村 肇</cp:lastModifiedBy>
  <cp:revision>316</cp:revision>
  <dcterms:created xsi:type="dcterms:W3CDTF">2011-09-04T06:27:56Z</dcterms:created>
  <dcterms:modified xsi:type="dcterms:W3CDTF">2018-01-26T05:00:52Z</dcterms:modified>
</cp:coreProperties>
</file>