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11"/>
  </p:notesMasterIdLst>
  <p:sldIdLst>
    <p:sldId id="256" r:id="rId2"/>
    <p:sldId id="258" r:id="rId3"/>
    <p:sldId id="268" r:id="rId4"/>
    <p:sldId id="266" r:id="rId5"/>
    <p:sldId id="260" r:id="rId6"/>
    <p:sldId id="264" r:id="rId7"/>
    <p:sldId id="261" r:id="rId8"/>
    <p:sldId id="262" r:id="rId9"/>
    <p:sldId id="283" r:id="rId10"/>
  </p:sldIdLst>
  <p:sldSz cx="9144000" cy="6858000" type="screen4x3"/>
  <p:notesSz cx="9926638" cy="1435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103" d="100"/>
          <a:sy n="103" d="100"/>
        </p:scale>
        <p:origin x="-392"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4301543" cy="717788"/>
          </a:xfrm>
          <a:prstGeom prst="rect">
            <a:avLst/>
          </a:prstGeom>
        </p:spPr>
        <p:txBody>
          <a:bodyPr vert="horz" lIns="138751" tIns="69376" rIns="138751" bIns="69376" rtlCol="0"/>
          <a:lstStyle>
            <a:lvl1pPr algn="l">
              <a:defRPr sz="1800"/>
            </a:lvl1pPr>
          </a:lstStyle>
          <a:p>
            <a:endParaRPr kumimoji="1" lang="ja-JP" altLang="en-US"/>
          </a:p>
        </p:txBody>
      </p:sp>
      <p:sp>
        <p:nvSpPr>
          <p:cNvPr id="3" name="日付プレースホルダ 2"/>
          <p:cNvSpPr>
            <a:spLocks noGrp="1"/>
          </p:cNvSpPr>
          <p:nvPr>
            <p:ph type="dt" idx="1"/>
          </p:nvPr>
        </p:nvSpPr>
        <p:spPr>
          <a:xfrm>
            <a:off x="5622798" y="0"/>
            <a:ext cx="4301543" cy="717788"/>
          </a:xfrm>
          <a:prstGeom prst="rect">
            <a:avLst/>
          </a:prstGeom>
        </p:spPr>
        <p:txBody>
          <a:bodyPr vert="horz" lIns="138751" tIns="69376" rIns="138751" bIns="69376" rtlCol="0"/>
          <a:lstStyle>
            <a:lvl1pPr algn="r">
              <a:defRPr sz="1800"/>
            </a:lvl1pPr>
          </a:lstStyle>
          <a:p>
            <a:fld id="{C9F0C59B-CD75-459F-9572-C800B9A7E6B0}" type="datetimeFigureOut">
              <a:rPr kumimoji="1" lang="ja-JP" altLang="en-US" smtClean="0"/>
              <a:pPr/>
              <a:t>11.7.13</a:t>
            </a:fld>
            <a:endParaRPr kumimoji="1" lang="ja-JP" altLang="en-US"/>
          </a:p>
        </p:txBody>
      </p:sp>
      <p:sp>
        <p:nvSpPr>
          <p:cNvPr id="4" name="スライド イメージ プレースホルダ 3"/>
          <p:cNvSpPr>
            <a:spLocks noGrp="1" noRot="1" noChangeAspect="1"/>
          </p:cNvSpPr>
          <p:nvPr>
            <p:ph type="sldImg" idx="2"/>
          </p:nvPr>
        </p:nvSpPr>
        <p:spPr>
          <a:xfrm>
            <a:off x="1374775" y="1076325"/>
            <a:ext cx="7177088" cy="5383213"/>
          </a:xfrm>
          <a:prstGeom prst="rect">
            <a:avLst/>
          </a:prstGeom>
          <a:noFill/>
          <a:ln w="12700">
            <a:solidFill>
              <a:prstClr val="black"/>
            </a:solidFill>
          </a:ln>
        </p:spPr>
        <p:txBody>
          <a:bodyPr vert="horz" lIns="138751" tIns="69376" rIns="138751" bIns="69376" rtlCol="0" anchor="ctr"/>
          <a:lstStyle/>
          <a:p>
            <a:endParaRPr lang="ja-JP" altLang="en-US"/>
          </a:p>
        </p:txBody>
      </p:sp>
      <p:sp>
        <p:nvSpPr>
          <p:cNvPr id="5" name="ノート プレースホルダ 4"/>
          <p:cNvSpPr>
            <a:spLocks noGrp="1"/>
          </p:cNvSpPr>
          <p:nvPr>
            <p:ph type="body" sz="quarter" idx="3"/>
          </p:nvPr>
        </p:nvSpPr>
        <p:spPr>
          <a:xfrm>
            <a:off x="992664" y="6818988"/>
            <a:ext cx="7941310" cy="6460093"/>
          </a:xfrm>
          <a:prstGeom prst="rect">
            <a:avLst/>
          </a:prstGeom>
        </p:spPr>
        <p:txBody>
          <a:bodyPr vert="horz" lIns="138751" tIns="69376" rIns="138751" bIns="69376"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13635483"/>
            <a:ext cx="4301543" cy="717788"/>
          </a:xfrm>
          <a:prstGeom prst="rect">
            <a:avLst/>
          </a:prstGeom>
        </p:spPr>
        <p:txBody>
          <a:bodyPr vert="horz" lIns="138751" tIns="69376" rIns="138751" bIns="69376" rtlCol="0" anchor="b"/>
          <a:lstStyle>
            <a:lvl1pPr algn="l">
              <a:defRPr sz="1800"/>
            </a:lvl1pPr>
          </a:lstStyle>
          <a:p>
            <a:endParaRPr kumimoji="1" lang="ja-JP" altLang="en-US"/>
          </a:p>
        </p:txBody>
      </p:sp>
      <p:sp>
        <p:nvSpPr>
          <p:cNvPr id="7" name="スライド番号プレースホルダ 6"/>
          <p:cNvSpPr>
            <a:spLocks noGrp="1"/>
          </p:cNvSpPr>
          <p:nvPr>
            <p:ph type="sldNum" sz="quarter" idx="5"/>
          </p:nvPr>
        </p:nvSpPr>
        <p:spPr>
          <a:xfrm>
            <a:off x="5622798" y="13635483"/>
            <a:ext cx="4301543" cy="717788"/>
          </a:xfrm>
          <a:prstGeom prst="rect">
            <a:avLst/>
          </a:prstGeom>
        </p:spPr>
        <p:txBody>
          <a:bodyPr vert="horz" lIns="138751" tIns="69376" rIns="138751" bIns="69376" rtlCol="0" anchor="b"/>
          <a:lstStyle>
            <a:lvl1pPr algn="r">
              <a:defRPr sz="1800"/>
            </a:lvl1pPr>
          </a:lstStyle>
          <a:p>
            <a:fld id="{F26B8245-1F29-4528-8C9B-9D18900B6EB2}"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a:ln/>
        </p:spPr>
      </p:sp>
      <p:sp>
        <p:nvSpPr>
          <p:cNvPr id="34819" name="ノート プレースホルダ 2"/>
          <p:cNvSpPr>
            <a:spLocks noGrp="1"/>
          </p:cNvSpPr>
          <p:nvPr>
            <p:ph type="body" idx="1"/>
          </p:nvPr>
        </p:nvSpPr>
        <p:spPr>
          <a:noFill/>
          <a:ln/>
        </p:spPr>
        <p:txBody>
          <a:bodyPr/>
          <a:lstStyle/>
          <a:p>
            <a:r>
              <a:rPr kumimoji="1" lang="ja-JP" altLang="en-US" dirty="0" smtClean="0"/>
              <a:t>当センターにおける患者来院からトリアージまでの流れを紹介します。</a:t>
            </a:r>
            <a:endParaRPr kumimoji="1" lang="en-US" altLang="ja-JP" dirty="0" smtClean="0"/>
          </a:p>
          <a:p>
            <a:r>
              <a:rPr kumimoji="1" lang="ja-JP" altLang="en-US" dirty="0" smtClean="0"/>
              <a:t>患者が来院されたら保護者の方に受診申し込み表を記入し提出してもらいます。</a:t>
            </a:r>
            <a:endParaRPr kumimoji="1" lang="en-US" altLang="ja-JP" dirty="0" smtClean="0"/>
          </a:p>
          <a:p>
            <a:r>
              <a:rPr kumimoji="1" lang="ja-JP" altLang="en-US" dirty="0" smtClean="0"/>
              <a:t>次に、医事がカルテを作成している間に保護者の方に待合で問診表を記入してもらいます。</a:t>
            </a:r>
            <a:endParaRPr kumimoji="1" lang="en-US" altLang="ja-JP" dirty="0" smtClean="0"/>
          </a:p>
          <a:p>
            <a:r>
              <a:rPr kumimoji="1" lang="ja-JP" altLang="en-US" dirty="0" smtClean="0"/>
              <a:t>そして、看護師が待合で待っている患者のもとにトリアージにいきます。</a:t>
            </a:r>
            <a:endParaRPr kumimoji="1" lang="en-US" altLang="ja-JP" dirty="0" smtClean="0"/>
          </a:p>
        </p:txBody>
      </p:sp>
      <p:sp>
        <p:nvSpPr>
          <p:cNvPr id="4" name="スライド番号プレースホルダ 3"/>
          <p:cNvSpPr>
            <a:spLocks noGrp="1"/>
          </p:cNvSpPr>
          <p:nvPr>
            <p:ph type="sldNum" sz="quarter" idx="5"/>
          </p:nvPr>
        </p:nvSpPr>
        <p:spPr/>
        <p:txBody>
          <a:bodyPr/>
          <a:lstStyle/>
          <a:p>
            <a:pPr>
              <a:defRPr/>
            </a:pPr>
            <a:fld id="{05F967B3-B7FA-4D9E-91DE-344B5203A842}" type="slidenum">
              <a:rPr lang="ja-JP" altLang="en-US" smtClean="0"/>
              <a:pPr>
                <a:defRPr/>
              </a:pPr>
              <a:t>6</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C8066622-AA57-4DEE-939D-4CFDD21B86DB}" type="datetimeFigureOut">
              <a:rPr kumimoji="1" lang="ja-JP" altLang="en-US" smtClean="0"/>
              <a:pPr/>
              <a:t>11.7.13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4940DC7-8BDA-4292-8F73-528B8154D452}"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8066622-AA57-4DEE-939D-4CFDD21B86DB}" type="datetimeFigureOut">
              <a:rPr kumimoji="1" lang="ja-JP" altLang="en-US" smtClean="0"/>
              <a:pPr/>
              <a:t>11.7.13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4940DC7-8BDA-4292-8F73-528B8154D452}"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8066622-AA57-4DEE-939D-4CFDD21B86DB}" type="datetimeFigureOut">
              <a:rPr kumimoji="1" lang="ja-JP" altLang="en-US" smtClean="0"/>
              <a:pPr/>
              <a:t>11.7.13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4940DC7-8BDA-4292-8F73-528B8154D452}"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8066622-AA57-4DEE-939D-4CFDD21B86DB}" type="datetimeFigureOut">
              <a:rPr kumimoji="1" lang="ja-JP" altLang="en-US" smtClean="0"/>
              <a:pPr/>
              <a:t>11.7.13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4940DC7-8BDA-4292-8F73-528B8154D452}"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8066622-AA57-4DEE-939D-4CFDD21B86DB}" type="datetimeFigureOut">
              <a:rPr kumimoji="1" lang="ja-JP" altLang="en-US" smtClean="0"/>
              <a:pPr/>
              <a:t>11.7.13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4940DC7-8BDA-4292-8F73-528B8154D452}"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C8066622-AA57-4DEE-939D-4CFDD21B86DB}" type="datetimeFigureOut">
              <a:rPr kumimoji="1" lang="ja-JP" altLang="en-US" smtClean="0"/>
              <a:pPr/>
              <a:t>11.7.13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4940DC7-8BDA-4292-8F73-528B8154D452}"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C8066622-AA57-4DEE-939D-4CFDD21B86DB}" type="datetimeFigureOut">
              <a:rPr kumimoji="1" lang="ja-JP" altLang="en-US" smtClean="0"/>
              <a:pPr/>
              <a:t>11.7.13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24940DC7-8BDA-4292-8F73-528B8154D452}"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C8066622-AA57-4DEE-939D-4CFDD21B86DB}" type="datetimeFigureOut">
              <a:rPr kumimoji="1" lang="ja-JP" altLang="en-US" smtClean="0"/>
              <a:pPr/>
              <a:t>11.7.13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24940DC7-8BDA-4292-8F73-528B8154D452}"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8066622-AA57-4DEE-939D-4CFDD21B86DB}" type="datetimeFigureOut">
              <a:rPr kumimoji="1" lang="ja-JP" altLang="en-US" smtClean="0"/>
              <a:pPr/>
              <a:t>11.7.13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24940DC7-8BDA-4292-8F73-528B8154D452}"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8066622-AA57-4DEE-939D-4CFDD21B86DB}" type="datetimeFigureOut">
              <a:rPr kumimoji="1" lang="ja-JP" altLang="en-US" smtClean="0"/>
              <a:pPr/>
              <a:t>11.7.13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4940DC7-8BDA-4292-8F73-528B8154D452}"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8066622-AA57-4DEE-939D-4CFDD21B86DB}" type="datetimeFigureOut">
              <a:rPr kumimoji="1" lang="ja-JP" altLang="en-US" smtClean="0"/>
              <a:pPr/>
              <a:t>11.7.13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4940DC7-8BDA-4292-8F73-528B8154D452}"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066622-AA57-4DEE-939D-4CFDD21B86DB}" type="datetimeFigureOut">
              <a:rPr kumimoji="1" lang="ja-JP" altLang="en-US" smtClean="0"/>
              <a:pPr/>
              <a:t>11.7.13</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940DC7-8BDA-4292-8F73-528B8154D452}"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テキスト ボックス 4"/>
          <p:cNvSpPr txBox="1"/>
          <p:nvPr/>
        </p:nvSpPr>
        <p:spPr>
          <a:xfrm>
            <a:off x="35496" y="332656"/>
            <a:ext cx="9117304" cy="1200329"/>
          </a:xfrm>
          <a:prstGeom prst="rect">
            <a:avLst/>
          </a:prstGeom>
          <a:noFill/>
        </p:spPr>
        <p:txBody>
          <a:bodyPr wrap="none" rtlCol="0">
            <a:spAutoFit/>
          </a:bodyPr>
          <a:lstStyle/>
          <a:p>
            <a:pPr algn="ctr"/>
            <a:r>
              <a:rPr kumimoji="1" lang="ja-JP" altLang="en-US" sz="3600" dirty="0" smtClean="0"/>
              <a:t>小児初期救急医療施設における　</a:t>
            </a:r>
            <a:r>
              <a:rPr lang="en-US" altLang="ja-JP" sz="3600" dirty="0" smtClean="0"/>
              <a:t>iPod touch</a:t>
            </a:r>
            <a:r>
              <a:rPr lang="ja-JP" altLang="en-US" sz="3600" dirty="0" smtClean="0"/>
              <a:t>　</a:t>
            </a:r>
            <a:endParaRPr lang="en-US" altLang="ja-JP" sz="3600" dirty="0" smtClean="0"/>
          </a:p>
          <a:p>
            <a:pPr algn="ctr"/>
            <a:r>
              <a:rPr lang="ja-JP" altLang="en-US" sz="3600" dirty="0" smtClean="0"/>
              <a:t>を</a:t>
            </a:r>
            <a:r>
              <a:rPr lang="ja-JP" altLang="en-US" sz="3600" dirty="0" smtClean="0"/>
              <a:t>用いたトリアージシステム</a:t>
            </a:r>
            <a:endParaRPr kumimoji="1" lang="ja-JP" altLang="en-US" sz="3600" dirty="0"/>
          </a:p>
        </p:txBody>
      </p:sp>
      <p:sp>
        <p:nvSpPr>
          <p:cNvPr id="7" name="テキスト ボックス 6"/>
          <p:cNvSpPr txBox="1"/>
          <p:nvPr/>
        </p:nvSpPr>
        <p:spPr>
          <a:xfrm>
            <a:off x="1619672" y="2492896"/>
            <a:ext cx="6183103" cy="646331"/>
          </a:xfrm>
          <a:prstGeom prst="rect">
            <a:avLst/>
          </a:prstGeom>
          <a:noFill/>
        </p:spPr>
        <p:txBody>
          <a:bodyPr wrap="none" rtlCol="0">
            <a:spAutoFit/>
          </a:bodyPr>
          <a:lstStyle/>
          <a:p>
            <a:r>
              <a:rPr kumimoji="1" lang="ja-JP" altLang="en-US" sz="3600" dirty="0" smtClean="0"/>
              <a:t>阪神北広域こども急病センター</a:t>
            </a:r>
            <a:endParaRPr kumimoji="1" lang="ja-JP" altLang="en-US" sz="3600" dirty="0"/>
          </a:p>
        </p:txBody>
      </p:sp>
      <p:pic>
        <p:nvPicPr>
          <p:cNvPr id="1028" name="Picture 4" descr="C:\Users\事務局6\Desktop\ロゴマーク.jpg"/>
          <p:cNvPicPr>
            <a:picLocks noChangeAspect="1" noChangeArrowheads="1"/>
          </p:cNvPicPr>
          <p:nvPr/>
        </p:nvPicPr>
        <p:blipFill>
          <a:blip r:embed="rId2" cstate="print"/>
          <a:srcRect/>
          <a:stretch>
            <a:fillRect/>
          </a:stretch>
        </p:blipFill>
        <p:spPr bwMode="auto">
          <a:xfrm>
            <a:off x="6732240" y="4518286"/>
            <a:ext cx="2411760" cy="2367098"/>
          </a:xfrm>
          <a:prstGeom prst="rect">
            <a:avLst/>
          </a:prstGeom>
          <a:noFill/>
        </p:spPr>
      </p:pic>
      <p:sp>
        <p:nvSpPr>
          <p:cNvPr id="9" name="テキスト ボックス 8"/>
          <p:cNvSpPr txBox="1"/>
          <p:nvPr/>
        </p:nvSpPr>
        <p:spPr>
          <a:xfrm>
            <a:off x="407337" y="3769876"/>
            <a:ext cx="8557151" cy="523220"/>
          </a:xfrm>
          <a:prstGeom prst="rect">
            <a:avLst/>
          </a:prstGeom>
          <a:noFill/>
        </p:spPr>
        <p:txBody>
          <a:bodyPr wrap="none" rtlCol="0">
            <a:spAutoFit/>
          </a:bodyPr>
          <a:lstStyle/>
          <a:p>
            <a:r>
              <a:rPr kumimoji="1" lang="ja-JP" altLang="en-US" sz="2800" dirty="0" smtClean="0"/>
              <a:t>○　川村　桃子　　服部　悦子　　山崎　武美　　中村　肇</a:t>
            </a:r>
            <a:endParaRPr kumimoji="1" lang="ja-JP" alt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8" descr="C:\Users\医局2\AppData\Local\Microsoft\Windows\Temporary Internet Files\Content.IE5\WJ7BAI0A\外観夜景.jpg"/>
          <p:cNvPicPr>
            <a:picLocks noChangeAspect="1" noChangeArrowheads="1"/>
          </p:cNvPicPr>
          <p:nvPr/>
        </p:nvPicPr>
        <p:blipFill>
          <a:blip r:embed="rId2" cstate="print"/>
          <a:srcRect l="6102" t="9850" r="9631"/>
          <a:stretch>
            <a:fillRect/>
          </a:stretch>
        </p:blipFill>
        <p:spPr bwMode="auto">
          <a:xfrm>
            <a:off x="35496" y="-27384"/>
            <a:ext cx="9143999" cy="72007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468313" y="188913"/>
            <a:ext cx="8207375" cy="647700"/>
          </a:xfrm>
          <a:prstGeom prst="rect">
            <a:avLst/>
          </a:prstGeom>
          <a:solidFill>
            <a:schemeClr val="tx2">
              <a:lumMod val="60000"/>
              <a:lumOff val="40000"/>
            </a:schemeClr>
          </a:solidFill>
          <a:ln w="9525">
            <a:noFill/>
            <a:miter lim="800000"/>
            <a:headEnd/>
            <a:tailEnd/>
          </a:ln>
        </p:spPr>
        <p:txBody>
          <a:bodyPr anchor="ctr" anchorCtr="1">
            <a:prstTxWarp prst="textNoShape">
              <a:avLst/>
            </a:prstTxWarp>
          </a:bodyPr>
          <a:lstStyle/>
          <a:p>
            <a:pPr algn="ctr">
              <a:spcBef>
                <a:spcPct val="50000"/>
              </a:spcBef>
            </a:pPr>
            <a:r>
              <a:rPr lang="ja-JP" altLang="en-US" sz="2800" b="1">
                <a:solidFill>
                  <a:schemeClr val="bg1"/>
                </a:solidFill>
              </a:rPr>
              <a:t>阪神北広域こども急病センター</a:t>
            </a:r>
          </a:p>
        </p:txBody>
      </p:sp>
      <p:sp>
        <p:nvSpPr>
          <p:cNvPr id="14339" name="Text Box 5"/>
          <p:cNvSpPr txBox="1">
            <a:spLocks noChangeArrowheads="1"/>
          </p:cNvSpPr>
          <p:nvPr/>
        </p:nvSpPr>
        <p:spPr bwMode="auto">
          <a:xfrm>
            <a:off x="971550" y="1268760"/>
            <a:ext cx="7200900" cy="5689600"/>
          </a:xfrm>
          <a:prstGeom prst="rect">
            <a:avLst/>
          </a:prstGeom>
          <a:noFill/>
          <a:ln w="9525">
            <a:noFill/>
            <a:miter lim="800000"/>
            <a:headEnd/>
            <a:tailEnd/>
          </a:ln>
        </p:spPr>
        <p:txBody>
          <a:bodyPr>
            <a:prstTxWarp prst="textNoShape">
              <a:avLst/>
            </a:prstTxWarp>
          </a:bodyPr>
          <a:lstStyle/>
          <a:p>
            <a:pPr marL="342900" indent="-342900">
              <a:lnSpc>
                <a:spcPct val="50000"/>
              </a:lnSpc>
              <a:spcBef>
                <a:spcPct val="50000"/>
              </a:spcBef>
              <a:buFont typeface="Wingdings" charset="2"/>
              <a:buChar char="u"/>
            </a:pPr>
            <a:r>
              <a:rPr lang="ja-JP" altLang="en-US" sz="2200" dirty="0"/>
              <a:t>　伊丹市、宝塚市、川西市、猪名川町の３市１町と兵庫県</a:t>
            </a:r>
          </a:p>
          <a:p>
            <a:pPr marL="342900" indent="-342900">
              <a:lnSpc>
                <a:spcPct val="50000"/>
              </a:lnSpc>
              <a:spcBef>
                <a:spcPct val="50000"/>
              </a:spcBef>
              <a:buFont typeface="Wingdings" charset="2"/>
              <a:buNone/>
            </a:pPr>
            <a:r>
              <a:rPr lang="ja-JP" altLang="en-US" sz="2200" dirty="0"/>
              <a:t>　　　により設立する財団で、３市医師会の協力により運営</a:t>
            </a:r>
          </a:p>
          <a:p>
            <a:pPr marL="342900" indent="-342900">
              <a:spcBef>
                <a:spcPct val="50000"/>
              </a:spcBef>
              <a:buFont typeface="Wingdings" charset="2"/>
              <a:buChar char="u"/>
            </a:pPr>
            <a:r>
              <a:rPr lang="ja-JP" altLang="en-US" sz="2200" dirty="0"/>
              <a:t>　事業内容</a:t>
            </a:r>
          </a:p>
          <a:p>
            <a:pPr marL="1257300" lvl="2" indent="-342900">
              <a:lnSpc>
                <a:spcPct val="50000"/>
              </a:lnSpc>
              <a:spcBef>
                <a:spcPct val="55000"/>
              </a:spcBef>
              <a:buFont typeface="Wingdings" charset="2"/>
              <a:buAutoNum type="circleNumDbPlain"/>
            </a:pPr>
            <a:r>
              <a:rPr lang="ja-JP" altLang="en-US" sz="2200" dirty="0"/>
              <a:t>休日・夜間における小児科初期診療</a:t>
            </a:r>
          </a:p>
          <a:p>
            <a:pPr marL="1257300" lvl="2" indent="-342900">
              <a:lnSpc>
                <a:spcPct val="50000"/>
              </a:lnSpc>
              <a:spcBef>
                <a:spcPct val="55000"/>
              </a:spcBef>
              <a:buFont typeface="Wingdings" charset="2"/>
              <a:buAutoNum type="circleNumDbPlain"/>
            </a:pPr>
            <a:r>
              <a:rPr lang="ja-JP" altLang="en-US" sz="2200" dirty="0"/>
              <a:t>小児救急医療電話相談</a:t>
            </a:r>
          </a:p>
          <a:p>
            <a:pPr marL="1257300" lvl="2" indent="-342900">
              <a:lnSpc>
                <a:spcPct val="50000"/>
              </a:lnSpc>
              <a:spcBef>
                <a:spcPct val="55000"/>
              </a:spcBef>
              <a:buFont typeface="Wingdings" charset="2"/>
              <a:buAutoNum type="circleNumDbPlain"/>
            </a:pPr>
            <a:r>
              <a:rPr lang="ja-JP" altLang="en-US" sz="2200" dirty="0"/>
              <a:t>小児救急医療に関する知識の普及事業</a:t>
            </a:r>
          </a:p>
          <a:p>
            <a:pPr marL="342900" indent="-342900">
              <a:spcBef>
                <a:spcPct val="50000"/>
              </a:spcBef>
              <a:buFont typeface="Wingdings" charset="2"/>
              <a:buChar char="u"/>
            </a:pPr>
            <a:r>
              <a:rPr lang="ja-JP" altLang="en-US" sz="2200" dirty="0"/>
              <a:t>　兵庫県伊丹市に平成</a:t>
            </a:r>
            <a:r>
              <a:rPr lang="en-US" altLang="ja-JP" sz="2200" dirty="0"/>
              <a:t>20</a:t>
            </a:r>
            <a:r>
              <a:rPr lang="ja-JP" altLang="en-US" sz="2200" dirty="0"/>
              <a:t>年</a:t>
            </a:r>
            <a:r>
              <a:rPr lang="en-US" altLang="ja-JP" sz="2200" dirty="0"/>
              <a:t>4</a:t>
            </a:r>
            <a:r>
              <a:rPr lang="ja-JP" altLang="en-US" sz="2200" dirty="0"/>
              <a:t>月開院</a:t>
            </a:r>
          </a:p>
          <a:p>
            <a:pPr fontAlgn="t"/>
            <a:r>
              <a:rPr lang="ja-JP" altLang="en-US" b="1" dirty="0" smtClean="0"/>
              <a:t>　　　　　　　　　　</a:t>
            </a:r>
            <a:r>
              <a:rPr lang="ja-JP" altLang="ja-JP" sz="2200" dirty="0" smtClean="0">
                <a:latin typeface="+mn-ea"/>
              </a:rPr>
              <a:t>平成</a:t>
            </a:r>
            <a:r>
              <a:rPr lang="en-US" altLang="ja-JP" sz="2200" dirty="0" smtClean="0">
                <a:latin typeface="+mn-ea"/>
              </a:rPr>
              <a:t>20</a:t>
            </a:r>
            <a:r>
              <a:rPr lang="ja-JP" altLang="ja-JP" sz="2200" dirty="0" smtClean="0">
                <a:latin typeface="+mn-ea"/>
              </a:rPr>
              <a:t>年度</a:t>
            </a:r>
            <a:r>
              <a:rPr lang="ja-JP" altLang="en-US" sz="2200" dirty="0" smtClean="0">
                <a:latin typeface="+mn-ea"/>
              </a:rPr>
              <a:t>　　</a:t>
            </a:r>
            <a:r>
              <a:rPr lang="en-US" altLang="ja-JP" sz="2200" dirty="0" smtClean="0">
                <a:latin typeface="+mn-ea"/>
              </a:rPr>
              <a:t>25,350</a:t>
            </a:r>
            <a:r>
              <a:rPr lang="ja-JP" altLang="en-US" sz="2200" dirty="0" smtClean="0">
                <a:latin typeface="+mn-ea"/>
              </a:rPr>
              <a:t>名</a:t>
            </a:r>
            <a:endParaRPr lang="ja-JP" altLang="ja-JP" sz="2200" dirty="0" smtClean="0">
              <a:latin typeface="+mn-ea"/>
            </a:endParaRPr>
          </a:p>
          <a:p>
            <a:pPr fontAlgn="t"/>
            <a:r>
              <a:rPr lang="ja-JP" altLang="en-US" sz="2200" dirty="0" smtClean="0">
                <a:latin typeface="+mn-ea"/>
              </a:rPr>
              <a:t>　　　　　　　　</a:t>
            </a:r>
            <a:r>
              <a:rPr lang="ja-JP" altLang="ja-JP" sz="2200" dirty="0" smtClean="0">
                <a:latin typeface="+mn-ea"/>
              </a:rPr>
              <a:t>平成</a:t>
            </a:r>
            <a:r>
              <a:rPr lang="en-US" altLang="ja-JP" sz="2200" dirty="0" smtClean="0">
                <a:latin typeface="+mn-ea"/>
              </a:rPr>
              <a:t>21</a:t>
            </a:r>
            <a:r>
              <a:rPr lang="ja-JP" altLang="ja-JP" sz="2200" dirty="0" smtClean="0">
                <a:latin typeface="+mn-ea"/>
              </a:rPr>
              <a:t>年度</a:t>
            </a:r>
            <a:r>
              <a:rPr lang="ja-JP" altLang="en-US" sz="2200" dirty="0" smtClean="0">
                <a:latin typeface="+mn-ea"/>
              </a:rPr>
              <a:t>　　</a:t>
            </a:r>
            <a:r>
              <a:rPr lang="en-US" altLang="ja-JP" sz="2200" dirty="0" smtClean="0">
                <a:latin typeface="+mn-ea"/>
              </a:rPr>
              <a:t>33,171</a:t>
            </a:r>
            <a:r>
              <a:rPr lang="ja-JP" altLang="en-US" sz="2200" dirty="0" smtClean="0">
                <a:latin typeface="+mn-ea"/>
              </a:rPr>
              <a:t>名</a:t>
            </a:r>
            <a:endParaRPr lang="ja-JP" altLang="ja-JP" sz="2200" dirty="0" smtClean="0">
              <a:latin typeface="+mn-ea"/>
            </a:endParaRPr>
          </a:p>
          <a:p>
            <a:pPr fontAlgn="t"/>
            <a:r>
              <a:rPr lang="ja-JP" altLang="en-US" sz="2200" dirty="0" smtClean="0">
                <a:latin typeface="+mn-ea"/>
              </a:rPr>
              <a:t>　　　　　　　　</a:t>
            </a:r>
            <a:r>
              <a:rPr lang="ja-JP" altLang="ja-JP" sz="2200" dirty="0" smtClean="0">
                <a:latin typeface="+mn-ea"/>
              </a:rPr>
              <a:t>平成</a:t>
            </a:r>
            <a:r>
              <a:rPr lang="en-US" altLang="ja-JP" sz="2200" dirty="0" smtClean="0">
                <a:latin typeface="+mn-ea"/>
              </a:rPr>
              <a:t>22</a:t>
            </a:r>
            <a:r>
              <a:rPr lang="ja-JP" altLang="ja-JP" sz="2200" dirty="0" smtClean="0">
                <a:latin typeface="+mn-ea"/>
              </a:rPr>
              <a:t>年度</a:t>
            </a:r>
            <a:r>
              <a:rPr lang="ja-JP" altLang="en-US" sz="2200" dirty="0" smtClean="0">
                <a:latin typeface="+mn-ea"/>
              </a:rPr>
              <a:t>　　</a:t>
            </a:r>
            <a:r>
              <a:rPr lang="en-US" altLang="ja-JP" sz="2200" dirty="0" smtClean="0">
                <a:latin typeface="+mn-ea"/>
              </a:rPr>
              <a:t>27,535</a:t>
            </a:r>
            <a:r>
              <a:rPr lang="ja-JP" altLang="en-US" sz="2200" dirty="0" smtClean="0">
                <a:latin typeface="+mn-ea"/>
              </a:rPr>
              <a:t>名</a:t>
            </a:r>
            <a:r>
              <a:rPr lang="ja-JP" altLang="en-US" dirty="0"/>
              <a:t>	</a:t>
            </a:r>
            <a:endParaRPr lang="ja-JP" altLang="en-US" sz="2200" dirty="0"/>
          </a:p>
          <a:p>
            <a:pPr marL="342900" indent="-342900">
              <a:spcBef>
                <a:spcPct val="50000"/>
              </a:spcBef>
              <a:buFont typeface="Wingdings" charset="2"/>
              <a:buChar char="u"/>
            </a:pPr>
            <a:r>
              <a:rPr lang="ja-JP" altLang="en-US" sz="2200" dirty="0"/>
              <a:t>　診療時間</a:t>
            </a:r>
            <a:endParaRPr lang="ja-JP" altLang="en-US" dirty="0"/>
          </a:p>
          <a:p>
            <a:pPr marL="342900" indent="-342900">
              <a:lnSpc>
                <a:spcPct val="50000"/>
              </a:lnSpc>
              <a:spcBef>
                <a:spcPct val="50000"/>
              </a:spcBef>
              <a:buFont typeface="Wingdings" charset="2"/>
              <a:buNone/>
            </a:pPr>
            <a:r>
              <a:rPr lang="ja-JP" altLang="en-US" sz="2200" dirty="0"/>
              <a:t>		平日	　　</a:t>
            </a:r>
            <a:r>
              <a:rPr lang="en-US" altLang="ja-JP" sz="2200" dirty="0"/>
              <a:t>20</a:t>
            </a:r>
            <a:r>
              <a:rPr lang="ja-JP" altLang="en-US" sz="2200" dirty="0"/>
              <a:t>時　～　翌朝</a:t>
            </a:r>
            <a:r>
              <a:rPr lang="en-US" altLang="ja-JP" sz="2200" dirty="0"/>
              <a:t>7</a:t>
            </a:r>
            <a:r>
              <a:rPr lang="ja-JP" altLang="en-US" sz="2200" dirty="0"/>
              <a:t>時</a:t>
            </a:r>
          </a:p>
          <a:p>
            <a:pPr marL="342900" indent="-342900">
              <a:lnSpc>
                <a:spcPct val="50000"/>
              </a:lnSpc>
              <a:spcBef>
                <a:spcPct val="50000"/>
              </a:spcBef>
              <a:buFont typeface="Wingdings" charset="2"/>
              <a:buNone/>
            </a:pPr>
            <a:r>
              <a:rPr lang="ja-JP" altLang="en-US" sz="2200" dirty="0"/>
              <a:t>		土曜日	　　</a:t>
            </a:r>
            <a:r>
              <a:rPr lang="en-US" altLang="ja-JP" sz="2200" dirty="0"/>
              <a:t>15</a:t>
            </a:r>
            <a:r>
              <a:rPr lang="ja-JP" altLang="en-US" sz="2200" dirty="0"/>
              <a:t>時　～　翌朝</a:t>
            </a:r>
            <a:r>
              <a:rPr lang="en-US" altLang="ja-JP" sz="2200" dirty="0"/>
              <a:t>7</a:t>
            </a:r>
            <a:r>
              <a:rPr lang="ja-JP" altLang="en-US" sz="2200" dirty="0"/>
              <a:t>時</a:t>
            </a:r>
          </a:p>
          <a:p>
            <a:pPr marL="342900" indent="-342900">
              <a:lnSpc>
                <a:spcPct val="50000"/>
              </a:lnSpc>
              <a:spcBef>
                <a:spcPct val="50000"/>
              </a:spcBef>
              <a:buFont typeface="Wingdings" charset="2"/>
              <a:buNone/>
            </a:pPr>
            <a:r>
              <a:rPr lang="ja-JP" altLang="en-US" sz="2200" dirty="0"/>
              <a:t>		日祝日	　　  </a:t>
            </a:r>
            <a:r>
              <a:rPr lang="en-US" altLang="ja-JP" sz="2200" dirty="0"/>
              <a:t>9</a:t>
            </a:r>
            <a:r>
              <a:rPr lang="ja-JP" altLang="en-US" sz="2200" dirty="0"/>
              <a:t>時　～　翌朝</a:t>
            </a:r>
            <a:r>
              <a:rPr lang="en-US" altLang="ja-JP" sz="2200" dirty="0"/>
              <a:t>7</a:t>
            </a:r>
            <a:r>
              <a:rPr lang="ja-JP" altLang="en-US" sz="2200" dirty="0"/>
              <a:t>時</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正方形/長方形 3"/>
          <p:cNvSpPr/>
          <p:nvPr/>
        </p:nvSpPr>
        <p:spPr>
          <a:xfrm>
            <a:off x="251520" y="2492896"/>
            <a:ext cx="4286280" cy="7143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solidFill>
                  <a:schemeClr val="tx1"/>
                </a:solidFill>
                <a:latin typeface="HG丸ｺﾞｼｯｸM-PRO" pitchFamily="50" charset="-128"/>
                <a:ea typeface="HG丸ｺﾞｼｯｸM-PRO" pitchFamily="50" charset="-128"/>
              </a:rPr>
              <a:t>全身状態の評価</a:t>
            </a:r>
            <a:endParaRPr kumimoji="1" lang="en-US" altLang="ja-JP" sz="2000" dirty="0" smtClean="0">
              <a:solidFill>
                <a:schemeClr val="tx1"/>
              </a:solidFill>
              <a:latin typeface="HG丸ｺﾞｼｯｸM-PRO" pitchFamily="50" charset="-128"/>
              <a:ea typeface="HG丸ｺﾞｼｯｸM-PRO" pitchFamily="50" charset="-128"/>
            </a:endParaRPr>
          </a:p>
          <a:p>
            <a:pPr algn="ctr"/>
            <a:r>
              <a:rPr lang="en-US" altLang="ja-JP" sz="2000" dirty="0" smtClean="0">
                <a:solidFill>
                  <a:schemeClr val="tx1"/>
                </a:solidFill>
                <a:latin typeface="HG丸ｺﾞｼｯｸM-PRO" pitchFamily="50" charset="-128"/>
                <a:ea typeface="HG丸ｺﾞｼｯｸM-PRO" pitchFamily="50" charset="-128"/>
              </a:rPr>
              <a:t>(</a:t>
            </a:r>
            <a:r>
              <a:rPr lang="ja-JP" altLang="en-US" sz="2000" dirty="0" smtClean="0">
                <a:solidFill>
                  <a:schemeClr val="tx1"/>
                </a:solidFill>
                <a:latin typeface="HG丸ｺﾞｼｯｸM-PRO" pitchFamily="50" charset="-128"/>
                <a:ea typeface="HG丸ｺﾞｼｯｸM-PRO" pitchFamily="50" charset="-128"/>
              </a:rPr>
              <a:t>小児アセスメントトライアングル</a:t>
            </a:r>
            <a:r>
              <a:rPr lang="en-US" altLang="ja-JP" sz="2000" dirty="0" smtClean="0">
                <a:solidFill>
                  <a:schemeClr val="tx1"/>
                </a:solidFill>
                <a:latin typeface="HG丸ｺﾞｼｯｸM-PRO" pitchFamily="50" charset="-128"/>
                <a:ea typeface="HG丸ｺﾞｼｯｸM-PRO" pitchFamily="50" charset="-128"/>
              </a:rPr>
              <a:t>)</a:t>
            </a:r>
            <a:endParaRPr kumimoji="1" lang="ja-JP" altLang="en-US" sz="2000" dirty="0">
              <a:solidFill>
                <a:schemeClr val="tx1"/>
              </a:solidFill>
              <a:latin typeface="HG丸ｺﾞｼｯｸM-PRO" pitchFamily="50" charset="-128"/>
              <a:ea typeface="HG丸ｺﾞｼｯｸM-PRO" pitchFamily="50" charset="-128"/>
            </a:endParaRPr>
          </a:p>
        </p:txBody>
      </p:sp>
      <p:sp>
        <p:nvSpPr>
          <p:cNvPr id="6" name="正方形/長方形 5"/>
          <p:cNvSpPr/>
          <p:nvPr/>
        </p:nvSpPr>
        <p:spPr>
          <a:xfrm>
            <a:off x="4499992" y="3429000"/>
            <a:ext cx="3629044" cy="64294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000" dirty="0" smtClean="0">
                <a:solidFill>
                  <a:schemeClr val="tx1"/>
                </a:solidFill>
                <a:latin typeface="HG丸ｺﾞｼｯｸM-PRO" pitchFamily="50" charset="-128"/>
                <a:ea typeface="HG丸ｺﾞｼｯｸM-PRO" pitchFamily="50" charset="-128"/>
              </a:rPr>
              <a:t>来院の理由と簡潔な病歴</a:t>
            </a:r>
            <a:endParaRPr lang="en-US" altLang="ja-JP" sz="2000" dirty="0" smtClean="0">
              <a:solidFill>
                <a:schemeClr val="tx1"/>
              </a:solidFill>
              <a:latin typeface="HG丸ｺﾞｼｯｸM-PRO" pitchFamily="50" charset="-128"/>
              <a:ea typeface="HG丸ｺﾞｼｯｸM-PRO" pitchFamily="50" charset="-128"/>
            </a:endParaRPr>
          </a:p>
          <a:p>
            <a:pPr algn="ctr"/>
            <a:r>
              <a:rPr kumimoji="1" lang="en-US" altLang="ja-JP" sz="2000" dirty="0" smtClean="0">
                <a:solidFill>
                  <a:schemeClr val="tx1"/>
                </a:solidFill>
                <a:latin typeface="HG丸ｺﾞｼｯｸM-PRO" pitchFamily="50" charset="-128"/>
                <a:ea typeface="HG丸ｺﾞｼｯｸM-PRO" pitchFamily="50" charset="-128"/>
              </a:rPr>
              <a:t>(</a:t>
            </a:r>
            <a:r>
              <a:rPr kumimoji="1" lang="ja-JP" altLang="en-US" sz="2000" dirty="0" smtClean="0">
                <a:solidFill>
                  <a:schemeClr val="tx1"/>
                </a:solidFill>
                <a:latin typeface="HG丸ｺﾞｼｯｸM-PRO" pitchFamily="50" charset="-128"/>
                <a:ea typeface="HG丸ｺﾞｼｯｸM-PRO" pitchFamily="50" charset="-128"/>
              </a:rPr>
              <a:t>緊急度分類</a:t>
            </a:r>
            <a:r>
              <a:rPr kumimoji="1" lang="en-US" altLang="ja-JP" sz="2000" dirty="0" smtClean="0">
                <a:solidFill>
                  <a:schemeClr val="tx1"/>
                </a:solidFill>
                <a:latin typeface="HG丸ｺﾞｼｯｸM-PRO" pitchFamily="50" charset="-128"/>
                <a:ea typeface="HG丸ｺﾞｼｯｸM-PRO" pitchFamily="50" charset="-128"/>
              </a:rPr>
              <a:t>)</a:t>
            </a:r>
            <a:endParaRPr kumimoji="1" lang="ja-JP" altLang="en-US" sz="2000" dirty="0">
              <a:solidFill>
                <a:schemeClr val="tx1"/>
              </a:solidFill>
              <a:latin typeface="HG丸ｺﾞｼｯｸM-PRO" pitchFamily="50" charset="-128"/>
              <a:ea typeface="HG丸ｺﾞｼｯｸM-PRO" pitchFamily="50" charset="-128"/>
            </a:endParaRPr>
          </a:p>
        </p:txBody>
      </p:sp>
      <p:sp>
        <p:nvSpPr>
          <p:cNvPr id="8" name="正方形/長方形 7"/>
          <p:cNvSpPr/>
          <p:nvPr/>
        </p:nvSpPr>
        <p:spPr>
          <a:xfrm>
            <a:off x="5929322" y="4509120"/>
            <a:ext cx="3214678" cy="7143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solidFill>
                  <a:schemeClr val="tx1"/>
                </a:solidFill>
                <a:latin typeface="HG丸ｺﾞｼｯｸM-PRO" pitchFamily="50" charset="-128"/>
                <a:ea typeface="HG丸ｺﾞｼｯｸM-PRO" pitchFamily="50" charset="-128"/>
              </a:rPr>
              <a:t>生理学的評価</a:t>
            </a:r>
            <a:endParaRPr kumimoji="1" lang="en-US" altLang="ja-JP" sz="2000" dirty="0" smtClean="0">
              <a:solidFill>
                <a:schemeClr val="tx1"/>
              </a:solidFill>
              <a:latin typeface="HG丸ｺﾞｼｯｸM-PRO" pitchFamily="50" charset="-128"/>
              <a:ea typeface="HG丸ｺﾞｼｯｸM-PRO" pitchFamily="50" charset="-128"/>
            </a:endParaRPr>
          </a:p>
          <a:p>
            <a:pPr algn="ctr"/>
            <a:r>
              <a:rPr lang="en-US" altLang="ja-JP" sz="2000" dirty="0" smtClean="0">
                <a:solidFill>
                  <a:schemeClr val="tx1"/>
                </a:solidFill>
                <a:latin typeface="HG丸ｺﾞｼｯｸM-PRO" pitchFamily="50" charset="-128"/>
                <a:ea typeface="HG丸ｺﾞｼｯｸM-PRO" pitchFamily="50" charset="-128"/>
              </a:rPr>
              <a:t>(</a:t>
            </a:r>
            <a:r>
              <a:rPr lang="ja-JP" altLang="en-US" sz="2000" dirty="0" smtClean="0">
                <a:solidFill>
                  <a:schemeClr val="tx1"/>
                </a:solidFill>
                <a:latin typeface="HG丸ｺﾞｼｯｸM-PRO" pitchFamily="50" charset="-128"/>
                <a:ea typeface="HG丸ｺﾞｼｯｸM-PRO" pitchFamily="50" charset="-128"/>
              </a:rPr>
              <a:t>迅速な心肺機能評価</a:t>
            </a:r>
            <a:r>
              <a:rPr lang="en-US" altLang="ja-JP" sz="2000" dirty="0" smtClean="0">
                <a:solidFill>
                  <a:schemeClr val="tx1"/>
                </a:solidFill>
                <a:latin typeface="HG丸ｺﾞｼｯｸM-PRO" pitchFamily="50" charset="-128"/>
                <a:ea typeface="HG丸ｺﾞｼｯｸM-PRO" pitchFamily="50" charset="-128"/>
              </a:rPr>
              <a:t>)</a:t>
            </a:r>
            <a:endParaRPr kumimoji="1" lang="ja-JP" altLang="en-US" sz="2000" dirty="0">
              <a:solidFill>
                <a:schemeClr val="tx1"/>
              </a:solidFill>
              <a:latin typeface="HG丸ｺﾞｼｯｸM-PRO" pitchFamily="50" charset="-128"/>
              <a:ea typeface="HG丸ｺﾞｼｯｸM-PRO" pitchFamily="50" charset="-128"/>
            </a:endParaRPr>
          </a:p>
        </p:txBody>
      </p:sp>
      <p:sp>
        <p:nvSpPr>
          <p:cNvPr id="10" name="正方形/長方形 9"/>
          <p:cNvSpPr/>
          <p:nvPr/>
        </p:nvSpPr>
        <p:spPr>
          <a:xfrm>
            <a:off x="157170" y="5972080"/>
            <a:ext cx="1318486" cy="6972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200" dirty="0" smtClean="0">
                <a:solidFill>
                  <a:srgbClr val="D60093"/>
                </a:solidFill>
                <a:latin typeface="HG丸ｺﾞｼｯｸM-PRO" pitchFamily="50" charset="-128"/>
                <a:ea typeface="HG丸ｺﾞｼｯｸM-PRO" pitchFamily="50" charset="-128"/>
              </a:rPr>
              <a:t>蘇生</a:t>
            </a:r>
            <a:endParaRPr kumimoji="1" lang="en-US" altLang="ja-JP" sz="3200" dirty="0" smtClean="0">
              <a:solidFill>
                <a:srgbClr val="D60093"/>
              </a:solidFill>
              <a:latin typeface="HG丸ｺﾞｼｯｸM-PRO" pitchFamily="50" charset="-128"/>
              <a:ea typeface="HG丸ｺﾞｼｯｸM-PRO" pitchFamily="50" charset="-128"/>
            </a:endParaRPr>
          </a:p>
        </p:txBody>
      </p:sp>
      <p:sp>
        <p:nvSpPr>
          <p:cNvPr id="11" name="正方形/長方形 10"/>
          <p:cNvSpPr/>
          <p:nvPr/>
        </p:nvSpPr>
        <p:spPr>
          <a:xfrm>
            <a:off x="2500330" y="5986374"/>
            <a:ext cx="1135566" cy="68298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200" dirty="0" smtClean="0">
                <a:solidFill>
                  <a:srgbClr val="FF0000"/>
                </a:solidFill>
                <a:latin typeface="HG丸ｺﾞｼｯｸM-PRO" pitchFamily="50" charset="-128"/>
                <a:ea typeface="HG丸ｺﾞｼｯｸM-PRO" pitchFamily="50" charset="-128"/>
              </a:rPr>
              <a:t>緊急</a:t>
            </a:r>
            <a:endParaRPr kumimoji="1" lang="en-US" altLang="ja-JP" sz="3200" dirty="0" smtClean="0">
              <a:solidFill>
                <a:srgbClr val="FF0000"/>
              </a:solidFill>
              <a:latin typeface="HG丸ｺﾞｼｯｸM-PRO" pitchFamily="50" charset="-128"/>
              <a:ea typeface="HG丸ｺﾞｼｯｸM-PRO" pitchFamily="50" charset="-128"/>
            </a:endParaRPr>
          </a:p>
        </p:txBody>
      </p:sp>
      <p:sp>
        <p:nvSpPr>
          <p:cNvPr id="12" name="正方形/長方形 11"/>
          <p:cNvSpPr/>
          <p:nvPr/>
        </p:nvSpPr>
        <p:spPr>
          <a:xfrm>
            <a:off x="4857784" y="5972080"/>
            <a:ext cx="1442408" cy="6972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200" dirty="0" smtClean="0">
                <a:solidFill>
                  <a:srgbClr val="2D5902"/>
                </a:solidFill>
                <a:latin typeface="HG丸ｺﾞｼｯｸM-PRO" pitchFamily="50" charset="-128"/>
                <a:ea typeface="HG丸ｺﾞｼｯｸM-PRO" pitchFamily="50" charset="-128"/>
              </a:rPr>
              <a:t>準緊急</a:t>
            </a:r>
            <a:endParaRPr kumimoji="1" lang="ja-JP" altLang="en-US" sz="3200" dirty="0">
              <a:solidFill>
                <a:srgbClr val="2D5902"/>
              </a:solidFill>
              <a:latin typeface="HG丸ｺﾞｼｯｸM-PRO" pitchFamily="50" charset="-128"/>
              <a:ea typeface="HG丸ｺﾞｼｯｸM-PRO" pitchFamily="50" charset="-128"/>
            </a:endParaRPr>
          </a:p>
        </p:txBody>
      </p:sp>
      <p:sp>
        <p:nvSpPr>
          <p:cNvPr id="13" name="正方形/長方形 12"/>
          <p:cNvSpPr/>
          <p:nvPr/>
        </p:nvSpPr>
        <p:spPr>
          <a:xfrm>
            <a:off x="7001494" y="5972080"/>
            <a:ext cx="1674962" cy="6972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200" dirty="0" smtClean="0">
                <a:solidFill>
                  <a:srgbClr val="FFC000"/>
                </a:solidFill>
                <a:latin typeface="HG丸ｺﾞｼｯｸM-PRO" pitchFamily="50" charset="-128"/>
                <a:ea typeface="HG丸ｺﾞｼｯｸM-PRO" pitchFamily="50" charset="-128"/>
              </a:rPr>
              <a:t>非緊急</a:t>
            </a:r>
            <a:endParaRPr kumimoji="1" lang="en-US" altLang="ja-JP" sz="3200" dirty="0" smtClean="0">
              <a:solidFill>
                <a:srgbClr val="FFC000"/>
              </a:solidFill>
              <a:latin typeface="HG丸ｺﾞｼｯｸM-PRO" pitchFamily="50" charset="-128"/>
              <a:ea typeface="HG丸ｺﾞｼｯｸM-PRO" pitchFamily="50" charset="-128"/>
            </a:endParaRPr>
          </a:p>
        </p:txBody>
      </p:sp>
      <p:cxnSp>
        <p:nvCxnSpPr>
          <p:cNvPr id="14" name="直線矢印コネクタ 13"/>
          <p:cNvCxnSpPr>
            <a:stCxn id="4" idx="3"/>
          </p:cNvCxnSpPr>
          <p:nvPr/>
        </p:nvCxnSpPr>
        <p:spPr>
          <a:xfrm>
            <a:off x="4537800" y="2850086"/>
            <a:ext cx="682272" cy="578914"/>
          </a:xfrm>
          <a:prstGeom prst="straightConnector1">
            <a:avLst/>
          </a:prstGeom>
          <a:ln w="76200">
            <a:tailEnd type="arrow"/>
          </a:ln>
        </p:spPr>
        <p:style>
          <a:lnRef idx="3">
            <a:schemeClr val="accent6"/>
          </a:lnRef>
          <a:fillRef idx="0">
            <a:schemeClr val="accent6"/>
          </a:fillRef>
          <a:effectRef idx="2">
            <a:schemeClr val="accent6"/>
          </a:effectRef>
          <a:fontRef idx="minor">
            <a:schemeClr val="tx1"/>
          </a:fontRef>
        </p:style>
      </p:cxnSp>
      <p:cxnSp>
        <p:nvCxnSpPr>
          <p:cNvPr id="15" name="直線矢印コネクタ 14"/>
          <p:cNvCxnSpPr/>
          <p:nvPr/>
        </p:nvCxnSpPr>
        <p:spPr>
          <a:xfrm rot="16200000" flipH="1">
            <a:off x="6625083" y="4184229"/>
            <a:ext cx="500066" cy="285752"/>
          </a:xfrm>
          <a:prstGeom prst="straightConnector1">
            <a:avLst/>
          </a:prstGeom>
          <a:ln w="76200">
            <a:solidFill>
              <a:schemeClr val="accent6"/>
            </a:solidFill>
            <a:tailEnd type="arrow"/>
          </a:ln>
        </p:spPr>
        <p:style>
          <a:lnRef idx="3">
            <a:schemeClr val="accent4"/>
          </a:lnRef>
          <a:fillRef idx="0">
            <a:schemeClr val="accent4"/>
          </a:fillRef>
          <a:effectRef idx="2">
            <a:schemeClr val="accent4"/>
          </a:effectRef>
          <a:fontRef idx="minor">
            <a:schemeClr val="tx1"/>
          </a:fontRef>
        </p:style>
      </p:cxnSp>
      <p:cxnSp>
        <p:nvCxnSpPr>
          <p:cNvPr id="16" name="直線矢印コネクタ 15"/>
          <p:cNvCxnSpPr/>
          <p:nvPr/>
        </p:nvCxnSpPr>
        <p:spPr>
          <a:xfrm rot="5400000">
            <a:off x="-920463" y="4561273"/>
            <a:ext cx="2808312" cy="11171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8" name="直線矢印コネクタ 17"/>
          <p:cNvCxnSpPr/>
          <p:nvPr/>
        </p:nvCxnSpPr>
        <p:spPr>
          <a:xfrm rot="5400000">
            <a:off x="5691544" y="5621824"/>
            <a:ext cx="785248"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9" name="直線矢印コネクタ 18"/>
          <p:cNvCxnSpPr/>
          <p:nvPr/>
        </p:nvCxnSpPr>
        <p:spPr>
          <a:xfrm rot="5400000">
            <a:off x="7847572" y="5625246"/>
            <a:ext cx="792881" cy="792"/>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0" name="直線矢印コネクタ 19"/>
          <p:cNvCxnSpPr>
            <a:endCxn id="11" idx="0"/>
          </p:cNvCxnSpPr>
          <p:nvPr/>
        </p:nvCxnSpPr>
        <p:spPr>
          <a:xfrm rot="16200000" flipH="1">
            <a:off x="1677275" y="4595536"/>
            <a:ext cx="2773396" cy="8279"/>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1" name="直線矢印コネクタ 20"/>
          <p:cNvCxnSpPr/>
          <p:nvPr/>
        </p:nvCxnSpPr>
        <p:spPr>
          <a:xfrm rot="10800000" flipV="1">
            <a:off x="827584" y="4077072"/>
            <a:ext cx="4392488" cy="192768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2" name="直線矢印コネクタ 21"/>
          <p:cNvCxnSpPr>
            <a:stCxn id="8" idx="2"/>
          </p:cNvCxnSpPr>
          <p:nvPr/>
        </p:nvCxnSpPr>
        <p:spPr>
          <a:xfrm rot="5400000">
            <a:off x="5115376" y="3527997"/>
            <a:ext cx="725782" cy="4116789"/>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3" name="直線矢印コネクタ 22"/>
          <p:cNvCxnSpPr/>
          <p:nvPr/>
        </p:nvCxnSpPr>
        <p:spPr>
          <a:xfrm rot="10800000" flipV="1">
            <a:off x="1475656" y="4869160"/>
            <a:ext cx="4430296" cy="115212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2" name="直線矢印コネクタ 41"/>
          <p:cNvCxnSpPr>
            <a:endCxn id="12" idx="0"/>
          </p:cNvCxnSpPr>
          <p:nvPr/>
        </p:nvCxnSpPr>
        <p:spPr>
          <a:xfrm rot="16200000" flipH="1">
            <a:off x="4596043" y="4989135"/>
            <a:ext cx="1895008" cy="70882"/>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5" name="直線矢印コネクタ 44"/>
          <p:cNvCxnSpPr/>
          <p:nvPr/>
        </p:nvCxnSpPr>
        <p:spPr>
          <a:xfrm rot="10800000" flipV="1">
            <a:off x="3275856" y="4077072"/>
            <a:ext cx="2088234" cy="187220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49" name="タイトル 1"/>
          <p:cNvSpPr>
            <a:spLocks noGrp="1"/>
          </p:cNvSpPr>
          <p:nvPr>
            <p:ph type="title"/>
          </p:nvPr>
        </p:nvSpPr>
        <p:spPr>
          <a:xfrm>
            <a:off x="457200" y="-99392"/>
            <a:ext cx="8229600" cy="1143000"/>
          </a:xfrm>
        </p:spPr>
        <p:txBody>
          <a:bodyPr/>
          <a:lstStyle/>
          <a:p>
            <a:r>
              <a:rPr kumimoji="1" lang="ja-JP" altLang="en-US" dirty="0" smtClean="0"/>
              <a:t>トリアージ</a:t>
            </a:r>
            <a:endParaRPr kumimoji="1" lang="ja-JP" altLang="en-US" dirty="0"/>
          </a:p>
        </p:txBody>
      </p:sp>
      <p:sp>
        <p:nvSpPr>
          <p:cNvPr id="50" name="テキスト ボックス 49"/>
          <p:cNvSpPr txBox="1"/>
          <p:nvPr/>
        </p:nvSpPr>
        <p:spPr>
          <a:xfrm>
            <a:off x="251520" y="1124744"/>
            <a:ext cx="8768747" cy="954107"/>
          </a:xfrm>
          <a:prstGeom prst="rect">
            <a:avLst/>
          </a:prstGeom>
          <a:noFill/>
        </p:spPr>
        <p:txBody>
          <a:bodyPr wrap="none" rtlCol="0">
            <a:spAutoFit/>
          </a:bodyPr>
          <a:lstStyle/>
          <a:p>
            <a:r>
              <a:rPr lang="ja-JP" altLang="en-US" sz="2800" dirty="0" smtClean="0"/>
              <a:t>患者来院後、看護師が</a:t>
            </a:r>
            <a:r>
              <a:rPr lang="en-US" altLang="ja-JP" sz="2800" dirty="0" smtClean="0"/>
              <a:t>10</a:t>
            </a:r>
            <a:r>
              <a:rPr lang="ja-JP" altLang="en-US" sz="2800" dirty="0" smtClean="0"/>
              <a:t>分以内に患者のもとへゆき、</a:t>
            </a:r>
            <a:endParaRPr lang="en-US" altLang="ja-JP" sz="2800" dirty="0" smtClean="0"/>
          </a:p>
          <a:p>
            <a:r>
              <a:rPr lang="ja-JP" altLang="en-US" sz="2800" dirty="0" smtClean="0"/>
              <a:t>患者の病態把握をし、診察の順番を決定することである。</a:t>
            </a:r>
            <a:endParaRPr kumimoji="1" lang="ja-JP" alt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 name="フローチャート: 判断 52"/>
          <p:cNvSpPr/>
          <p:nvPr/>
        </p:nvSpPr>
        <p:spPr>
          <a:xfrm>
            <a:off x="5055397" y="1691805"/>
            <a:ext cx="2373099" cy="1236408"/>
          </a:xfrm>
          <a:prstGeom prst="flowChartDecision">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endParaRPr kumimoji="1" lang="ja-JP" altLang="en-US" sz="1200" dirty="0">
              <a:solidFill>
                <a:schemeClr val="tx1"/>
              </a:solidFill>
            </a:endParaRPr>
          </a:p>
        </p:txBody>
      </p:sp>
      <p:sp>
        <p:nvSpPr>
          <p:cNvPr id="4" name="フローチャート: 判断 3"/>
          <p:cNvSpPr/>
          <p:nvPr/>
        </p:nvSpPr>
        <p:spPr>
          <a:xfrm>
            <a:off x="1946695" y="69017"/>
            <a:ext cx="2373099" cy="1236408"/>
          </a:xfrm>
          <a:prstGeom prst="flowChartDecision">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endParaRPr kumimoji="1" lang="ja-JP" altLang="en-US" sz="1200" dirty="0">
              <a:solidFill>
                <a:schemeClr val="tx1"/>
              </a:solidFill>
            </a:endParaRPr>
          </a:p>
        </p:txBody>
      </p:sp>
      <p:cxnSp>
        <p:nvCxnSpPr>
          <p:cNvPr id="6" name="直線矢印コネクタ 5"/>
          <p:cNvCxnSpPr/>
          <p:nvPr/>
        </p:nvCxnSpPr>
        <p:spPr>
          <a:xfrm rot="5400000">
            <a:off x="3001962" y="1504815"/>
            <a:ext cx="28992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フローチャート: 判断 8"/>
          <p:cNvSpPr/>
          <p:nvPr/>
        </p:nvSpPr>
        <p:spPr>
          <a:xfrm>
            <a:off x="1946695" y="1678181"/>
            <a:ext cx="2373099" cy="1236408"/>
          </a:xfrm>
          <a:prstGeom prst="flowChartDecision">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endParaRPr kumimoji="1" lang="ja-JP" altLang="en-US" dirty="0">
              <a:solidFill>
                <a:schemeClr val="tx1"/>
              </a:solidFill>
            </a:endParaRPr>
          </a:p>
        </p:txBody>
      </p:sp>
      <p:cxnSp>
        <p:nvCxnSpPr>
          <p:cNvPr id="10" name="直線矢印コネクタ 9"/>
          <p:cNvCxnSpPr/>
          <p:nvPr/>
        </p:nvCxnSpPr>
        <p:spPr>
          <a:xfrm rot="5400000">
            <a:off x="3002507" y="3106845"/>
            <a:ext cx="28992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フローチャート: 判断 10"/>
          <p:cNvSpPr/>
          <p:nvPr/>
        </p:nvSpPr>
        <p:spPr>
          <a:xfrm>
            <a:off x="5055397" y="3274461"/>
            <a:ext cx="2373099" cy="1236408"/>
          </a:xfrm>
          <a:prstGeom prst="flowChartDecision">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endParaRPr kumimoji="1" lang="ja-JP" altLang="en-US" sz="1200" dirty="0">
              <a:solidFill>
                <a:schemeClr val="tx1"/>
              </a:solidFill>
            </a:endParaRPr>
          </a:p>
        </p:txBody>
      </p:sp>
      <p:cxnSp>
        <p:nvCxnSpPr>
          <p:cNvPr id="12" name="直線矢印コネクタ 11"/>
          <p:cNvCxnSpPr/>
          <p:nvPr/>
        </p:nvCxnSpPr>
        <p:spPr>
          <a:xfrm>
            <a:off x="4542798" y="2306083"/>
            <a:ext cx="21929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正方形/長方形 14"/>
          <p:cNvSpPr/>
          <p:nvPr/>
        </p:nvSpPr>
        <p:spPr>
          <a:xfrm>
            <a:off x="5824851" y="399822"/>
            <a:ext cx="855901" cy="455589"/>
          </a:xfrm>
          <a:prstGeom prst="rect">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蘇生</a:t>
            </a:r>
            <a:endParaRPr kumimoji="1" lang="ja-JP" altLang="en-US" dirty="0"/>
          </a:p>
        </p:txBody>
      </p:sp>
      <p:sp>
        <p:nvSpPr>
          <p:cNvPr id="16" name="正方形/長方形 15"/>
          <p:cNvSpPr/>
          <p:nvPr/>
        </p:nvSpPr>
        <p:spPr>
          <a:xfrm>
            <a:off x="2201167" y="234684"/>
            <a:ext cx="1829270" cy="892552"/>
          </a:xfrm>
          <a:prstGeom prst="rect">
            <a:avLst/>
          </a:prstGeom>
        </p:spPr>
        <p:txBody>
          <a:bodyPr wrap="square">
            <a:spAutoFit/>
          </a:bodyPr>
          <a:lstStyle/>
          <a:p>
            <a:pPr algn="ctr">
              <a:spcAft>
                <a:spcPts val="600"/>
              </a:spcAft>
            </a:pPr>
            <a:r>
              <a:rPr lang="ja-JP" altLang="en-US" sz="1400" dirty="0"/>
              <a:t>けいれん中</a:t>
            </a:r>
            <a:endParaRPr lang="en-US" altLang="ja-JP" sz="1400" dirty="0"/>
          </a:p>
          <a:p>
            <a:pPr algn="ctr">
              <a:spcAft>
                <a:spcPts val="600"/>
              </a:spcAft>
            </a:pPr>
            <a:r>
              <a:rPr lang="en-US" altLang="ja-JP" sz="1400" dirty="0" smtClean="0">
                <a:solidFill>
                  <a:schemeClr val="tx1"/>
                </a:solidFill>
              </a:rPr>
              <a:t>or </a:t>
            </a:r>
            <a:r>
              <a:rPr lang="ja-JP" altLang="en-US" sz="1400" dirty="0" smtClean="0">
                <a:solidFill>
                  <a:schemeClr val="tx1"/>
                </a:solidFill>
              </a:rPr>
              <a:t>意識レベル低下</a:t>
            </a:r>
            <a:endParaRPr lang="en-US" altLang="ja-JP" sz="1400" dirty="0" smtClean="0">
              <a:solidFill>
                <a:schemeClr val="tx1"/>
              </a:solidFill>
            </a:endParaRPr>
          </a:p>
          <a:p>
            <a:pPr algn="ctr"/>
            <a:r>
              <a:rPr lang="en-US" altLang="ja-JP" sz="1400" dirty="0" smtClean="0">
                <a:solidFill>
                  <a:schemeClr val="tx1"/>
                </a:solidFill>
              </a:rPr>
              <a:t>o</a:t>
            </a:r>
            <a:r>
              <a:rPr lang="en-US" altLang="ja-JP" sz="1400" dirty="0"/>
              <a:t>r </a:t>
            </a:r>
            <a:r>
              <a:rPr lang="ja-JP" altLang="en-US" sz="1400" dirty="0"/>
              <a:t>無呼吸</a:t>
            </a:r>
          </a:p>
        </p:txBody>
      </p:sp>
      <p:sp>
        <p:nvSpPr>
          <p:cNvPr id="20" name="正方形/長方形 19"/>
          <p:cNvSpPr/>
          <p:nvPr/>
        </p:nvSpPr>
        <p:spPr>
          <a:xfrm>
            <a:off x="5656385" y="1953539"/>
            <a:ext cx="1192827" cy="723275"/>
          </a:xfrm>
          <a:prstGeom prst="rect">
            <a:avLst/>
          </a:prstGeom>
        </p:spPr>
        <p:txBody>
          <a:bodyPr wrap="square">
            <a:spAutoFit/>
          </a:bodyPr>
          <a:lstStyle/>
          <a:p>
            <a:pPr algn="ctr">
              <a:spcAft>
                <a:spcPts val="600"/>
              </a:spcAft>
            </a:pPr>
            <a:r>
              <a:rPr lang="en-US" altLang="ja-JP" dirty="0"/>
              <a:t>SPO2</a:t>
            </a:r>
          </a:p>
          <a:p>
            <a:pPr algn="ctr">
              <a:spcAft>
                <a:spcPts val="600"/>
              </a:spcAft>
            </a:pPr>
            <a:r>
              <a:rPr lang="en-US" altLang="ja-JP" dirty="0"/>
              <a:t> &lt; 90%</a:t>
            </a:r>
            <a:endParaRPr lang="ja-JP" altLang="en-US" dirty="0"/>
          </a:p>
        </p:txBody>
      </p:sp>
      <p:cxnSp>
        <p:nvCxnSpPr>
          <p:cNvPr id="22" name="直線矢印コネクタ 21"/>
          <p:cNvCxnSpPr/>
          <p:nvPr/>
        </p:nvCxnSpPr>
        <p:spPr>
          <a:xfrm rot="5400000" flipH="1" flipV="1">
            <a:off x="6135827" y="1243676"/>
            <a:ext cx="233946"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正方形/長方形 24"/>
          <p:cNvSpPr/>
          <p:nvPr/>
        </p:nvSpPr>
        <p:spPr>
          <a:xfrm>
            <a:off x="5041592" y="3294017"/>
            <a:ext cx="2497342" cy="1184940"/>
          </a:xfrm>
          <a:prstGeom prst="rect">
            <a:avLst/>
          </a:prstGeom>
        </p:spPr>
        <p:txBody>
          <a:bodyPr wrap="square">
            <a:spAutoFit/>
          </a:bodyPr>
          <a:lstStyle/>
          <a:p>
            <a:pPr algn="ctr">
              <a:spcAft>
                <a:spcPts val="600"/>
              </a:spcAft>
            </a:pPr>
            <a:r>
              <a:rPr lang="en-US" altLang="ja-JP" sz="1400" dirty="0" smtClean="0"/>
              <a:t>SPO2 &lt; 95%</a:t>
            </a:r>
            <a:endParaRPr lang="ja-JP" altLang="en-US" sz="1400" dirty="0" smtClean="0"/>
          </a:p>
          <a:p>
            <a:pPr algn="ctr">
              <a:spcAft>
                <a:spcPts val="600"/>
              </a:spcAft>
            </a:pPr>
            <a:r>
              <a:rPr lang="en-US" altLang="ja-JP" sz="1400" dirty="0" smtClean="0"/>
              <a:t>or CR time 2sec</a:t>
            </a:r>
            <a:r>
              <a:rPr lang="ja-JP" altLang="en-US" sz="1400" dirty="0" smtClean="0"/>
              <a:t>以上</a:t>
            </a:r>
            <a:endParaRPr lang="en-US" altLang="ja-JP" sz="1400" dirty="0" smtClean="0"/>
          </a:p>
          <a:p>
            <a:pPr algn="ctr">
              <a:spcAft>
                <a:spcPts val="600"/>
              </a:spcAft>
            </a:pPr>
            <a:r>
              <a:rPr lang="en-US" altLang="ja-JP" sz="1400" dirty="0" smtClean="0"/>
              <a:t>or </a:t>
            </a:r>
            <a:r>
              <a:rPr lang="ja-JP" altLang="en-US" sz="1400" dirty="0" smtClean="0"/>
              <a:t>頻脈２、</a:t>
            </a:r>
            <a:r>
              <a:rPr lang="en-US" altLang="ja-JP" sz="1400" dirty="0" smtClean="0"/>
              <a:t> or </a:t>
            </a:r>
            <a:r>
              <a:rPr lang="ja-JP" altLang="en-US" sz="1400" dirty="0" smtClean="0"/>
              <a:t>徐脈</a:t>
            </a:r>
            <a:endParaRPr lang="en-US" altLang="ja-JP" sz="1400" dirty="0" smtClean="0"/>
          </a:p>
          <a:p>
            <a:pPr algn="ctr">
              <a:spcAft>
                <a:spcPts val="600"/>
              </a:spcAft>
            </a:pPr>
            <a:r>
              <a:rPr lang="en-US" altLang="ja-JP" sz="1400" dirty="0" smtClean="0"/>
              <a:t>or </a:t>
            </a:r>
            <a:r>
              <a:rPr lang="ja-JP" altLang="en-US" sz="1400" dirty="0" smtClean="0"/>
              <a:t>高熱</a:t>
            </a:r>
            <a:r>
              <a:rPr lang="en-US" altLang="ja-JP" sz="1400" dirty="0" smtClean="0"/>
              <a:t> 40.5℃</a:t>
            </a:r>
            <a:r>
              <a:rPr lang="ja-JP" altLang="en-US" sz="1400" dirty="0" smtClean="0"/>
              <a:t>以上</a:t>
            </a:r>
            <a:endParaRPr lang="en-US" altLang="ja-JP" sz="1400" dirty="0" smtClean="0"/>
          </a:p>
        </p:txBody>
      </p:sp>
      <p:sp>
        <p:nvSpPr>
          <p:cNvPr id="26" name="正方形/長方形 25"/>
          <p:cNvSpPr/>
          <p:nvPr/>
        </p:nvSpPr>
        <p:spPr>
          <a:xfrm>
            <a:off x="2549520" y="2107611"/>
            <a:ext cx="1207407" cy="369332"/>
          </a:xfrm>
          <a:prstGeom prst="rect">
            <a:avLst/>
          </a:prstGeom>
        </p:spPr>
        <p:txBody>
          <a:bodyPr wrap="none">
            <a:spAutoFit/>
          </a:bodyPr>
          <a:lstStyle/>
          <a:p>
            <a:pPr algn="ctr">
              <a:spcAft>
                <a:spcPts val="600"/>
              </a:spcAft>
            </a:pPr>
            <a:r>
              <a:rPr lang="en-US" altLang="ja-JP" dirty="0"/>
              <a:t>PAT</a:t>
            </a:r>
            <a:r>
              <a:rPr lang="ja-JP" altLang="en-US" dirty="0"/>
              <a:t>の異常</a:t>
            </a:r>
          </a:p>
        </p:txBody>
      </p:sp>
      <p:sp>
        <p:nvSpPr>
          <p:cNvPr id="30" name="正方形/長方形 29"/>
          <p:cNvSpPr/>
          <p:nvPr/>
        </p:nvSpPr>
        <p:spPr>
          <a:xfrm>
            <a:off x="7856449" y="3691016"/>
            <a:ext cx="855901" cy="455589"/>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緊急</a:t>
            </a:r>
            <a:endParaRPr kumimoji="1" lang="ja-JP" altLang="en-US" dirty="0"/>
          </a:p>
        </p:txBody>
      </p:sp>
      <p:cxnSp>
        <p:nvCxnSpPr>
          <p:cNvPr id="35" name="直線矢印コネクタ 34"/>
          <p:cNvCxnSpPr/>
          <p:nvPr/>
        </p:nvCxnSpPr>
        <p:spPr>
          <a:xfrm>
            <a:off x="7459604" y="3903828"/>
            <a:ext cx="21929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テキスト ボックス 36"/>
          <p:cNvSpPr txBox="1"/>
          <p:nvPr/>
        </p:nvSpPr>
        <p:spPr>
          <a:xfrm>
            <a:off x="7281953" y="3528719"/>
            <a:ext cx="300082" cy="369332"/>
          </a:xfrm>
          <a:prstGeom prst="rect">
            <a:avLst/>
          </a:prstGeom>
          <a:noFill/>
        </p:spPr>
        <p:txBody>
          <a:bodyPr wrap="none" rtlCol="0">
            <a:spAutoFit/>
          </a:bodyPr>
          <a:lstStyle/>
          <a:p>
            <a:r>
              <a:rPr kumimoji="1" lang="en-US" altLang="ja-JP" dirty="0" smtClean="0"/>
              <a:t>Y</a:t>
            </a:r>
            <a:endParaRPr kumimoji="1" lang="ja-JP" altLang="en-US" dirty="0"/>
          </a:p>
        </p:txBody>
      </p:sp>
      <p:sp>
        <p:nvSpPr>
          <p:cNvPr id="38" name="テキスト ボックス 37"/>
          <p:cNvSpPr txBox="1"/>
          <p:nvPr/>
        </p:nvSpPr>
        <p:spPr>
          <a:xfrm>
            <a:off x="3132868" y="1175983"/>
            <a:ext cx="333670" cy="369332"/>
          </a:xfrm>
          <a:prstGeom prst="rect">
            <a:avLst/>
          </a:prstGeom>
          <a:noFill/>
        </p:spPr>
        <p:txBody>
          <a:bodyPr wrap="none" rtlCol="0">
            <a:spAutoFit/>
          </a:bodyPr>
          <a:lstStyle/>
          <a:p>
            <a:r>
              <a:rPr kumimoji="1" lang="en-US" altLang="ja-JP" dirty="0" smtClean="0"/>
              <a:t>N</a:t>
            </a:r>
            <a:endParaRPr kumimoji="1" lang="ja-JP" altLang="en-US" dirty="0"/>
          </a:p>
        </p:txBody>
      </p:sp>
      <p:sp>
        <p:nvSpPr>
          <p:cNvPr id="39" name="テキスト ボックス 38"/>
          <p:cNvSpPr txBox="1"/>
          <p:nvPr/>
        </p:nvSpPr>
        <p:spPr>
          <a:xfrm>
            <a:off x="4392757" y="1922945"/>
            <a:ext cx="300082" cy="369332"/>
          </a:xfrm>
          <a:prstGeom prst="rect">
            <a:avLst/>
          </a:prstGeom>
          <a:noFill/>
        </p:spPr>
        <p:txBody>
          <a:bodyPr wrap="none" rtlCol="0">
            <a:spAutoFit/>
          </a:bodyPr>
          <a:lstStyle/>
          <a:p>
            <a:r>
              <a:rPr kumimoji="1" lang="en-US" altLang="ja-JP" dirty="0" smtClean="0"/>
              <a:t>Y</a:t>
            </a:r>
            <a:endParaRPr kumimoji="1" lang="ja-JP" altLang="en-US" dirty="0"/>
          </a:p>
        </p:txBody>
      </p:sp>
      <p:sp>
        <p:nvSpPr>
          <p:cNvPr id="40" name="テキスト ボックス 39"/>
          <p:cNvSpPr txBox="1"/>
          <p:nvPr/>
        </p:nvSpPr>
        <p:spPr>
          <a:xfrm>
            <a:off x="1762810" y="3456584"/>
            <a:ext cx="300082" cy="369332"/>
          </a:xfrm>
          <a:prstGeom prst="rect">
            <a:avLst/>
          </a:prstGeom>
          <a:noFill/>
        </p:spPr>
        <p:txBody>
          <a:bodyPr wrap="none" rtlCol="0">
            <a:spAutoFit/>
          </a:bodyPr>
          <a:lstStyle/>
          <a:p>
            <a:r>
              <a:rPr kumimoji="1" lang="en-US" altLang="ja-JP" dirty="0" smtClean="0"/>
              <a:t>Y</a:t>
            </a:r>
            <a:endParaRPr kumimoji="1" lang="ja-JP" altLang="en-US" dirty="0"/>
          </a:p>
        </p:txBody>
      </p:sp>
      <p:sp>
        <p:nvSpPr>
          <p:cNvPr id="42" name="テキスト ボックス 41"/>
          <p:cNvSpPr txBox="1"/>
          <p:nvPr/>
        </p:nvSpPr>
        <p:spPr>
          <a:xfrm>
            <a:off x="6301237" y="1432569"/>
            <a:ext cx="300082" cy="369332"/>
          </a:xfrm>
          <a:prstGeom prst="rect">
            <a:avLst/>
          </a:prstGeom>
          <a:noFill/>
        </p:spPr>
        <p:txBody>
          <a:bodyPr wrap="none" rtlCol="0">
            <a:spAutoFit/>
          </a:bodyPr>
          <a:lstStyle/>
          <a:p>
            <a:r>
              <a:rPr kumimoji="1" lang="en-US" altLang="ja-JP" dirty="0" smtClean="0"/>
              <a:t>Y</a:t>
            </a:r>
            <a:endParaRPr kumimoji="1" lang="ja-JP" altLang="en-US" dirty="0"/>
          </a:p>
        </p:txBody>
      </p:sp>
      <p:sp>
        <p:nvSpPr>
          <p:cNvPr id="43" name="テキスト ボックス 42"/>
          <p:cNvSpPr txBox="1"/>
          <p:nvPr/>
        </p:nvSpPr>
        <p:spPr>
          <a:xfrm>
            <a:off x="3161522" y="2755589"/>
            <a:ext cx="333670" cy="369332"/>
          </a:xfrm>
          <a:prstGeom prst="rect">
            <a:avLst/>
          </a:prstGeom>
          <a:noFill/>
        </p:spPr>
        <p:txBody>
          <a:bodyPr wrap="none" rtlCol="0">
            <a:spAutoFit/>
          </a:bodyPr>
          <a:lstStyle/>
          <a:p>
            <a:r>
              <a:rPr kumimoji="1" lang="en-US" altLang="ja-JP" dirty="0" smtClean="0"/>
              <a:t>N</a:t>
            </a:r>
            <a:endParaRPr kumimoji="1" lang="ja-JP" altLang="en-US" dirty="0"/>
          </a:p>
        </p:txBody>
      </p:sp>
      <p:cxnSp>
        <p:nvCxnSpPr>
          <p:cNvPr id="46" name="直線矢印コネクタ 45"/>
          <p:cNvCxnSpPr/>
          <p:nvPr/>
        </p:nvCxnSpPr>
        <p:spPr>
          <a:xfrm rot="5400000">
            <a:off x="6093784" y="3169021"/>
            <a:ext cx="28992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7" name="テキスト ボックス 46"/>
          <p:cNvSpPr txBox="1"/>
          <p:nvPr/>
        </p:nvSpPr>
        <p:spPr>
          <a:xfrm>
            <a:off x="6252799" y="2817765"/>
            <a:ext cx="333670" cy="369332"/>
          </a:xfrm>
          <a:prstGeom prst="rect">
            <a:avLst/>
          </a:prstGeom>
          <a:noFill/>
        </p:spPr>
        <p:txBody>
          <a:bodyPr wrap="none" rtlCol="0">
            <a:spAutoFit/>
          </a:bodyPr>
          <a:lstStyle/>
          <a:p>
            <a:r>
              <a:rPr kumimoji="1" lang="en-US" altLang="ja-JP" dirty="0" smtClean="0"/>
              <a:t>N</a:t>
            </a:r>
            <a:endParaRPr kumimoji="1" lang="ja-JP" altLang="en-US" dirty="0"/>
          </a:p>
        </p:txBody>
      </p:sp>
      <p:cxnSp>
        <p:nvCxnSpPr>
          <p:cNvPr id="49" name="直線矢印コネクタ 48"/>
          <p:cNvCxnSpPr/>
          <p:nvPr/>
        </p:nvCxnSpPr>
        <p:spPr>
          <a:xfrm>
            <a:off x="4598018" y="701957"/>
            <a:ext cx="21929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0" name="テキスト ボックス 49"/>
          <p:cNvSpPr txBox="1"/>
          <p:nvPr/>
        </p:nvSpPr>
        <p:spPr>
          <a:xfrm>
            <a:off x="4447977" y="318819"/>
            <a:ext cx="300082" cy="369332"/>
          </a:xfrm>
          <a:prstGeom prst="rect">
            <a:avLst/>
          </a:prstGeom>
          <a:noFill/>
        </p:spPr>
        <p:txBody>
          <a:bodyPr wrap="none" rtlCol="0">
            <a:spAutoFit/>
          </a:bodyPr>
          <a:lstStyle/>
          <a:p>
            <a:r>
              <a:rPr kumimoji="1" lang="en-US" altLang="ja-JP" dirty="0" smtClean="0"/>
              <a:t>Y</a:t>
            </a:r>
            <a:endParaRPr kumimoji="1" lang="ja-JP" altLang="en-US" dirty="0"/>
          </a:p>
        </p:txBody>
      </p:sp>
      <p:cxnSp>
        <p:nvCxnSpPr>
          <p:cNvPr id="55" name="直線矢印コネクタ 54"/>
          <p:cNvCxnSpPr/>
          <p:nvPr/>
        </p:nvCxnSpPr>
        <p:spPr>
          <a:xfrm rot="5400000">
            <a:off x="6106545" y="4780447"/>
            <a:ext cx="28992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6" name="テキスト ボックス 55"/>
          <p:cNvSpPr txBox="1"/>
          <p:nvPr/>
        </p:nvSpPr>
        <p:spPr>
          <a:xfrm>
            <a:off x="6265560" y="4429191"/>
            <a:ext cx="333670" cy="369332"/>
          </a:xfrm>
          <a:prstGeom prst="rect">
            <a:avLst/>
          </a:prstGeom>
          <a:noFill/>
        </p:spPr>
        <p:txBody>
          <a:bodyPr wrap="none" rtlCol="0">
            <a:spAutoFit/>
          </a:bodyPr>
          <a:lstStyle/>
          <a:p>
            <a:r>
              <a:rPr kumimoji="1" lang="en-US" altLang="ja-JP" dirty="0" smtClean="0"/>
              <a:t>N</a:t>
            </a:r>
            <a:endParaRPr kumimoji="1" lang="ja-JP" altLang="en-US" dirty="0"/>
          </a:p>
        </p:txBody>
      </p:sp>
      <p:sp>
        <p:nvSpPr>
          <p:cNvPr id="57" name="正方形/長方形 56"/>
          <p:cNvSpPr/>
          <p:nvPr/>
        </p:nvSpPr>
        <p:spPr>
          <a:xfrm>
            <a:off x="5837609" y="5014855"/>
            <a:ext cx="1011603" cy="455589"/>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準緊急</a:t>
            </a:r>
            <a:endParaRPr kumimoji="1" lang="ja-JP" altLang="en-US" dirty="0"/>
          </a:p>
        </p:txBody>
      </p:sp>
      <p:sp>
        <p:nvSpPr>
          <p:cNvPr id="59" name="フローチャート: 判断 58"/>
          <p:cNvSpPr/>
          <p:nvPr/>
        </p:nvSpPr>
        <p:spPr>
          <a:xfrm>
            <a:off x="1912851" y="3224695"/>
            <a:ext cx="2373099" cy="1236408"/>
          </a:xfrm>
          <a:prstGeom prst="flowChartDecision">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endParaRPr kumimoji="1" lang="ja-JP" altLang="en-US" sz="1200" dirty="0">
              <a:solidFill>
                <a:schemeClr val="tx1"/>
              </a:solidFill>
            </a:endParaRPr>
          </a:p>
        </p:txBody>
      </p:sp>
      <p:sp>
        <p:nvSpPr>
          <p:cNvPr id="61" name="正方形/長方形 60"/>
          <p:cNvSpPr/>
          <p:nvPr/>
        </p:nvSpPr>
        <p:spPr>
          <a:xfrm>
            <a:off x="558602" y="3641250"/>
            <a:ext cx="855901" cy="455589"/>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緊急</a:t>
            </a:r>
            <a:endParaRPr kumimoji="1" lang="ja-JP" altLang="en-US" dirty="0"/>
          </a:p>
        </p:txBody>
      </p:sp>
      <p:cxnSp>
        <p:nvCxnSpPr>
          <p:cNvPr id="62" name="直線矢印コネクタ 61"/>
          <p:cNvCxnSpPr/>
          <p:nvPr/>
        </p:nvCxnSpPr>
        <p:spPr>
          <a:xfrm rot="10800000">
            <a:off x="1543744" y="3845029"/>
            <a:ext cx="27816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直線矢印コネクタ 63"/>
          <p:cNvCxnSpPr/>
          <p:nvPr/>
        </p:nvCxnSpPr>
        <p:spPr>
          <a:xfrm rot="5400000">
            <a:off x="2963999" y="4661651"/>
            <a:ext cx="28992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5" name="テキスト ボックス 64"/>
          <p:cNvSpPr txBox="1"/>
          <p:nvPr/>
        </p:nvSpPr>
        <p:spPr>
          <a:xfrm>
            <a:off x="3123014" y="4310395"/>
            <a:ext cx="333670" cy="369332"/>
          </a:xfrm>
          <a:prstGeom prst="rect">
            <a:avLst/>
          </a:prstGeom>
          <a:noFill/>
        </p:spPr>
        <p:txBody>
          <a:bodyPr wrap="none" rtlCol="0">
            <a:spAutoFit/>
          </a:bodyPr>
          <a:lstStyle/>
          <a:p>
            <a:r>
              <a:rPr kumimoji="1" lang="en-US" altLang="ja-JP" dirty="0" smtClean="0"/>
              <a:t>N</a:t>
            </a:r>
            <a:endParaRPr kumimoji="1" lang="ja-JP" altLang="en-US" dirty="0"/>
          </a:p>
        </p:txBody>
      </p:sp>
      <p:sp>
        <p:nvSpPr>
          <p:cNvPr id="66" name="正方形/長方形 65"/>
          <p:cNvSpPr/>
          <p:nvPr/>
        </p:nvSpPr>
        <p:spPr>
          <a:xfrm>
            <a:off x="372229" y="5242649"/>
            <a:ext cx="1011603" cy="455589"/>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準緊急</a:t>
            </a:r>
            <a:endParaRPr kumimoji="1" lang="ja-JP" altLang="en-US" dirty="0"/>
          </a:p>
        </p:txBody>
      </p:sp>
      <p:sp>
        <p:nvSpPr>
          <p:cNvPr id="68" name="正方形/長方形 67"/>
          <p:cNvSpPr/>
          <p:nvPr/>
        </p:nvSpPr>
        <p:spPr>
          <a:xfrm>
            <a:off x="2332463" y="3528719"/>
            <a:ext cx="1551404" cy="600164"/>
          </a:xfrm>
          <a:prstGeom prst="rect">
            <a:avLst/>
          </a:prstGeom>
        </p:spPr>
        <p:txBody>
          <a:bodyPr wrap="square">
            <a:spAutoFit/>
          </a:bodyPr>
          <a:lstStyle/>
          <a:p>
            <a:pPr algn="ctr">
              <a:spcAft>
                <a:spcPts val="600"/>
              </a:spcAft>
            </a:pPr>
            <a:r>
              <a:rPr lang="en-US" altLang="ja-JP" sz="1400" dirty="0" smtClean="0"/>
              <a:t>SPO2 &lt; 93%</a:t>
            </a:r>
            <a:endParaRPr lang="ja-JP" altLang="en-US" sz="1400" dirty="0" smtClean="0"/>
          </a:p>
          <a:p>
            <a:pPr algn="ctr">
              <a:spcAft>
                <a:spcPts val="600"/>
              </a:spcAft>
            </a:pPr>
            <a:r>
              <a:rPr lang="en-US" altLang="ja-JP" sz="1400" dirty="0" smtClean="0"/>
              <a:t>or </a:t>
            </a:r>
            <a:r>
              <a:rPr lang="ja-JP" altLang="en-US" sz="1400" dirty="0" smtClean="0"/>
              <a:t>頻脈１</a:t>
            </a:r>
            <a:endParaRPr lang="en-US" altLang="ja-JP" sz="1400" dirty="0" smtClean="0"/>
          </a:p>
        </p:txBody>
      </p:sp>
      <p:sp>
        <p:nvSpPr>
          <p:cNvPr id="69" name="フローチャート: 判断 68"/>
          <p:cNvSpPr/>
          <p:nvPr/>
        </p:nvSpPr>
        <p:spPr>
          <a:xfrm>
            <a:off x="1912851" y="4852240"/>
            <a:ext cx="2373099" cy="1236408"/>
          </a:xfrm>
          <a:prstGeom prst="flowChartDecision">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endParaRPr kumimoji="1" lang="ja-JP" altLang="en-US" sz="1200" dirty="0">
              <a:solidFill>
                <a:schemeClr val="tx1"/>
              </a:solidFill>
            </a:endParaRPr>
          </a:p>
        </p:txBody>
      </p:sp>
      <p:cxnSp>
        <p:nvCxnSpPr>
          <p:cNvPr id="70" name="直線矢印コネクタ 69"/>
          <p:cNvCxnSpPr/>
          <p:nvPr/>
        </p:nvCxnSpPr>
        <p:spPr>
          <a:xfrm rot="16200000" flipH="1">
            <a:off x="2984225" y="6193948"/>
            <a:ext cx="247424" cy="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1" name="テキスト ボックス 70"/>
          <p:cNvSpPr txBox="1"/>
          <p:nvPr/>
        </p:nvSpPr>
        <p:spPr>
          <a:xfrm>
            <a:off x="3107938" y="5906911"/>
            <a:ext cx="346932" cy="369332"/>
          </a:xfrm>
          <a:prstGeom prst="rect">
            <a:avLst/>
          </a:prstGeom>
          <a:noFill/>
        </p:spPr>
        <p:txBody>
          <a:bodyPr wrap="square" rtlCol="0">
            <a:spAutoFit/>
          </a:bodyPr>
          <a:lstStyle/>
          <a:p>
            <a:r>
              <a:rPr kumimoji="1" lang="en-US" altLang="ja-JP" dirty="0" smtClean="0"/>
              <a:t>N</a:t>
            </a:r>
            <a:endParaRPr kumimoji="1" lang="ja-JP" altLang="en-US" dirty="0"/>
          </a:p>
        </p:txBody>
      </p:sp>
      <p:sp>
        <p:nvSpPr>
          <p:cNvPr id="72" name="正方形/長方形 71"/>
          <p:cNvSpPr/>
          <p:nvPr/>
        </p:nvSpPr>
        <p:spPr>
          <a:xfrm>
            <a:off x="2593469" y="6333810"/>
            <a:ext cx="1011603" cy="455589"/>
          </a:xfrm>
          <a:prstGeom prst="rect">
            <a:avLst/>
          </a:prstGeom>
          <a:solidFill>
            <a:srgbClr val="008000">
              <a:alpha val="77000"/>
            </a:srgbClr>
          </a:solidFill>
          <a:ln>
            <a:solidFill>
              <a:srgbClr val="008000">
                <a:alpha val="49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非緊急</a:t>
            </a:r>
            <a:endParaRPr kumimoji="1" lang="ja-JP" altLang="en-US" dirty="0"/>
          </a:p>
        </p:txBody>
      </p:sp>
      <p:sp>
        <p:nvSpPr>
          <p:cNvPr id="73" name="正方形/長方形 72"/>
          <p:cNvSpPr/>
          <p:nvPr/>
        </p:nvSpPr>
        <p:spPr>
          <a:xfrm>
            <a:off x="2313679" y="5115138"/>
            <a:ext cx="1668076" cy="600164"/>
          </a:xfrm>
          <a:prstGeom prst="rect">
            <a:avLst/>
          </a:prstGeom>
        </p:spPr>
        <p:txBody>
          <a:bodyPr wrap="square">
            <a:spAutoFit/>
          </a:bodyPr>
          <a:lstStyle/>
          <a:p>
            <a:pPr algn="ctr">
              <a:spcAft>
                <a:spcPts val="600"/>
              </a:spcAft>
            </a:pPr>
            <a:r>
              <a:rPr lang="en-US" altLang="ja-JP" sz="1400" dirty="0" smtClean="0"/>
              <a:t>SPO2 &lt; 95%</a:t>
            </a:r>
            <a:endParaRPr lang="ja-JP" altLang="en-US" sz="1400" dirty="0" smtClean="0"/>
          </a:p>
          <a:p>
            <a:pPr algn="ctr">
              <a:spcAft>
                <a:spcPts val="600"/>
              </a:spcAft>
            </a:pPr>
            <a:r>
              <a:rPr lang="en-US" altLang="ja-JP" sz="1400" dirty="0" smtClean="0"/>
              <a:t>or </a:t>
            </a:r>
            <a:r>
              <a:rPr lang="ja-JP" altLang="en-US" sz="1400" dirty="0" smtClean="0"/>
              <a:t>頻脈２</a:t>
            </a:r>
            <a:endParaRPr lang="en-US" altLang="ja-JP" sz="1400" dirty="0" smtClean="0"/>
          </a:p>
        </p:txBody>
      </p:sp>
      <p:sp>
        <p:nvSpPr>
          <p:cNvPr id="83" name="テキスト ボックス 82"/>
          <p:cNvSpPr txBox="1"/>
          <p:nvPr/>
        </p:nvSpPr>
        <p:spPr>
          <a:xfrm>
            <a:off x="1725568" y="5073720"/>
            <a:ext cx="300082" cy="369332"/>
          </a:xfrm>
          <a:prstGeom prst="rect">
            <a:avLst/>
          </a:prstGeom>
          <a:noFill/>
        </p:spPr>
        <p:txBody>
          <a:bodyPr wrap="none" rtlCol="0">
            <a:spAutoFit/>
          </a:bodyPr>
          <a:lstStyle/>
          <a:p>
            <a:r>
              <a:rPr kumimoji="1" lang="en-US" altLang="ja-JP" dirty="0" smtClean="0"/>
              <a:t>Y</a:t>
            </a:r>
            <a:endParaRPr kumimoji="1" lang="ja-JP" altLang="en-US" dirty="0"/>
          </a:p>
        </p:txBody>
      </p:sp>
      <p:cxnSp>
        <p:nvCxnSpPr>
          <p:cNvPr id="84" name="直線矢印コネクタ 83"/>
          <p:cNvCxnSpPr/>
          <p:nvPr/>
        </p:nvCxnSpPr>
        <p:spPr>
          <a:xfrm rot="10800000">
            <a:off x="1506502" y="5462165"/>
            <a:ext cx="27816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下矢印 10"/>
          <p:cNvSpPr/>
          <p:nvPr/>
        </p:nvSpPr>
        <p:spPr>
          <a:xfrm>
            <a:off x="4357686" y="1343048"/>
            <a:ext cx="428628" cy="285752"/>
          </a:xfrm>
          <a:prstGeom prst="downArrow">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a:ln>
            <a:noFill/>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ja-JP" altLang="en-US" sz="2400">
              <a:latin typeface="HG丸ｺﾞｼｯｸM-PRO" pitchFamily="50" charset="-128"/>
              <a:ea typeface="HG丸ｺﾞｼｯｸM-PRO" pitchFamily="50" charset="-128"/>
            </a:endParaRPr>
          </a:p>
        </p:txBody>
      </p:sp>
      <p:sp>
        <p:nvSpPr>
          <p:cNvPr id="21" name="下矢印 20"/>
          <p:cNvSpPr/>
          <p:nvPr/>
        </p:nvSpPr>
        <p:spPr>
          <a:xfrm>
            <a:off x="4357686" y="5015456"/>
            <a:ext cx="428628" cy="285752"/>
          </a:xfrm>
          <a:prstGeom prst="downArrow">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a:ln>
            <a:noFill/>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ja-JP" altLang="en-US" sz="2400">
              <a:latin typeface="HG丸ｺﾞｼｯｸM-PRO" pitchFamily="50" charset="-128"/>
              <a:ea typeface="HG丸ｺﾞｼｯｸM-PRO" pitchFamily="50" charset="-128"/>
            </a:endParaRPr>
          </a:p>
        </p:txBody>
      </p:sp>
      <p:sp>
        <p:nvSpPr>
          <p:cNvPr id="22" name="下矢印 21"/>
          <p:cNvSpPr/>
          <p:nvPr/>
        </p:nvSpPr>
        <p:spPr>
          <a:xfrm>
            <a:off x="4357686" y="5807544"/>
            <a:ext cx="428628" cy="285752"/>
          </a:xfrm>
          <a:prstGeom prst="downArrow">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a:ln>
            <a:noFill/>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ja-JP" altLang="en-US" sz="2400">
              <a:latin typeface="HG丸ｺﾞｼｯｸM-PRO" pitchFamily="50" charset="-128"/>
              <a:ea typeface="HG丸ｺﾞｼｯｸM-PRO" pitchFamily="50" charset="-128"/>
            </a:endParaRPr>
          </a:p>
        </p:txBody>
      </p:sp>
      <p:sp>
        <p:nvSpPr>
          <p:cNvPr id="23" name="下矢印 22"/>
          <p:cNvSpPr/>
          <p:nvPr/>
        </p:nvSpPr>
        <p:spPr>
          <a:xfrm>
            <a:off x="4357686" y="4223368"/>
            <a:ext cx="428628" cy="285752"/>
          </a:xfrm>
          <a:prstGeom prst="downArrow">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a:ln>
            <a:noFill/>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ja-JP" altLang="en-US" sz="2400">
              <a:latin typeface="HG丸ｺﾞｼｯｸM-PRO" pitchFamily="50" charset="-128"/>
              <a:ea typeface="HG丸ｺﾞｼｯｸM-PRO" pitchFamily="50" charset="-128"/>
            </a:endParaRPr>
          </a:p>
        </p:txBody>
      </p:sp>
      <p:sp>
        <p:nvSpPr>
          <p:cNvPr id="24" name="下矢印 23"/>
          <p:cNvSpPr/>
          <p:nvPr/>
        </p:nvSpPr>
        <p:spPr>
          <a:xfrm>
            <a:off x="4357686" y="3501008"/>
            <a:ext cx="428628" cy="285752"/>
          </a:xfrm>
          <a:prstGeom prst="downArrow">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a:ln>
            <a:noFill/>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ja-JP" altLang="en-US" sz="2400">
              <a:latin typeface="HG丸ｺﾞｼｯｸM-PRO" pitchFamily="50" charset="-128"/>
              <a:ea typeface="HG丸ｺﾞｼｯｸM-PRO" pitchFamily="50" charset="-128"/>
            </a:endParaRPr>
          </a:p>
        </p:txBody>
      </p:sp>
      <p:sp>
        <p:nvSpPr>
          <p:cNvPr id="25" name="下矢印 24"/>
          <p:cNvSpPr/>
          <p:nvPr/>
        </p:nvSpPr>
        <p:spPr>
          <a:xfrm>
            <a:off x="4357686" y="2855216"/>
            <a:ext cx="428628" cy="285752"/>
          </a:xfrm>
          <a:prstGeom prst="downArrow">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a:ln>
            <a:noFill/>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ja-JP" altLang="en-US" sz="2400">
              <a:latin typeface="HG丸ｺﾞｼｯｸM-PRO" pitchFamily="50" charset="-128"/>
              <a:ea typeface="HG丸ｺﾞｼｯｸM-PRO" pitchFamily="50" charset="-128"/>
            </a:endParaRPr>
          </a:p>
        </p:txBody>
      </p:sp>
      <p:sp>
        <p:nvSpPr>
          <p:cNvPr id="26" name="下矢印 25"/>
          <p:cNvSpPr/>
          <p:nvPr/>
        </p:nvSpPr>
        <p:spPr>
          <a:xfrm>
            <a:off x="4357686" y="2063128"/>
            <a:ext cx="428628" cy="285752"/>
          </a:xfrm>
          <a:prstGeom prst="downArrow">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a:ln>
            <a:noFill/>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ja-JP" altLang="en-US" sz="2400">
              <a:latin typeface="HG丸ｺﾞｼｯｸM-PRO" pitchFamily="50" charset="-128"/>
              <a:ea typeface="HG丸ｺﾞｼｯｸM-PRO" pitchFamily="50" charset="-128"/>
            </a:endParaRPr>
          </a:p>
        </p:txBody>
      </p:sp>
      <p:sp>
        <p:nvSpPr>
          <p:cNvPr id="18435" name="テキスト ボックス 3"/>
          <p:cNvSpPr txBox="1">
            <a:spLocks noChangeArrowheads="1"/>
          </p:cNvSpPr>
          <p:nvPr/>
        </p:nvSpPr>
        <p:spPr bwMode="auto">
          <a:xfrm>
            <a:off x="4214810" y="940658"/>
            <a:ext cx="697627" cy="400110"/>
          </a:xfrm>
          <a:prstGeom prst="rect">
            <a:avLst/>
          </a:prstGeom>
          <a:solidFill>
            <a:schemeClr val="accent6">
              <a:lumMod val="20000"/>
              <a:lumOff val="80000"/>
            </a:schemeClr>
          </a:solidFill>
          <a:ln w="9525">
            <a:noFill/>
            <a:miter lim="800000"/>
            <a:headEnd/>
            <a:tailEnd/>
          </a:ln>
          <a:effectLst>
            <a:outerShdw blurRad="50800" dist="38100" dir="5400000" algn="t" rotWithShape="0">
              <a:prstClr val="black">
                <a:alpha val="40000"/>
              </a:prstClr>
            </a:outerShdw>
          </a:effectLst>
        </p:spPr>
        <p:txBody>
          <a:bodyPr wrap="none">
            <a:spAutoFit/>
          </a:bodyPr>
          <a:lstStyle/>
          <a:p>
            <a:pPr algn="ctr"/>
            <a:r>
              <a:rPr lang="ja-JP" altLang="en-US" sz="2000" dirty="0" smtClean="0">
                <a:latin typeface="HG丸ｺﾞｼｯｸM-PRO" pitchFamily="50" charset="-128"/>
                <a:ea typeface="HG丸ｺﾞｼｯｸM-PRO" pitchFamily="50" charset="-128"/>
              </a:rPr>
              <a:t>来院</a:t>
            </a:r>
            <a:endParaRPr lang="en-US" altLang="ja-JP" sz="2000" dirty="0">
              <a:latin typeface="HG丸ｺﾞｼｯｸM-PRO" pitchFamily="50" charset="-128"/>
              <a:ea typeface="HG丸ｺﾞｼｯｸM-PRO" pitchFamily="50" charset="-128"/>
            </a:endParaRPr>
          </a:p>
        </p:txBody>
      </p:sp>
      <p:sp>
        <p:nvSpPr>
          <p:cNvPr id="18436" name="テキスト ボックス 5"/>
          <p:cNvSpPr txBox="1">
            <a:spLocks noChangeArrowheads="1"/>
          </p:cNvSpPr>
          <p:nvPr/>
        </p:nvSpPr>
        <p:spPr bwMode="auto">
          <a:xfrm>
            <a:off x="2701723" y="2380818"/>
            <a:ext cx="3775393" cy="400110"/>
          </a:xfrm>
          <a:prstGeom prst="rect">
            <a:avLst/>
          </a:prstGeom>
          <a:solidFill>
            <a:schemeClr val="accent6">
              <a:lumMod val="20000"/>
              <a:lumOff val="80000"/>
            </a:schemeClr>
          </a:solidFill>
          <a:ln w="9525">
            <a:noFill/>
            <a:miter lim="800000"/>
            <a:headEnd/>
            <a:tailEnd/>
          </a:ln>
          <a:effectLst>
            <a:outerShdw blurRad="50800" dist="38100" dir="5400000" algn="t" rotWithShape="0">
              <a:prstClr val="black">
                <a:alpha val="40000"/>
              </a:prstClr>
            </a:outerShdw>
          </a:effectLst>
        </p:spPr>
        <p:txBody>
          <a:bodyPr wrap="none">
            <a:spAutoFit/>
          </a:bodyPr>
          <a:lstStyle/>
          <a:p>
            <a:pPr algn="ctr"/>
            <a:r>
              <a:rPr lang="ja-JP" altLang="en-US" sz="2000" dirty="0" smtClean="0">
                <a:latin typeface="HG丸ｺﾞｼｯｸM-PRO" pitchFamily="50" charset="-128"/>
                <a:ea typeface="HG丸ｺﾞｼｯｸM-PRO" pitchFamily="50" charset="-128"/>
              </a:rPr>
              <a:t>受付に保険証、乳児医療証提出</a:t>
            </a:r>
            <a:endParaRPr lang="ja-JP" altLang="en-US" sz="2000" dirty="0">
              <a:latin typeface="HG丸ｺﾞｼｯｸM-PRO" pitchFamily="50" charset="-128"/>
              <a:ea typeface="HG丸ｺﾞｼｯｸM-PRO" pitchFamily="50" charset="-128"/>
            </a:endParaRPr>
          </a:p>
        </p:txBody>
      </p:sp>
      <p:sp>
        <p:nvSpPr>
          <p:cNvPr id="18437" name="テキスト ボックス 7"/>
          <p:cNvSpPr txBox="1">
            <a:spLocks noChangeArrowheads="1"/>
          </p:cNvSpPr>
          <p:nvPr/>
        </p:nvSpPr>
        <p:spPr bwMode="auto">
          <a:xfrm>
            <a:off x="2573475" y="3820978"/>
            <a:ext cx="4031873" cy="400110"/>
          </a:xfrm>
          <a:prstGeom prst="rect">
            <a:avLst/>
          </a:prstGeom>
          <a:solidFill>
            <a:schemeClr val="accent6">
              <a:lumMod val="20000"/>
              <a:lumOff val="80000"/>
            </a:schemeClr>
          </a:solidFill>
          <a:ln w="9525">
            <a:noFill/>
            <a:miter lim="800000"/>
            <a:headEnd/>
            <a:tailEnd/>
          </a:ln>
          <a:effectLst>
            <a:outerShdw blurRad="50800" dist="38100" dir="5400000" algn="t" rotWithShape="0">
              <a:prstClr val="black">
                <a:alpha val="40000"/>
              </a:prstClr>
            </a:outerShdw>
          </a:effectLst>
        </p:spPr>
        <p:txBody>
          <a:bodyPr wrap="none">
            <a:spAutoFit/>
          </a:bodyPr>
          <a:lstStyle/>
          <a:p>
            <a:pPr algn="ctr"/>
            <a:r>
              <a:rPr lang="ja-JP" altLang="en-US" sz="2000" dirty="0" smtClean="0">
                <a:latin typeface="HG丸ｺﾞｼｯｸM-PRO" pitchFamily="50" charset="-128"/>
                <a:ea typeface="HG丸ｺﾞｼｯｸM-PRO" pitchFamily="50" charset="-128"/>
              </a:rPr>
              <a:t>カルテ作成する間に問診票の記入</a:t>
            </a:r>
            <a:endParaRPr lang="ja-JP" altLang="en-US" sz="2000" dirty="0">
              <a:latin typeface="HG丸ｺﾞｼｯｸM-PRO" pitchFamily="50" charset="-128"/>
              <a:ea typeface="HG丸ｺﾞｼｯｸM-PRO" pitchFamily="50" charset="-128"/>
            </a:endParaRPr>
          </a:p>
        </p:txBody>
      </p:sp>
      <p:sp>
        <p:nvSpPr>
          <p:cNvPr id="18438" name="テキスト ボックス 9"/>
          <p:cNvSpPr txBox="1">
            <a:spLocks noChangeArrowheads="1"/>
          </p:cNvSpPr>
          <p:nvPr/>
        </p:nvSpPr>
        <p:spPr bwMode="auto">
          <a:xfrm>
            <a:off x="2071671" y="4541058"/>
            <a:ext cx="5000660" cy="400110"/>
          </a:xfrm>
          <a:prstGeom prst="rect">
            <a:avLst/>
          </a:prstGeom>
          <a:solidFill>
            <a:schemeClr val="accent6">
              <a:lumMod val="20000"/>
              <a:lumOff val="80000"/>
            </a:schemeClr>
          </a:solidFill>
          <a:ln w="9525">
            <a:noFill/>
            <a:miter lim="800000"/>
            <a:headEnd/>
            <a:tailEnd/>
          </a:ln>
          <a:effectLst>
            <a:outerShdw blurRad="50800" dist="38100" dir="5400000" algn="t" rotWithShape="0">
              <a:prstClr val="black">
                <a:alpha val="40000"/>
              </a:prstClr>
            </a:outerShdw>
          </a:effectLst>
        </p:spPr>
        <p:txBody>
          <a:bodyPr wrap="square">
            <a:spAutoFit/>
          </a:bodyPr>
          <a:lstStyle/>
          <a:p>
            <a:pPr algn="ctr"/>
            <a:r>
              <a:rPr lang="ja-JP" altLang="en-US" sz="2000" dirty="0">
                <a:solidFill>
                  <a:srgbClr val="0070C0"/>
                </a:solidFill>
                <a:latin typeface="HG丸ｺﾞｼｯｸM-PRO" pitchFamily="50" charset="-128"/>
                <a:ea typeface="HG丸ｺﾞｼｯｸM-PRO" pitchFamily="50" charset="-128"/>
              </a:rPr>
              <a:t>看護師が患者のもとへトリアージに</a:t>
            </a:r>
            <a:r>
              <a:rPr lang="ja-JP" altLang="en-US" sz="2000" dirty="0" smtClean="0">
                <a:solidFill>
                  <a:srgbClr val="0070C0"/>
                </a:solidFill>
                <a:latin typeface="HG丸ｺﾞｼｯｸM-PRO" pitchFamily="50" charset="-128"/>
                <a:ea typeface="HG丸ｺﾞｼｯｸM-PRO" pitchFamily="50" charset="-128"/>
              </a:rPr>
              <a:t>行く</a:t>
            </a:r>
            <a:endParaRPr lang="en-US" altLang="ja-JP" sz="2000" dirty="0" smtClean="0">
              <a:latin typeface="HG丸ｺﾞｼｯｸM-PRO" pitchFamily="50" charset="-128"/>
              <a:ea typeface="HG丸ｺﾞｼｯｸM-PRO" pitchFamily="50" charset="-128"/>
            </a:endParaRPr>
          </a:p>
        </p:txBody>
      </p:sp>
      <p:sp>
        <p:nvSpPr>
          <p:cNvPr id="16" name="角丸四角形 15"/>
          <p:cNvSpPr/>
          <p:nvPr/>
        </p:nvSpPr>
        <p:spPr>
          <a:xfrm>
            <a:off x="3214678" y="1632220"/>
            <a:ext cx="2786082"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t>受付番号・自動取得</a:t>
            </a:r>
            <a:endParaRPr kumimoji="1" lang="ja-JP" altLang="en-US" sz="2000" dirty="0"/>
          </a:p>
        </p:txBody>
      </p:sp>
      <p:sp>
        <p:nvSpPr>
          <p:cNvPr id="17" name="角丸四角形 16"/>
          <p:cNvSpPr/>
          <p:nvPr/>
        </p:nvSpPr>
        <p:spPr>
          <a:xfrm>
            <a:off x="3214678" y="3143818"/>
            <a:ext cx="2786082"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t>受付完了</a:t>
            </a:r>
            <a:endParaRPr kumimoji="1" lang="ja-JP" altLang="en-US" sz="2000" dirty="0"/>
          </a:p>
        </p:txBody>
      </p:sp>
      <p:sp>
        <p:nvSpPr>
          <p:cNvPr id="18" name="角丸四角形 17"/>
          <p:cNvSpPr/>
          <p:nvPr/>
        </p:nvSpPr>
        <p:spPr>
          <a:xfrm>
            <a:off x="3214678" y="5304628"/>
            <a:ext cx="2786082"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t>患者振り分け</a:t>
            </a:r>
            <a:endParaRPr kumimoji="1" lang="ja-JP" altLang="en-US" sz="2000" dirty="0"/>
          </a:p>
        </p:txBody>
      </p:sp>
      <p:sp>
        <p:nvSpPr>
          <p:cNvPr id="28" name="角丸四角形 27"/>
          <p:cNvSpPr/>
          <p:nvPr/>
        </p:nvSpPr>
        <p:spPr>
          <a:xfrm>
            <a:off x="3167844" y="6093296"/>
            <a:ext cx="2808312" cy="576064"/>
          </a:xfrm>
          <a:prstGeom prst="roundRect">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診察</a:t>
            </a:r>
            <a:endParaRPr kumimoji="1" lang="ja-JP" altLang="en-US" sz="2400" b="1" dirty="0">
              <a:solidFill>
                <a:schemeClr val="tx1"/>
              </a:solidFill>
            </a:endParaRPr>
          </a:p>
        </p:txBody>
      </p:sp>
      <p:sp>
        <p:nvSpPr>
          <p:cNvPr id="32" name="タイトル 1"/>
          <p:cNvSpPr>
            <a:spLocks noGrp="1"/>
          </p:cNvSpPr>
          <p:nvPr>
            <p:ph type="title"/>
          </p:nvPr>
        </p:nvSpPr>
        <p:spPr>
          <a:xfrm>
            <a:off x="994946" y="188640"/>
            <a:ext cx="7177454" cy="935038"/>
          </a:xfrm>
        </p:spPr>
        <p:txBody>
          <a:bodyPr/>
          <a:lstStyle/>
          <a:p>
            <a:r>
              <a:rPr lang="ja-JP" altLang="en-US" sz="3200" dirty="0" smtClean="0">
                <a:solidFill>
                  <a:schemeClr val="tx2"/>
                </a:solidFill>
              </a:rPr>
              <a:t>診察までの流れ</a:t>
            </a:r>
            <a:endParaRPr kumimoji="1" lang="ja-JP" altLang="en-US" sz="3200" dirty="0">
              <a:solidFill>
                <a:schemeClr val="tx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図 7" descr="スクリーンショット（2010-12-01 21.46.01）.png"/>
          <p:cNvPicPr>
            <a:picLocks noChangeAspect="1"/>
          </p:cNvPicPr>
          <p:nvPr/>
        </p:nvPicPr>
        <p:blipFill>
          <a:blip r:embed="rId2" cstate="print"/>
          <a:stretch>
            <a:fillRect/>
          </a:stretch>
        </p:blipFill>
        <p:spPr>
          <a:xfrm>
            <a:off x="296863" y="12824"/>
            <a:ext cx="3743325" cy="6858000"/>
          </a:xfrm>
          <a:prstGeom prst="rect">
            <a:avLst/>
          </a:prstGeom>
        </p:spPr>
      </p:pic>
      <p:pic>
        <p:nvPicPr>
          <p:cNvPr id="9" name="図 8" descr="スクリーンショット（2010-12-01 21.34.05）.png"/>
          <p:cNvPicPr>
            <a:picLocks noChangeAspect="1"/>
          </p:cNvPicPr>
          <p:nvPr/>
        </p:nvPicPr>
        <p:blipFill>
          <a:blip r:embed="rId3" cstate="print"/>
          <a:stretch>
            <a:fillRect/>
          </a:stretch>
        </p:blipFill>
        <p:spPr>
          <a:xfrm>
            <a:off x="770914" y="1513667"/>
            <a:ext cx="2795599" cy="4130514"/>
          </a:xfrm>
          <a:prstGeom prst="rect">
            <a:avLst/>
          </a:prstGeom>
        </p:spPr>
      </p:pic>
      <p:pic>
        <p:nvPicPr>
          <p:cNvPr id="10" name="図 9" descr="スクリーンショット（2010-12-01 21.46.01）.png"/>
          <p:cNvPicPr>
            <a:picLocks noChangeAspect="1"/>
          </p:cNvPicPr>
          <p:nvPr/>
        </p:nvPicPr>
        <p:blipFill>
          <a:blip r:embed="rId2" cstate="print"/>
          <a:stretch>
            <a:fillRect/>
          </a:stretch>
        </p:blipFill>
        <p:spPr>
          <a:xfrm>
            <a:off x="4759865" y="11288"/>
            <a:ext cx="3743325" cy="6858000"/>
          </a:xfrm>
          <a:prstGeom prst="rect">
            <a:avLst/>
          </a:prstGeom>
        </p:spPr>
      </p:pic>
      <p:pic>
        <p:nvPicPr>
          <p:cNvPr id="12" name="図 11" descr="スクリーンショット（2010-12-01 21.36.18）.png"/>
          <p:cNvPicPr>
            <a:picLocks noChangeAspect="1"/>
          </p:cNvPicPr>
          <p:nvPr/>
        </p:nvPicPr>
        <p:blipFill>
          <a:blip r:embed="rId4" cstate="print"/>
          <a:stretch>
            <a:fillRect/>
          </a:stretch>
        </p:blipFill>
        <p:spPr>
          <a:xfrm>
            <a:off x="5229309" y="1513667"/>
            <a:ext cx="2808000" cy="413051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図 7" descr="スクリーンショット（2010-12-01 21.46.01）.png"/>
          <p:cNvPicPr>
            <a:picLocks noChangeAspect="1"/>
          </p:cNvPicPr>
          <p:nvPr/>
        </p:nvPicPr>
        <p:blipFill>
          <a:blip r:embed="rId2" cstate="print"/>
          <a:stretch>
            <a:fillRect/>
          </a:stretch>
        </p:blipFill>
        <p:spPr>
          <a:xfrm>
            <a:off x="296863" y="12824"/>
            <a:ext cx="3743325" cy="6858000"/>
          </a:xfrm>
          <a:prstGeom prst="rect">
            <a:avLst/>
          </a:prstGeom>
        </p:spPr>
      </p:pic>
      <p:pic>
        <p:nvPicPr>
          <p:cNvPr id="10" name="図 9" descr="スクリーンショット（2010-12-01 21.46.01）.png"/>
          <p:cNvPicPr>
            <a:picLocks noChangeAspect="1"/>
          </p:cNvPicPr>
          <p:nvPr/>
        </p:nvPicPr>
        <p:blipFill>
          <a:blip r:embed="rId2" cstate="print"/>
          <a:stretch>
            <a:fillRect/>
          </a:stretch>
        </p:blipFill>
        <p:spPr>
          <a:xfrm>
            <a:off x="4759865" y="11288"/>
            <a:ext cx="3743325" cy="6858000"/>
          </a:xfrm>
          <a:prstGeom prst="rect">
            <a:avLst/>
          </a:prstGeom>
        </p:spPr>
      </p:pic>
      <p:pic>
        <p:nvPicPr>
          <p:cNvPr id="6" name="図 5" descr="スクリーンショット（2010-12-01 21.36.38）.png"/>
          <p:cNvPicPr>
            <a:picLocks noChangeAspect="1"/>
          </p:cNvPicPr>
          <p:nvPr/>
        </p:nvPicPr>
        <p:blipFill>
          <a:blip r:embed="rId3" cstate="print"/>
          <a:stretch>
            <a:fillRect/>
          </a:stretch>
        </p:blipFill>
        <p:spPr>
          <a:xfrm>
            <a:off x="761339" y="1487207"/>
            <a:ext cx="2810278" cy="4140000"/>
          </a:xfrm>
          <a:prstGeom prst="rect">
            <a:avLst/>
          </a:prstGeom>
        </p:spPr>
      </p:pic>
      <p:pic>
        <p:nvPicPr>
          <p:cNvPr id="7" name="図 6" descr="スクリーンショット（2010-12-01 21.37.04）.png"/>
          <p:cNvPicPr>
            <a:picLocks noChangeAspect="1"/>
          </p:cNvPicPr>
          <p:nvPr/>
        </p:nvPicPr>
        <p:blipFill>
          <a:blip r:embed="rId4" cstate="print"/>
          <a:stretch>
            <a:fillRect/>
          </a:stretch>
        </p:blipFill>
        <p:spPr>
          <a:xfrm>
            <a:off x="5233938" y="1500437"/>
            <a:ext cx="2808814" cy="4140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t>まとめ</a:t>
            </a:r>
            <a:endParaRPr kumimoji="1" lang="ja-JP" altLang="en-US" dirty="0"/>
          </a:p>
        </p:txBody>
      </p:sp>
      <p:sp>
        <p:nvSpPr>
          <p:cNvPr id="3" name="テキスト ボックス 2"/>
          <p:cNvSpPr txBox="1"/>
          <p:nvPr/>
        </p:nvSpPr>
        <p:spPr>
          <a:xfrm>
            <a:off x="-49126" y="1484784"/>
            <a:ext cx="9289723" cy="4401205"/>
          </a:xfrm>
          <a:prstGeom prst="rect">
            <a:avLst/>
          </a:prstGeom>
          <a:noFill/>
        </p:spPr>
        <p:txBody>
          <a:bodyPr wrap="none" rtlCol="0">
            <a:spAutoFit/>
          </a:bodyPr>
          <a:lstStyle/>
          <a:p>
            <a:endParaRPr lang="en-US" altLang="ja-JP" sz="2800" dirty="0" smtClean="0"/>
          </a:p>
          <a:p>
            <a:pPr>
              <a:buFont typeface="Wingdings" pitchFamily="2" charset="2"/>
              <a:buChar char="u"/>
            </a:pPr>
            <a:r>
              <a:rPr kumimoji="1" lang="ja-JP" altLang="en-US" sz="2800" dirty="0" smtClean="0"/>
              <a:t>　トリアージの分類には多数の評価基準があり、</a:t>
            </a:r>
            <a:r>
              <a:rPr kumimoji="1" lang="en-US" altLang="ja-JP" sz="2800" dirty="0" smtClean="0"/>
              <a:t>iPod touch</a:t>
            </a:r>
            <a:endParaRPr kumimoji="1" lang="en-US" altLang="ja-JP" sz="2800" dirty="0" smtClean="0"/>
          </a:p>
          <a:p>
            <a:r>
              <a:rPr lang="ja-JP" altLang="en-US" sz="2800" dirty="0" smtClean="0"/>
              <a:t>　　　</a:t>
            </a:r>
            <a:r>
              <a:rPr kumimoji="1" lang="ja-JP" altLang="en-US" sz="2800" dirty="0" smtClean="0"/>
              <a:t>による判定支援は、</a:t>
            </a:r>
            <a:r>
              <a:rPr lang="ja-JP" altLang="en-US" sz="2800" dirty="0" smtClean="0"/>
              <a:t>看護師の負担軽減になっている。</a:t>
            </a:r>
            <a:endParaRPr lang="en-US" altLang="ja-JP" sz="2800" dirty="0" smtClean="0"/>
          </a:p>
          <a:p>
            <a:endParaRPr lang="en-US" altLang="ja-JP" sz="2800" dirty="0" smtClean="0"/>
          </a:p>
          <a:p>
            <a:pPr>
              <a:buFont typeface="Wingdings" pitchFamily="2" charset="2"/>
              <a:buChar char="u"/>
            </a:pPr>
            <a:r>
              <a:rPr lang="ja-JP" altLang="en-US" sz="2800" dirty="0" smtClean="0"/>
              <a:t>　日替わりの医師、看護師、コメディカルが勤務する</a:t>
            </a:r>
            <a:endParaRPr lang="en-US" altLang="ja-JP" sz="2800" dirty="0" smtClean="0"/>
          </a:p>
          <a:p>
            <a:r>
              <a:rPr lang="ja-JP" altLang="en-US" sz="2800" dirty="0" smtClean="0"/>
              <a:t>　　　当施設において、業務の効率化と医療の標準化に</a:t>
            </a:r>
            <a:endParaRPr lang="en-US" altLang="ja-JP" sz="2800" dirty="0" smtClean="0"/>
          </a:p>
          <a:p>
            <a:r>
              <a:rPr lang="ja-JP" altLang="en-US" sz="2800" dirty="0" smtClean="0"/>
              <a:t>　　　役立っている。</a:t>
            </a:r>
            <a:endParaRPr lang="en-US" altLang="ja-JP" sz="2800" dirty="0" smtClean="0"/>
          </a:p>
          <a:p>
            <a:endParaRPr kumimoji="1" lang="en-US" altLang="ja-JP" sz="2800" dirty="0" smtClean="0"/>
          </a:p>
          <a:p>
            <a:pPr>
              <a:buFont typeface="Wingdings" pitchFamily="2" charset="2"/>
              <a:buChar char="u"/>
            </a:pPr>
            <a:r>
              <a:rPr lang="ja-JP" altLang="en-US" sz="2800" dirty="0" smtClean="0"/>
              <a:t>　今後、タッチ操作がより容易な</a:t>
            </a:r>
            <a:r>
              <a:rPr lang="ja-JP" altLang="en-US" sz="2800" dirty="0" smtClean="0"/>
              <a:t>、</a:t>
            </a:r>
            <a:r>
              <a:rPr lang="en-US" altLang="ja-JP" sz="2800" dirty="0" smtClean="0"/>
              <a:t>iPad2</a:t>
            </a:r>
            <a:r>
              <a:rPr lang="ja-JP" altLang="en-US" sz="2800" dirty="0" smtClean="0"/>
              <a:t>の導入</a:t>
            </a:r>
            <a:r>
              <a:rPr lang="ja-JP" altLang="en-US" sz="2800" dirty="0" smtClean="0"/>
              <a:t>を</a:t>
            </a:r>
            <a:endParaRPr lang="en-US" altLang="ja-JP" sz="2800" dirty="0" smtClean="0"/>
          </a:p>
          <a:p>
            <a:pPr lvl="1"/>
            <a:r>
              <a:rPr lang="en-US" altLang="ja-JP" sz="2800" dirty="0" smtClean="0"/>
              <a:t>  </a:t>
            </a:r>
            <a:r>
              <a:rPr lang="ja-JP" altLang="en-US" sz="2800" dirty="0" smtClean="0"/>
              <a:t>予定</a:t>
            </a:r>
            <a:r>
              <a:rPr lang="ja-JP" altLang="en-US" sz="2800" dirty="0" smtClean="0"/>
              <a:t>している。</a:t>
            </a:r>
            <a:endParaRPr kumimoji="1" lang="ja-JP" alt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714</TotalTime>
  <Words>535</Words>
  <Application>Microsoft Macintosh PowerPoint</Application>
  <PresentationFormat>画面に合わせる (4:3)</PresentationFormat>
  <Paragraphs>89</Paragraphs>
  <Slides>9</Slides>
  <Notes>1</Notes>
  <HiddenSlides>0</HiddenSlides>
  <MMClips>0</MMClips>
  <ScaleCrop>false</ScaleCrop>
  <HeadingPairs>
    <vt:vector size="4" baseType="variant">
      <vt:variant>
        <vt:lpstr>デザイン テンプレート</vt:lpstr>
      </vt:variant>
      <vt:variant>
        <vt:i4>1</vt:i4>
      </vt:variant>
      <vt:variant>
        <vt:lpstr>スライド タイトル</vt:lpstr>
      </vt:variant>
      <vt:variant>
        <vt:i4>9</vt:i4>
      </vt:variant>
    </vt:vector>
  </HeadingPairs>
  <TitlesOfParts>
    <vt:vector size="10" baseType="lpstr">
      <vt:lpstr>Office テーマ</vt:lpstr>
      <vt:lpstr>スライド 1</vt:lpstr>
      <vt:lpstr>スライド 2</vt:lpstr>
      <vt:lpstr>スライド 3</vt:lpstr>
      <vt:lpstr>トリアージ</vt:lpstr>
      <vt:lpstr>スライド 5</vt:lpstr>
      <vt:lpstr>診察までの流れ</vt:lpstr>
      <vt:lpstr>スライド 7</vt:lpstr>
      <vt:lpstr>スライド 8</vt:lpstr>
      <vt:lpstr>まとめ</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事務局6</dc:creator>
  <cp:lastModifiedBy>中村 肇</cp:lastModifiedBy>
  <cp:revision>57</cp:revision>
  <dcterms:created xsi:type="dcterms:W3CDTF">2011-07-13T01:45:29Z</dcterms:created>
  <dcterms:modified xsi:type="dcterms:W3CDTF">2011-07-13T01:50:29Z</dcterms:modified>
</cp:coreProperties>
</file>