
<file path=[Content_Types].xml><?xml version="1.0" encoding="utf-8"?>
<Types xmlns="http://schemas.openxmlformats.org/package/2006/content-types">
  <Default Extension="pdf" ContentType="application/pdf"/>
  <Default Extension="rels" ContentType="application/vnd.openxmlformats-package.relationships+xml"/>
  <Override PartName="/ppt/slides/slide14.xml" ContentType="application/vnd.openxmlformats-officedocument.presentationml.slide+xml"/>
  <Default Extension="xlsx" ContentType="application/vnd.openxmlformats-officedocument.spreadsheetml.shee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charts/chart4.xml" ContentType="application/vnd.openxmlformats-officedocument.drawingml.chart+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charts/chart3.xml" ContentType="application/vnd.openxmlformats-officedocument.drawingml.chart+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charts/chart2.xml" ContentType="application/vnd.openxmlformats-officedocument.drawingml.chart+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57.xml" ContentType="application/vnd.openxmlformats-officedocument.presentationml.slide+xml"/>
  <Override PartName="/ppt/slides/slide24.xml" ContentType="application/vnd.openxmlformats-officedocument.presentationml.slide+xml"/>
  <Override PartName="/ppt/charts/chart1.xml" ContentType="application/vnd.openxmlformats-officedocument.drawingml.chart+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drawings/drawing2.xml" ContentType="application/vnd.openxmlformats-officedocument.drawingml.chartshape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Default Extension="package" ContentType="application/vnd.openxmlformats-officedocument.package"/>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drawings/drawing1.xml" ContentType="application/vnd.openxmlformats-officedocument.drawingml.chartshapes+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44" r:id="rId1"/>
  </p:sldMasterIdLst>
  <p:notesMasterIdLst>
    <p:notesMasterId r:id="rId59"/>
  </p:notesMasterIdLst>
  <p:handoutMasterIdLst>
    <p:handoutMasterId r:id="rId60"/>
  </p:handoutMasterIdLst>
  <p:sldIdLst>
    <p:sldId id="281" r:id="rId2"/>
    <p:sldId id="276" r:id="rId3"/>
    <p:sldId id="272" r:id="rId4"/>
    <p:sldId id="309" r:id="rId5"/>
    <p:sldId id="257" r:id="rId6"/>
    <p:sldId id="271" r:id="rId7"/>
    <p:sldId id="323" r:id="rId8"/>
    <p:sldId id="339" r:id="rId9"/>
    <p:sldId id="340" r:id="rId10"/>
    <p:sldId id="341" r:id="rId11"/>
    <p:sldId id="342" r:id="rId12"/>
    <p:sldId id="343" r:id="rId13"/>
    <p:sldId id="344" r:id="rId14"/>
    <p:sldId id="345" r:id="rId15"/>
    <p:sldId id="346" r:id="rId16"/>
    <p:sldId id="270" r:id="rId17"/>
    <p:sldId id="350" r:id="rId18"/>
    <p:sldId id="347" r:id="rId19"/>
    <p:sldId id="268" r:id="rId20"/>
    <p:sldId id="267" r:id="rId21"/>
    <p:sldId id="260" r:id="rId22"/>
    <p:sldId id="274" r:id="rId23"/>
    <p:sldId id="259" r:id="rId24"/>
    <p:sldId id="261" r:id="rId25"/>
    <p:sldId id="273" r:id="rId26"/>
    <p:sldId id="348" r:id="rId27"/>
    <p:sldId id="352" r:id="rId28"/>
    <p:sldId id="354" r:id="rId29"/>
    <p:sldId id="356" r:id="rId30"/>
    <p:sldId id="357" r:id="rId31"/>
    <p:sldId id="358" r:id="rId32"/>
    <p:sldId id="349" r:id="rId33"/>
    <p:sldId id="263" r:id="rId34"/>
    <p:sldId id="262" r:id="rId35"/>
    <p:sldId id="264" r:id="rId36"/>
    <p:sldId id="265" r:id="rId37"/>
    <p:sldId id="285" r:id="rId38"/>
    <p:sldId id="286" r:id="rId39"/>
    <p:sldId id="287" r:id="rId40"/>
    <p:sldId id="288" r:id="rId41"/>
    <p:sldId id="289" r:id="rId42"/>
    <p:sldId id="279" r:id="rId43"/>
    <p:sldId id="304" r:id="rId44"/>
    <p:sldId id="360" r:id="rId45"/>
    <p:sldId id="361" r:id="rId46"/>
    <p:sldId id="351" r:id="rId47"/>
    <p:sldId id="310" r:id="rId48"/>
    <p:sldId id="315" r:id="rId49"/>
    <p:sldId id="314" r:id="rId50"/>
    <p:sldId id="311" r:id="rId51"/>
    <p:sldId id="312" r:id="rId52"/>
    <p:sldId id="313" r:id="rId53"/>
    <p:sldId id="316" r:id="rId54"/>
    <p:sldId id="317" r:id="rId55"/>
    <p:sldId id="321" r:id="rId56"/>
    <p:sldId id="359" r:id="rId57"/>
    <p:sldId id="322" r:id="rId58"/>
  </p:sldIdLst>
  <p:sldSz cx="9144000" cy="6858000" type="screen4x3"/>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showPr showNarration="1">
    <p:present/>
    <p:sldAll/>
    <p:penClr>
      <a:schemeClr val="tx1"/>
    </p:penClr>
  </p:showPr>
  <p:clrMru>
    <a:srgbClr val="FBC1EC"/>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077" autoAdjust="0"/>
    <p:restoredTop sz="94660"/>
  </p:normalViewPr>
  <p:slideViewPr>
    <p:cSldViewPr>
      <p:cViewPr>
        <p:scale>
          <a:sx n="75" d="100"/>
          <a:sy n="75" d="100"/>
        </p:scale>
        <p:origin x="-1184" y="-38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21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package" Target="../embeddings/package4.package"/></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2"/>
  <c:chart>
    <c:autoTitleDeleted val="1"/>
    <c:plotArea>
      <c:layout>
        <c:manualLayout>
          <c:layoutTarget val="inner"/>
          <c:xMode val="edge"/>
          <c:yMode val="edge"/>
          <c:x val="0.117097869813858"/>
          <c:y val="0.0437009010753905"/>
          <c:w val="0.674172825853654"/>
          <c:h val="0.912598197849219"/>
        </c:manualLayout>
      </c:layout>
      <c:lineChart>
        <c:grouping val="standard"/>
        <c:ser>
          <c:idx val="0"/>
          <c:order val="0"/>
          <c:tx>
            <c:strRef>
              <c:f>Sheet1!$B$1</c:f>
              <c:strCache>
                <c:ptCount val="1"/>
                <c:pt idx="0">
                  <c:v>国民所得, 兆円</c:v>
                </c:pt>
              </c:strCache>
            </c:strRef>
          </c:tx>
          <c:cat>
            <c:numRef>
              <c:f>Sheet1!$A$2:$A$67</c:f>
              <c:numCache>
                <c:formatCode>0_ </c:formatCode>
                <c:ptCount val="66"/>
                <c:pt idx="0">
                  <c:v>45.0</c:v>
                </c:pt>
                <c:pt idx="1">
                  <c:v>46.0</c:v>
                </c:pt>
                <c:pt idx="2">
                  <c:v>47.0</c:v>
                </c:pt>
                <c:pt idx="3">
                  <c:v>48.0</c:v>
                </c:pt>
                <c:pt idx="4">
                  <c:v>49.0</c:v>
                </c:pt>
                <c:pt idx="5">
                  <c:v>50.0</c:v>
                </c:pt>
                <c:pt idx="6">
                  <c:v>51.0</c:v>
                </c:pt>
                <c:pt idx="7">
                  <c:v>52.0</c:v>
                </c:pt>
                <c:pt idx="8">
                  <c:v>53.0</c:v>
                </c:pt>
                <c:pt idx="9">
                  <c:v>54.0</c:v>
                </c:pt>
                <c:pt idx="10">
                  <c:v>55.0</c:v>
                </c:pt>
                <c:pt idx="11">
                  <c:v>56.0</c:v>
                </c:pt>
                <c:pt idx="12">
                  <c:v>57.0</c:v>
                </c:pt>
                <c:pt idx="13">
                  <c:v>58.0</c:v>
                </c:pt>
                <c:pt idx="14">
                  <c:v>59.0</c:v>
                </c:pt>
                <c:pt idx="15">
                  <c:v>60.0</c:v>
                </c:pt>
                <c:pt idx="16">
                  <c:v>61.0</c:v>
                </c:pt>
                <c:pt idx="17">
                  <c:v>62.0</c:v>
                </c:pt>
                <c:pt idx="18">
                  <c:v>63.0</c:v>
                </c:pt>
                <c:pt idx="19">
                  <c:v>64.0</c:v>
                </c:pt>
                <c:pt idx="20">
                  <c:v>65.0</c:v>
                </c:pt>
                <c:pt idx="21">
                  <c:v>66.0</c:v>
                </c:pt>
                <c:pt idx="22">
                  <c:v>67.0</c:v>
                </c:pt>
                <c:pt idx="23">
                  <c:v>68.0</c:v>
                </c:pt>
                <c:pt idx="24">
                  <c:v>69.0</c:v>
                </c:pt>
                <c:pt idx="25">
                  <c:v>70.0</c:v>
                </c:pt>
                <c:pt idx="26">
                  <c:v>71.0</c:v>
                </c:pt>
                <c:pt idx="27">
                  <c:v>72.0</c:v>
                </c:pt>
                <c:pt idx="28">
                  <c:v>73.0</c:v>
                </c:pt>
                <c:pt idx="29">
                  <c:v>74.0</c:v>
                </c:pt>
                <c:pt idx="30">
                  <c:v>75.0</c:v>
                </c:pt>
                <c:pt idx="31">
                  <c:v>76.0</c:v>
                </c:pt>
                <c:pt idx="32">
                  <c:v>77.0</c:v>
                </c:pt>
                <c:pt idx="33">
                  <c:v>78.0</c:v>
                </c:pt>
                <c:pt idx="34">
                  <c:v>79.0</c:v>
                </c:pt>
                <c:pt idx="35">
                  <c:v>80.0</c:v>
                </c:pt>
                <c:pt idx="36">
                  <c:v>81.0</c:v>
                </c:pt>
                <c:pt idx="37">
                  <c:v>82.0</c:v>
                </c:pt>
                <c:pt idx="38">
                  <c:v>83.0</c:v>
                </c:pt>
                <c:pt idx="39">
                  <c:v>84.0</c:v>
                </c:pt>
                <c:pt idx="40">
                  <c:v>85.0</c:v>
                </c:pt>
                <c:pt idx="41">
                  <c:v>86.0</c:v>
                </c:pt>
                <c:pt idx="42">
                  <c:v>87.0</c:v>
                </c:pt>
                <c:pt idx="43">
                  <c:v>88.0</c:v>
                </c:pt>
                <c:pt idx="44">
                  <c:v>89.0</c:v>
                </c:pt>
                <c:pt idx="45">
                  <c:v>90.0</c:v>
                </c:pt>
                <c:pt idx="46">
                  <c:v>91.0</c:v>
                </c:pt>
                <c:pt idx="47">
                  <c:v>92.0</c:v>
                </c:pt>
                <c:pt idx="48">
                  <c:v>93.0</c:v>
                </c:pt>
                <c:pt idx="49">
                  <c:v>94.0</c:v>
                </c:pt>
                <c:pt idx="50">
                  <c:v>95.0</c:v>
                </c:pt>
                <c:pt idx="51">
                  <c:v>96.0</c:v>
                </c:pt>
                <c:pt idx="52">
                  <c:v>97.0</c:v>
                </c:pt>
                <c:pt idx="53">
                  <c:v>98.0</c:v>
                </c:pt>
                <c:pt idx="54">
                  <c:v>99.0</c:v>
                </c:pt>
                <c:pt idx="55">
                  <c:v>0.0</c:v>
                </c:pt>
                <c:pt idx="56">
                  <c:v>1.0</c:v>
                </c:pt>
                <c:pt idx="57">
                  <c:v>2.0</c:v>
                </c:pt>
                <c:pt idx="58">
                  <c:v>3.0</c:v>
                </c:pt>
                <c:pt idx="59">
                  <c:v>4.0</c:v>
                </c:pt>
                <c:pt idx="60">
                  <c:v>5.0</c:v>
                </c:pt>
                <c:pt idx="61">
                  <c:v>6.0</c:v>
                </c:pt>
                <c:pt idx="62">
                  <c:v>7.0</c:v>
                </c:pt>
                <c:pt idx="63">
                  <c:v>8.0</c:v>
                </c:pt>
                <c:pt idx="64">
                  <c:v>9.0</c:v>
                </c:pt>
                <c:pt idx="65">
                  <c:v>10.0</c:v>
                </c:pt>
              </c:numCache>
            </c:numRef>
          </c:cat>
          <c:val>
            <c:numRef>
              <c:f>Sheet1!$B$2:$B$67</c:f>
              <c:numCache>
                <c:formatCode>General</c:formatCode>
                <c:ptCount val="66"/>
                <c:pt idx="1">
                  <c:v>0.360900000000001</c:v>
                </c:pt>
                <c:pt idx="2">
                  <c:v>0.968000000000001</c:v>
                </c:pt>
                <c:pt idx="3">
                  <c:v>1.961599999999994</c:v>
                </c:pt>
                <c:pt idx="4">
                  <c:v>2.7373</c:v>
                </c:pt>
                <c:pt idx="5">
                  <c:v>3.3815</c:v>
                </c:pt>
                <c:pt idx="6">
                  <c:v>4.525199999999995</c:v>
                </c:pt>
                <c:pt idx="7">
                  <c:v>5.216</c:v>
                </c:pt>
                <c:pt idx="8">
                  <c:v>6.002</c:v>
                </c:pt>
                <c:pt idx="9">
                  <c:v>6.592</c:v>
                </c:pt>
                <c:pt idx="10">
                  <c:v>6.973300000000013</c:v>
                </c:pt>
                <c:pt idx="11">
                  <c:v>7.8962</c:v>
                </c:pt>
                <c:pt idx="12">
                  <c:v>8.8681</c:v>
                </c:pt>
                <c:pt idx="13">
                  <c:v>9.382900000000004</c:v>
                </c:pt>
                <c:pt idx="14">
                  <c:v>11.0423</c:v>
                </c:pt>
                <c:pt idx="15">
                  <c:v>13.4967</c:v>
                </c:pt>
                <c:pt idx="16">
                  <c:v>16.0819</c:v>
                </c:pt>
                <c:pt idx="17">
                  <c:v>17.8933</c:v>
                </c:pt>
                <c:pt idx="18">
                  <c:v>21.09929999999999</c:v>
                </c:pt>
                <c:pt idx="19">
                  <c:v>24.0514</c:v>
                </c:pt>
                <c:pt idx="20">
                  <c:v>26.82700000000001</c:v>
                </c:pt>
                <c:pt idx="21">
                  <c:v>31.64480000000007</c:v>
                </c:pt>
                <c:pt idx="22">
                  <c:v>37.5477</c:v>
                </c:pt>
                <c:pt idx="23">
                  <c:v>43.72090000000013</c:v>
                </c:pt>
                <c:pt idx="24">
                  <c:v>52.1178</c:v>
                </c:pt>
                <c:pt idx="25">
                  <c:v>61.02970000000001</c:v>
                </c:pt>
                <c:pt idx="26">
                  <c:v>65.91050000000002</c:v>
                </c:pt>
                <c:pt idx="27">
                  <c:v>77.9369</c:v>
                </c:pt>
                <c:pt idx="28">
                  <c:v>95.8396</c:v>
                </c:pt>
                <c:pt idx="29">
                  <c:v>112.4716</c:v>
                </c:pt>
                <c:pt idx="30">
                  <c:v>123.9907</c:v>
                </c:pt>
                <c:pt idx="31">
                  <c:v>140.3972000000005</c:v>
                </c:pt>
                <c:pt idx="32">
                  <c:v>155.7032</c:v>
                </c:pt>
                <c:pt idx="33">
                  <c:v>171.7785</c:v>
                </c:pt>
                <c:pt idx="34">
                  <c:v>182.2066</c:v>
                </c:pt>
                <c:pt idx="35">
                  <c:v>199.5902</c:v>
                </c:pt>
                <c:pt idx="36">
                  <c:v>209.7489</c:v>
                </c:pt>
                <c:pt idx="37">
                  <c:v>219.3918000000001</c:v>
                </c:pt>
                <c:pt idx="38">
                  <c:v>230.8057</c:v>
                </c:pt>
                <c:pt idx="39">
                  <c:v>243.6089</c:v>
                </c:pt>
                <c:pt idx="40">
                  <c:v>259.5898000000001</c:v>
                </c:pt>
                <c:pt idx="41">
                  <c:v>269.3947</c:v>
                </c:pt>
                <c:pt idx="42">
                  <c:v>281.7374999999989</c:v>
                </c:pt>
                <c:pt idx="43">
                  <c:v>299.5894</c:v>
                </c:pt>
                <c:pt idx="44">
                  <c:v>322.1</c:v>
                </c:pt>
                <c:pt idx="45">
                  <c:v>348.3</c:v>
                </c:pt>
                <c:pt idx="46">
                  <c:v>371.1</c:v>
                </c:pt>
                <c:pt idx="47">
                  <c:v>369.3</c:v>
                </c:pt>
                <c:pt idx="48">
                  <c:v>369.0</c:v>
                </c:pt>
                <c:pt idx="49">
                  <c:v>374.1</c:v>
                </c:pt>
                <c:pt idx="50">
                  <c:v>374.3</c:v>
                </c:pt>
                <c:pt idx="51">
                  <c:v>380.6</c:v>
                </c:pt>
                <c:pt idx="52">
                  <c:v>382.0</c:v>
                </c:pt>
                <c:pt idx="53">
                  <c:v>368.9</c:v>
                </c:pt>
                <c:pt idx="54">
                  <c:v>364.3</c:v>
                </c:pt>
                <c:pt idx="55">
                  <c:v>371.8</c:v>
                </c:pt>
                <c:pt idx="56">
                  <c:v>361.3</c:v>
                </c:pt>
                <c:pt idx="57">
                  <c:v>355.8</c:v>
                </c:pt>
                <c:pt idx="58">
                  <c:v>358.1</c:v>
                </c:pt>
                <c:pt idx="59">
                  <c:v>363.9</c:v>
                </c:pt>
                <c:pt idx="60">
                  <c:v>366.7</c:v>
                </c:pt>
                <c:pt idx="61">
                  <c:v>373.2</c:v>
                </c:pt>
                <c:pt idx="62">
                  <c:v>377.3</c:v>
                </c:pt>
                <c:pt idx="63">
                  <c:v>384.4</c:v>
                </c:pt>
              </c:numCache>
            </c:numRef>
          </c:val>
        </c:ser>
        <c:ser>
          <c:idx val="1"/>
          <c:order val="1"/>
          <c:tx>
            <c:strRef>
              <c:f>Sheet1!$C$1</c:f>
              <c:strCache>
                <c:ptCount val="1"/>
                <c:pt idx="0">
                  <c:v>出生率</c:v>
                </c:pt>
              </c:strCache>
            </c:strRef>
          </c:tx>
          <c:spPr>
            <a:ln>
              <a:solidFill>
                <a:srgbClr val="00B050"/>
              </a:solidFill>
            </a:ln>
          </c:spPr>
          <c:marker>
            <c:symbol val="circle"/>
            <c:size val="4"/>
            <c:spPr>
              <a:solidFill>
                <a:srgbClr val="00B050">
                  <a:alpha val="70000"/>
                </a:srgbClr>
              </a:solidFill>
              <a:ln>
                <a:solidFill>
                  <a:srgbClr val="00B050"/>
                </a:solidFill>
              </a:ln>
            </c:spPr>
          </c:marker>
          <c:cat>
            <c:numRef>
              <c:f>Sheet1!$A$2:$A$67</c:f>
              <c:numCache>
                <c:formatCode>0_ </c:formatCode>
                <c:ptCount val="66"/>
                <c:pt idx="0">
                  <c:v>45.0</c:v>
                </c:pt>
                <c:pt idx="1">
                  <c:v>46.0</c:v>
                </c:pt>
                <c:pt idx="2">
                  <c:v>47.0</c:v>
                </c:pt>
                <c:pt idx="3">
                  <c:v>48.0</c:v>
                </c:pt>
                <c:pt idx="4">
                  <c:v>49.0</c:v>
                </c:pt>
                <c:pt idx="5">
                  <c:v>50.0</c:v>
                </c:pt>
                <c:pt idx="6">
                  <c:v>51.0</c:v>
                </c:pt>
                <c:pt idx="7">
                  <c:v>52.0</c:v>
                </c:pt>
                <c:pt idx="8">
                  <c:v>53.0</c:v>
                </c:pt>
                <c:pt idx="9">
                  <c:v>54.0</c:v>
                </c:pt>
                <c:pt idx="10">
                  <c:v>55.0</c:v>
                </c:pt>
                <c:pt idx="11">
                  <c:v>56.0</c:v>
                </c:pt>
                <c:pt idx="12">
                  <c:v>57.0</c:v>
                </c:pt>
                <c:pt idx="13">
                  <c:v>58.0</c:v>
                </c:pt>
                <c:pt idx="14">
                  <c:v>59.0</c:v>
                </c:pt>
                <c:pt idx="15">
                  <c:v>60.0</c:v>
                </c:pt>
                <c:pt idx="16">
                  <c:v>61.0</c:v>
                </c:pt>
                <c:pt idx="17">
                  <c:v>62.0</c:v>
                </c:pt>
                <c:pt idx="18">
                  <c:v>63.0</c:v>
                </c:pt>
                <c:pt idx="19">
                  <c:v>64.0</c:v>
                </c:pt>
                <c:pt idx="20">
                  <c:v>65.0</c:v>
                </c:pt>
                <c:pt idx="21">
                  <c:v>66.0</c:v>
                </c:pt>
                <c:pt idx="22">
                  <c:v>67.0</c:v>
                </c:pt>
                <c:pt idx="23">
                  <c:v>68.0</c:v>
                </c:pt>
                <c:pt idx="24">
                  <c:v>69.0</c:v>
                </c:pt>
                <c:pt idx="25">
                  <c:v>70.0</c:v>
                </c:pt>
                <c:pt idx="26">
                  <c:v>71.0</c:v>
                </c:pt>
                <c:pt idx="27">
                  <c:v>72.0</c:v>
                </c:pt>
                <c:pt idx="28">
                  <c:v>73.0</c:v>
                </c:pt>
                <c:pt idx="29">
                  <c:v>74.0</c:v>
                </c:pt>
                <c:pt idx="30">
                  <c:v>75.0</c:v>
                </c:pt>
                <c:pt idx="31">
                  <c:v>76.0</c:v>
                </c:pt>
                <c:pt idx="32">
                  <c:v>77.0</c:v>
                </c:pt>
                <c:pt idx="33">
                  <c:v>78.0</c:v>
                </c:pt>
                <c:pt idx="34">
                  <c:v>79.0</c:v>
                </c:pt>
                <c:pt idx="35">
                  <c:v>80.0</c:v>
                </c:pt>
                <c:pt idx="36">
                  <c:v>81.0</c:v>
                </c:pt>
                <c:pt idx="37">
                  <c:v>82.0</c:v>
                </c:pt>
                <c:pt idx="38">
                  <c:v>83.0</c:v>
                </c:pt>
                <c:pt idx="39">
                  <c:v>84.0</c:v>
                </c:pt>
                <c:pt idx="40">
                  <c:v>85.0</c:v>
                </c:pt>
                <c:pt idx="41">
                  <c:v>86.0</c:v>
                </c:pt>
                <c:pt idx="42">
                  <c:v>87.0</c:v>
                </c:pt>
                <c:pt idx="43">
                  <c:v>88.0</c:v>
                </c:pt>
                <c:pt idx="44">
                  <c:v>89.0</c:v>
                </c:pt>
                <c:pt idx="45">
                  <c:v>90.0</c:v>
                </c:pt>
                <c:pt idx="46">
                  <c:v>91.0</c:v>
                </c:pt>
                <c:pt idx="47">
                  <c:v>92.0</c:v>
                </c:pt>
                <c:pt idx="48">
                  <c:v>93.0</c:v>
                </c:pt>
                <c:pt idx="49">
                  <c:v>94.0</c:v>
                </c:pt>
                <c:pt idx="50">
                  <c:v>95.0</c:v>
                </c:pt>
                <c:pt idx="51">
                  <c:v>96.0</c:v>
                </c:pt>
                <c:pt idx="52">
                  <c:v>97.0</c:v>
                </c:pt>
                <c:pt idx="53">
                  <c:v>98.0</c:v>
                </c:pt>
                <c:pt idx="54">
                  <c:v>99.0</c:v>
                </c:pt>
                <c:pt idx="55">
                  <c:v>0.0</c:v>
                </c:pt>
                <c:pt idx="56">
                  <c:v>1.0</c:v>
                </c:pt>
                <c:pt idx="57">
                  <c:v>2.0</c:v>
                </c:pt>
                <c:pt idx="58">
                  <c:v>3.0</c:v>
                </c:pt>
                <c:pt idx="59">
                  <c:v>4.0</c:v>
                </c:pt>
                <c:pt idx="60">
                  <c:v>5.0</c:v>
                </c:pt>
                <c:pt idx="61">
                  <c:v>6.0</c:v>
                </c:pt>
                <c:pt idx="62">
                  <c:v>7.0</c:v>
                </c:pt>
                <c:pt idx="63">
                  <c:v>8.0</c:v>
                </c:pt>
                <c:pt idx="64">
                  <c:v>9.0</c:v>
                </c:pt>
                <c:pt idx="65">
                  <c:v>10.0</c:v>
                </c:pt>
              </c:numCache>
            </c:numRef>
          </c:cat>
          <c:val>
            <c:numRef>
              <c:f>Sheet1!$C$2:$C$67</c:f>
              <c:numCache>
                <c:formatCode>General</c:formatCode>
                <c:ptCount val="66"/>
                <c:pt idx="2">
                  <c:v>34.3</c:v>
                </c:pt>
                <c:pt idx="5">
                  <c:v>28.1</c:v>
                </c:pt>
                <c:pt idx="6">
                  <c:v>25.3</c:v>
                </c:pt>
                <c:pt idx="7">
                  <c:v>23.4</c:v>
                </c:pt>
                <c:pt idx="8">
                  <c:v>21.5</c:v>
                </c:pt>
                <c:pt idx="9">
                  <c:v>20.0</c:v>
                </c:pt>
                <c:pt idx="10">
                  <c:v>19.4</c:v>
                </c:pt>
                <c:pt idx="11">
                  <c:v>18.4</c:v>
                </c:pt>
                <c:pt idx="12">
                  <c:v>17.2</c:v>
                </c:pt>
                <c:pt idx="13">
                  <c:v>18.0</c:v>
                </c:pt>
                <c:pt idx="14">
                  <c:v>17.5</c:v>
                </c:pt>
                <c:pt idx="15">
                  <c:v>17.2</c:v>
                </c:pt>
                <c:pt idx="16">
                  <c:v>16.9</c:v>
                </c:pt>
                <c:pt idx="17">
                  <c:v>17.0</c:v>
                </c:pt>
                <c:pt idx="18">
                  <c:v>17.3</c:v>
                </c:pt>
                <c:pt idx="19">
                  <c:v>17.7</c:v>
                </c:pt>
                <c:pt idx="20">
                  <c:v>18.6</c:v>
                </c:pt>
                <c:pt idx="21">
                  <c:v>13.7</c:v>
                </c:pt>
                <c:pt idx="22">
                  <c:v>19.4</c:v>
                </c:pt>
                <c:pt idx="23">
                  <c:v>18.6</c:v>
                </c:pt>
                <c:pt idx="24">
                  <c:v>18.5</c:v>
                </c:pt>
                <c:pt idx="25">
                  <c:v>18.8</c:v>
                </c:pt>
                <c:pt idx="26">
                  <c:v>19.2</c:v>
                </c:pt>
                <c:pt idx="27">
                  <c:v>19.3</c:v>
                </c:pt>
                <c:pt idx="28">
                  <c:v>19.4</c:v>
                </c:pt>
                <c:pt idx="29">
                  <c:v>18.6</c:v>
                </c:pt>
                <c:pt idx="30">
                  <c:v>17.1</c:v>
                </c:pt>
                <c:pt idx="31">
                  <c:v>16.3</c:v>
                </c:pt>
                <c:pt idx="32">
                  <c:v>15.5</c:v>
                </c:pt>
                <c:pt idx="33">
                  <c:v>14.9</c:v>
                </c:pt>
                <c:pt idx="34">
                  <c:v>14.2</c:v>
                </c:pt>
                <c:pt idx="35">
                  <c:v>13.6</c:v>
                </c:pt>
                <c:pt idx="36">
                  <c:v>13.0</c:v>
                </c:pt>
                <c:pt idx="37">
                  <c:v>12.8</c:v>
                </c:pt>
                <c:pt idx="38">
                  <c:v>12.7</c:v>
                </c:pt>
                <c:pt idx="39">
                  <c:v>12.5</c:v>
                </c:pt>
                <c:pt idx="40">
                  <c:v>11.9</c:v>
                </c:pt>
                <c:pt idx="41">
                  <c:v>11.4</c:v>
                </c:pt>
                <c:pt idx="42">
                  <c:v>11.1</c:v>
                </c:pt>
                <c:pt idx="43">
                  <c:v>10.8</c:v>
                </c:pt>
                <c:pt idx="44">
                  <c:v>10.2</c:v>
                </c:pt>
                <c:pt idx="45">
                  <c:v>10.0</c:v>
                </c:pt>
                <c:pt idx="46">
                  <c:v>9.9</c:v>
                </c:pt>
                <c:pt idx="47">
                  <c:v>9.8</c:v>
                </c:pt>
                <c:pt idx="48">
                  <c:v>9.6</c:v>
                </c:pt>
                <c:pt idx="49">
                  <c:v>10.0</c:v>
                </c:pt>
                <c:pt idx="50">
                  <c:v>9.6</c:v>
                </c:pt>
                <c:pt idx="51">
                  <c:v>9.700000000000001</c:v>
                </c:pt>
                <c:pt idx="52">
                  <c:v>9.5</c:v>
                </c:pt>
                <c:pt idx="53">
                  <c:v>9.6</c:v>
                </c:pt>
                <c:pt idx="54">
                  <c:v>9.4</c:v>
                </c:pt>
                <c:pt idx="55">
                  <c:v>9.5</c:v>
                </c:pt>
                <c:pt idx="56">
                  <c:v>9.3</c:v>
                </c:pt>
                <c:pt idx="57">
                  <c:v>9.200000000000001</c:v>
                </c:pt>
                <c:pt idx="58">
                  <c:v>8.9</c:v>
                </c:pt>
                <c:pt idx="59">
                  <c:v>8.8</c:v>
                </c:pt>
                <c:pt idx="60">
                  <c:v>8.4</c:v>
                </c:pt>
                <c:pt idx="61">
                  <c:v>8.700000000000001</c:v>
                </c:pt>
                <c:pt idx="62">
                  <c:v>8.6</c:v>
                </c:pt>
                <c:pt idx="63">
                  <c:v>8.700000000000001</c:v>
                </c:pt>
              </c:numCache>
            </c:numRef>
          </c:val>
        </c:ser>
        <c:ser>
          <c:idx val="2"/>
          <c:order val="2"/>
          <c:tx>
            <c:strRef>
              <c:f>Sheet1!$D$1</c:f>
              <c:strCache>
                <c:ptCount val="1"/>
                <c:pt idx="0">
                  <c:v>乳児児死亡率</c:v>
                </c:pt>
              </c:strCache>
            </c:strRef>
          </c:tx>
          <c:spPr>
            <a:ln>
              <a:solidFill>
                <a:srgbClr val="FFC000"/>
              </a:solidFill>
            </a:ln>
          </c:spPr>
          <c:marker>
            <c:symbol val="triangle"/>
            <c:size val="4"/>
            <c:spPr>
              <a:solidFill>
                <a:srgbClr val="FFC000"/>
              </a:solidFill>
              <a:ln>
                <a:solidFill>
                  <a:srgbClr val="FFC000"/>
                </a:solidFill>
              </a:ln>
            </c:spPr>
          </c:marker>
          <c:cat>
            <c:numRef>
              <c:f>Sheet1!$A$2:$A$67</c:f>
              <c:numCache>
                <c:formatCode>0_ </c:formatCode>
                <c:ptCount val="66"/>
                <c:pt idx="0">
                  <c:v>45.0</c:v>
                </c:pt>
                <c:pt idx="1">
                  <c:v>46.0</c:v>
                </c:pt>
                <c:pt idx="2">
                  <c:v>47.0</c:v>
                </c:pt>
                <c:pt idx="3">
                  <c:v>48.0</c:v>
                </c:pt>
                <c:pt idx="4">
                  <c:v>49.0</c:v>
                </c:pt>
                <c:pt idx="5">
                  <c:v>50.0</c:v>
                </c:pt>
                <c:pt idx="6">
                  <c:v>51.0</c:v>
                </c:pt>
                <c:pt idx="7">
                  <c:v>52.0</c:v>
                </c:pt>
                <c:pt idx="8">
                  <c:v>53.0</c:v>
                </c:pt>
                <c:pt idx="9">
                  <c:v>54.0</c:v>
                </c:pt>
                <c:pt idx="10">
                  <c:v>55.0</c:v>
                </c:pt>
                <c:pt idx="11">
                  <c:v>56.0</c:v>
                </c:pt>
                <c:pt idx="12">
                  <c:v>57.0</c:v>
                </c:pt>
                <c:pt idx="13">
                  <c:v>58.0</c:v>
                </c:pt>
                <c:pt idx="14">
                  <c:v>59.0</c:v>
                </c:pt>
                <c:pt idx="15">
                  <c:v>60.0</c:v>
                </c:pt>
                <c:pt idx="16">
                  <c:v>61.0</c:v>
                </c:pt>
                <c:pt idx="17">
                  <c:v>62.0</c:v>
                </c:pt>
                <c:pt idx="18">
                  <c:v>63.0</c:v>
                </c:pt>
                <c:pt idx="19">
                  <c:v>64.0</c:v>
                </c:pt>
                <c:pt idx="20">
                  <c:v>65.0</c:v>
                </c:pt>
                <c:pt idx="21">
                  <c:v>66.0</c:v>
                </c:pt>
                <c:pt idx="22">
                  <c:v>67.0</c:v>
                </c:pt>
                <c:pt idx="23">
                  <c:v>68.0</c:v>
                </c:pt>
                <c:pt idx="24">
                  <c:v>69.0</c:v>
                </c:pt>
                <c:pt idx="25">
                  <c:v>70.0</c:v>
                </c:pt>
                <c:pt idx="26">
                  <c:v>71.0</c:v>
                </c:pt>
                <c:pt idx="27">
                  <c:v>72.0</c:v>
                </c:pt>
                <c:pt idx="28">
                  <c:v>73.0</c:v>
                </c:pt>
                <c:pt idx="29">
                  <c:v>74.0</c:v>
                </c:pt>
                <c:pt idx="30">
                  <c:v>75.0</c:v>
                </c:pt>
                <c:pt idx="31">
                  <c:v>76.0</c:v>
                </c:pt>
                <c:pt idx="32">
                  <c:v>77.0</c:v>
                </c:pt>
                <c:pt idx="33">
                  <c:v>78.0</c:v>
                </c:pt>
                <c:pt idx="34">
                  <c:v>79.0</c:v>
                </c:pt>
                <c:pt idx="35">
                  <c:v>80.0</c:v>
                </c:pt>
                <c:pt idx="36">
                  <c:v>81.0</c:v>
                </c:pt>
                <c:pt idx="37">
                  <c:v>82.0</c:v>
                </c:pt>
                <c:pt idx="38">
                  <c:v>83.0</c:v>
                </c:pt>
                <c:pt idx="39">
                  <c:v>84.0</c:v>
                </c:pt>
                <c:pt idx="40">
                  <c:v>85.0</c:v>
                </c:pt>
                <c:pt idx="41">
                  <c:v>86.0</c:v>
                </c:pt>
                <c:pt idx="42">
                  <c:v>87.0</c:v>
                </c:pt>
                <c:pt idx="43">
                  <c:v>88.0</c:v>
                </c:pt>
                <c:pt idx="44">
                  <c:v>89.0</c:v>
                </c:pt>
                <c:pt idx="45">
                  <c:v>90.0</c:v>
                </c:pt>
                <c:pt idx="46">
                  <c:v>91.0</c:v>
                </c:pt>
                <c:pt idx="47">
                  <c:v>92.0</c:v>
                </c:pt>
                <c:pt idx="48">
                  <c:v>93.0</c:v>
                </c:pt>
                <c:pt idx="49">
                  <c:v>94.0</c:v>
                </c:pt>
                <c:pt idx="50">
                  <c:v>95.0</c:v>
                </c:pt>
                <c:pt idx="51">
                  <c:v>96.0</c:v>
                </c:pt>
                <c:pt idx="52">
                  <c:v>97.0</c:v>
                </c:pt>
                <c:pt idx="53">
                  <c:v>98.0</c:v>
                </c:pt>
                <c:pt idx="54">
                  <c:v>99.0</c:v>
                </c:pt>
                <c:pt idx="55">
                  <c:v>0.0</c:v>
                </c:pt>
                <c:pt idx="56">
                  <c:v>1.0</c:v>
                </c:pt>
                <c:pt idx="57">
                  <c:v>2.0</c:v>
                </c:pt>
                <c:pt idx="58">
                  <c:v>3.0</c:v>
                </c:pt>
                <c:pt idx="59">
                  <c:v>4.0</c:v>
                </c:pt>
                <c:pt idx="60">
                  <c:v>5.0</c:v>
                </c:pt>
                <c:pt idx="61">
                  <c:v>6.0</c:v>
                </c:pt>
                <c:pt idx="62">
                  <c:v>7.0</c:v>
                </c:pt>
                <c:pt idx="63">
                  <c:v>8.0</c:v>
                </c:pt>
                <c:pt idx="64">
                  <c:v>9.0</c:v>
                </c:pt>
                <c:pt idx="65">
                  <c:v>10.0</c:v>
                </c:pt>
              </c:numCache>
            </c:numRef>
          </c:cat>
          <c:val>
            <c:numRef>
              <c:f>Sheet1!$D$2:$D$67</c:f>
              <c:numCache>
                <c:formatCode>General</c:formatCode>
                <c:ptCount val="66"/>
                <c:pt idx="2">
                  <c:v>76.7</c:v>
                </c:pt>
                <c:pt idx="5">
                  <c:v>60.1</c:v>
                </c:pt>
                <c:pt idx="6">
                  <c:v>57.5</c:v>
                </c:pt>
                <c:pt idx="7">
                  <c:v>49.4</c:v>
                </c:pt>
                <c:pt idx="8">
                  <c:v>48.9</c:v>
                </c:pt>
                <c:pt idx="9">
                  <c:v>44.6</c:v>
                </c:pt>
                <c:pt idx="10">
                  <c:v>39.8</c:v>
                </c:pt>
                <c:pt idx="11">
                  <c:v>40.6</c:v>
                </c:pt>
                <c:pt idx="12">
                  <c:v>40.0</c:v>
                </c:pt>
                <c:pt idx="13">
                  <c:v>34.5</c:v>
                </c:pt>
                <c:pt idx="14">
                  <c:v>33.7</c:v>
                </c:pt>
                <c:pt idx="15">
                  <c:v>30.7</c:v>
                </c:pt>
                <c:pt idx="16">
                  <c:v>28.6</c:v>
                </c:pt>
                <c:pt idx="17">
                  <c:v>26.4</c:v>
                </c:pt>
                <c:pt idx="18">
                  <c:v>23.2</c:v>
                </c:pt>
                <c:pt idx="19">
                  <c:v>20.4</c:v>
                </c:pt>
                <c:pt idx="20">
                  <c:v>18.5</c:v>
                </c:pt>
                <c:pt idx="21">
                  <c:v>19.3</c:v>
                </c:pt>
                <c:pt idx="22">
                  <c:v>14.9</c:v>
                </c:pt>
                <c:pt idx="23">
                  <c:v>15.3</c:v>
                </c:pt>
                <c:pt idx="24">
                  <c:v>14.2</c:v>
                </c:pt>
                <c:pt idx="25">
                  <c:v>13.1</c:v>
                </c:pt>
                <c:pt idx="26">
                  <c:v>12.4</c:v>
                </c:pt>
                <c:pt idx="27">
                  <c:v>11.7</c:v>
                </c:pt>
                <c:pt idx="28">
                  <c:v>11.3</c:v>
                </c:pt>
                <c:pt idx="29">
                  <c:v>10.8</c:v>
                </c:pt>
                <c:pt idx="30">
                  <c:v>10.0</c:v>
                </c:pt>
                <c:pt idx="31">
                  <c:v>9.3</c:v>
                </c:pt>
                <c:pt idx="32">
                  <c:v>8.9</c:v>
                </c:pt>
                <c:pt idx="33">
                  <c:v>8.4</c:v>
                </c:pt>
                <c:pt idx="34">
                  <c:v>7.9</c:v>
                </c:pt>
                <c:pt idx="35">
                  <c:v>7.5</c:v>
                </c:pt>
                <c:pt idx="36">
                  <c:v>7.1</c:v>
                </c:pt>
                <c:pt idx="37">
                  <c:v>6.6</c:v>
                </c:pt>
                <c:pt idx="38">
                  <c:v>6.2</c:v>
                </c:pt>
                <c:pt idx="39">
                  <c:v>6.0</c:v>
                </c:pt>
                <c:pt idx="40">
                  <c:v>5.5</c:v>
                </c:pt>
                <c:pt idx="41">
                  <c:v>5.2</c:v>
                </c:pt>
                <c:pt idx="42">
                  <c:v>5.0</c:v>
                </c:pt>
                <c:pt idx="43">
                  <c:v>4.8</c:v>
                </c:pt>
                <c:pt idx="44">
                  <c:v>4.6</c:v>
                </c:pt>
                <c:pt idx="45">
                  <c:v>4.6</c:v>
                </c:pt>
                <c:pt idx="46">
                  <c:v>4.4</c:v>
                </c:pt>
                <c:pt idx="47">
                  <c:v>4.5</c:v>
                </c:pt>
                <c:pt idx="48">
                  <c:v>4.3</c:v>
                </c:pt>
                <c:pt idx="49">
                  <c:v>4.2</c:v>
                </c:pt>
                <c:pt idx="50">
                  <c:v>4.3</c:v>
                </c:pt>
                <c:pt idx="51">
                  <c:v>3.8</c:v>
                </c:pt>
                <c:pt idx="52">
                  <c:v>3.7</c:v>
                </c:pt>
                <c:pt idx="53">
                  <c:v>3.6</c:v>
                </c:pt>
                <c:pt idx="54">
                  <c:v>3.4</c:v>
                </c:pt>
                <c:pt idx="55">
                  <c:v>3.2</c:v>
                </c:pt>
                <c:pt idx="56">
                  <c:v>3.1</c:v>
                </c:pt>
                <c:pt idx="57">
                  <c:v>3.0</c:v>
                </c:pt>
                <c:pt idx="58">
                  <c:v>3.0</c:v>
                </c:pt>
                <c:pt idx="59">
                  <c:v>2.8</c:v>
                </c:pt>
                <c:pt idx="60">
                  <c:v>2.8</c:v>
                </c:pt>
                <c:pt idx="61">
                  <c:v>2.6</c:v>
                </c:pt>
                <c:pt idx="62">
                  <c:v>2.6</c:v>
                </c:pt>
                <c:pt idx="63">
                  <c:v>2.6</c:v>
                </c:pt>
              </c:numCache>
            </c:numRef>
          </c:val>
        </c:ser>
        <c:ser>
          <c:idx val="3"/>
          <c:order val="3"/>
          <c:tx>
            <c:strRef>
              <c:f>Sheet1!$E$1</c:f>
              <c:strCache>
                <c:ptCount val="1"/>
                <c:pt idx="0">
                  <c:v>新生児死亡率</c:v>
                </c:pt>
              </c:strCache>
            </c:strRef>
          </c:tx>
          <c:spPr>
            <a:ln>
              <a:solidFill>
                <a:srgbClr val="FF0000"/>
              </a:solidFill>
            </a:ln>
          </c:spPr>
          <c:marker>
            <c:symbol val="diamond"/>
            <c:size val="4"/>
            <c:spPr>
              <a:solidFill>
                <a:srgbClr val="FF0000"/>
              </a:solidFill>
              <a:ln>
                <a:solidFill>
                  <a:srgbClr val="FF0000"/>
                </a:solidFill>
              </a:ln>
            </c:spPr>
          </c:marker>
          <c:cat>
            <c:numRef>
              <c:f>Sheet1!$A$2:$A$67</c:f>
              <c:numCache>
                <c:formatCode>0_ </c:formatCode>
                <c:ptCount val="66"/>
                <c:pt idx="0">
                  <c:v>45.0</c:v>
                </c:pt>
                <c:pt idx="1">
                  <c:v>46.0</c:v>
                </c:pt>
                <c:pt idx="2">
                  <c:v>47.0</c:v>
                </c:pt>
                <c:pt idx="3">
                  <c:v>48.0</c:v>
                </c:pt>
                <c:pt idx="4">
                  <c:v>49.0</c:v>
                </c:pt>
                <c:pt idx="5">
                  <c:v>50.0</c:v>
                </c:pt>
                <c:pt idx="6">
                  <c:v>51.0</c:v>
                </c:pt>
                <c:pt idx="7">
                  <c:v>52.0</c:v>
                </c:pt>
                <c:pt idx="8">
                  <c:v>53.0</c:v>
                </c:pt>
                <c:pt idx="9">
                  <c:v>54.0</c:v>
                </c:pt>
                <c:pt idx="10">
                  <c:v>55.0</c:v>
                </c:pt>
                <c:pt idx="11">
                  <c:v>56.0</c:v>
                </c:pt>
                <c:pt idx="12">
                  <c:v>57.0</c:v>
                </c:pt>
                <c:pt idx="13">
                  <c:v>58.0</c:v>
                </c:pt>
                <c:pt idx="14">
                  <c:v>59.0</c:v>
                </c:pt>
                <c:pt idx="15">
                  <c:v>60.0</c:v>
                </c:pt>
                <c:pt idx="16">
                  <c:v>61.0</c:v>
                </c:pt>
                <c:pt idx="17">
                  <c:v>62.0</c:v>
                </c:pt>
                <c:pt idx="18">
                  <c:v>63.0</c:v>
                </c:pt>
                <c:pt idx="19">
                  <c:v>64.0</c:v>
                </c:pt>
                <c:pt idx="20">
                  <c:v>65.0</c:v>
                </c:pt>
                <c:pt idx="21">
                  <c:v>66.0</c:v>
                </c:pt>
                <c:pt idx="22">
                  <c:v>67.0</c:v>
                </c:pt>
                <c:pt idx="23">
                  <c:v>68.0</c:v>
                </c:pt>
                <c:pt idx="24">
                  <c:v>69.0</c:v>
                </c:pt>
                <c:pt idx="25">
                  <c:v>70.0</c:v>
                </c:pt>
                <c:pt idx="26">
                  <c:v>71.0</c:v>
                </c:pt>
                <c:pt idx="27">
                  <c:v>72.0</c:v>
                </c:pt>
                <c:pt idx="28">
                  <c:v>73.0</c:v>
                </c:pt>
                <c:pt idx="29">
                  <c:v>74.0</c:v>
                </c:pt>
                <c:pt idx="30">
                  <c:v>75.0</c:v>
                </c:pt>
                <c:pt idx="31">
                  <c:v>76.0</c:v>
                </c:pt>
                <c:pt idx="32">
                  <c:v>77.0</c:v>
                </c:pt>
                <c:pt idx="33">
                  <c:v>78.0</c:v>
                </c:pt>
                <c:pt idx="34">
                  <c:v>79.0</c:v>
                </c:pt>
                <c:pt idx="35">
                  <c:v>80.0</c:v>
                </c:pt>
                <c:pt idx="36">
                  <c:v>81.0</c:v>
                </c:pt>
                <c:pt idx="37">
                  <c:v>82.0</c:v>
                </c:pt>
                <c:pt idx="38">
                  <c:v>83.0</c:v>
                </c:pt>
                <c:pt idx="39">
                  <c:v>84.0</c:v>
                </c:pt>
                <c:pt idx="40">
                  <c:v>85.0</c:v>
                </c:pt>
                <c:pt idx="41">
                  <c:v>86.0</c:v>
                </c:pt>
                <c:pt idx="42">
                  <c:v>87.0</c:v>
                </c:pt>
                <c:pt idx="43">
                  <c:v>88.0</c:v>
                </c:pt>
                <c:pt idx="44">
                  <c:v>89.0</c:v>
                </c:pt>
                <c:pt idx="45">
                  <c:v>90.0</c:v>
                </c:pt>
                <c:pt idx="46">
                  <c:v>91.0</c:v>
                </c:pt>
                <c:pt idx="47">
                  <c:v>92.0</c:v>
                </c:pt>
                <c:pt idx="48">
                  <c:v>93.0</c:v>
                </c:pt>
                <c:pt idx="49">
                  <c:v>94.0</c:v>
                </c:pt>
                <c:pt idx="50">
                  <c:v>95.0</c:v>
                </c:pt>
                <c:pt idx="51">
                  <c:v>96.0</c:v>
                </c:pt>
                <c:pt idx="52">
                  <c:v>97.0</c:v>
                </c:pt>
                <c:pt idx="53">
                  <c:v>98.0</c:v>
                </c:pt>
                <c:pt idx="54">
                  <c:v>99.0</c:v>
                </c:pt>
                <c:pt idx="55">
                  <c:v>0.0</c:v>
                </c:pt>
                <c:pt idx="56">
                  <c:v>1.0</c:v>
                </c:pt>
                <c:pt idx="57">
                  <c:v>2.0</c:v>
                </c:pt>
                <c:pt idx="58">
                  <c:v>3.0</c:v>
                </c:pt>
                <c:pt idx="59">
                  <c:v>4.0</c:v>
                </c:pt>
                <c:pt idx="60">
                  <c:v>5.0</c:v>
                </c:pt>
                <c:pt idx="61">
                  <c:v>6.0</c:v>
                </c:pt>
                <c:pt idx="62">
                  <c:v>7.0</c:v>
                </c:pt>
                <c:pt idx="63">
                  <c:v>8.0</c:v>
                </c:pt>
                <c:pt idx="64">
                  <c:v>9.0</c:v>
                </c:pt>
                <c:pt idx="65">
                  <c:v>10.0</c:v>
                </c:pt>
              </c:numCache>
            </c:numRef>
          </c:cat>
          <c:val>
            <c:numRef>
              <c:f>Sheet1!$E$2:$E$67</c:f>
              <c:numCache>
                <c:formatCode>General</c:formatCode>
                <c:ptCount val="66"/>
                <c:pt idx="2">
                  <c:v>31.4</c:v>
                </c:pt>
                <c:pt idx="5">
                  <c:v>27.4</c:v>
                </c:pt>
                <c:pt idx="6">
                  <c:v>27.5</c:v>
                </c:pt>
                <c:pt idx="7">
                  <c:v>25.4</c:v>
                </c:pt>
                <c:pt idx="8">
                  <c:v>25.5</c:v>
                </c:pt>
                <c:pt idx="9">
                  <c:v>24.1</c:v>
                </c:pt>
                <c:pt idx="10">
                  <c:v>22.3</c:v>
                </c:pt>
                <c:pt idx="11">
                  <c:v>23.0</c:v>
                </c:pt>
                <c:pt idx="12">
                  <c:v>21.6</c:v>
                </c:pt>
                <c:pt idx="13">
                  <c:v>19.5</c:v>
                </c:pt>
                <c:pt idx="14">
                  <c:v>18.6</c:v>
                </c:pt>
                <c:pt idx="15">
                  <c:v>17.0</c:v>
                </c:pt>
                <c:pt idx="16">
                  <c:v>16.5</c:v>
                </c:pt>
                <c:pt idx="17">
                  <c:v>15.3</c:v>
                </c:pt>
                <c:pt idx="18">
                  <c:v>13.8</c:v>
                </c:pt>
                <c:pt idx="19">
                  <c:v>12.4</c:v>
                </c:pt>
                <c:pt idx="20">
                  <c:v>11.7</c:v>
                </c:pt>
                <c:pt idx="21">
                  <c:v>12.0</c:v>
                </c:pt>
                <c:pt idx="22">
                  <c:v>9.9</c:v>
                </c:pt>
                <c:pt idx="23">
                  <c:v>9.8</c:v>
                </c:pt>
                <c:pt idx="24">
                  <c:v>9.1</c:v>
                </c:pt>
                <c:pt idx="25">
                  <c:v>8.700000000000001</c:v>
                </c:pt>
                <c:pt idx="26">
                  <c:v>8.200000000000001</c:v>
                </c:pt>
                <c:pt idx="27">
                  <c:v>7.8</c:v>
                </c:pt>
                <c:pt idx="28">
                  <c:v>7.4</c:v>
                </c:pt>
                <c:pt idx="29">
                  <c:v>7.1</c:v>
                </c:pt>
                <c:pt idx="30">
                  <c:v>6.8</c:v>
                </c:pt>
                <c:pt idx="31">
                  <c:v>6.4</c:v>
                </c:pt>
                <c:pt idx="32">
                  <c:v>6.1</c:v>
                </c:pt>
                <c:pt idx="33">
                  <c:v>5.6</c:v>
                </c:pt>
                <c:pt idx="34">
                  <c:v>5.2</c:v>
                </c:pt>
                <c:pt idx="35">
                  <c:v>4.9</c:v>
                </c:pt>
                <c:pt idx="36">
                  <c:v>4.7</c:v>
                </c:pt>
                <c:pt idx="37">
                  <c:v>4.2</c:v>
                </c:pt>
                <c:pt idx="38">
                  <c:v>3.9</c:v>
                </c:pt>
                <c:pt idx="39">
                  <c:v>3.7</c:v>
                </c:pt>
                <c:pt idx="40">
                  <c:v>3.4</c:v>
                </c:pt>
                <c:pt idx="41">
                  <c:v>3.1</c:v>
                </c:pt>
                <c:pt idx="42">
                  <c:v>2.9</c:v>
                </c:pt>
                <c:pt idx="43">
                  <c:v>2.7</c:v>
                </c:pt>
                <c:pt idx="44">
                  <c:v>2.6</c:v>
                </c:pt>
                <c:pt idx="45">
                  <c:v>2.6</c:v>
                </c:pt>
                <c:pt idx="46">
                  <c:v>2.4</c:v>
                </c:pt>
                <c:pt idx="47">
                  <c:v>2.4</c:v>
                </c:pt>
                <c:pt idx="48">
                  <c:v>2.3</c:v>
                </c:pt>
                <c:pt idx="49">
                  <c:v>2.3</c:v>
                </c:pt>
                <c:pt idx="50">
                  <c:v>2.2</c:v>
                </c:pt>
                <c:pt idx="51">
                  <c:v>2.0</c:v>
                </c:pt>
                <c:pt idx="52">
                  <c:v>1.9</c:v>
                </c:pt>
                <c:pt idx="53">
                  <c:v>2.0</c:v>
                </c:pt>
                <c:pt idx="54">
                  <c:v>1.8</c:v>
                </c:pt>
                <c:pt idx="55">
                  <c:v>1.8</c:v>
                </c:pt>
                <c:pt idx="56">
                  <c:v>1.6</c:v>
                </c:pt>
                <c:pt idx="57">
                  <c:v>1.700000000000003</c:v>
                </c:pt>
                <c:pt idx="58">
                  <c:v>1.700000000000003</c:v>
                </c:pt>
                <c:pt idx="59">
                  <c:v>1.5</c:v>
                </c:pt>
                <c:pt idx="60">
                  <c:v>1.4</c:v>
                </c:pt>
                <c:pt idx="61">
                  <c:v>1.3</c:v>
                </c:pt>
                <c:pt idx="62">
                  <c:v>1.3</c:v>
                </c:pt>
                <c:pt idx="63">
                  <c:v>1.2</c:v>
                </c:pt>
              </c:numCache>
            </c:numRef>
          </c:val>
        </c:ser>
        <c:marker val="1"/>
        <c:axId val="634193832"/>
        <c:axId val="663013624"/>
      </c:lineChart>
      <c:catAx>
        <c:axId val="634193832"/>
        <c:scaling>
          <c:orientation val="minMax"/>
        </c:scaling>
        <c:axPos val="b"/>
        <c:majorGridlines/>
        <c:numFmt formatCode="0_ " sourceLinked="1"/>
        <c:majorTickMark val="in"/>
        <c:tickLblPos val="high"/>
        <c:crossAx val="663013624"/>
        <c:crosses val="autoZero"/>
        <c:lblAlgn val="ctr"/>
        <c:lblOffset val="10"/>
        <c:tickLblSkip val="5"/>
        <c:tickMarkSkip val="5"/>
      </c:catAx>
      <c:valAx>
        <c:axId val="663013624"/>
        <c:scaling>
          <c:logBase val="10.0"/>
          <c:orientation val="minMax"/>
          <c:min val="0.1"/>
        </c:scaling>
        <c:axPos val="l"/>
        <c:majorGridlines/>
        <c:numFmt formatCode="General" sourceLinked="1"/>
        <c:majorTickMark val="in"/>
        <c:tickLblPos val="low"/>
        <c:crossAx val="634193832"/>
        <c:crosses val="autoZero"/>
        <c:crossBetween val="between"/>
      </c:valAx>
    </c:plotArea>
    <c:legend>
      <c:legendPos val="r"/>
      <c:layout>
        <c:manualLayout>
          <c:xMode val="edge"/>
          <c:yMode val="edge"/>
          <c:x val="0.751816960161258"/>
          <c:y val="0.195504396878472"/>
          <c:w val="0.248183081417412"/>
          <c:h val="0.611059850810107"/>
        </c:manualLayout>
      </c:layout>
      <c:txPr>
        <a:bodyPr/>
        <a:lstStyle/>
        <a:p>
          <a:pPr>
            <a:defRPr b="0">
              <a:latin typeface="Arial Unicode MS" pitchFamily="50" charset="-128"/>
              <a:ea typeface="Arial Unicode MS" pitchFamily="50" charset="-128"/>
              <a:cs typeface="Arial Unicode MS" pitchFamily="50" charset="-128"/>
            </a:defRPr>
          </a:pPr>
          <a:endParaRPr lang="ja-JP"/>
        </a:p>
      </c:txPr>
    </c:legend>
    <c:plotVisOnly val="1"/>
  </c:chart>
  <c:txPr>
    <a:bodyPr/>
    <a:lstStyle/>
    <a:p>
      <a:pPr>
        <a:defRPr sz="1800"/>
      </a:pPr>
      <a:endParaRPr lang="ja-JP"/>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style val="12"/>
  <c:chart>
    <c:autoTitleDeleted val="1"/>
    <c:plotArea>
      <c:layout>
        <c:manualLayout>
          <c:layoutTarget val="inner"/>
          <c:xMode val="edge"/>
          <c:yMode val="edge"/>
          <c:x val="0.00292929754325061"/>
          <c:y val="0.117138733556354"/>
          <c:w val="0.811676341481545"/>
          <c:h val="0.732773004645575"/>
        </c:manualLayout>
      </c:layout>
      <c:lineChart>
        <c:grouping val="standard"/>
        <c:ser>
          <c:idx val="0"/>
          <c:order val="0"/>
          <c:tx>
            <c:strRef>
              <c:f>Sheet1!$B$1</c:f>
              <c:strCache>
                <c:ptCount val="1"/>
                <c:pt idx="0">
                  <c:v>前年比</c:v>
                </c:pt>
              </c:strCache>
            </c:strRef>
          </c:tx>
          <c:cat>
            <c:numRef>
              <c:f>Sheet1!$A$2:$A$37</c:f>
              <c:numCache>
                <c:formatCode>General</c:formatCode>
                <c:ptCount val="36"/>
                <c:pt idx="0">
                  <c:v>55.0</c:v>
                </c:pt>
                <c:pt idx="1">
                  <c:v>56.0</c:v>
                </c:pt>
                <c:pt idx="2">
                  <c:v>57.0</c:v>
                </c:pt>
                <c:pt idx="3">
                  <c:v>58.0</c:v>
                </c:pt>
                <c:pt idx="4">
                  <c:v>59.0</c:v>
                </c:pt>
                <c:pt idx="5">
                  <c:v>60.0</c:v>
                </c:pt>
                <c:pt idx="6">
                  <c:v>61.0</c:v>
                </c:pt>
                <c:pt idx="7">
                  <c:v>62.0</c:v>
                </c:pt>
                <c:pt idx="8">
                  <c:v>63.0</c:v>
                </c:pt>
                <c:pt idx="9">
                  <c:v>64.0</c:v>
                </c:pt>
                <c:pt idx="10">
                  <c:v>65.0</c:v>
                </c:pt>
                <c:pt idx="11">
                  <c:v>66.0</c:v>
                </c:pt>
                <c:pt idx="12">
                  <c:v>67.0</c:v>
                </c:pt>
                <c:pt idx="13">
                  <c:v>68.0</c:v>
                </c:pt>
                <c:pt idx="14">
                  <c:v>69.0</c:v>
                </c:pt>
                <c:pt idx="15">
                  <c:v>70.0</c:v>
                </c:pt>
                <c:pt idx="16">
                  <c:v>71.0</c:v>
                </c:pt>
                <c:pt idx="17">
                  <c:v>72.0</c:v>
                </c:pt>
                <c:pt idx="18">
                  <c:v>73.0</c:v>
                </c:pt>
                <c:pt idx="19">
                  <c:v>74.0</c:v>
                </c:pt>
                <c:pt idx="20">
                  <c:v>75.0</c:v>
                </c:pt>
                <c:pt idx="21">
                  <c:v>76.0</c:v>
                </c:pt>
                <c:pt idx="22">
                  <c:v>77.0</c:v>
                </c:pt>
                <c:pt idx="23">
                  <c:v>78.0</c:v>
                </c:pt>
                <c:pt idx="24">
                  <c:v>79.0</c:v>
                </c:pt>
                <c:pt idx="25">
                  <c:v>80.0</c:v>
                </c:pt>
                <c:pt idx="26">
                  <c:v>81.0</c:v>
                </c:pt>
                <c:pt idx="27">
                  <c:v>82.0</c:v>
                </c:pt>
                <c:pt idx="28">
                  <c:v>83.0</c:v>
                </c:pt>
                <c:pt idx="29">
                  <c:v>84.0</c:v>
                </c:pt>
                <c:pt idx="30">
                  <c:v>85.0</c:v>
                </c:pt>
                <c:pt idx="31">
                  <c:v>86.0</c:v>
                </c:pt>
                <c:pt idx="32">
                  <c:v>87.0</c:v>
                </c:pt>
                <c:pt idx="33">
                  <c:v>88.0</c:v>
                </c:pt>
                <c:pt idx="34">
                  <c:v>89.0</c:v>
                </c:pt>
                <c:pt idx="35">
                  <c:v>90.0</c:v>
                </c:pt>
              </c:numCache>
            </c:numRef>
          </c:cat>
          <c:val>
            <c:numRef>
              <c:f>Sheet1!$B$2:$B$37</c:f>
              <c:numCache>
                <c:formatCode>General</c:formatCode>
                <c:ptCount val="36"/>
                <c:pt idx="0">
                  <c:v>0.0697</c:v>
                </c:pt>
                <c:pt idx="1">
                  <c:v>0.072</c:v>
                </c:pt>
                <c:pt idx="2">
                  <c:v>0.057</c:v>
                </c:pt>
                <c:pt idx="3">
                  <c:v>0.054</c:v>
                </c:pt>
                <c:pt idx="4">
                  <c:v>0.086</c:v>
                </c:pt>
                <c:pt idx="5">
                  <c:v>0.103</c:v>
                </c:pt>
                <c:pt idx="6">
                  <c:v>0.143</c:v>
                </c:pt>
                <c:pt idx="7">
                  <c:v>0.135</c:v>
                </c:pt>
                <c:pt idx="8">
                  <c:v>0.13</c:v>
                </c:pt>
                <c:pt idx="9">
                  <c:v>0.137</c:v>
                </c:pt>
                <c:pt idx="10">
                  <c:v>0.105</c:v>
                </c:pt>
                <c:pt idx="11">
                  <c:v>0.111</c:v>
                </c:pt>
                <c:pt idx="12">
                  <c:v>0.131</c:v>
                </c:pt>
                <c:pt idx="13">
                  <c:v>0.133</c:v>
                </c:pt>
                <c:pt idx="14">
                  <c:v>0.164</c:v>
                </c:pt>
                <c:pt idx="15">
                  <c:v>0.17</c:v>
                </c:pt>
                <c:pt idx="16">
                  <c:v>0.137</c:v>
                </c:pt>
                <c:pt idx="17">
                  <c:v>0.15</c:v>
                </c:pt>
                <c:pt idx="18">
                  <c:v>0.215</c:v>
                </c:pt>
                <c:pt idx="19">
                  <c:v>0.28</c:v>
                </c:pt>
                <c:pt idx="20">
                  <c:v>0.127</c:v>
                </c:pt>
                <c:pt idx="21">
                  <c:v>0.108</c:v>
                </c:pt>
                <c:pt idx="22">
                  <c:v>0.099</c:v>
                </c:pt>
                <c:pt idx="23">
                  <c:v>0.063</c:v>
                </c:pt>
                <c:pt idx="24">
                  <c:v>0.059</c:v>
                </c:pt>
                <c:pt idx="25">
                  <c:v>0.06</c:v>
                </c:pt>
                <c:pt idx="26">
                  <c:v>0.065</c:v>
                </c:pt>
                <c:pt idx="27">
                  <c:v>0.039</c:v>
                </c:pt>
                <c:pt idx="28">
                  <c:v>0.024</c:v>
                </c:pt>
                <c:pt idx="29">
                  <c:v>0.041</c:v>
                </c:pt>
                <c:pt idx="30">
                  <c:v>0.039</c:v>
                </c:pt>
                <c:pt idx="31">
                  <c:v>0.028</c:v>
                </c:pt>
                <c:pt idx="32">
                  <c:v>0.026</c:v>
                </c:pt>
                <c:pt idx="33">
                  <c:v>0.032</c:v>
                </c:pt>
              </c:numCache>
            </c:numRef>
          </c:val>
        </c:ser>
        <c:marker val="1"/>
        <c:axId val="679349880"/>
        <c:axId val="486542568"/>
      </c:lineChart>
      <c:catAx>
        <c:axId val="679349880"/>
        <c:scaling>
          <c:orientation val="minMax"/>
        </c:scaling>
        <c:axPos val="b"/>
        <c:numFmt formatCode="General" sourceLinked="1"/>
        <c:majorTickMark val="none"/>
        <c:tickLblPos val="none"/>
        <c:crossAx val="486542568"/>
        <c:crossesAt val="0.0"/>
        <c:auto val="1"/>
        <c:lblAlgn val="ctr"/>
        <c:lblOffset val="100"/>
        <c:tickLblSkip val="5"/>
        <c:tickMarkSkip val="5"/>
      </c:catAx>
      <c:valAx>
        <c:axId val="486542568"/>
        <c:scaling>
          <c:orientation val="minMax"/>
        </c:scaling>
        <c:axPos val="l"/>
        <c:majorGridlines>
          <c:spPr>
            <a:ln>
              <a:solidFill>
                <a:srgbClr val="727CA3">
                  <a:alpha val="39000"/>
                </a:srgbClr>
              </a:solidFill>
            </a:ln>
          </c:spPr>
        </c:majorGridlines>
        <c:numFmt formatCode="0%" sourceLinked="0"/>
        <c:majorTickMark val="in"/>
        <c:tickLblPos val="high"/>
        <c:txPr>
          <a:bodyPr/>
          <a:lstStyle/>
          <a:p>
            <a:pPr>
              <a:defRPr sz="1600">
                <a:latin typeface="Arial Unicode MS" pitchFamily="50" charset="-128"/>
                <a:ea typeface="Arial Unicode MS" pitchFamily="50" charset="-128"/>
                <a:cs typeface="Arial Unicode MS" pitchFamily="50" charset="-128"/>
              </a:defRPr>
            </a:pPr>
            <a:endParaRPr lang="ja-JP"/>
          </a:p>
        </c:txPr>
        <c:crossAx val="679349880"/>
        <c:crosses val="autoZero"/>
        <c:crossBetween val="between"/>
        <c:majorUnit val="0.1"/>
      </c:valAx>
      <c:spPr>
        <a:noFill/>
        <a:ln>
          <a:solidFill>
            <a:srgbClr val="727CA3">
              <a:alpha val="37000"/>
            </a:srgbClr>
          </a:solidFill>
        </a:ln>
      </c:spPr>
    </c:plotArea>
    <c:plotVisOnly val="1"/>
  </c:chart>
  <c:txPr>
    <a:bodyPr/>
    <a:lstStyle/>
    <a:p>
      <a:pPr>
        <a:defRPr sz="18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style val="2"/>
  <c:chart>
    <c:autoTitleDeleted val="1"/>
    <c:plotArea>
      <c:layout>
        <c:manualLayout>
          <c:layoutTarget val="inner"/>
          <c:xMode val="edge"/>
          <c:yMode val="edge"/>
          <c:x val="0.176602321826852"/>
          <c:y val="0.108726012645005"/>
          <c:w val="0.674172825853654"/>
          <c:h val="0.912598197849219"/>
        </c:manualLayout>
      </c:layout>
      <c:lineChart>
        <c:grouping val="standard"/>
        <c:ser>
          <c:idx val="0"/>
          <c:order val="0"/>
          <c:tx>
            <c:strRef>
              <c:f>Sheet1!$B$1</c:f>
              <c:strCache>
                <c:ptCount val="1"/>
                <c:pt idx="0">
                  <c:v>国民所得, 兆円</c:v>
                </c:pt>
              </c:strCache>
            </c:strRef>
          </c:tx>
          <c:cat>
            <c:numRef>
              <c:f>Sheet1!$A$2:$A$67</c:f>
              <c:numCache>
                <c:formatCode>0_ </c:formatCode>
                <c:ptCount val="66"/>
                <c:pt idx="0">
                  <c:v>45.0</c:v>
                </c:pt>
                <c:pt idx="1">
                  <c:v>46.0</c:v>
                </c:pt>
                <c:pt idx="2">
                  <c:v>47.0</c:v>
                </c:pt>
                <c:pt idx="3">
                  <c:v>48.0</c:v>
                </c:pt>
                <c:pt idx="4">
                  <c:v>49.0</c:v>
                </c:pt>
                <c:pt idx="5">
                  <c:v>50.0</c:v>
                </c:pt>
                <c:pt idx="6">
                  <c:v>51.0</c:v>
                </c:pt>
                <c:pt idx="7">
                  <c:v>52.0</c:v>
                </c:pt>
                <c:pt idx="8">
                  <c:v>53.0</c:v>
                </c:pt>
                <c:pt idx="9">
                  <c:v>54.0</c:v>
                </c:pt>
                <c:pt idx="10">
                  <c:v>55.0</c:v>
                </c:pt>
                <c:pt idx="11">
                  <c:v>56.0</c:v>
                </c:pt>
                <c:pt idx="12">
                  <c:v>57.0</c:v>
                </c:pt>
                <c:pt idx="13">
                  <c:v>58.0</c:v>
                </c:pt>
                <c:pt idx="14">
                  <c:v>59.0</c:v>
                </c:pt>
                <c:pt idx="15">
                  <c:v>60.0</c:v>
                </c:pt>
                <c:pt idx="16">
                  <c:v>61.0</c:v>
                </c:pt>
                <c:pt idx="17">
                  <c:v>62.0</c:v>
                </c:pt>
                <c:pt idx="18">
                  <c:v>63.0</c:v>
                </c:pt>
                <c:pt idx="19">
                  <c:v>64.0</c:v>
                </c:pt>
                <c:pt idx="20">
                  <c:v>65.0</c:v>
                </c:pt>
                <c:pt idx="21">
                  <c:v>66.0</c:v>
                </c:pt>
                <c:pt idx="22">
                  <c:v>67.0</c:v>
                </c:pt>
                <c:pt idx="23">
                  <c:v>68.0</c:v>
                </c:pt>
                <c:pt idx="24">
                  <c:v>69.0</c:v>
                </c:pt>
                <c:pt idx="25">
                  <c:v>70.0</c:v>
                </c:pt>
                <c:pt idx="26">
                  <c:v>71.0</c:v>
                </c:pt>
                <c:pt idx="27">
                  <c:v>72.0</c:v>
                </c:pt>
                <c:pt idx="28">
                  <c:v>73.0</c:v>
                </c:pt>
                <c:pt idx="29">
                  <c:v>74.0</c:v>
                </c:pt>
                <c:pt idx="30">
                  <c:v>75.0</c:v>
                </c:pt>
                <c:pt idx="31">
                  <c:v>76.0</c:v>
                </c:pt>
                <c:pt idx="32">
                  <c:v>77.0</c:v>
                </c:pt>
                <c:pt idx="33">
                  <c:v>78.0</c:v>
                </c:pt>
                <c:pt idx="34">
                  <c:v>79.0</c:v>
                </c:pt>
                <c:pt idx="35">
                  <c:v>80.0</c:v>
                </c:pt>
                <c:pt idx="36">
                  <c:v>81.0</c:v>
                </c:pt>
                <c:pt idx="37">
                  <c:v>82.0</c:v>
                </c:pt>
                <c:pt idx="38">
                  <c:v>83.0</c:v>
                </c:pt>
                <c:pt idx="39">
                  <c:v>84.0</c:v>
                </c:pt>
                <c:pt idx="40">
                  <c:v>85.0</c:v>
                </c:pt>
                <c:pt idx="41">
                  <c:v>86.0</c:v>
                </c:pt>
                <c:pt idx="42">
                  <c:v>87.0</c:v>
                </c:pt>
                <c:pt idx="43">
                  <c:v>88.0</c:v>
                </c:pt>
                <c:pt idx="44">
                  <c:v>89.0</c:v>
                </c:pt>
                <c:pt idx="45">
                  <c:v>90.0</c:v>
                </c:pt>
                <c:pt idx="46">
                  <c:v>91.0</c:v>
                </c:pt>
                <c:pt idx="47">
                  <c:v>92.0</c:v>
                </c:pt>
                <c:pt idx="48">
                  <c:v>93.0</c:v>
                </c:pt>
                <c:pt idx="49">
                  <c:v>94.0</c:v>
                </c:pt>
                <c:pt idx="50">
                  <c:v>95.0</c:v>
                </c:pt>
                <c:pt idx="51">
                  <c:v>96.0</c:v>
                </c:pt>
                <c:pt idx="52">
                  <c:v>97.0</c:v>
                </c:pt>
                <c:pt idx="53">
                  <c:v>98.0</c:v>
                </c:pt>
                <c:pt idx="54">
                  <c:v>99.0</c:v>
                </c:pt>
                <c:pt idx="55">
                  <c:v>0.0</c:v>
                </c:pt>
                <c:pt idx="56">
                  <c:v>1.0</c:v>
                </c:pt>
                <c:pt idx="57">
                  <c:v>2.0</c:v>
                </c:pt>
                <c:pt idx="58">
                  <c:v>3.0</c:v>
                </c:pt>
                <c:pt idx="59">
                  <c:v>4.0</c:v>
                </c:pt>
                <c:pt idx="60">
                  <c:v>5.0</c:v>
                </c:pt>
                <c:pt idx="61">
                  <c:v>6.0</c:v>
                </c:pt>
                <c:pt idx="62">
                  <c:v>7.0</c:v>
                </c:pt>
                <c:pt idx="63">
                  <c:v>8.0</c:v>
                </c:pt>
                <c:pt idx="64">
                  <c:v>9.0</c:v>
                </c:pt>
                <c:pt idx="65">
                  <c:v>10.0</c:v>
                </c:pt>
              </c:numCache>
            </c:numRef>
          </c:cat>
          <c:val>
            <c:numRef>
              <c:f>Sheet1!$B$2:$B$67</c:f>
              <c:numCache>
                <c:formatCode>General</c:formatCode>
                <c:ptCount val="66"/>
                <c:pt idx="1">
                  <c:v>0.360900000000001</c:v>
                </c:pt>
                <c:pt idx="2">
                  <c:v>0.968000000000001</c:v>
                </c:pt>
                <c:pt idx="3">
                  <c:v>1.961599999999994</c:v>
                </c:pt>
                <c:pt idx="4">
                  <c:v>2.7373</c:v>
                </c:pt>
                <c:pt idx="5">
                  <c:v>3.3815</c:v>
                </c:pt>
                <c:pt idx="6">
                  <c:v>4.525199999999995</c:v>
                </c:pt>
                <c:pt idx="7">
                  <c:v>5.216</c:v>
                </c:pt>
                <c:pt idx="8">
                  <c:v>6.002</c:v>
                </c:pt>
                <c:pt idx="9">
                  <c:v>6.592</c:v>
                </c:pt>
                <c:pt idx="10">
                  <c:v>6.973300000000013</c:v>
                </c:pt>
                <c:pt idx="11">
                  <c:v>7.8962</c:v>
                </c:pt>
                <c:pt idx="12">
                  <c:v>8.8681</c:v>
                </c:pt>
                <c:pt idx="13">
                  <c:v>9.382900000000004</c:v>
                </c:pt>
                <c:pt idx="14">
                  <c:v>11.0423</c:v>
                </c:pt>
                <c:pt idx="15">
                  <c:v>13.4967</c:v>
                </c:pt>
                <c:pt idx="16">
                  <c:v>16.0819</c:v>
                </c:pt>
                <c:pt idx="17">
                  <c:v>17.8933</c:v>
                </c:pt>
                <c:pt idx="18">
                  <c:v>21.09929999999999</c:v>
                </c:pt>
                <c:pt idx="19">
                  <c:v>24.0514</c:v>
                </c:pt>
                <c:pt idx="20">
                  <c:v>26.82700000000001</c:v>
                </c:pt>
                <c:pt idx="21">
                  <c:v>31.64480000000007</c:v>
                </c:pt>
                <c:pt idx="22">
                  <c:v>37.5477</c:v>
                </c:pt>
                <c:pt idx="23">
                  <c:v>43.72090000000013</c:v>
                </c:pt>
                <c:pt idx="24">
                  <c:v>52.1178</c:v>
                </c:pt>
                <c:pt idx="25">
                  <c:v>61.02970000000001</c:v>
                </c:pt>
                <c:pt idx="26">
                  <c:v>65.91050000000002</c:v>
                </c:pt>
                <c:pt idx="27">
                  <c:v>77.9369</c:v>
                </c:pt>
                <c:pt idx="28">
                  <c:v>95.8396</c:v>
                </c:pt>
                <c:pt idx="29">
                  <c:v>112.4716</c:v>
                </c:pt>
                <c:pt idx="30">
                  <c:v>123.9907</c:v>
                </c:pt>
                <c:pt idx="31">
                  <c:v>140.3972000000005</c:v>
                </c:pt>
                <c:pt idx="32">
                  <c:v>155.7032</c:v>
                </c:pt>
                <c:pt idx="33">
                  <c:v>171.7785</c:v>
                </c:pt>
                <c:pt idx="34">
                  <c:v>182.2066</c:v>
                </c:pt>
                <c:pt idx="35">
                  <c:v>199.5902</c:v>
                </c:pt>
                <c:pt idx="36">
                  <c:v>209.7489</c:v>
                </c:pt>
                <c:pt idx="37">
                  <c:v>219.3918000000001</c:v>
                </c:pt>
                <c:pt idx="38">
                  <c:v>230.8057</c:v>
                </c:pt>
                <c:pt idx="39">
                  <c:v>243.6089</c:v>
                </c:pt>
                <c:pt idx="40">
                  <c:v>259.5898000000001</c:v>
                </c:pt>
                <c:pt idx="41">
                  <c:v>269.3947</c:v>
                </c:pt>
                <c:pt idx="42">
                  <c:v>281.7374999999989</c:v>
                </c:pt>
                <c:pt idx="43">
                  <c:v>299.5894</c:v>
                </c:pt>
                <c:pt idx="44">
                  <c:v>322.1</c:v>
                </c:pt>
                <c:pt idx="45">
                  <c:v>348.3</c:v>
                </c:pt>
                <c:pt idx="46">
                  <c:v>371.1</c:v>
                </c:pt>
                <c:pt idx="47">
                  <c:v>369.3</c:v>
                </c:pt>
                <c:pt idx="48">
                  <c:v>369.0</c:v>
                </c:pt>
                <c:pt idx="49">
                  <c:v>374.1</c:v>
                </c:pt>
                <c:pt idx="50">
                  <c:v>374.3</c:v>
                </c:pt>
                <c:pt idx="51">
                  <c:v>380.6</c:v>
                </c:pt>
                <c:pt idx="52">
                  <c:v>382.0</c:v>
                </c:pt>
                <c:pt idx="53">
                  <c:v>368.9</c:v>
                </c:pt>
                <c:pt idx="54">
                  <c:v>364.3</c:v>
                </c:pt>
                <c:pt idx="55">
                  <c:v>371.8</c:v>
                </c:pt>
                <c:pt idx="56">
                  <c:v>361.3</c:v>
                </c:pt>
                <c:pt idx="57">
                  <c:v>355.8</c:v>
                </c:pt>
                <c:pt idx="58">
                  <c:v>358.1</c:v>
                </c:pt>
                <c:pt idx="59">
                  <c:v>363.9</c:v>
                </c:pt>
                <c:pt idx="60">
                  <c:v>366.7</c:v>
                </c:pt>
                <c:pt idx="61">
                  <c:v>373.2</c:v>
                </c:pt>
                <c:pt idx="62">
                  <c:v>377.3</c:v>
                </c:pt>
                <c:pt idx="63">
                  <c:v>384.4</c:v>
                </c:pt>
              </c:numCache>
            </c:numRef>
          </c:val>
        </c:ser>
        <c:ser>
          <c:idx val="1"/>
          <c:order val="1"/>
          <c:tx>
            <c:strRef>
              <c:f>Sheet1!$C$1</c:f>
              <c:strCache>
                <c:ptCount val="1"/>
                <c:pt idx="0">
                  <c:v>出生率</c:v>
                </c:pt>
              </c:strCache>
            </c:strRef>
          </c:tx>
          <c:spPr>
            <a:ln>
              <a:solidFill>
                <a:srgbClr val="00B050"/>
              </a:solidFill>
            </a:ln>
          </c:spPr>
          <c:marker>
            <c:symbol val="circle"/>
            <c:size val="4"/>
            <c:spPr>
              <a:solidFill>
                <a:srgbClr val="00B050">
                  <a:alpha val="70000"/>
                </a:srgbClr>
              </a:solidFill>
              <a:ln>
                <a:solidFill>
                  <a:srgbClr val="00B050"/>
                </a:solidFill>
              </a:ln>
            </c:spPr>
          </c:marker>
          <c:cat>
            <c:numRef>
              <c:f>Sheet1!$A$2:$A$67</c:f>
              <c:numCache>
                <c:formatCode>0_ </c:formatCode>
                <c:ptCount val="66"/>
                <c:pt idx="0">
                  <c:v>45.0</c:v>
                </c:pt>
                <c:pt idx="1">
                  <c:v>46.0</c:v>
                </c:pt>
                <c:pt idx="2">
                  <c:v>47.0</c:v>
                </c:pt>
                <c:pt idx="3">
                  <c:v>48.0</c:v>
                </c:pt>
                <c:pt idx="4">
                  <c:v>49.0</c:v>
                </c:pt>
                <c:pt idx="5">
                  <c:v>50.0</c:v>
                </c:pt>
                <c:pt idx="6">
                  <c:v>51.0</c:v>
                </c:pt>
                <c:pt idx="7">
                  <c:v>52.0</c:v>
                </c:pt>
                <c:pt idx="8">
                  <c:v>53.0</c:v>
                </c:pt>
                <c:pt idx="9">
                  <c:v>54.0</c:v>
                </c:pt>
                <c:pt idx="10">
                  <c:v>55.0</c:v>
                </c:pt>
                <c:pt idx="11">
                  <c:v>56.0</c:v>
                </c:pt>
                <c:pt idx="12">
                  <c:v>57.0</c:v>
                </c:pt>
                <c:pt idx="13">
                  <c:v>58.0</c:v>
                </c:pt>
                <c:pt idx="14">
                  <c:v>59.0</c:v>
                </c:pt>
                <c:pt idx="15">
                  <c:v>60.0</c:v>
                </c:pt>
                <c:pt idx="16">
                  <c:v>61.0</c:v>
                </c:pt>
                <c:pt idx="17">
                  <c:v>62.0</c:v>
                </c:pt>
                <c:pt idx="18">
                  <c:v>63.0</c:v>
                </c:pt>
                <c:pt idx="19">
                  <c:v>64.0</c:v>
                </c:pt>
                <c:pt idx="20">
                  <c:v>65.0</c:v>
                </c:pt>
                <c:pt idx="21">
                  <c:v>66.0</c:v>
                </c:pt>
                <c:pt idx="22">
                  <c:v>67.0</c:v>
                </c:pt>
                <c:pt idx="23">
                  <c:v>68.0</c:v>
                </c:pt>
                <c:pt idx="24">
                  <c:v>69.0</c:v>
                </c:pt>
                <c:pt idx="25">
                  <c:v>70.0</c:v>
                </c:pt>
                <c:pt idx="26">
                  <c:v>71.0</c:v>
                </c:pt>
                <c:pt idx="27">
                  <c:v>72.0</c:v>
                </c:pt>
                <c:pt idx="28">
                  <c:v>73.0</c:v>
                </c:pt>
                <c:pt idx="29">
                  <c:v>74.0</c:v>
                </c:pt>
                <c:pt idx="30">
                  <c:v>75.0</c:v>
                </c:pt>
                <c:pt idx="31">
                  <c:v>76.0</c:v>
                </c:pt>
                <c:pt idx="32">
                  <c:v>77.0</c:v>
                </c:pt>
                <c:pt idx="33">
                  <c:v>78.0</c:v>
                </c:pt>
                <c:pt idx="34">
                  <c:v>79.0</c:v>
                </c:pt>
                <c:pt idx="35">
                  <c:v>80.0</c:v>
                </c:pt>
                <c:pt idx="36">
                  <c:v>81.0</c:v>
                </c:pt>
                <c:pt idx="37">
                  <c:v>82.0</c:v>
                </c:pt>
                <c:pt idx="38">
                  <c:v>83.0</c:v>
                </c:pt>
                <c:pt idx="39">
                  <c:v>84.0</c:v>
                </c:pt>
                <c:pt idx="40">
                  <c:v>85.0</c:v>
                </c:pt>
                <c:pt idx="41">
                  <c:v>86.0</c:v>
                </c:pt>
                <c:pt idx="42">
                  <c:v>87.0</c:v>
                </c:pt>
                <c:pt idx="43">
                  <c:v>88.0</c:v>
                </c:pt>
                <c:pt idx="44">
                  <c:v>89.0</c:v>
                </c:pt>
                <c:pt idx="45">
                  <c:v>90.0</c:v>
                </c:pt>
                <c:pt idx="46">
                  <c:v>91.0</c:v>
                </c:pt>
                <c:pt idx="47">
                  <c:v>92.0</c:v>
                </c:pt>
                <c:pt idx="48">
                  <c:v>93.0</c:v>
                </c:pt>
                <c:pt idx="49">
                  <c:v>94.0</c:v>
                </c:pt>
                <c:pt idx="50">
                  <c:v>95.0</c:v>
                </c:pt>
                <c:pt idx="51">
                  <c:v>96.0</c:v>
                </c:pt>
                <c:pt idx="52">
                  <c:v>97.0</c:v>
                </c:pt>
                <c:pt idx="53">
                  <c:v>98.0</c:v>
                </c:pt>
                <c:pt idx="54">
                  <c:v>99.0</c:v>
                </c:pt>
                <c:pt idx="55">
                  <c:v>0.0</c:v>
                </c:pt>
                <c:pt idx="56">
                  <c:v>1.0</c:v>
                </c:pt>
                <c:pt idx="57">
                  <c:v>2.0</c:v>
                </c:pt>
                <c:pt idx="58">
                  <c:v>3.0</c:v>
                </c:pt>
                <c:pt idx="59">
                  <c:v>4.0</c:v>
                </c:pt>
                <c:pt idx="60">
                  <c:v>5.0</c:v>
                </c:pt>
                <c:pt idx="61">
                  <c:v>6.0</c:v>
                </c:pt>
                <c:pt idx="62">
                  <c:v>7.0</c:v>
                </c:pt>
                <c:pt idx="63">
                  <c:v>8.0</c:v>
                </c:pt>
                <c:pt idx="64">
                  <c:v>9.0</c:v>
                </c:pt>
                <c:pt idx="65">
                  <c:v>10.0</c:v>
                </c:pt>
              </c:numCache>
            </c:numRef>
          </c:cat>
          <c:val>
            <c:numRef>
              <c:f>Sheet1!$C$2:$C$67</c:f>
              <c:numCache>
                <c:formatCode>General</c:formatCode>
                <c:ptCount val="66"/>
                <c:pt idx="2">
                  <c:v>34.3</c:v>
                </c:pt>
                <c:pt idx="5">
                  <c:v>28.1</c:v>
                </c:pt>
                <c:pt idx="6">
                  <c:v>25.3</c:v>
                </c:pt>
                <c:pt idx="7">
                  <c:v>23.4</c:v>
                </c:pt>
                <c:pt idx="8">
                  <c:v>21.5</c:v>
                </c:pt>
                <c:pt idx="9">
                  <c:v>20.0</c:v>
                </c:pt>
                <c:pt idx="10">
                  <c:v>19.4</c:v>
                </c:pt>
                <c:pt idx="11">
                  <c:v>18.4</c:v>
                </c:pt>
                <c:pt idx="12">
                  <c:v>17.2</c:v>
                </c:pt>
                <c:pt idx="13">
                  <c:v>18.0</c:v>
                </c:pt>
                <c:pt idx="14">
                  <c:v>17.5</c:v>
                </c:pt>
                <c:pt idx="15">
                  <c:v>17.2</c:v>
                </c:pt>
                <c:pt idx="16">
                  <c:v>16.9</c:v>
                </c:pt>
                <c:pt idx="17">
                  <c:v>17.0</c:v>
                </c:pt>
                <c:pt idx="18">
                  <c:v>17.3</c:v>
                </c:pt>
                <c:pt idx="19">
                  <c:v>17.7</c:v>
                </c:pt>
                <c:pt idx="20">
                  <c:v>18.6</c:v>
                </c:pt>
                <c:pt idx="21">
                  <c:v>13.7</c:v>
                </c:pt>
                <c:pt idx="22">
                  <c:v>19.4</c:v>
                </c:pt>
                <c:pt idx="23">
                  <c:v>18.6</c:v>
                </c:pt>
                <c:pt idx="24">
                  <c:v>18.5</c:v>
                </c:pt>
                <c:pt idx="25">
                  <c:v>18.8</c:v>
                </c:pt>
                <c:pt idx="26">
                  <c:v>19.2</c:v>
                </c:pt>
                <c:pt idx="27">
                  <c:v>19.3</c:v>
                </c:pt>
                <c:pt idx="28">
                  <c:v>19.4</c:v>
                </c:pt>
                <c:pt idx="29">
                  <c:v>18.6</c:v>
                </c:pt>
                <c:pt idx="30">
                  <c:v>17.1</c:v>
                </c:pt>
                <c:pt idx="31">
                  <c:v>16.3</c:v>
                </c:pt>
                <c:pt idx="32">
                  <c:v>15.5</c:v>
                </c:pt>
                <c:pt idx="33">
                  <c:v>14.9</c:v>
                </c:pt>
                <c:pt idx="34">
                  <c:v>14.2</c:v>
                </c:pt>
                <c:pt idx="35">
                  <c:v>13.6</c:v>
                </c:pt>
                <c:pt idx="36">
                  <c:v>13.0</c:v>
                </c:pt>
                <c:pt idx="37">
                  <c:v>12.8</c:v>
                </c:pt>
                <c:pt idx="38">
                  <c:v>12.7</c:v>
                </c:pt>
                <c:pt idx="39">
                  <c:v>12.5</c:v>
                </c:pt>
                <c:pt idx="40">
                  <c:v>11.9</c:v>
                </c:pt>
                <c:pt idx="41">
                  <c:v>11.4</c:v>
                </c:pt>
                <c:pt idx="42">
                  <c:v>11.1</c:v>
                </c:pt>
                <c:pt idx="43">
                  <c:v>10.8</c:v>
                </c:pt>
                <c:pt idx="44">
                  <c:v>10.2</c:v>
                </c:pt>
                <c:pt idx="45">
                  <c:v>10.0</c:v>
                </c:pt>
                <c:pt idx="46">
                  <c:v>9.9</c:v>
                </c:pt>
                <c:pt idx="47">
                  <c:v>9.8</c:v>
                </c:pt>
                <c:pt idx="48">
                  <c:v>9.6</c:v>
                </c:pt>
                <c:pt idx="49">
                  <c:v>10.0</c:v>
                </c:pt>
                <c:pt idx="50">
                  <c:v>9.6</c:v>
                </c:pt>
                <c:pt idx="51">
                  <c:v>9.700000000000001</c:v>
                </c:pt>
                <c:pt idx="52">
                  <c:v>9.5</c:v>
                </c:pt>
                <c:pt idx="53">
                  <c:v>9.6</c:v>
                </c:pt>
                <c:pt idx="54">
                  <c:v>9.4</c:v>
                </c:pt>
                <c:pt idx="55">
                  <c:v>9.5</c:v>
                </c:pt>
                <c:pt idx="56">
                  <c:v>9.3</c:v>
                </c:pt>
                <c:pt idx="57">
                  <c:v>9.200000000000001</c:v>
                </c:pt>
                <c:pt idx="58">
                  <c:v>8.9</c:v>
                </c:pt>
                <c:pt idx="59">
                  <c:v>8.8</c:v>
                </c:pt>
                <c:pt idx="60">
                  <c:v>8.4</c:v>
                </c:pt>
                <c:pt idx="61">
                  <c:v>8.700000000000001</c:v>
                </c:pt>
                <c:pt idx="62">
                  <c:v>8.6</c:v>
                </c:pt>
                <c:pt idx="63">
                  <c:v>8.700000000000001</c:v>
                </c:pt>
              </c:numCache>
            </c:numRef>
          </c:val>
        </c:ser>
        <c:ser>
          <c:idx val="2"/>
          <c:order val="2"/>
          <c:tx>
            <c:strRef>
              <c:f>Sheet1!$D$1</c:f>
              <c:strCache>
                <c:ptCount val="1"/>
                <c:pt idx="0">
                  <c:v>乳児児死亡率</c:v>
                </c:pt>
              </c:strCache>
            </c:strRef>
          </c:tx>
          <c:spPr>
            <a:ln>
              <a:solidFill>
                <a:srgbClr val="FFC000"/>
              </a:solidFill>
            </a:ln>
          </c:spPr>
          <c:marker>
            <c:symbol val="triangle"/>
            <c:size val="4"/>
            <c:spPr>
              <a:solidFill>
                <a:srgbClr val="FFC000"/>
              </a:solidFill>
              <a:ln>
                <a:solidFill>
                  <a:srgbClr val="FFC000"/>
                </a:solidFill>
              </a:ln>
            </c:spPr>
          </c:marker>
          <c:cat>
            <c:numRef>
              <c:f>Sheet1!$A$2:$A$67</c:f>
              <c:numCache>
                <c:formatCode>0_ </c:formatCode>
                <c:ptCount val="66"/>
                <c:pt idx="0">
                  <c:v>45.0</c:v>
                </c:pt>
                <c:pt idx="1">
                  <c:v>46.0</c:v>
                </c:pt>
                <c:pt idx="2">
                  <c:v>47.0</c:v>
                </c:pt>
                <c:pt idx="3">
                  <c:v>48.0</c:v>
                </c:pt>
                <c:pt idx="4">
                  <c:v>49.0</c:v>
                </c:pt>
                <c:pt idx="5">
                  <c:v>50.0</c:v>
                </c:pt>
                <c:pt idx="6">
                  <c:v>51.0</c:v>
                </c:pt>
                <c:pt idx="7">
                  <c:v>52.0</c:v>
                </c:pt>
                <c:pt idx="8">
                  <c:v>53.0</c:v>
                </c:pt>
                <c:pt idx="9">
                  <c:v>54.0</c:v>
                </c:pt>
                <c:pt idx="10">
                  <c:v>55.0</c:v>
                </c:pt>
                <c:pt idx="11">
                  <c:v>56.0</c:v>
                </c:pt>
                <c:pt idx="12">
                  <c:v>57.0</c:v>
                </c:pt>
                <c:pt idx="13">
                  <c:v>58.0</c:v>
                </c:pt>
                <c:pt idx="14">
                  <c:v>59.0</c:v>
                </c:pt>
                <c:pt idx="15">
                  <c:v>60.0</c:v>
                </c:pt>
                <c:pt idx="16">
                  <c:v>61.0</c:v>
                </c:pt>
                <c:pt idx="17">
                  <c:v>62.0</c:v>
                </c:pt>
                <c:pt idx="18">
                  <c:v>63.0</c:v>
                </c:pt>
                <c:pt idx="19">
                  <c:v>64.0</c:v>
                </c:pt>
                <c:pt idx="20">
                  <c:v>65.0</c:v>
                </c:pt>
                <c:pt idx="21">
                  <c:v>66.0</c:v>
                </c:pt>
                <c:pt idx="22">
                  <c:v>67.0</c:v>
                </c:pt>
                <c:pt idx="23">
                  <c:v>68.0</c:v>
                </c:pt>
                <c:pt idx="24">
                  <c:v>69.0</c:v>
                </c:pt>
                <c:pt idx="25">
                  <c:v>70.0</c:v>
                </c:pt>
                <c:pt idx="26">
                  <c:v>71.0</c:v>
                </c:pt>
                <c:pt idx="27">
                  <c:v>72.0</c:v>
                </c:pt>
                <c:pt idx="28">
                  <c:v>73.0</c:v>
                </c:pt>
                <c:pt idx="29">
                  <c:v>74.0</c:v>
                </c:pt>
                <c:pt idx="30">
                  <c:v>75.0</c:v>
                </c:pt>
                <c:pt idx="31">
                  <c:v>76.0</c:v>
                </c:pt>
                <c:pt idx="32">
                  <c:v>77.0</c:v>
                </c:pt>
                <c:pt idx="33">
                  <c:v>78.0</c:v>
                </c:pt>
                <c:pt idx="34">
                  <c:v>79.0</c:v>
                </c:pt>
                <c:pt idx="35">
                  <c:v>80.0</c:v>
                </c:pt>
                <c:pt idx="36">
                  <c:v>81.0</c:v>
                </c:pt>
                <c:pt idx="37">
                  <c:v>82.0</c:v>
                </c:pt>
                <c:pt idx="38">
                  <c:v>83.0</c:v>
                </c:pt>
                <c:pt idx="39">
                  <c:v>84.0</c:v>
                </c:pt>
                <c:pt idx="40">
                  <c:v>85.0</c:v>
                </c:pt>
                <c:pt idx="41">
                  <c:v>86.0</c:v>
                </c:pt>
                <c:pt idx="42">
                  <c:v>87.0</c:v>
                </c:pt>
                <c:pt idx="43">
                  <c:v>88.0</c:v>
                </c:pt>
                <c:pt idx="44">
                  <c:v>89.0</c:v>
                </c:pt>
                <c:pt idx="45">
                  <c:v>90.0</c:v>
                </c:pt>
                <c:pt idx="46">
                  <c:v>91.0</c:v>
                </c:pt>
                <c:pt idx="47">
                  <c:v>92.0</c:v>
                </c:pt>
                <c:pt idx="48">
                  <c:v>93.0</c:v>
                </c:pt>
                <c:pt idx="49">
                  <c:v>94.0</c:v>
                </c:pt>
                <c:pt idx="50">
                  <c:v>95.0</c:v>
                </c:pt>
                <c:pt idx="51">
                  <c:v>96.0</c:v>
                </c:pt>
                <c:pt idx="52">
                  <c:v>97.0</c:v>
                </c:pt>
                <c:pt idx="53">
                  <c:v>98.0</c:v>
                </c:pt>
                <c:pt idx="54">
                  <c:v>99.0</c:v>
                </c:pt>
                <c:pt idx="55">
                  <c:v>0.0</c:v>
                </c:pt>
                <c:pt idx="56">
                  <c:v>1.0</c:v>
                </c:pt>
                <c:pt idx="57">
                  <c:v>2.0</c:v>
                </c:pt>
                <c:pt idx="58">
                  <c:v>3.0</c:v>
                </c:pt>
                <c:pt idx="59">
                  <c:v>4.0</c:v>
                </c:pt>
                <c:pt idx="60">
                  <c:v>5.0</c:v>
                </c:pt>
                <c:pt idx="61">
                  <c:v>6.0</c:v>
                </c:pt>
                <c:pt idx="62">
                  <c:v>7.0</c:v>
                </c:pt>
                <c:pt idx="63">
                  <c:v>8.0</c:v>
                </c:pt>
                <c:pt idx="64">
                  <c:v>9.0</c:v>
                </c:pt>
                <c:pt idx="65">
                  <c:v>10.0</c:v>
                </c:pt>
              </c:numCache>
            </c:numRef>
          </c:cat>
          <c:val>
            <c:numRef>
              <c:f>Sheet1!$D$2:$D$67</c:f>
              <c:numCache>
                <c:formatCode>General</c:formatCode>
                <c:ptCount val="66"/>
                <c:pt idx="2">
                  <c:v>76.7</c:v>
                </c:pt>
                <c:pt idx="5">
                  <c:v>60.1</c:v>
                </c:pt>
                <c:pt idx="6">
                  <c:v>57.5</c:v>
                </c:pt>
                <c:pt idx="7">
                  <c:v>49.4</c:v>
                </c:pt>
                <c:pt idx="8">
                  <c:v>48.9</c:v>
                </c:pt>
                <c:pt idx="9">
                  <c:v>44.6</c:v>
                </c:pt>
                <c:pt idx="10">
                  <c:v>39.8</c:v>
                </c:pt>
                <c:pt idx="11">
                  <c:v>40.6</c:v>
                </c:pt>
                <c:pt idx="12">
                  <c:v>40.0</c:v>
                </c:pt>
                <c:pt idx="13">
                  <c:v>34.5</c:v>
                </c:pt>
                <c:pt idx="14">
                  <c:v>33.7</c:v>
                </c:pt>
                <c:pt idx="15">
                  <c:v>30.7</c:v>
                </c:pt>
                <c:pt idx="16">
                  <c:v>28.6</c:v>
                </c:pt>
                <c:pt idx="17">
                  <c:v>26.4</c:v>
                </c:pt>
                <c:pt idx="18">
                  <c:v>23.2</c:v>
                </c:pt>
                <c:pt idx="19">
                  <c:v>20.4</c:v>
                </c:pt>
                <c:pt idx="20">
                  <c:v>18.5</c:v>
                </c:pt>
                <c:pt idx="21">
                  <c:v>19.3</c:v>
                </c:pt>
                <c:pt idx="22">
                  <c:v>14.9</c:v>
                </c:pt>
                <c:pt idx="23">
                  <c:v>15.3</c:v>
                </c:pt>
                <c:pt idx="24">
                  <c:v>14.2</c:v>
                </c:pt>
                <c:pt idx="25">
                  <c:v>13.1</c:v>
                </c:pt>
                <c:pt idx="26">
                  <c:v>12.4</c:v>
                </c:pt>
                <c:pt idx="27">
                  <c:v>11.7</c:v>
                </c:pt>
                <c:pt idx="28">
                  <c:v>11.3</c:v>
                </c:pt>
                <c:pt idx="29">
                  <c:v>10.8</c:v>
                </c:pt>
                <c:pt idx="30">
                  <c:v>10.0</c:v>
                </c:pt>
                <c:pt idx="31">
                  <c:v>9.3</c:v>
                </c:pt>
                <c:pt idx="32">
                  <c:v>8.9</c:v>
                </c:pt>
                <c:pt idx="33">
                  <c:v>8.4</c:v>
                </c:pt>
                <c:pt idx="34">
                  <c:v>7.9</c:v>
                </c:pt>
                <c:pt idx="35">
                  <c:v>7.5</c:v>
                </c:pt>
                <c:pt idx="36">
                  <c:v>7.1</c:v>
                </c:pt>
                <c:pt idx="37">
                  <c:v>6.6</c:v>
                </c:pt>
                <c:pt idx="38">
                  <c:v>6.2</c:v>
                </c:pt>
                <c:pt idx="39">
                  <c:v>6.0</c:v>
                </c:pt>
                <c:pt idx="40">
                  <c:v>5.5</c:v>
                </c:pt>
                <c:pt idx="41">
                  <c:v>5.2</c:v>
                </c:pt>
                <c:pt idx="42">
                  <c:v>5.0</c:v>
                </c:pt>
                <c:pt idx="43">
                  <c:v>4.8</c:v>
                </c:pt>
                <c:pt idx="44">
                  <c:v>4.6</c:v>
                </c:pt>
                <c:pt idx="45">
                  <c:v>4.6</c:v>
                </c:pt>
                <c:pt idx="46">
                  <c:v>4.4</c:v>
                </c:pt>
                <c:pt idx="47">
                  <c:v>4.5</c:v>
                </c:pt>
                <c:pt idx="48">
                  <c:v>4.3</c:v>
                </c:pt>
                <c:pt idx="49">
                  <c:v>4.2</c:v>
                </c:pt>
                <c:pt idx="50">
                  <c:v>4.3</c:v>
                </c:pt>
                <c:pt idx="51">
                  <c:v>3.8</c:v>
                </c:pt>
                <c:pt idx="52">
                  <c:v>3.7</c:v>
                </c:pt>
                <c:pt idx="53">
                  <c:v>3.6</c:v>
                </c:pt>
                <c:pt idx="54">
                  <c:v>3.4</c:v>
                </c:pt>
                <c:pt idx="55">
                  <c:v>3.2</c:v>
                </c:pt>
                <c:pt idx="56">
                  <c:v>3.1</c:v>
                </c:pt>
                <c:pt idx="57">
                  <c:v>3.0</c:v>
                </c:pt>
                <c:pt idx="58">
                  <c:v>3.0</c:v>
                </c:pt>
                <c:pt idx="59">
                  <c:v>2.8</c:v>
                </c:pt>
                <c:pt idx="60">
                  <c:v>2.8</c:v>
                </c:pt>
                <c:pt idx="61">
                  <c:v>2.6</c:v>
                </c:pt>
                <c:pt idx="62">
                  <c:v>2.6</c:v>
                </c:pt>
                <c:pt idx="63">
                  <c:v>2.6</c:v>
                </c:pt>
              </c:numCache>
            </c:numRef>
          </c:val>
        </c:ser>
        <c:ser>
          <c:idx val="3"/>
          <c:order val="3"/>
          <c:tx>
            <c:strRef>
              <c:f>Sheet1!$E$1</c:f>
              <c:strCache>
                <c:ptCount val="1"/>
                <c:pt idx="0">
                  <c:v>新生児死亡率</c:v>
                </c:pt>
              </c:strCache>
            </c:strRef>
          </c:tx>
          <c:spPr>
            <a:ln>
              <a:solidFill>
                <a:srgbClr val="FF0000"/>
              </a:solidFill>
            </a:ln>
          </c:spPr>
          <c:marker>
            <c:symbol val="diamond"/>
            <c:size val="4"/>
            <c:spPr>
              <a:solidFill>
                <a:srgbClr val="FF0000"/>
              </a:solidFill>
              <a:ln>
                <a:solidFill>
                  <a:srgbClr val="FF0000"/>
                </a:solidFill>
              </a:ln>
            </c:spPr>
          </c:marker>
          <c:cat>
            <c:numRef>
              <c:f>Sheet1!$A$2:$A$67</c:f>
              <c:numCache>
                <c:formatCode>0_ </c:formatCode>
                <c:ptCount val="66"/>
                <c:pt idx="0">
                  <c:v>45.0</c:v>
                </c:pt>
                <c:pt idx="1">
                  <c:v>46.0</c:v>
                </c:pt>
                <c:pt idx="2">
                  <c:v>47.0</c:v>
                </c:pt>
                <c:pt idx="3">
                  <c:v>48.0</c:v>
                </c:pt>
                <c:pt idx="4">
                  <c:v>49.0</c:v>
                </c:pt>
                <c:pt idx="5">
                  <c:v>50.0</c:v>
                </c:pt>
                <c:pt idx="6">
                  <c:v>51.0</c:v>
                </c:pt>
                <c:pt idx="7">
                  <c:v>52.0</c:v>
                </c:pt>
                <c:pt idx="8">
                  <c:v>53.0</c:v>
                </c:pt>
                <c:pt idx="9">
                  <c:v>54.0</c:v>
                </c:pt>
                <c:pt idx="10">
                  <c:v>55.0</c:v>
                </c:pt>
                <c:pt idx="11">
                  <c:v>56.0</c:v>
                </c:pt>
                <c:pt idx="12">
                  <c:v>57.0</c:v>
                </c:pt>
                <c:pt idx="13">
                  <c:v>58.0</c:v>
                </c:pt>
                <c:pt idx="14">
                  <c:v>59.0</c:v>
                </c:pt>
                <c:pt idx="15">
                  <c:v>60.0</c:v>
                </c:pt>
                <c:pt idx="16">
                  <c:v>61.0</c:v>
                </c:pt>
                <c:pt idx="17">
                  <c:v>62.0</c:v>
                </c:pt>
                <c:pt idx="18">
                  <c:v>63.0</c:v>
                </c:pt>
                <c:pt idx="19">
                  <c:v>64.0</c:v>
                </c:pt>
                <c:pt idx="20">
                  <c:v>65.0</c:v>
                </c:pt>
                <c:pt idx="21">
                  <c:v>66.0</c:v>
                </c:pt>
                <c:pt idx="22">
                  <c:v>67.0</c:v>
                </c:pt>
                <c:pt idx="23">
                  <c:v>68.0</c:v>
                </c:pt>
                <c:pt idx="24">
                  <c:v>69.0</c:v>
                </c:pt>
                <c:pt idx="25">
                  <c:v>70.0</c:v>
                </c:pt>
                <c:pt idx="26">
                  <c:v>71.0</c:v>
                </c:pt>
                <c:pt idx="27">
                  <c:v>72.0</c:v>
                </c:pt>
                <c:pt idx="28">
                  <c:v>73.0</c:v>
                </c:pt>
                <c:pt idx="29">
                  <c:v>74.0</c:v>
                </c:pt>
                <c:pt idx="30">
                  <c:v>75.0</c:v>
                </c:pt>
                <c:pt idx="31">
                  <c:v>76.0</c:v>
                </c:pt>
                <c:pt idx="32">
                  <c:v>77.0</c:v>
                </c:pt>
                <c:pt idx="33">
                  <c:v>78.0</c:v>
                </c:pt>
                <c:pt idx="34">
                  <c:v>79.0</c:v>
                </c:pt>
                <c:pt idx="35">
                  <c:v>80.0</c:v>
                </c:pt>
                <c:pt idx="36">
                  <c:v>81.0</c:v>
                </c:pt>
                <c:pt idx="37">
                  <c:v>82.0</c:v>
                </c:pt>
                <c:pt idx="38">
                  <c:v>83.0</c:v>
                </c:pt>
                <c:pt idx="39">
                  <c:v>84.0</c:v>
                </c:pt>
                <c:pt idx="40">
                  <c:v>85.0</c:v>
                </c:pt>
                <c:pt idx="41">
                  <c:v>86.0</c:v>
                </c:pt>
                <c:pt idx="42">
                  <c:v>87.0</c:v>
                </c:pt>
                <c:pt idx="43">
                  <c:v>88.0</c:v>
                </c:pt>
                <c:pt idx="44">
                  <c:v>89.0</c:v>
                </c:pt>
                <c:pt idx="45">
                  <c:v>90.0</c:v>
                </c:pt>
                <c:pt idx="46">
                  <c:v>91.0</c:v>
                </c:pt>
                <c:pt idx="47">
                  <c:v>92.0</c:v>
                </c:pt>
                <c:pt idx="48">
                  <c:v>93.0</c:v>
                </c:pt>
                <c:pt idx="49">
                  <c:v>94.0</c:v>
                </c:pt>
                <c:pt idx="50">
                  <c:v>95.0</c:v>
                </c:pt>
                <c:pt idx="51">
                  <c:v>96.0</c:v>
                </c:pt>
                <c:pt idx="52">
                  <c:v>97.0</c:v>
                </c:pt>
                <c:pt idx="53">
                  <c:v>98.0</c:v>
                </c:pt>
                <c:pt idx="54">
                  <c:v>99.0</c:v>
                </c:pt>
                <c:pt idx="55">
                  <c:v>0.0</c:v>
                </c:pt>
                <c:pt idx="56">
                  <c:v>1.0</c:v>
                </c:pt>
                <c:pt idx="57">
                  <c:v>2.0</c:v>
                </c:pt>
                <c:pt idx="58">
                  <c:v>3.0</c:v>
                </c:pt>
                <c:pt idx="59">
                  <c:v>4.0</c:v>
                </c:pt>
                <c:pt idx="60">
                  <c:v>5.0</c:v>
                </c:pt>
                <c:pt idx="61">
                  <c:v>6.0</c:v>
                </c:pt>
                <c:pt idx="62">
                  <c:v>7.0</c:v>
                </c:pt>
                <c:pt idx="63">
                  <c:v>8.0</c:v>
                </c:pt>
                <c:pt idx="64">
                  <c:v>9.0</c:v>
                </c:pt>
                <c:pt idx="65">
                  <c:v>10.0</c:v>
                </c:pt>
              </c:numCache>
            </c:numRef>
          </c:cat>
          <c:val>
            <c:numRef>
              <c:f>Sheet1!$E$2:$E$67</c:f>
              <c:numCache>
                <c:formatCode>General</c:formatCode>
                <c:ptCount val="66"/>
                <c:pt idx="2">
                  <c:v>31.4</c:v>
                </c:pt>
                <c:pt idx="5">
                  <c:v>27.4</c:v>
                </c:pt>
                <c:pt idx="6">
                  <c:v>27.5</c:v>
                </c:pt>
                <c:pt idx="7">
                  <c:v>25.4</c:v>
                </c:pt>
                <c:pt idx="8">
                  <c:v>25.5</c:v>
                </c:pt>
                <c:pt idx="9">
                  <c:v>24.1</c:v>
                </c:pt>
                <c:pt idx="10">
                  <c:v>22.3</c:v>
                </c:pt>
                <c:pt idx="11">
                  <c:v>23.0</c:v>
                </c:pt>
                <c:pt idx="12">
                  <c:v>21.6</c:v>
                </c:pt>
                <c:pt idx="13">
                  <c:v>19.5</c:v>
                </c:pt>
                <c:pt idx="14">
                  <c:v>18.6</c:v>
                </c:pt>
                <c:pt idx="15">
                  <c:v>17.0</c:v>
                </c:pt>
                <c:pt idx="16">
                  <c:v>16.5</c:v>
                </c:pt>
                <c:pt idx="17">
                  <c:v>15.3</c:v>
                </c:pt>
                <c:pt idx="18">
                  <c:v>13.8</c:v>
                </c:pt>
                <c:pt idx="19">
                  <c:v>12.4</c:v>
                </c:pt>
                <c:pt idx="20">
                  <c:v>11.7</c:v>
                </c:pt>
                <c:pt idx="21">
                  <c:v>12.0</c:v>
                </c:pt>
                <c:pt idx="22">
                  <c:v>9.9</c:v>
                </c:pt>
                <c:pt idx="23">
                  <c:v>9.8</c:v>
                </c:pt>
                <c:pt idx="24">
                  <c:v>9.1</c:v>
                </c:pt>
                <c:pt idx="25">
                  <c:v>8.700000000000001</c:v>
                </c:pt>
                <c:pt idx="26">
                  <c:v>8.200000000000001</c:v>
                </c:pt>
                <c:pt idx="27">
                  <c:v>7.8</c:v>
                </c:pt>
                <c:pt idx="28">
                  <c:v>7.4</c:v>
                </c:pt>
                <c:pt idx="29">
                  <c:v>7.1</c:v>
                </c:pt>
                <c:pt idx="30">
                  <c:v>6.8</c:v>
                </c:pt>
                <c:pt idx="31">
                  <c:v>6.4</c:v>
                </c:pt>
                <c:pt idx="32">
                  <c:v>6.1</c:v>
                </c:pt>
                <c:pt idx="33">
                  <c:v>5.6</c:v>
                </c:pt>
                <c:pt idx="34">
                  <c:v>5.2</c:v>
                </c:pt>
                <c:pt idx="35">
                  <c:v>4.9</c:v>
                </c:pt>
                <c:pt idx="36">
                  <c:v>4.7</c:v>
                </c:pt>
                <c:pt idx="37">
                  <c:v>4.2</c:v>
                </c:pt>
                <c:pt idx="38">
                  <c:v>3.9</c:v>
                </c:pt>
                <c:pt idx="39">
                  <c:v>3.7</c:v>
                </c:pt>
                <c:pt idx="40">
                  <c:v>3.4</c:v>
                </c:pt>
                <c:pt idx="41">
                  <c:v>3.1</c:v>
                </c:pt>
                <c:pt idx="42">
                  <c:v>2.9</c:v>
                </c:pt>
                <c:pt idx="43">
                  <c:v>2.7</c:v>
                </c:pt>
                <c:pt idx="44">
                  <c:v>2.6</c:v>
                </c:pt>
                <c:pt idx="45">
                  <c:v>2.6</c:v>
                </c:pt>
                <c:pt idx="46">
                  <c:v>2.4</c:v>
                </c:pt>
                <c:pt idx="47">
                  <c:v>2.4</c:v>
                </c:pt>
                <c:pt idx="48">
                  <c:v>2.3</c:v>
                </c:pt>
                <c:pt idx="49">
                  <c:v>2.3</c:v>
                </c:pt>
                <c:pt idx="50">
                  <c:v>2.2</c:v>
                </c:pt>
                <c:pt idx="51">
                  <c:v>2.0</c:v>
                </c:pt>
                <c:pt idx="52">
                  <c:v>1.9</c:v>
                </c:pt>
                <c:pt idx="53">
                  <c:v>2.0</c:v>
                </c:pt>
                <c:pt idx="54">
                  <c:v>1.8</c:v>
                </c:pt>
                <c:pt idx="55">
                  <c:v>1.8</c:v>
                </c:pt>
                <c:pt idx="56">
                  <c:v>1.6</c:v>
                </c:pt>
                <c:pt idx="57">
                  <c:v>1.700000000000003</c:v>
                </c:pt>
                <c:pt idx="58">
                  <c:v>1.700000000000003</c:v>
                </c:pt>
                <c:pt idx="59">
                  <c:v>1.5</c:v>
                </c:pt>
                <c:pt idx="60">
                  <c:v>1.4</c:v>
                </c:pt>
                <c:pt idx="61">
                  <c:v>1.3</c:v>
                </c:pt>
                <c:pt idx="62">
                  <c:v>1.3</c:v>
                </c:pt>
                <c:pt idx="63">
                  <c:v>1.2</c:v>
                </c:pt>
              </c:numCache>
            </c:numRef>
          </c:val>
        </c:ser>
        <c:marker val="1"/>
        <c:axId val="633480600"/>
        <c:axId val="675287336"/>
      </c:lineChart>
      <c:catAx>
        <c:axId val="633480600"/>
        <c:scaling>
          <c:orientation val="minMax"/>
        </c:scaling>
        <c:axPos val="b"/>
        <c:majorGridlines/>
        <c:numFmt formatCode="0_ " sourceLinked="1"/>
        <c:majorTickMark val="in"/>
        <c:tickLblPos val="high"/>
        <c:crossAx val="675287336"/>
        <c:crosses val="autoZero"/>
        <c:lblAlgn val="ctr"/>
        <c:lblOffset val="10"/>
        <c:tickLblSkip val="5"/>
        <c:tickMarkSkip val="5"/>
      </c:catAx>
      <c:valAx>
        <c:axId val="675287336"/>
        <c:scaling>
          <c:logBase val="10.0"/>
          <c:orientation val="minMax"/>
          <c:min val="0.1"/>
        </c:scaling>
        <c:axPos val="l"/>
        <c:majorGridlines/>
        <c:numFmt formatCode="General" sourceLinked="1"/>
        <c:majorTickMark val="in"/>
        <c:tickLblPos val="low"/>
        <c:crossAx val="633480600"/>
        <c:crosses val="autoZero"/>
        <c:crossBetween val="between"/>
      </c:valAx>
    </c:plotArea>
    <c:plotVisOnly val="1"/>
  </c:chart>
  <c:txPr>
    <a:bodyPr/>
    <a:lstStyle/>
    <a:p>
      <a:pPr>
        <a:defRPr sz="1800"/>
      </a:pPr>
      <a:endParaRPr lang="ja-JP"/>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style val="2"/>
  <c:chart>
    <c:autoTitleDeleted val="1"/>
    <c:view3D>
      <c:hPercent val="33"/>
      <c:depthPercent val="100"/>
      <c:rAngAx val="1"/>
    </c:view3D>
    <c:floor>
      <c:spPr>
        <a:solidFill>
          <a:srgbClr val="C0C0C0"/>
        </a:solidFill>
        <a:ln w="12700">
          <a:solidFill>
            <a:srgbClr val="000000"/>
          </a:solidFill>
          <a:prstDash val="solid"/>
        </a:ln>
      </c:spPr>
    </c:floor>
    <c:sideWall>
      <c:spPr>
        <a:noFill/>
        <a:ln w="12700">
          <a:solidFill>
            <a:srgbClr val="000000"/>
          </a:solidFill>
          <a:prstDash val="solid"/>
        </a:ln>
      </c:spPr>
    </c:sideWall>
    <c:backWall>
      <c:spPr>
        <a:noFill/>
        <a:ln w="12700">
          <a:solidFill>
            <a:srgbClr val="000000"/>
          </a:solidFill>
          <a:prstDash val="solid"/>
        </a:ln>
      </c:spPr>
    </c:backWall>
    <c:plotArea>
      <c:layout>
        <c:manualLayout>
          <c:layoutTarget val="inner"/>
          <c:xMode val="edge"/>
          <c:yMode val="edge"/>
          <c:x val="0.0439189189189189"/>
          <c:y val="0.100917431192661"/>
          <c:w val="0.929054054054054"/>
          <c:h val="0.678899082568807"/>
        </c:manualLayout>
      </c:layout>
      <c:bar3DChart>
        <c:barDir val="col"/>
        <c:grouping val="clustered"/>
        <c:ser>
          <c:idx val="0"/>
          <c:order val="0"/>
          <c:tx>
            <c:strRef>
              <c:f>Sheet1!$A$2</c:f>
              <c:strCache>
                <c:ptCount val="1"/>
              </c:strCache>
            </c:strRef>
          </c:tx>
          <c:spPr>
            <a:solidFill>
              <a:srgbClr val="63AAFE"/>
            </a:solidFill>
            <a:ln w="12685">
              <a:solidFill>
                <a:srgbClr val="000000"/>
              </a:solidFill>
              <a:prstDash val="solid"/>
            </a:ln>
          </c:spPr>
          <c:cat>
            <c:numRef>
              <c:f>Sheet1!$B$1:$I$1</c:f>
              <c:numCache>
                <c:formatCode>General</c:formatCode>
                <c:ptCount val="8"/>
                <c:pt idx="0">
                  <c:v>1999.0</c:v>
                </c:pt>
                <c:pt idx="1">
                  <c:v>2000.0</c:v>
                </c:pt>
                <c:pt idx="2">
                  <c:v>2001.0</c:v>
                </c:pt>
                <c:pt idx="3">
                  <c:v>2002.0</c:v>
                </c:pt>
                <c:pt idx="4">
                  <c:v>2003.0</c:v>
                </c:pt>
                <c:pt idx="5">
                  <c:v>2004.0</c:v>
                </c:pt>
                <c:pt idx="6">
                  <c:v>2005.0</c:v>
                </c:pt>
                <c:pt idx="7">
                  <c:v>2006.0</c:v>
                </c:pt>
              </c:numCache>
            </c:numRef>
          </c:cat>
          <c:val>
            <c:numRef>
              <c:f>Sheet1!$B$2:$I$2</c:f>
              <c:numCache>
                <c:formatCode>General</c:formatCode>
                <c:ptCount val="8"/>
                <c:pt idx="0">
                  <c:v>1.0</c:v>
                </c:pt>
                <c:pt idx="1">
                  <c:v>7.0</c:v>
                </c:pt>
                <c:pt idx="2">
                  <c:v>5.0</c:v>
                </c:pt>
                <c:pt idx="3">
                  <c:v>3.0</c:v>
                </c:pt>
                <c:pt idx="4">
                  <c:v>7.0</c:v>
                </c:pt>
                <c:pt idx="5">
                  <c:v>8.0</c:v>
                </c:pt>
                <c:pt idx="6">
                  <c:v>5.0</c:v>
                </c:pt>
                <c:pt idx="7">
                  <c:v>7.0</c:v>
                </c:pt>
              </c:numCache>
            </c:numRef>
          </c:val>
        </c:ser>
        <c:gapDepth val="0"/>
        <c:shape val="box"/>
        <c:axId val="728386664"/>
        <c:axId val="749587272"/>
        <c:axId val="0"/>
      </c:bar3DChart>
      <c:catAx>
        <c:axId val="728386664"/>
        <c:scaling>
          <c:orientation val="minMax"/>
        </c:scaling>
        <c:axPos val="b"/>
        <c:numFmt formatCode="General" sourceLinked="1"/>
        <c:majorTickMark val="in"/>
        <c:tickLblPos val="low"/>
        <c:spPr>
          <a:ln w="3171">
            <a:solidFill>
              <a:srgbClr val="000000"/>
            </a:solidFill>
            <a:prstDash val="solid"/>
          </a:ln>
        </c:spPr>
        <c:txPr>
          <a:bodyPr rot="0" vert="horz"/>
          <a:lstStyle/>
          <a:p>
            <a:pPr>
              <a:defRPr/>
            </a:pPr>
            <a:endParaRPr lang="ja-JP"/>
          </a:p>
        </c:txPr>
        <c:crossAx val="749587272"/>
        <c:crosses val="autoZero"/>
        <c:auto val="1"/>
        <c:lblAlgn val="ctr"/>
        <c:lblOffset val="100"/>
        <c:tickLblSkip val="1"/>
        <c:tickMarkSkip val="1"/>
      </c:catAx>
      <c:valAx>
        <c:axId val="749587272"/>
        <c:scaling>
          <c:orientation val="minMax"/>
        </c:scaling>
        <c:axPos val="l"/>
        <c:majorGridlines>
          <c:spPr>
            <a:ln w="12685">
              <a:solidFill>
                <a:srgbClr val="000000"/>
              </a:solidFill>
              <a:prstDash val="solid"/>
            </a:ln>
          </c:spPr>
        </c:majorGridlines>
        <c:numFmt formatCode="General" sourceLinked="1"/>
        <c:majorTickMark val="in"/>
        <c:tickLblPos val="nextTo"/>
        <c:spPr>
          <a:ln w="3171">
            <a:solidFill>
              <a:srgbClr val="000000"/>
            </a:solidFill>
            <a:prstDash val="solid"/>
          </a:ln>
        </c:spPr>
        <c:txPr>
          <a:bodyPr rot="0" vert="horz"/>
          <a:lstStyle/>
          <a:p>
            <a:pPr>
              <a:defRPr/>
            </a:pPr>
            <a:endParaRPr lang="ja-JP"/>
          </a:p>
        </c:txPr>
        <c:crossAx val="728386664"/>
        <c:crosses val="autoZero"/>
        <c:crossBetween val="between"/>
      </c:valAx>
      <c:spPr>
        <a:noFill/>
        <a:ln w="25371">
          <a:noFill/>
        </a:ln>
      </c:spPr>
    </c:plotArea>
    <c:plotVisOnly val="1"/>
    <c:dispBlanksAs val="gap"/>
  </c:chart>
  <c:spPr>
    <a:noFill/>
    <a:ln w="9525" cap="flat" cmpd="sng" algn="ctr">
      <a:noFill/>
      <a:prstDash val="solid"/>
      <a:miter lim="800000"/>
      <a:headEnd type="none" w="med" len="med"/>
      <a:tailEnd type="none" w="med" len="med"/>
    </a:ln>
  </c:spPr>
  <c:txPr>
    <a:bodyPr/>
    <a:lstStyle/>
    <a:p>
      <a:pPr>
        <a:defRPr sz="2400" b="1" i="0" u="none" strike="noStrike" baseline="0">
          <a:solidFill>
            <a:schemeClr val="tx1"/>
          </a:solidFill>
          <a:latin typeface="ＭＳ Ｐゴシック"/>
          <a:ea typeface="ＭＳ Ｐゴシック"/>
          <a:cs typeface="ＭＳ Ｐゴシック"/>
        </a:defRPr>
      </a:pPr>
      <a:endParaRPr lang="ja-JP"/>
    </a:p>
  </c:txPr>
  <c:externalData r:id="rId1"/>
</c:chartSpace>
</file>

<file path=ppt/drawings/drawing1.xml><?xml version="1.0" encoding="utf-8"?>
<c:userShapes xmlns:c="http://schemas.openxmlformats.org/drawingml/2006/chart">
  <cdr:relSizeAnchor xmlns:cdr="http://schemas.openxmlformats.org/drawingml/2006/chartDrawing">
    <cdr:from>
      <cdr:x>0.60128</cdr:x>
      <cdr:y>0.41969</cdr:y>
    </cdr:from>
    <cdr:to>
      <cdr:x>0.70794</cdr:x>
      <cdr:y>0.62468</cdr:y>
    </cdr:to>
    <cdr:sp macro="" textlink="">
      <cdr:nvSpPr>
        <cdr:cNvPr id="6" name="テキスト ボックス 5"/>
        <cdr:cNvSpPr txBox="1"/>
      </cdr:nvSpPr>
      <cdr:spPr>
        <a:xfrm xmlns:a="http://schemas.openxmlformats.org/drawingml/2006/main">
          <a:off x="5154488" y="1872208"/>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0.60128</cdr:x>
      <cdr:y>0.41969</cdr:y>
    </cdr:from>
    <cdr:to>
      <cdr:x>0.70794</cdr:x>
      <cdr:y>0.62468</cdr:y>
    </cdr:to>
    <cdr:sp macro="" textlink="">
      <cdr:nvSpPr>
        <cdr:cNvPr id="6" name="テキスト ボックス 5"/>
        <cdr:cNvSpPr txBox="1"/>
      </cdr:nvSpPr>
      <cdr:spPr>
        <a:xfrm xmlns:a="http://schemas.openxmlformats.org/drawingml/2006/main">
          <a:off x="5154488" y="1872208"/>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93713"/>
          </a:xfrm>
          <a:prstGeom prst="rect">
            <a:avLst/>
          </a:prstGeom>
        </p:spPr>
        <p:txBody>
          <a:bodyPr vert="horz" lIns="91440" tIns="45720" rIns="91440" bIns="45720" rtlCol="0"/>
          <a:lstStyle>
            <a:lvl1pPr algn="r">
              <a:defRPr sz="1200"/>
            </a:lvl1pPr>
          </a:lstStyle>
          <a:p>
            <a:fld id="{CAB16B10-D1F7-42E9-AF12-8E933EFBCF64}" type="datetimeFigureOut">
              <a:rPr kumimoji="1" lang="ja-JP" altLang="en-US" smtClean="0"/>
              <a:pPr/>
              <a:t>11.2.14</a:t>
            </a:fld>
            <a:endParaRPr kumimoji="1" lang="ja-JP" altLang="en-US"/>
          </a:p>
        </p:txBody>
      </p:sp>
      <p:sp>
        <p:nvSpPr>
          <p:cNvPr id="4" name="フッター プレースホルダ 3"/>
          <p:cNvSpPr>
            <a:spLocks noGrp="1"/>
          </p:cNvSpPr>
          <p:nvPr>
            <p:ph type="ftr" sz="quarter" idx="2"/>
          </p:nvPr>
        </p:nvSpPr>
        <p:spPr>
          <a:xfrm>
            <a:off x="0" y="9378824"/>
            <a:ext cx="2971800" cy="49371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9378824"/>
            <a:ext cx="2971800" cy="493713"/>
          </a:xfrm>
          <a:prstGeom prst="rect">
            <a:avLst/>
          </a:prstGeom>
        </p:spPr>
        <p:txBody>
          <a:bodyPr vert="horz" lIns="91440" tIns="45720" rIns="91440" bIns="45720" rtlCol="0" anchor="b"/>
          <a:lstStyle>
            <a:lvl1pPr algn="r">
              <a:defRPr sz="1200"/>
            </a:lvl1pPr>
          </a:lstStyle>
          <a:p>
            <a:fld id="{75F4137D-A710-4C74-865B-01A91EDD886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93713"/>
          </a:xfrm>
          <a:prstGeom prst="rect">
            <a:avLst/>
          </a:prstGeom>
        </p:spPr>
        <p:txBody>
          <a:bodyPr vert="horz" lIns="91440" tIns="45720" rIns="91440" bIns="45720" rtlCol="0"/>
          <a:lstStyle>
            <a:lvl1pPr algn="r">
              <a:defRPr sz="1200"/>
            </a:lvl1pPr>
          </a:lstStyle>
          <a:p>
            <a:fld id="{5A4CEB45-F99C-48C3-997D-0EE6CCF9AA51}" type="datetimeFigureOut">
              <a:rPr kumimoji="1" lang="ja-JP" altLang="en-US" smtClean="0"/>
              <a:pPr/>
              <a:t>11.2.14</a:t>
            </a:fld>
            <a:endParaRPr kumimoji="1" lang="ja-JP" altLang="en-US"/>
          </a:p>
        </p:txBody>
      </p:sp>
      <p:sp>
        <p:nvSpPr>
          <p:cNvPr id="4" name="スライド イメージ プレースホルダ 3"/>
          <p:cNvSpPr>
            <a:spLocks noGrp="1" noRot="1" noChangeAspect="1"/>
          </p:cNvSpPr>
          <p:nvPr>
            <p:ph type="sldImg" idx="2"/>
          </p:nvPr>
        </p:nvSpPr>
        <p:spPr>
          <a:xfrm>
            <a:off x="962025" y="741363"/>
            <a:ext cx="4933950"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690269"/>
            <a:ext cx="5486400" cy="444341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8824"/>
            <a:ext cx="2971800" cy="49371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9378824"/>
            <a:ext cx="2971800" cy="493713"/>
          </a:xfrm>
          <a:prstGeom prst="rect">
            <a:avLst/>
          </a:prstGeom>
        </p:spPr>
        <p:txBody>
          <a:bodyPr vert="horz" lIns="91440" tIns="45720" rIns="91440" bIns="45720" rtlCol="0" anchor="b"/>
          <a:lstStyle>
            <a:lvl1pPr algn="r">
              <a:defRPr sz="1200"/>
            </a:lvl1pPr>
          </a:lstStyle>
          <a:p>
            <a:fld id="{890596B5-F42C-4BFF-8982-B29339F7760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w="9525"/>
        </p:spPr>
        <p:txBody>
          <a:bodyPr/>
          <a:lstStyle/>
          <a:p>
            <a:endParaRPr lang="ja-JP" altLang="en-US"/>
          </a:p>
        </p:txBody>
      </p:sp>
      <p:sp>
        <p:nvSpPr>
          <p:cNvPr id="63492" name="スライド番号プレースホルダ 3"/>
          <p:cNvSpPr>
            <a:spLocks noGrp="1"/>
          </p:cNvSpPr>
          <p:nvPr>
            <p:ph type="sldNum" sz="quarter" idx="5"/>
          </p:nvPr>
        </p:nvSpPr>
        <p:spPr>
          <a:noFill/>
        </p:spPr>
        <p:txBody>
          <a:bodyPr/>
          <a:lstStyle/>
          <a:p>
            <a:fld id="{997F4AD1-8F60-A345-AD80-2674B87134F9}" type="slidenum">
              <a:rPr lang="en-US" altLang="ja-JP"/>
              <a:pPr/>
              <a:t>27</a:t>
            </a:fld>
            <a:endParaRPr lang="en-US" altLang="ja-JP"/>
          </a:p>
        </p:txBody>
      </p:sp>
      <p:sp>
        <p:nvSpPr>
          <p:cNvPr id="63493" name="フッター プレースホルダ 4"/>
          <p:cNvSpPr>
            <a:spLocks noGrp="1"/>
          </p:cNvSpPr>
          <p:nvPr>
            <p:ph type="ftr" sz="quarter" idx="4"/>
          </p:nvPr>
        </p:nvSpPr>
        <p:spPr>
          <a:noFill/>
        </p:spPr>
        <p:txBody>
          <a:bodyPr/>
          <a:lstStyle/>
          <a:p>
            <a:r>
              <a:rPr lang="zh-CN" altLang="en-US"/>
              <a:t>第</a:t>
            </a:r>
            <a:r>
              <a:rPr lang="en-US" altLang="zh-CN"/>
              <a:t>9</a:t>
            </a:r>
            <a:r>
              <a:rPr lang="zh-CN" altLang="en-US"/>
              <a:t>回</a:t>
            </a:r>
            <a:r>
              <a:rPr lang="en-US" altLang="zh-CN"/>
              <a:t>UB</a:t>
            </a:r>
            <a:r>
              <a:rPr lang="zh-CN" altLang="en-US"/>
              <a:t>研究会　</a:t>
            </a:r>
            <a:r>
              <a:rPr lang="en-US" altLang="zh-CN"/>
              <a:t>10/06/19</a:t>
            </a:r>
            <a:endParaRPr lang="en-US" altLang="ja-JP"/>
          </a:p>
        </p:txBody>
      </p:sp>
      <p:sp>
        <p:nvSpPr>
          <p:cNvPr id="63494" name="日付プレースホルダ 5"/>
          <p:cNvSpPr>
            <a:spLocks noGrp="1"/>
          </p:cNvSpPr>
          <p:nvPr>
            <p:ph type="dt" sz="quarter" idx="1"/>
          </p:nvPr>
        </p:nvSpPr>
        <p:spPr>
          <a:noFill/>
        </p:spPr>
        <p:txBody>
          <a:bodyPr/>
          <a:lstStyle/>
          <a:p>
            <a:fld id="{7B210F12-5A88-F544-B324-C45ED53FAB57}" type="datetime1">
              <a:rPr lang="ja-JP" altLang="en-US"/>
              <a:pPr/>
              <a:t>11.2.14</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a:ln/>
        </p:spPr>
      </p:sp>
      <p:sp>
        <p:nvSpPr>
          <p:cNvPr id="49155" name="ノート プレースホルダ 2"/>
          <p:cNvSpPr>
            <a:spLocks noGrp="1"/>
          </p:cNvSpPr>
          <p:nvPr>
            <p:ph type="body" idx="1"/>
          </p:nvPr>
        </p:nvSpPr>
        <p:spPr>
          <a:noFill/>
          <a:ln w="9525"/>
        </p:spPr>
        <p:txBody>
          <a:bodyPr/>
          <a:lstStyle/>
          <a:p>
            <a:endParaRPr lang="ja-JP" altLang="en-US"/>
          </a:p>
        </p:txBody>
      </p:sp>
      <p:sp>
        <p:nvSpPr>
          <p:cNvPr id="49156" name="スライド番号プレースホルダ 3"/>
          <p:cNvSpPr>
            <a:spLocks noGrp="1"/>
          </p:cNvSpPr>
          <p:nvPr>
            <p:ph type="sldNum" sz="quarter" idx="5"/>
          </p:nvPr>
        </p:nvSpPr>
        <p:spPr>
          <a:noFill/>
        </p:spPr>
        <p:txBody>
          <a:bodyPr/>
          <a:lstStyle/>
          <a:p>
            <a:fld id="{9D9A82C5-3BB0-D148-8F5B-B155B3C6C454}" type="slidenum">
              <a:rPr lang="en-US" altLang="ja-JP"/>
              <a:pPr/>
              <a:t>41</a:t>
            </a:fld>
            <a:endParaRPr lang="en-US" altLang="ja-JP"/>
          </a:p>
        </p:txBody>
      </p:sp>
      <p:sp>
        <p:nvSpPr>
          <p:cNvPr id="49157" name="フッター プレースホルダ 4"/>
          <p:cNvSpPr>
            <a:spLocks noGrp="1"/>
          </p:cNvSpPr>
          <p:nvPr>
            <p:ph type="ftr" sz="quarter" idx="4"/>
          </p:nvPr>
        </p:nvSpPr>
        <p:spPr>
          <a:noFill/>
        </p:spPr>
        <p:txBody>
          <a:bodyPr/>
          <a:lstStyle/>
          <a:p>
            <a:r>
              <a:rPr lang="zh-CN" altLang="en-US"/>
              <a:t>第</a:t>
            </a:r>
            <a:r>
              <a:rPr lang="en-US" altLang="zh-CN"/>
              <a:t>9</a:t>
            </a:r>
            <a:r>
              <a:rPr lang="zh-CN" altLang="en-US"/>
              <a:t>回</a:t>
            </a:r>
            <a:r>
              <a:rPr lang="en-US" altLang="zh-CN"/>
              <a:t>UB</a:t>
            </a:r>
            <a:r>
              <a:rPr lang="zh-CN" altLang="en-US"/>
              <a:t>研究会　</a:t>
            </a:r>
            <a:r>
              <a:rPr lang="en-US" altLang="zh-CN"/>
              <a:t>10/06/19</a:t>
            </a:r>
            <a:endParaRPr lang="en-US" altLang="ja-JP"/>
          </a:p>
        </p:txBody>
      </p:sp>
      <p:sp>
        <p:nvSpPr>
          <p:cNvPr id="49158" name="日付プレースホルダ 5"/>
          <p:cNvSpPr>
            <a:spLocks noGrp="1"/>
          </p:cNvSpPr>
          <p:nvPr>
            <p:ph type="dt" sz="quarter" idx="1"/>
          </p:nvPr>
        </p:nvSpPr>
        <p:spPr>
          <a:noFill/>
        </p:spPr>
        <p:txBody>
          <a:bodyPr/>
          <a:lstStyle/>
          <a:p>
            <a:fld id="{16ADD03D-5626-454F-94A4-D505330EF80B}" type="datetime1">
              <a:rPr lang="ja-JP" altLang="en-US"/>
              <a:pPr/>
              <a:t>11.2.14</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ln/>
        </p:spPr>
      </p:sp>
      <p:sp>
        <p:nvSpPr>
          <p:cNvPr id="79875" name="ノート プレースホルダ 2"/>
          <p:cNvSpPr>
            <a:spLocks noGrp="1"/>
          </p:cNvSpPr>
          <p:nvPr>
            <p:ph type="body" idx="1"/>
          </p:nvPr>
        </p:nvSpPr>
        <p:spPr>
          <a:noFill/>
          <a:ln w="9525"/>
        </p:spPr>
        <p:txBody>
          <a:bodyPr/>
          <a:lstStyle/>
          <a:p>
            <a:endParaRPr lang="ja-JP" altLang="en-US"/>
          </a:p>
        </p:txBody>
      </p:sp>
      <p:sp>
        <p:nvSpPr>
          <p:cNvPr id="79876" name="スライド番号プレースホルダ 3"/>
          <p:cNvSpPr>
            <a:spLocks noGrp="1"/>
          </p:cNvSpPr>
          <p:nvPr>
            <p:ph type="sldNum" sz="quarter" idx="5"/>
          </p:nvPr>
        </p:nvSpPr>
        <p:spPr>
          <a:noFill/>
        </p:spPr>
        <p:txBody>
          <a:bodyPr/>
          <a:lstStyle/>
          <a:p>
            <a:fld id="{7F85A444-6DFC-5242-8491-C9A510A6E7B2}" type="slidenum">
              <a:rPr lang="en-US" altLang="ja-JP"/>
              <a:pPr/>
              <a:t>43</a:t>
            </a:fld>
            <a:endParaRPr lang="en-US" altLang="ja-JP"/>
          </a:p>
        </p:txBody>
      </p:sp>
      <p:sp>
        <p:nvSpPr>
          <p:cNvPr id="79877" name="フッター プレースホルダ 4"/>
          <p:cNvSpPr>
            <a:spLocks noGrp="1"/>
          </p:cNvSpPr>
          <p:nvPr>
            <p:ph type="ftr" sz="quarter" idx="4"/>
          </p:nvPr>
        </p:nvSpPr>
        <p:spPr>
          <a:noFill/>
        </p:spPr>
        <p:txBody>
          <a:bodyPr/>
          <a:lstStyle/>
          <a:p>
            <a:r>
              <a:rPr lang="zh-CN" altLang="en-US"/>
              <a:t>第</a:t>
            </a:r>
            <a:r>
              <a:rPr lang="en-US" altLang="zh-CN"/>
              <a:t>9</a:t>
            </a:r>
            <a:r>
              <a:rPr lang="zh-CN" altLang="en-US"/>
              <a:t>回</a:t>
            </a:r>
            <a:r>
              <a:rPr lang="en-US" altLang="zh-CN"/>
              <a:t>UB</a:t>
            </a:r>
            <a:r>
              <a:rPr lang="zh-CN" altLang="en-US"/>
              <a:t>研究会　</a:t>
            </a:r>
            <a:r>
              <a:rPr lang="en-US" altLang="zh-CN"/>
              <a:t>10/06/19</a:t>
            </a:r>
            <a:endParaRPr lang="en-US" altLang="ja-JP"/>
          </a:p>
        </p:txBody>
      </p:sp>
      <p:sp>
        <p:nvSpPr>
          <p:cNvPr id="79878" name="日付プレースホルダ 5"/>
          <p:cNvSpPr>
            <a:spLocks noGrp="1"/>
          </p:cNvSpPr>
          <p:nvPr>
            <p:ph type="dt" sz="quarter" idx="1"/>
          </p:nvPr>
        </p:nvSpPr>
        <p:spPr>
          <a:noFill/>
        </p:spPr>
        <p:txBody>
          <a:bodyPr/>
          <a:lstStyle/>
          <a:p>
            <a:fld id="{D5F30F0C-34DE-9D4C-9CB1-22142B9DA79E}" type="datetime1">
              <a:rPr lang="ja-JP" altLang="en-US"/>
              <a:pPr/>
              <a:t>11.2.14</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a:lstStyle/>
          <a:p>
            <a:pPr>
              <a:spcBef>
                <a:spcPct val="0"/>
              </a:spcBef>
            </a:pPr>
            <a:endParaRPr lang="ja-JP" altLang="en-US" smtClean="0"/>
          </a:p>
        </p:txBody>
      </p:sp>
      <p:sp>
        <p:nvSpPr>
          <p:cNvPr id="307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09250F-4307-C742-93C9-A953EB78D0CD}" type="slidenum">
              <a:rPr lang="ja-JP" altLang="en-US" smtClean="0"/>
              <a:pPr/>
              <a:t>47</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a:ln/>
        </p:spPr>
      </p:sp>
      <p:sp>
        <p:nvSpPr>
          <p:cNvPr id="86019" name="ノート プレースホルダ 2"/>
          <p:cNvSpPr>
            <a:spLocks noGrp="1"/>
          </p:cNvSpPr>
          <p:nvPr>
            <p:ph type="body" idx="1"/>
          </p:nvPr>
        </p:nvSpPr>
        <p:spPr>
          <a:noFill/>
          <a:ln w="9525"/>
        </p:spPr>
        <p:txBody>
          <a:bodyPr/>
          <a:lstStyle/>
          <a:p>
            <a:endParaRPr lang="ja-JP" altLang="en-US"/>
          </a:p>
        </p:txBody>
      </p:sp>
      <p:sp>
        <p:nvSpPr>
          <p:cNvPr id="86020" name="スライド番号プレースホルダ 3"/>
          <p:cNvSpPr>
            <a:spLocks noGrp="1"/>
          </p:cNvSpPr>
          <p:nvPr>
            <p:ph type="sldNum" sz="quarter" idx="5"/>
          </p:nvPr>
        </p:nvSpPr>
        <p:spPr>
          <a:noFill/>
        </p:spPr>
        <p:txBody>
          <a:bodyPr/>
          <a:lstStyle/>
          <a:p>
            <a:fld id="{5BA0403D-BDF5-EC44-AE65-C272BBA8FA13}" type="slidenum">
              <a:rPr lang="en-US" altLang="ja-JP"/>
              <a:pPr/>
              <a:t>54</a:t>
            </a:fld>
            <a:endParaRPr lang="en-US" altLang="ja-JP"/>
          </a:p>
        </p:txBody>
      </p:sp>
      <p:sp>
        <p:nvSpPr>
          <p:cNvPr id="86021" name="フッター プレースホルダ 4"/>
          <p:cNvSpPr>
            <a:spLocks noGrp="1"/>
          </p:cNvSpPr>
          <p:nvPr>
            <p:ph type="ftr" sz="quarter" idx="4"/>
          </p:nvPr>
        </p:nvSpPr>
        <p:spPr>
          <a:noFill/>
        </p:spPr>
        <p:txBody>
          <a:bodyPr/>
          <a:lstStyle/>
          <a:p>
            <a:r>
              <a:rPr lang="zh-CN" altLang="en-US"/>
              <a:t>第</a:t>
            </a:r>
            <a:r>
              <a:rPr lang="en-US" altLang="zh-CN"/>
              <a:t>9</a:t>
            </a:r>
            <a:r>
              <a:rPr lang="zh-CN" altLang="en-US"/>
              <a:t>回</a:t>
            </a:r>
            <a:r>
              <a:rPr lang="en-US" altLang="zh-CN"/>
              <a:t>UB</a:t>
            </a:r>
            <a:r>
              <a:rPr lang="zh-CN" altLang="en-US"/>
              <a:t>研究会　</a:t>
            </a:r>
            <a:r>
              <a:rPr lang="en-US" altLang="zh-CN"/>
              <a:t>10/06/19</a:t>
            </a:r>
            <a:endParaRPr lang="en-US" altLang="ja-JP"/>
          </a:p>
        </p:txBody>
      </p:sp>
      <p:sp>
        <p:nvSpPr>
          <p:cNvPr id="86022" name="日付プレースホルダ 5"/>
          <p:cNvSpPr>
            <a:spLocks noGrp="1"/>
          </p:cNvSpPr>
          <p:nvPr>
            <p:ph type="dt" sz="quarter" idx="1"/>
          </p:nvPr>
        </p:nvSpPr>
        <p:spPr>
          <a:noFill/>
        </p:spPr>
        <p:txBody>
          <a:bodyPr/>
          <a:lstStyle/>
          <a:p>
            <a:fld id="{49A0ADCD-2784-3849-9F88-8D6F13D52A55}" type="datetime1">
              <a:rPr lang="ja-JP" altLang="en-US"/>
              <a:pPr/>
              <a:t>11.2.14</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a:ln/>
        </p:spPr>
      </p:sp>
      <p:sp>
        <p:nvSpPr>
          <p:cNvPr id="86019" name="ノート プレースホルダ 2"/>
          <p:cNvSpPr>
            <a:spLocks noGrp="1"/>
          </p:cNvSpPr>
          <p:nvPr>
            <p:ph type="body" idx="1"/>
          </p:nvPr>
        </p:nvSpPr>
        <p:spPr>
          <a:noFill/>
          <a:ln w="9525"/>
        </p:spPr>
        <p:txBody>
          <a:bodyPr/>
          <a:lstStyle/>
          <a:p>
            <a:endParaRPr lang="ja-JP" altLang="en-US"/>
          </a:p>
        </p:txBody>
      </p:sp>
      <p:sp>
        <p:nvSpPr>
          <p:cNvPr id="86020" name="スライド番号プレースホルダ 3"/>
          <p:cNvSpPr>
            <a:spLocks noGrp="1"/>
          </p:cNvSpPr>
          <p:nvPr>
            <p:ph type="sldNum" sz="quarter" idx="5"/>
          </p:nvPr>
        </p:nvSpPr>
        <p:spPr>
          <a:noFill/>
        </p:spPr>
        <p:txBody>
          <a:bodyPr/>
          <a:lstStyle/>
          <a:p>
            <a:fld id="{5BA0403D-BDF5-EC44-AE65-C272BBA8FA13}" type="slidenum">
              <a:rPr lang="en-US" altLang="ja-JP"/>
              <a:pPr/>
              <a:t>55</a:t>
            </a:fld>
            <a:endParaRPr lang="en-US" altLang="ja-JP"/>
          </a:p>
        </p:txBody>
      </p:sp>
      <p:sp>
        <p:nvSpPr>
          <p:cNvPr id="86021" name="フッター プレースホルダ 4"/>
          <p:cNvSpPr>
            <a:spLocks noGrp="1"/>
          </p:cNvSpPr>
          <p:nvPr>
            <p:ph type="ftr" sz="quarter" idx="4"/>
          </p:nvPr>
        </p:nvSpPr>
        <p:spPr>
          <a:noFill/>
        </p:spPr>
        <p:txBody>
          <a:bodyPr/>
          <a:lstStyle/>
          <a:p>
            <a:r>
              <a:rPr lang="zh-CN" altLang="en-US"/>
              <a:t>第</a:t>
            </a:r>
            <a:r>
              <a:rPr lang="en-US" altLang="zh-CN"/>
              <a:t>9</a:t>
            </a:r>
            <a:r>
              <a:rPr lang="zh-CN" altLang="en-US"/>
              <a:t>回</a:t>
            </a:r>
            <a:r>
              <a:rPr lang="en-US" altLang="zh-CN"/>
              <a:t>UB</a:t>
            </a:r>
            <a:r>
              <a:rPr lang="zh-CN" altLang="en-US"/>
              <a:t>研究会　</a:t>
            </a:r>
            <a:r>
              <a:rPr lang="en-US" altLang="zh-CN"/>
              <a:t>10/06/19</a:t>
            </a:r>
            <a:endParaRPr lang="en-US" altLang="ja-JP"/>
          </a:p>
        </p:txBody>
      </p:sp>
      <p:sp>
        <p:nvSpPr>
          <p:cNvPr id="86022" name="日付プレースホルダ 5"/>
          <p:cNvSpPr>
            <a:spLocks noGrp="1"/>
          </p:cNvSpPr>
          <p:nvPr>
            <p:ph type="dt" sz="quarter" idx="1"/>
          </p:nvPr>
        </p:nvSpPr>
        <p:spPr>
          <a:noFill/>
        </p:spPr>
        <p:txBody>
          <a:bodyPr/>
          <a:lstStyle/>
          <a:p>
            <a:fld id="{49A0ADCD-2784-3849-9F88-8D6F13D52A55}" type="datetime1">
              <a:rPr lang="ja-JP" altLang="en-US"/>
              <a:pPr/>
              <a:t>11.2.14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a:ln/>
        </p:spPr>
      </p:sp>
      <p:sp>
        <p:nvSpPr>
          <p:cNvPr id="86019" name="ノート プレースホルダ 2"/>
          <p:cNvSpPr>
            <a:spLocks noGrp="1"/>
          </p:cNvSpPr>
          <p:nvPr>
            <p:ph type="body" idx="1"/>
          </p:nvPr>
        </p:nvSpPr>
        <p:spPr>
          <a:noFill/>
          <a:ln w="9525"/>
        </p:spPr>
        <p:txBody>
          <a:bodyPr/>
          <a:lstStyle/>
          <a:p>
            <a:endParaRPr lang="ja-JP" altLang="en-US"/>
          </a:p>
        </p:txBody>
      </p:sp>
      <p:sp>
        <p:nvSpPr>
          <p:cNvPr id="86020" name="スライド番号プレースホルダ 3"/>
          <p:cNvSpPr>
            <a:spLocks noGrp="1"/>
          </p:cNvSpPr>
          <p:nvPr>
            <p:ph type="sldNum" sz="quarter" idx="5"/>
          </p:nvPr>
        </p:nvSpPr>
        <p:spPr>
          <a:noFill/>
        </p:spPr>
        <p:txBody>
          <a:bodyPr/>
          <a:lstStyle/>
          <a:p>
            <a:fld id="{5BA0403D-BDF5-EC44-AE65-C272BBA8FA13}" type="slidenum">
              <a:rPr lang="en-US" altLang="ja-JP"/>
              <a:pPr/>
              <a:t>57</a:t>
            </a:fld>
            <a:endParaRPr lang="en-US" altLang="ja-JP"/>
          </a:p>
        </p:txBody>
      </p:sp>
      <p:sp>
        <p:nvSpPr>
          <p:cNvPr id="86021" name="フッター プレースホルダ 4"/>
          <p:cNvSpPr>
            <a:spLocks noGrp="1"/>
          </p:cNvSpPr>
          <p:nvPr>
            <p:ph type="ftr" sz="quarter" idx="4"/>
          </p:nvPr>
        </p:nvSpPr>
        <p:spPr>
          <a:noFill/>
        </p:spPr>
        <p:txBody>
          <a:bodyPr/>
          <a:lstStyle/>
          <a:p>
            <a:r>
              <a:rPr lang="zh-CN" altLang="en-US"/>
              <a:t>第</a:t>
            </a:r>
            <a:r>
              <a:rPr lang="en-US" altLang="zh-CN"/>
              <a:t>9</a:t>
            </a:r>
            <a:r>
              <a:rPr lang="zh-CN" altLang="en-US"/>
              <a:t>回</a:t>
            </a:r>
            <a:r>
              <a:rPr lang="en-US" altLang="zh-CN"/>
              <a:t>UB</a:t>
            </a:r>
            <a:r>
              <a:rPr lang="zh-CN" altLang="en-US"/>
              <a:t>研究会　</a:t>
            </a:r>
            <a:r>
              <a:rPr lang="en-US" altLang="zh-CN"/>
              <a:t>10/06/19</a:t>
            </a:r>
            <a:endParaRPr lang="en-US" altLang="ja-JP"/>
          </a:p>
        </p:txBody>
      </p:sp>
      <p:sp>
        <p:nvSpPr>
          <p:cNvPr id="86022" name="日付プレースホルダ 5"/>
          <p:cNvSpPr>
            <a:spLocks noGrp="1"/>
          </p:cNvSpPr>
          <p:nvPr>
            <p:ph type="dt" sz="quarter" idx="1"/>
          </p:nvPr>
        </p:nvSpPr>
        <p:spPr>
          <a:noFill/>
        </p:spPr>
        <p:txBody>
          <a:bodyPr/>
          <a:lstStyle/>
          <a:p>
            <a:fld id="{49A0ADCD-2784-3849-9F88-8D6F13D52A55}" type="datetime1">
              <a:rPr lang="ja-JP" altLang="en-US"/>
              <a:pPr/>
              <a:t>11.2.14</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w="9525"/>
        </p:spPr>
        <p:txBody>
          <a:bodyPr/>
          <a:lstStyle/>
          <a:p>
            <a:endParaRPr lang="ja-JP" altLang="en-US"/>
          </a:p>
        </p:txBody>
      </p:sp>
      <p:sp>
        <p:nvSpPr>
          <p:cNvPr id="67588" name="スライド番号プレースホルダ 3"/>
          <p:cNvSpPr>
            <a:spLocks noGrp="1"/>
          </p:cNvSpPr>
          <p:nvPr>
            <p:ph type="sldNum" sz="quarter" idx="5"/>
          </p:nvPr>
        </p:nvSpPr>
        <p:spPr>
          <a:noFill/>
        </p:spPr>
        <p:txBody>
          <a:bodyPr/>
          <a:lstStyle/>
          <a:p>
            <a:fld id="{0800E2B9-15D8-3F41-A81C-86180B9FFE08}" type="slidenum">
              <a:rPr lang="en-US" altLang="ja-JP"/>
              <a:pPr/>
              <a:t>28</a:t>
            </a:fld>
            <a:endParaRPr lang="en-US" altLang="ja-JP"/>
          </a:p>
        </p:txBody>
      </p:sp>
      <p:sp>
        <p:nvSpPr>
          <p:cNvPr id="67589" name="フッター プレースホルダ 4"/>
          <p:cNvSpPr>
            <a:spLocks noGrp="1"/>
          </p:cNvSpPr>
          <p:nvPr>
            <p:ph type="ftr" sz="quarter" idx="4"/>
          </p:nvPr>
        </p:nvSpPr>
        <p:spPr>
          <a:noFill/>
        </p:spPr>
        <p:txBody>
          <a:bodyPr/>
          <a:lstStyle/>
          <a:p>
            <a:r>
              <a:rPr lang="zh-CN" altLang="en-US"/>
              <a:t>第</a:t>
            </a:r>
            <a:r>
              <a:rPr lang="en-US" altLang="zh-CN"/>
              <a:t>9</a:t>
            </a:r>
            <a:r>
              <a:rPr lang="zh-CN" altLang="en-US"/>
              <a:t>回</a:t>
            </a:r>
            <a:r>
              <a:rPr lang="en-US" altLang="zh-CN"/>
              <a:t>UB</a:t>
            </a:r>
            <a:r>
              <a:rPr lang="zh-CN" altLang="en-US"/>
              <a:t>研究会　</a:t>
            </a:r>
            <a:r>
              <a:rPr lang="en-US" altLang="zh-CN"/>
              <a:t>10/06/19</a:t>
            </a:r>
            <a:endParaRPr lang="en-US" altLang="ja-JP"/>
          </a:p>
        </p:txBody>
      </p:sp>
      <p:sp>
        <p:nvSpPr>
          <p:cNvPr id="67590" name="日付プレースホルダ 5"/>
          <p:cNvSpPr>
            <a:spLocks noGrp="1"/>
          </p:cNvSpPr>
          <p:nvPr>
            <p:ph type="dt" sz="quarter" idx="1"/>
          </p:nvPr>
        </p:nvSpPr>
        <p:spPr>
          <a:noFill/>
        </p:spPr>
        <p:txBody>
          <a:bodyPr/>
          <a:lstStyle/>
          <a:p>
            <a:fld id="{A68ACA41-8637-774E-B580-27CCE6AB273F}" type="datetime1">
              <a:rPr lang="ja-JP" altLang="en-US"/>
              <a:pPr/>
              <a:t>11.2.14</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a:ln/>
        </p:spPr>
      </p:sp>
      <p:sp>
        <p:nvSpPr>
          <p:cNvPr id="71683" name="ノート プレースホルダ 2"/>
          <p:cNvSpPr>
            <a:spLocks noGrp="1"/>
          </p:cNvSpPr>
          <p:nvPr>
            <p:ph type="body" idx="1"/>
          </p:nvPr>
        </p:nvSpPr>
        <p:spPr>
          <a:noFill/>
          <a:ln w="9525"/>
        </p:spPr>
        <p:txBody>
          <a:bodyPr/>
          <a:lstStyle/>
          <a:p>
            <a:endParaRPr lang="ja-JP" altLang="en-US"/>
          </a:p>
        </p:txBody>
      </p:sp>
      <p:sp>
        <p:nvSpPr>
          <p:cNvPr id="71684" name="スライド番号プレースホルダ 3"/>
          <p:cNvSpPr>
            <a:spLocks noGrp="1"/>
          </p:cNvSpPr>
          <p:nvPr>
            <p:ph type="sldNum" sz="quarter" idx="5"/>
          </p:nvPr>
        </p:nvSpPr>
        <p:spPr>
          <a:noFill/>
        </p:spPr>
        <p:txBody>
          <a:bodyPr/>
          <a:lstStyle/>
          <a:p>
            <a:fld id="{C4820F24-1772-0141-81C0-762C7C9DDD3E}" type="slidenum">
              <a:rPr lang="en-US" altLang="ja-JP"/>
              <a:pPr/>
              <a:t>29</a:t>
            </a:fld>
            <a:endParaRPr lang="en-US" altLang="ja-JP"/>
          </a:p>
        </p:txBody>
      </p:sp>
      <p:sp>
        <p:nvSpPr>
          <p:cNvPr id="71685" name="フッター プレースホルダ 4"/>
          <p:cNvSpPr>
            <a:spLocks noGrp="1"/>
          </p:cNvSpPr>
          <p:nvPr>
            <p:ph type="ftr" sz="quarter" idx="4"/>
          </p:nvPr>
        </p:nvSpPr>
        <p:spPr>
          <a:noFill/>
        </p:spPr>
        <p:txBody>
          <a:bodyPr/>
          <a:lstStyle/>
          <a:p>
            <a:r>
              <a:rPr lang="zh-CN" altLang="en-US"/>
              <a:t>第</a:t>
            </a:r>
            <a:r>
              <a:rPr lang="en-US" altLang="zh-CN"/>
              <a:t>9</a:t>
            </a:r>
            <a:r>
              <a:rPr lang="zh-CN" altLang="en-US"/>
              <a:t>回</a:t>
            </a:r>
            <a:r>
              <a:rPr lang="en-US" altLang="zh-CN"/>
              <a:t>UB</a:t>
            </a:r>
            <a:r>
              <a:rPr lang="zh-CN" altLang="en-US"/>
              <a:t>研究会　</a:t>
            </a:r>
            <a:r>
              <a:rPr lang="en-US" altLang="zh-CN"/>
              <a:t>10/06/19</a:t>
            </a:r>
            <a:endParaRPr lang="en-US" altLang="ja-JP"/>
          </a:p>
        </p:txBody>
      </p:sp>
      <p:sp>
        <p:nvSpPr>
          <p:cNvPr id="71686" name="日付プレースホルダ 5"/>
          <p:cNvSpPr>
            <a:spLocks noGrp="1"/>
          </p:cNvSpPr>
          <p:nvPr>
            <p:ph type="dt" sz="quarter" idx="1"/>
          </p:nvPr>
        </p:nvSpPr>
        <p:spPr>
          <a:noFill/>
        </p:spPr>
        <p:txBody>
          <a:bodyPr/>
          <a:lstStyle/>
          <a:p>
            <a:fld id="{95D8B73E-5E45-884B-BF10-BE86082F629D}" type="datetime1">
              <a:rPr lang="ja-JP" altLang="en-US"/>
              <a:pPr/>
              <a:t>11.2.14</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a:ln/>
        </p:spPr>
      </p:sp>
      <p:sp>
        <p:nvSpPr>
          <p:cNvPr id="73731" name="ノート プレースホルダ 2"/>
          <p:cNvSpPr>
            <a:spLocks noGrp="1"/>
          </p:cNvSpPr>
          <p:nvPr>
            <p:ph type="body" idx="1"/>
          </p:nvPr>
        </p:nvSpPr>
        <p:spPr>
          <a:noFill/>
          <a:ln w="9525"/>
        </p:spPr>
        <p:txBody>
          <a:bodyPr/>
          <a:lstStyle/>
          <a:p>
            <a:endParaRPr lang="ja-JP" altLang="en-US" dirty="0"/>
          </a:p>
        </p:txBody>
      </p:sp>
      <p:sp>
        <p:nvSpPr>
          <p:cNvPr id="73732" name="スライド番号プレースホルダ 3"/>
          <p:cNvSpPr>
            <a:spLocks noGrp="1"/>
          </p:cNvSpPr>
          <p:nvPr>
            <p:ph type="sldNum" sz="quarter" idx="5"/>
          </p:nvPr>
        </p:nvSpPr>
        <p:spPr>
          <a:noFill/>
        </p:spPr>
        <p:txBody>
          <a:bodyPr/>
          <a:lstStyle/>
          <a:p>
            <a:fld id="{DBCE4BB5-4D37-0846-A676-8D2658AC6CA4}" type="slidenum">
              <a:rPr lang="en-US" altLang="ja-JP"/>
              <a:pPr/>
              <a:t>30</a:t>
            </a:fld>
            <a:endParaRPr lang="en-US" altLang="ja-JP"/>
          </a:p>
        </p:txBody>
      </p:sp>
      <p:sp>
        <p:nvSpPr>
          <p:cNvPr id="73733" name="フッター プレースホルダ 4"/>
          <p:cNvSpPr>
            <a:spLocks noGrp="1"/>
          </p:cNvSpPr>
          <p:nvPr>
            <p:ph type="ftr" sz="quarter" idx="4"/>
          </p:nvPr>
        </p:nvSpPr>
        <p:spPr>
          <a:noFill/>
        </p:spPr>
        <p:txBody>
          <a:bodyPr/>
          <a:lstStyle/>
          <a:p>
            <a:r>
              <a:rPr lang="zh-CN" altLang="en-US"/>
              <a:t>第</a:t>
            </a:r>
            <a:r>
              <a:rPr lang="en-US" altLang="zh-CN"/>
              <a:t>9</a:t>
            </a:r>
            <a:r>
              <a:rPr lang="zh-CN" altLang="en-US"/>
              <a:t>回</a:t>
            </a:r>
            <a:r>
              <a:rPr lang="en-US" altLang="zh-CN"/>
              <a:t>UB</a:t>
            </a:r>
            <a:r>
              <a:rPr lang="zh-CN" altLang="en-US"/>
              <a:t>研究会　</a:t>
            </a:r>
            <a:r>
              <a:rPr lang="en-US" altLang="zh-CN"/>
              <a:t>10/06/19</a:t>
            </a:r>
            <a:endParaRPr lang="en-US" altLang="ja-JP"/>
          </a:p>
        </p:txBody>
      </p:sp>
      <p:sp>
        <p:nvSpPr>
          <p:cNvPr id="73734" name="日付プレースホルダ 5"/>
          <p:cNvSpPr>
            <a:spLocks noGrp="1"/>
          </p:cNvSpPr>
          <p:nvPr>
            <p:ph type="dt" sz="quarter" idx="1"/>
          </p:nvPr>
        </p:nvSpPr>
        <p:spPr>
          <a:noFill/>
        </p:spPr>
        <p:txBody>
          <a:bodyPr/>
          <a:lstStyle/>
          <a:p>
            <a:fld id="{1FAF9072-825D-0F41-83D0-95CFDD827D1B}" type="datetime1">
              <a:rPr lang="ja-JP" altLang="en-US"/>
              <a:pPr/>
              <a:t>11.2.14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a:ln/>
        </p:spPr>
      </p:sp>
      <p:sp>
        <p:nvSpPr>
          <p:cNvPr id="75779" name="ノート プレースホルダ 2"/>
          <p:cNvSpPr>
            <a:spLocks noGrp="1"/>
          </p:cNvSpPr>
          <p:nvPr>
            <p:ph type="body" idx="1"/>
          </p:nvPr>
        </p:nvSpPr>
        <p:spPr>
          <a:noFill/>
          <a:ln w="9525"/>
        </p:spPr>
        <p:txBody>
          <a:bodyPr/>
          <a:lstStyle/>
          <a:p>
            <a:endParaRPr lang="ja-JP" altLang="en-US"/>
          </a:p>
        </p:txBody>
      </p:sp>
      <p:sp>
        <p:nvSpPr>
          <p:cNvPr id="75780" name="スライド番号プレースホルダ 3"/>
          <p:cNvSpPr>
            <a:spLocks noGrp="1"/>
          </p:cNvSpPr>
          <p:nvPr>
            <p:ph type="sldNum" sz="quarter" idx="5"/>
          </p:nvPr>
        </p:nvSpPr>
        <p:spPr>
          <a:noFill/>
        </p:spPr>
        <p:txBody>
          <a:bodyPr/>
          <a:lstStyle/>
          <a:p>
            <a:fld id="{A68A4564-F986-9D4E-9261-F9874864817B}" type="slidenum">
              <a:rPr lang="en-US" altLang="ja-JP"/>
              <a:pPr/>
              <a:t>31</a:t>
            </a:fld>
            <a:endParaRPr lang="en-US" altLang="ja-JP"/>
          </a:p>
        </p:txBody>
      </p:sp>
      <p:sp>
        <p:nvSpPr>
          <p:cNvPr id="75781" name="フッター プレースホルダ 4"/>
          <p:cNvSpPr>
            <a:spLocks noGrp="1"/>
          </p:cNvSpPr>
          <p:nvPr>
            <p:ph type="ftr" sz="quarter" idx="4"/>
          </p:nvPr>
        </p:nvSpPr>
        <p:spPr>
          <a:noFill/>
        </p:spPr>
        <p:txBody>
          <a:bodyPr/>
          <a:lstStyle/>
          <a:p>
            <a:r>
              <a:rPr lang="zh-CN" altLang="en-US"/>
              <a:t>第</a:t>
            </a:r>
            <a:r>
              <a:rPr lang="en-US" altLang="zh-CN"/>
              <a:t>9</a:t>
            </a:r>
            <a:r>
              <a:rPr lang="zh-CN" altLang="en-US"/>
              <a:t>回</a:t>
            </a:r>
            <a:r>
              <a:rPr lang="en-US" altLang="zh-CN"/>
              <a:t>UB</a:t>
            </a:r>
            <a:r>
              <a:rPr lang="zh-CN" altLang="en-US"/>
              <a:t>研究会　</a:t>
            </a:r>
            <a:r>
              <a:rPr lang="en-US" altLang="zh-CN"/>
              <a:t>10/06/19</a:t>
            </a:r>
            <a:endParaRPr lang="en-US" altLang="ja-JP"/>
          </a:p>
        </p:txBody>
      </p:sp>
      <p:sp>
        <p:nvSpPr>
          <p:cNvPr id="75782" name="日付プレースホルダ 5"/>
          <p:cNvSpPr>
            <a:spLocks noGrp="1"/>
          </p:cNvSpPr>
          <p:nvPr>
            <p:ph type="dt" sz="quarter" idx="1"/>
          </p:nvPr>
        </p:nvSpPr>
        <p:spPr>
          <a:noFill/>
        </p:spPr>
        <p:txBody>
          <a:bodyPr/>
          <a:lstStyle/>
          <a:p>
            <a:fld id="{775D7D8D-C504-4E44-84F7-F21008327A81}" type="datetime1">
              <a:rPr lang="ja-JP" altLang="en-US"/>
              <a:pPr/>
              <a:t>11.2.14</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ln/>
        </p:spPr>
      </p:sp>
      <p:sp>
        <p:nvSpPr>
          <p:cNvPr id="40963" name="ノート プレースホルダ 2"/>
          <p:cNvSpPr>
            <a:spLocks noGrp="1"/>
          </p:cNvSpPr>
          <p:nvPr>
            <p:ph type="body" idx="1"/>
          </p:nvPr>
        </p:nvSpPr>
        <p:spPr>
          <a:noFill/>
          <a:ln w="9525"/>
        </p:spPr>
        <p:txBody>
          <a:bodyPr/>
          <a:lstStyle/>
          <a:p>
            <a:endParaRPr lang="ja-JP" altLang="en-US"/>
          </a:p>
        </p:txBody>
      </p:sp>
      <p:sp>
        <p:nvSpPr>
          <p:cNvPr id="40964" name="スライド番号プレースホルダ 3"/>
          <p:cNvSpPr>
            <a:spLocks noGrp="1"/>
          </p:cNvSpPr>
          <p:nvPr>
            <p:ph type="sldNum" sz="quarter" idx="5"/>
          </p:nvPr>
        </p:nvSpPr>
        <p:spPr>
          <a:noFill/>
        </p:spPr>
        <p:txBody>
          <a:bodyPr/>
          <a:lstStyle/>
          <a:p>
            <a:fld id="{8DE9BAFD-B207-084A-AB7D-147B4E461C48}" type="slidenum">
              <a:rPr lang="en-US" altLang="ja-JP"/>
              <a:pPr/>
              <a:t>37</a:t>
            </a:fld>
            <a:endParaRPr lang="en-US" altLang="ja-JP"/>
          </a:p>
        </p:txBody>
      </p:sp>
      <p:sp>
        <p:nvSpPr>
          <p:cNvPr id="40965" name="フッター プレースホルダ 4"/>
          <p:cNvSpPr>
            <a:spLocks noGrp="1"/>
          </p:cNvSpPr>
          <p:nvPr>
            <p:ph type="ftr" sz="quarter" idx="4"/>
          </p:nvPr>
        </p:nvSpPr>
        <p:spPr>
          <a:noFill/>
        </p:spPr>
        <p:txBody>
          <a:bodyPr/>
          <a:lstStyle/>
          <a:p>
            <a:r>
              <a:rPr lang="zh-CN" altLang="en-US"/>
              <a:t>第</a:t>
            </a:r>
            <a:r>
              <a:rPr lang="en-US" altLang="zh-CN"/>
              <a:t>9</a:t>
            </a:r>
            <a:r>
              <a:rPr lang="zh-CN" altLang="en-US"/>
              <a:t>回</a:t>
            </a:r>
            <a:r>
              <a:rPr lang="en-US" altLang="zh-CN"/>
              <a:t>UB</a:t>
            </a:r>
            <a:r>
              <a:rPr lang="zh-CN" altLang="en-US"/>
              <a:t>研究会　</a:t>
            </a:r>
            <a:r>
              <a:rPr lang="en-US" altLang="zh-CN"/>
              <a:t>10/06/19</a:t>
            </a:r>
            <a:endParaRPr lang="en-US" altLang="ja-JP"/>
          </a:p>
        </p:txBody>
      </p:sp>
      <p:sp>
        <p:nvSpPr>
          <p:cNvPr id="40966" name="日付プレースホルダ 5"/>
          <p:cNvSpPr>
            <a:spLocks noGrp="1"/>
          </p:cNvSpPr>
          <p:nvPr>
            <p:ph type="dt" sz="quarter" idx="1"/>
          </p:nvPr>
        </p:nvSpPr>
        <p:spPr>
          <a:noFill/>
        </p:spPr>
        <p:txBody>
          <a:bodyPr/>
          <a:lstStyle/>
          <a:p>
            <a:fld id="{CB34AA38-C46C-1044-8362-5A110ABA956F}" type="datetime1">
              <a:rPr lang="ja-JP" altLang="en-US"/>
              <a:pPr/>
              <a:t>11.2.14</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a:ln/>
        </p:spPr>
      </p:sp>
      <p:sp>
        <p:nvSpPr>
          <p:cNvPr id="43011" name="ノート プレースホルダ 2"/>
          <p:cNvSpPr>
            <a:spLocks noGrp="1"/>
          </p:cNvSpPr>
          <p:nvPr>
            <p:ph type="body" idx="1"/>
          </p:nvPr>
        </p:nvSpPr>
        <p:spPr>
          <a:noFill/>
          <a:ln w="9525"/>
        </p:spPr>
        <p:txBody>
          <a:bodyPr/>
          <a:lstStyle/>
          <a:p>
            <a:endParaRPr lang="ja-JP" altLang="en-US"/>
          </a:p>
        </p:txBody>
      </p:sp>
      <p:sp>
        <p:nvSpPr>
          <p:cNvPr id="43012" name="スライド番号プレースホルダ 3"/>
          <p:cNvSpPr>
            <a:spLocks noGrp="1"/>
          </p:cNvSpPr>
          <p:nvPr>
            <p:ph type="sldNum" sz="quarter" idx="5"/>
          </p:nvPr>
        </p:nvSpPr>
        <p:spPr>
          <a:noFill/>
        </p:spPr>
        <p:txBody>
          <a:bodyPr/>
          <a:lstStyle/>
          <a:p>
            <a:fld id="{45A6C8D8-46DC-0C4C-87A5-1C3830ABFEFC}" type="slidenum">
              <a:rPr lang="en-US" altLang="ja-JP"/>
              <a:pPr/>
              <a:t>38</a:t>
            </a:fld>
            <a:endParaRPr lang="en-US" altLang="ja-JP"/>
          </a:p>
        </p:txBody>
      </p:sp>
      <p:sp>
        <p:nvSpPr>
          <p:cNvPr id="43013" name="フッター プレースホルダ 4"/>
          <p:cNvSpPr>
            <a:spLocks noGrp="1"/>
          </p:cNvSpPr>
          <p:nvPr>
            <p:ph type="ftr" sz="quarter" idx="4"/>
          </p:nvPr>
        </p:nvSpPr>
        <p:spPr>
          <a:noFill/>
        </p:spPr>
        <p:txBody>
          <a:bodyPr/>
          <a:lstStyle/>
          <a:p>
            <a:r>
              <a:rPr lang="zh-CN" altLang="en-US"/>
              <a:t>第</a:t>
            </a:r>
            <a:r>
              <a:rPr lang="en-US" altLang="zh-CN"/>
              <a:t>9</a:t>
            </a:r>
            <a:r>
              <a:rPr lang="zh-CN" altLang="en-US"/>
              <a:t>回</a:t>
            </a:r>
            <a:r>
              <a:rPr lang="en-US" altLang="zh-CN"/>
              <a:t>UB</a:t>
            </a:r>
            <a:r>
              <a:rPr lang="zh-CN" altLang="en-US"/>
              <a:t>研究会　</a:t>
            </a:r>
            <a:r>
              <a:rPr lang="en-US" altLang="zh-CN"/>
              <a:t>10/06/19</a:t>
            </a:r>
            <a:endParaRPr lang="en-US" altLang="ja-JP"/>
          </a:p>
        </p:txBody>
      </p:sp>
      <p:sp>
        <p:nvSpPr>
          <p:cNvPr id="43014" name="日付プレースホルダ 5"/>
          <p:cNvSpPr>
            <a:spLocks noGrp="1"/>
          </p:cNvSpPr>
          <p:nvPr>
            <p:ph type="dt" sz="quarter" idx="1"/>
          </p:nvPr>
        </p:nvSpPr>
        <p:spPr>
          <a:noFill/>
        </p:spPr>
        <p:txBody>
          <a:bodyPr/>
          <a:lstStyle/>
          <a:p>
            <a:fld id="{946F7C7A-6A86-7D46-B24B-E3596E21C53F}" type="datetime1">
              <a:rPr lang="ja-JP" altLang="en-US"/>
              <a:pPr/>
              <a:t>11.2.14</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a:ln/>
        </p:spPr>
      </p:sp>
      <p:sp>
        <p:nvSpPr>
          <p:cNvPr id="45059" name="ノート プレースホルダ 2"/>
          <p:cNvSpPr>
            <a:spLocks noGrp="1"/>
          </p:cNvSpPr>
          <p:nvPr>
            <p:ph type="body" idx="1"/>
          </p:nvPr>
        </p:nvSpPr>
        <p:spPr>
          <a:noFill/>
          <a:ln w="9525"/>
        </p:spPr>
        <p:txBody>
          <a:bodyPr/>
          <a:lstStyle/>
          <a:p>
            <a:endParaRPr lang="ja-JP" altLang="en-US"/>
          </a:p>
        </p:txBody>
      </p:sp>
      <p:sp>
        <p:nvSpPr>
          <p:cNvPr id="45060" name="スライド番号プレースホルダ 3"/>
          <p:cNvSpPr>
            <a:spLocks noGrp="1"/>
          </p:cNvSpPr>
          <p:nvPr>
            <p:ph type="sldNum" sz="quarter" idx="5"/>
          </p:nvPr>
        </p:nvSpPr>
        <p:spPr>
          <a:noFill/>
        </p:spPr>
        <p:txBody>
          <a:bodyPr/>
          <a:lstStyle/>
          <a:p>
            <a:fld id="{5992D156-3136-A449-AE84-1274B46405F6}" type="slidenum">
              <a:rPr lang="en-US" altLang="ja-JP"/>
              <a:pPr/>
              <a:t>39</a:t>
            </a:fld>
            <a:endParaRPr lang="en-US" altLang="ja-JP"/>
          </a:p>
        </p:txBody>
      </p:sp>
      <p:sp>
        <p:nvSpPr>
          <p:cNvPr id="45061" name="フッター プレースホルダ 4"/>
          <p:cNvSpPr>
            <a:spLocks noGrp="1"/>
          </p:cNvSpPr>
          <p:nvPr>
            <p:ph type="ftr" sz="quarter" idx="4"/>
          </p:nvPr>
        </p:nvSpPr>
        <p:spPr>
          <a:noFill/>
        </p:spPr>
        <p:txBody>
          <a:bodyPr/>
          <a:lstStyle/>
          <a:p>
            <a:r>
              <a:rPr lang="zh-CN" altLang="en-US"/>
              <a:t>第</a:t>
            </a:r>
            <a:r>
              <a:rPr lang="en-US" altLang="zh-CN"/>
              <a:t>9</a:t>
            </a:r>
            <a:r>
              <a:rPr lang="zh-CN" altLang="en-US"/>
              <a:t>回</a:t>
            </a:r>
            <a:r>
              <a:rPr lang="en-US" altLang="zh-CN"/>
              <a:t>UB</a:t>
            </a:r>
            <a:r>
              <a:rPr lang="zh-CN" altLang="en-US"/>
              <a:t>研究会　</a:t>
            </a:r>
            <a:r>
              <a:rPr lang="en-US" altLang="zh-CN"/>
              <a:t>10/06/19</a:t>
            </a:r>
            <a:endParaRPr lang="en-US" altLang="ja-JP"/>
          </a:p>
        </p:txBody>
      </p:sp>
      <p:sp>
        <p:nvSpPr>
          <p:cNvPr id="45062" name="日付プレースホルダ 5"/>
          <p:cNvSpPr>
            <a:spLocks noGrp="1"/>
          </p:cNvSpPr>
          <p:nvPr>
            <p:ph type="dt" sz="quarter" idx="1"/>
          </p:nvPr>
        </p:nvSpPr>
        <p:spPr>
          <a:noFill/>
        </p:spPr>
        <p:txBody>
          <a:bodyPr/>
          <a:lstStyle/>
          <a:p>
            <a:fld id="{BD06BE59-6046-7640-811A-4BBF2720F5EF}" type="datetime1">
              <a:rPr lang="ja-JP" altLang="en-US"/>
              <a:pPr/>
              <a:t>11.2.14</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a:ln/>
        </p:spPr>
      </p:sp>
      <p:sp>
        <p:nvSpPr>
          <p:cNvPr id="47107" name="ノート プレースホルダ 2"/>
          <p:cNvSpPr>
            <a:spLocks noGrp="1"/>
          </p:cNvSpPr>
          <p:nvPr>
            <p:ph type="body" idx="1"/>
          </p:nvPr>
        </p:nvSpPr>
        <p:spPr>
          <a:noFill/>
          <a:ln w="9525"/>
        </p:spPr>
        <p:txBody>
          <a:bodyPr/>
          <a:lstStyle/>
          <a:p>
            <a:endParaRPr lang="ja-JP" altLang="en-US"/>
          </a:p>
        </p:txBody>
      </p:sp>
      <p:sp>
        <p:nvSpPr>
          <p:cNvPr id="47108" name="スライド番号プレースホルダ 3"/>
          <p:cNvSpPr>
            <a:spLocks noGrp="1"/>
          </p:cNvSpPr>
          <p:nvPr>
            <p:ph type="sldNum" sz="quarter" idx="5"/>
          </p:nvPr>
        </p:nvSpPr>
        <p:spPr>
          <a:noFill/>
        </p:spPr>
        <p:txBody>
          <a:bodyPr/>
          <a:lstStyle/>
          <a:p>
            <a:fld id="{96363274-5243-4C4A-B68A-58A70007F5D1}" type="slidenum">
              <a:rPr lang="en-US" altLang="ja-JP"/>
              <a:pPr/>
              <a:t>40</a:t>
            </a:fld>
            <a:endParaRPr lang="en-US" altLang="ja-JP"/>
          </a:p>
        </p:txBody>
      </p:sp>
      <p:sp>
        <p:nvSpPr>
          <p:cNvPr id="47109" name="フッター プレースホルダ 4"/>
          <p:cNvSpPr>
            <a:spLocks noGrp="1"/>
          </p:cNvSpPr>
          <p:nvPr>
            <p:ph type="ftr" sz="quarter" idx="4"/>
          </p:nvPr>
        </p:nvSpPr>
        <p:spPr>
          <a:noFill/>
        </p:spPr>
        <p:txBody>
          <a:bodyPr/>
          <a:lstStyle/>
          <a:p>
            <a:r>
              <a:rPr lang="zh-CN" altLang="en-US"/>
              <a:t>第</a:t>
            </a:r>
            <a:r>
              <a:rPr lang="en-US" altLang="zh-CN"/>
              <a:t>9</a:t>
            </a:r>
            <a:r>
              <a:rPr lang="zh-CN" altLang="en-US"/>
              <a:t>回</a:t>
            </a:r>
            <a:r>
              <a:rPr lang="en-US" altLang="zh-CN"/>
              <a:t>UB</a:t>
            </a:r>
            <a:r>
              <a:rPr lang="zh-CN" altLang="en-US"/>
              <a:t>研究会　</a:t>
            </a:r>
            <a:r>
              <a:rPr lang="en-US" altLang="zh-CN"/>
              <a:t>10/06/19</a:t>
            </a:r>
            <a:endParaRPr lang="en-US" altLang="ja-JP"/>
          </a:p>
        </p:txBody>
      </p:sp>
      <p:sp>
        <p:nvSpPr>
          <p:cNvPr id="47110" name="日付プレースホルダ 5"/>
          <p:cNvSpPr>
            <a:spLocks noGrp="1"/>
          </p:cNvSpPr>
          <p:nvPr>
            <p:ph type="dt" sz="quarter" idx="1"/>
          </p:nvPr>
        </p:nvSpPr>
        <p:spPr>
          <a:noFill/>
        </p:spPr>
        <p:txBody>
          <a:bodyPr/>
          <a:lstStyle/>
          <a:p>
            <a:fld id="{CACB384C-51D1-9443-A502-CCB11D4D9E48}" type="datetime1">
              <a:rPr lang="ja-JP" altLang="en-US"/>
              <a:pPr/>
              <a:t>11.2.14</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角丸四角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p:txBody>
          <a:bodyPr/>
          <a:lstStyle/>
          <a:p>
            <a:fld id="{726D3EB3-E000-3748-914F-1DC11BE7AF9A}" type="datetime1">
              <a:rPr kumimoji="1" lang="ja-JP" altLang="en-US" smtClean="0"/>
              <a:pPr/>
              <a:t>11.2.14</a:t>
            </a:fld>
            <a:endParaRPr kumimoji="1" lang="ja-JP" altLang="en-US"/>
          </a:p>
        </p:txBody>
      </p:sp>
      <p:sp>
        <p:nvSpPr>
          <p:cNvPr id="17" name="フッター プレースホルダ 16"/>
          <p:cNvSpPr>
            <a:spLocks noGrp="1"/>
          </p:cNvSpPr>
          <p:nvPr>
            <p:ph type="ftr" sz="quarter" idx="11"/>
          </p:nvPr>
        </p:nvSpPr>
        <p:spPr/>
        <p:txBody>
          <a:bodyPr/>
          <a:lstStyle/>
          <a:p>
            <a:endParaRPr kumimoji="1" lang="ja-JP" altLang="en-US"/>
          </a:p>
        </p:txBody>
      </p:sp>
      <p:sp>
        <p:nvSpPr>
          <p:cNvPr id="29" name="スライド番号プレースホルダ 28"/>
          <p:cNvSpPr>
            <a:spLocks noGrp="1"/>
          </p:cNvSpPr>
          <p:nvPr>
            <p:ph type="sldNum" sz="quarter" idx="12"/>
          </p:nvPr>
        </p:nvSpPr>
        <p:spPr/>
        <p:txBody>
          <a:bodyPr lIns="0" tIns="0" rIns="0" bIns="0">
            <a:noAutofit/>
          </a:bodyPr>
          <a:lstStyle>
            <a:lvl1pPr>
              <a:defRPr sz="1400">
                <a:solidFill>
                  <a:srgbClr val="FFFFFF"/>
                </a:solidFill>
              </a:defRPr>
            </a:lvl1pPr>
          </a:lstStyle>
          <a:p>
            <a:fld id="{E6B7C3CC-9276-48EE-8166-AA23698FC084}" type="slidenum">
              <a:rPr kumimoji="1" lang="ja-JP" altLang="en-US" smtClean="0"/>
              <a:pPr/>
              <a:t>‹#›</a:t>
            </a:fld>
            <a:endParaRPr kumimoji="1" lang="ja-JP" altLang="en-US"/>
          </a:p>
        </p:txBody>
      </p:sp>
      <p:sp>
        <p:nvSpPr>
          <p:cNvPr id="7" name="正方形/長方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ja-JP" altLang="en-US" smtClean="0"/>
              <a:t>マスタ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804B5E6-6450-DB45-98F9-8EE4AD573558}" type="datetime1">
              <a:rPr kumimoji="1" lang="ja-JP" altLang="en-US" smtClean="0"/>
              <a:pPr/>
              <a:t>11.2.14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6B7C3CC-9276-48EE-8166-AA23698FC084}"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2897A3F3-0725-1541-9543-2188CBE9CD8C}" type="datetime1">
              <a:rPr kumimoji="1" lang="ja-JP" altLang="en-US" smtClean="0"/>
              <a:pPr/>
              <a:t>11.2.14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6B7C3CC-9276-48EE-8166-AA23698FC08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fld id="{F25035FE-3B69-8846-9EC8-90F800772426}" type="datetime1">
              <a:rPr kumimoji="1" lang="ja-JP" altLang="en-US" smtClean="0"/>
              <a:pPr/>
              <a:t>11.2.14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6B7C3CC-9276-48EE-8166-AA23698FC084}" type="slidenum">
              <a:rPr kumimoji="1" lang="ja-JP" altLang="en-US" smtClean="0"/>
              <a:pPr/>
              <a:t>‹#›</a:t>
            </a:fld>
            <a:endParaRPr kumimoji="1" lang="ja-JP" altLang="en-US"/>
          </a:p>
        </p:txBody>
      </p:sp>
      <p:sp>
        <p:nvSpPr>
          <p:cNvPr id="8" name="コンテンツ プレースホルダ 7"/>
          <p:cNvSpPr>
            <a:spLocks noGrp="1"/>
          </p:cNvSpPr>
          <p:nvPr>
            <p:ph sz="quarter" idx="1"/>
          </p:nvPr>
        </p:nvSpPr>
        <p:spPr>
          <a:xfrm>
            <a:off x="914400" y="1447800"/>
            <a:ext cx="777240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セクション ヘッダー">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AB49DB61-68F3-3240-A1F2-89E44A6E9254}" type="datetime1">
              <a:rPr kumimoji="1" lang="ja-JP" altLang="en-US" smtClean="0"/>
              <a:pPr/>
              <a:t>11.2.14</a:t>
            </a:fld>
            <a:endParaRPr kumimoji="1" lang="ja-JP" altLang="en-US"/>
          </a:p>
        </p:txBody>
      </p:sp>
      <p:sp>
        <p:nvSpPr>
          <p:cNvPr id="5" name="フッター プレースホルダ 4"/>
          <p:cNvSpPr>
            <a:spLocks noGrp="1"/>
          </p:cNvSpPr>
          <p:nvPr>
            <p:ph type="ftr" sz="quarter" idx="11"/>
          </p:nvPr>
        </p:nvSpPr>
        <p:spPr>
          <a:xfrm>
            <a:off x="800100" y="6172200"/>
            <a:ext cx="4000500" cy="457200"/>
          </a:xfrm>
        </p:spPr>
        <p:txBody>
          <a:bodyPr/>
          <a:lstStyle/>
          <a:p>
            <a:endParaRPr kumimoji="1" lang="ja-JP" altLang="en-US"/>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 5"/>
          <p:cNvSpPr>
            <a:spLocks noGrp="1"/>
          </p:cNvSpPr>
          <p:nvPr>
            <p:ph type="sldNum" sz="quarter" idx="12"/>
          </p:nvPr>
        </p:nvSpPr>
        <p:spPr>
          <a:xfrm>
            <a:off x="146304" y="6208776"/>
            <a:ext cx="457200" cy="457200"/>
          </a:xfrm>
        </p:spPr>
        <p:txBody>
          <a:bodyPr/>
          <a:lstStyle/>
          <a:p>
            <a:fld id="{E6B7C3CC-9276-48EE-8166-AA23698FC084}"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4EB14F0A-0453-C84E-B55A-660127656165}" type="datetime1">
              <a:rPr kumimoji="1" lang="ja-JP" altLang="en-US" smtClean="0"/>
              <a:pPr/>
              <a:t>11.2.14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6B7C3CC-9276-48EE-8166-AA23698FC084}" type="slidenum">
              <a:rPr kumimoji="1" lang="ja-JP" altLang="en-US" smtClean="0"/>
              <a:pPr/>
              <a:t>‹#›</a:t>
            </a:fld>
            <a:endParaRPr kumimoji="1" lang="ja-JP" altLang="en-US"/>
          </a:p>
        </p:txBody>
      </p:sp>
      <p:sp>
        <p:nvSpPr>
          <p:cNvPr id="9" name="コンテンツ プレースホルダ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7" name="日付プレースホルダ 6"/>
          <p:cNvSpPr>
            <a:spLocks noGrp="1"/>
          </p:cNvSpPr>
          <p:nvPr>
            <p:ph type="dt" sz="half" idx="10"/>
          </p:nvPr>
        </p:nvSpPr>
        <p:spPr/>
        <p:txBody>
          <a:bodyPr/>
          <a:lstStyle/>
          <a:p>
            <a:fld id="{C6020968-28A9-EA40-889F-849E30053BC5}" type="datetime1">
              <a:rPr kumimoji="1" lang="ja-JP" altLang="en-US" smtClean="0"/>
              <a:pPr/>
              <a:t>11.2.14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6B7C3CC-9276-48EE-8166-AA23698FC084}" type="slidenum">
              <a:rPr kumimoji="1" lang="ja-JP" altLang="en-US" smtClean="0"/>
              <a:pPr/>
              <a:t>‹#›</a:t>
            </a:fld>
            <a:endParaRPr kumimoji="1" lang="ja-JP" altLang="en-US"/>
          </a:p>
        </p:txBody>
      </p:sp>
      <p:sp>
        <p:nvSpPr>
          <p:cNvPr id="11" name="コンテンツ プレースホルダ 10"/>
          <p:cNvSpPr>
            <a:spLocks noGrp="1"/>
          </p:cNvSpPr>
          <p:nvPr>
            <p:ph sz="half" idx="2"/>
          </p:nvPr>
        </p:nvSpPr>
        <p:spPr>
          <a:xfrm>
            <a:off x="914400" y="2247900"/>
            <a:ext cx="3733800" cy="38862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half" idx="4"/>
          </p:nvPr>
        </p:nvSpPr>
        <p:spPr>
          <a:xfrm>
            <a:off x="4953000" y="2247900"/>
            <a:ext cx="3733800" cy="38862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4E2FA1D2-571F-D642-9359-0B33188DF3E2}" type="datetime1">
              <a:rPr kumimoji="1" lang="ja-JP" altLang="en-US" smtClean="0"/>
              <a:pPr/>
              <a:t>11.2.14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6B7C3CC-9276-48EE-8166-AA23698FC084}"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5881D41-BADF-DC4B-8BF4-149DF784D3C1}" type="datetime1">
              <a:rPr kumimoji="1" lang="ja-JP" altLang="en-US" smtClean="0"/>
              <a:pPr/>
              <a:t>11.2.14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6B7C3CC-9276-48EE-8166-AA23698FC084}"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8236B1C8-881E-4D41-B279-C08228B3CC12}" type="datetime1">
              <a:rPr kumimoji="1" lang="ja-JP" altLang="en-US" smtClean="0"/>
              <a:pPr/>
              <a:t>11.2.14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6B7C3CC-9276-48EE-8166-AA23698FC084}" type="slidenum">
              <a:rPr kumimoji="1" lang="ja-JP" altLang="en-US" smtClean="0"/>
              <a:pPr/>
              <a:t>‹#›</a:t>
            </a:fld>
            <a:endParaRPr kumimoji="1" lang="ja-JP" altLang="en-US"/>
          </a:p>
        </p:txBody>
      </p:sp>
      <p:sp>
        <p:nvSpPr>
          <p:cNvPr id="11" name="コンテンツ プレースホルダ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E8603C0C-01D7-2140-AC80-FA88D7652904}" type="datetime1">
              <a:rPr kumimoji="1" lang="ja-JP" altLang="en-US" smtClean="0"/>
              <a:pPr/>
              <a:t>11.2.14</a:t>
            </a:fld>
            <a:endParaRPr kumimoji="1" lang="ja-JP" altLang="en-US"/>
          </a:p>
        </p:txBody>
      </p:sp>
      <p:sp>
        <p:nvSpPr>
          <p:cNvPr id="6" name="フッター プレースホルダ 5"/>
          <p:cNvSpPr>
            <a:spLocks noGrp="1"/>
          </p:cNvSpPr>
          <p:nvPr>
            <p:ph type="ftr" sz="quarter" idx="11"/>
          </p:nvPr>
        </p:nvSpPr>
        <p:spPr>
          <a:xfrm>
            <a:off x="914400" y="6172200"/>
            <a:ext cx="3886200" cy="457200"/>
          </a:xfrm>
        </p:spPr>
        <p:txBody>
          <a:bodyPr/>
          <a:lstStyle/>
          <a:p>
            <a:endParaRPr kumimoji="1" lang="ja-JP" altLang="en-US"/>
          </a:p>
        </p:txBody>
      </p:sp>
      <p:sp>
        <p:nvSpPr>
          <p:cNvPr id="7" name="スライド番号プレースホルダ 6"/>
          <p:cNvSpPr>
            <a:spLocks noGrp="1"/>
          </p:cNvSpPr>
          <p:nvPr>
            <p:ph type="sldNum" sz="quarter" idx="12"/>
          </p:nvPr>
        </p:nvSpPr>
        <p:spPr>
          <a:xfrm>
            <a:off x="146304" y="6208776"/>
            <a:ext cx="457200" cy="457200"/>
          </a:xfrm>
        </p:spPr>
        <p:txBody>
          <a:bodyPr/>
          <a:lstStyle/>
          <a:p>
            <a:fld id="{E6B7C3CC-9276-48EE-8166-AA23698FC084}" type="slidenum">
              <a:rPr kumimoji="1" lang="ja-JP" altLang="en-US" smtClean="0"/>
              <a:pPr/>
              <a: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図プレースホル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角丸四角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タイトル プレースホル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6ECAB20-6233-764F-8135-27A38596E3D0}" type="datetime1">
              <a:rPr kumimoji="1" lang="ja-JP" altLang="en-US" smtClean="0"/>
              <a:pPr/>
              <a:t>11.2.14</a:t>
            </a:fld>
            <a:endParaRPr kumimoji="1" lang="ja-JP" altLang="en-US"/>
          </a:p>
        </p:txBody>
      </p:sp>
      <p:sp>
        <p:nvSpPr>
          <p:cNvPr id="3" name="フッター プレースホル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p>
        </p:txBody>
      </p:sp>
      <p:sp>
        <p:nvSpPr>
          <p:cNvPr id="23" name="スライド番号プレースホル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6B7C3CC-9276-48EE-8166-AA23698FC08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df"/><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 Id="rId3"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サブタイトル 6"/>
          <p:cNvSpPr>
            <a:spLocks noGrp="1"/>
          </p:cNvSpPr>
          <p:nvPr>
            <p:ph type="subTitle" idx="1"/>
          </p:nvPr>
        </p:nvSpPr>
        <p:spPr>
          <a:xfrm>
            <a:off x="3810000" y="3505200"/>
            <a:ext cx="4495800" cy="685800"/>
          </a:xfrm>
        </p:spPr>
        <p:txBody>
          <a:bodyPr>
            <a:normAutofit fontScale="92500"/>
          </a:bodyPr>
          <a:lstStyle/>
          <a:p>
            <a:r>
              <a:rPr lang="ja-JP" altLang="en-US" sz="2800" dirty="0" smtClean="0">
                <a:latin typeface="+mj-ea"/>
                <a:cs typeface="Arial Unicode MS" pitchFamily="50" charset="-128"/>
              </a:rPr>
              <a:t>神戸大学名誉教授　中村　肇</a:t>
            </a:r>
          </a:p>
          <a:p>
            <a:endParaRPr lang="ja-JP" altLang="en-US" dirty="0"/>
          </a:p>
        </p:txBody>
      </p:sp>
      <p:sp>
        <p:nvSpPr>
          <p:cNvPr id="6" name="スライド番号プレースホルダ 5"/>
          <p:cNvSpPr>
            <a:spLocks noGrp="1"/>
          </p:cNvSpPr>
          <p:nvPr>
            <p:ph type="sldNum" sz="quarter" idx="12"/>
          </p:nvPr>
        </p:nvSpPr>
        <p:spPr/>
        <p:txBody>
          <a:bodyPr/>
          <a:lstStyle/>
          <a:p>
            <a:fld id="{E6B7C3CC-9276-48EE-8166-AA23698FC084}" type="slidenum">
              <a:rPr kumimoji="1" lang="ja-JP" altLang="en-US" smtClean="0"/>
              <a:pPr/>
              <a:t>1</a:t>
            </a:fld>
            <a:endParaRPr kumimoji="1" lang="ja-JP" altLang="en-US"/>
          </a:p>
        </p:txBody>
      </p:sp>
      <p:sp>
        <p:nvSpPr>
          <p:cNvPr id="2" name="タイトル 1"/>
          <p:cNvSpPr>
            <a:spLocks noGrp="1"/>
          </p:cNvSpPr>
          <p:nvPr>
            <p:ph type="ctrTitle"/>
          </p:nvPr>
        </p:nvSpPr>
        <p:spPr/>
        <p:txBody>
          <a:bodyPr>
            <a:noAutofit/>
          </a:bodyPr>
          <a:lstStyle/>
          <a:p>
            <a:pPr algn="l"/>
            <a:r>
              <a:rPr lang="ja-JP" altLang="en-US" sz="3600" dirty="0" smtClean="0">
                <a:solidFill>
                  <a:schemeClr val="tx1"/>
                </a:solidFill>
                <a:latin typeface="+mj-ea"/>
              </a:rPr>
              <a:t>「温故知新」</a:t>
            </a:r>
            <a:r>
              <a:rPr lang="en-US" altLang="ja-JP" sz="3600" dirty="0" smtClean="0">
                <a:solidFill>
                  <a:schemeClr val="tx1"/>
                </a:solidFill>
                <a:latin typeface="+mj-ea"/>
              </a:rPr>
              <a:t/>
            </a:r>
            <a:br>
              <a:rPr lang="en-US" altLang="ja-JP" sz="3600" dirty="0" smtClean="0">
                <a:solidFill>
                  <a:schemeClr val="tx1"/>
                </a:solidFill>
                <a:latin typeface="+mj-ea"/>
              </a:rPr>
            </a:br>
            <a:r>
              <a:rPr lang="en-US" altLang="ja-JP" sz="3600" dirty="0" smtClean="0">
                <a:solidFill>
                  <a:schemeClr val="tx1"/>
                </a:solidFill>
              </a:rPr>
              <a:t>Unbound </a:t>
            </a:r>
            <a:r>
              <a:rPr lang="en-US" altLang="ja-JP" sz="3600" dirty="0" err="1" smtClean="0">
                <a:solidFill>
                  <a:schemeClr val="tx1"/>
                </a:solidFill>
              </a:rPr>
              <a:t>bilirubin</a:t>
            </a:r>
            <a:r>
              <a:rPr lang="en-US" altLang="ja-JP" sz="3600" dirty="0" smtClean="0">
                <a:solidFill>
                  <a:schemeClr val="tx1"/>
                </a:solidFill>
              </a:rPr>
              <a:t> </a:t>
            </a:r>
            <a:r>
              <a:rPr lang="ja-JP" altLang="en-US" sz="3600" dirty="0" smtClean="0">
                <a:solidFill>
                  <a:schemeClr val="tx1"/>
                </a:solidFill>
                <a:latin typeface="+mj-ea"/>
              </a:rPr>
              <a:t>測定の歴史</a:t>
            </a:r>
            <a:endParaRPr kumimoji="1" lang="ja-JP" altLang="en-US" sz="3600" dirty="0">
              <a:solidFill>
                <a:schemeClr val="tx1"/>
              </a:solidFill>
            </a:endParaRPr>
          </a:p>
        </p:txBody>
      </p:sp>
      <p:pic>
        <p:nvPicPr>
          <p:cNvPr id="3" name="Picture 2" descr="C:\Users\Nakamura\Desktop\図表こぴ\UA1.jpg"/>
          <p:cNvPicPr>
            <a:picLocks noChangeAspect="1" noChangeArrowheads="1"/>
          </p:cNvPicPr>
          <p:nvPr/>
        </p:nvPicPr>
        <p:blipFill>
          <a:blip r:embed="rId2" cstate="print"/>
          <a:srcRect/>
          <a:stretch>
            <a:fillRect/>
          </a:stretch>
        </p:blipFill>
        <p:spPr bwMode="auto">
          <a:xfrm>
            <a:off x="827584" y="3356992"/>
            <a:ext cx="2501900" cy="2159000"/>
          </a:xfrm>
          <a:prstGeom prst="rect">
            <a:avLst/>
          </a:prstGeom>
          <a:noFill/>
        </p:spPr>
      </p:pic>
      <p:sp>
        <p:nvSpPr>
          <p:cNvPr id="5" name="正方形/長方形 4"/>
          <p:cNvSpPr/>
          <p:nvPr/>
        </p:nvSpPr>
        <p:spPr>
          <a:xfrm>
            <a:off x="611560" y="260649"/>
            <a:ext cx="7488832" cy="646331"/>
          </a:xfrm>
          <a:prstGeom prst="rect">
            <a:avLst/>
          </a:prstGeom>
        </p:spPr>
        <p:txBody>
          <a:bodyPr wrap="square">
            <a:spAutoFit/>
          </a:bodyPr>
          <a:lstStyle/>
          <a:p>
            <a:r>
              <a:rPr lang="ja-JP" altLang="en-US" dirty="0" smtClean="0">
                <a:latin typeface="+mj-ea"/>
                <a:ea typeface="+mj-ea"/>
                <a:cs typeface="Arial" pitchFamily="34" charset="0"/>
              </a:rPr>
              <a:t>第</a:t>
            </a:r>
            <a:r>
              <a:rPr lang="en-US" altLang="ja-JP" dirty="0" smtClean="0">
                <a:latin typeface="+mj-ea"/>
                <a:ea typeface="+mj-ea"/>
                <a:cs typeface="Arial" pitchFamily="34" charset="0"/>
              </a:rPr>
              <a:t>13</a:t>
            </a:r>
            <a:r>
              <a:rPr lang="ja-JP" altLang="en-US" dirty="0" smtClean="0">
                <a:latin typeface="+mj-ea"/>
                <a:ea typeface="+mj-ea"/>
                <a:cs typeface="Arial" pitchFamily="34" charset="0"/>
              </a:rPr>
              <a:t>回新生児呼吸療法モニタリングフォーラム</a:t>
            </a:r>
            <a:endParaRPr lang="en-US" altLang="ja-JP" dirty="0" smtClean="0">
              <a:latin typeface="+mj-ea"/>
              <a:ea typeface="+mj-ea"/>
              <a:cs typeface="Arial" pitchFamily="34" charset="0"/>
            </a:endParaRPr>
          </a:p>
          <a:p>
            <a:r>
              <a:rPr lang="ja-JP" altLang="en-US" dirty="0" smtClean="0">
                <a:latin typeface="+mj-ea"/>
                <a:ea typeface="+mj-ea"/>
                <a:cs typeface="Arial" pitchFamily="34" charset="0"/>
              </a:rPr>
              <a:t>平成</a:t>
            </a:r>
            <a:r>
              <a:rPr lang="en-US" altLang="ja-JP" dirty="0" smtClean="0">
                <a:latin typeface="+mj-ea"/>
                <a:ea typeface="+mj-ea"/>
                <a:cs typeface="Arial" pitchFamily="34" charset="0"/>
              </a:rPr>
              <a:t>23</a:t>
            </a:r>
            <a:r>
              <a:rPr lang="ja-JP" altLang="en-US" dirty="0" smtClean="0">
                <a:latin typeface="+mj-ea"/>
                <a:ea typeface="+mj-ea"/>
                <a:cs typeface="Arial" pitchFamily="34" charset="0"/>
              </a:rPr>
              <a:t>年</a:t>
            </a:r>
            <a:r>
              <a:rPr lang="en-US" altLang="ja-JP" dirty="0" smtClean="0">
                <a:latin typeface="+mj-ea"/>
                <a:ea typeface="+mj-ea"/>
                <a:cs typeface="Arial" pitchFamily="34" charset="0"/>
              </a:rPr>
              <a:t>2</a:t>
            </a:r>
            <a:r>
              <a:rPr lang="ja-JP" altLang="en-US" dirty="0" smtClean="0">
                <a:latin typeface="+mj-ea"/>
                <a:ea typeface="+mj-ea"/>
                <a:cs typeface="Arial" pitchFamily="34" charset="0"/>
              </a:rPr>
              <a:t>月</a:t>
            </a:r>
            <a:r>
              <a:rPr lang="en-US" altLang="ja-JP" dirty="0" smtClean="0">
                <a:latin typeface="+mj-ea"/>
                <a:ea typeface="+mj-ea"/>
                <a:cs typeface="Arial" pitchFamily="34" charset="0"/>
              </a:rPr>
              <a:t>16</a:t>
            </a:r>
            <a:r>
              <a:rPr lang="ja-JP" altLang="en-US" dirty="0" smtClean="0">
                <a:latin typeface="+mj-ea"/>
                <a:ea typeface="+mj-ea"/>
                <a:cs typeface="Arial" pitchFamily="34" charset="0"/>
              </a:rPr>
              <a:t>日 於いて大町市文化会館</a:t>
            </a:r>
            <a:endParaRPr lang="ja-JP" altLang="en-US" dirty="0">
              <a:latin typeface="+mj-ea"/>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algn="ctr"/>
            <a:r>
              <a:rPr lang="ja-JP" altLang="en-US" dirty="0" smtClean="0"/>
              <a:t>核黄疸　</a:t>
            </a:r>
            <a:r>
              <a:rPr lang="en-US" altLang="ja-JP" dirty="0" err="1" smtClean="0"/>
              <a:t>Kernicterus</a:t>
            </a:r>
            <a:endParaRPr lang="ja-JP" altLang="en-US" dirty="0"/>
          </a:p>
        </p:txBody>
      </p:sp>
      <p:sp>
        <p:nvSpPr>
          <p:cNvPr id="3" name="Rectangle 6"/>
          <p:cNvSpPr txBox="1">
            <a:spLocks noChangeArrowheads="1"/>
          </p:cNvSpPr>
          <p:nvPr/>
        </p:nvSpPr>
        <p:spPr>
          <a:xfrm>
            <a:off x="3013075" y="457200"/>
            <a:ext cx="3838575" cy="12954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1"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5"/>
          <p:cNvPicPr>
            <a:picLocks noChangeAspect="1" noChangeArrowheads="1"/>
          </p:cNvPicPr>
          <p:nvPr/>
        </p:nvPicPr>
        <p:blipFill>
          <a:blip r:embed="rId2"/>
          <a:srcRect/>
          <a:stretch>
            <a:fillRect/>
          </a:stretch>
        </p:blipFill>
        <p:spPr>
          <a:xfrm>
            <a:off x="1143000" y="1371600"/>
            <a:ext cx="7099300" cy="4656138"/>
          </a:xfrm>
          <a:prstGeom prst="rect">
            <a:avLst/>
          </a:prstGeom>
          <a:noFill/>
          <a:ln/>
        </p:spPr>
      </p:pic>
      <p:sp>
        <p:nvSpPr>
          <p:cNvPr id="5" name="スライド番号プレースホルダ 4"/>
          <p:cNvSpPr>
            <a:spLocks noGrp="1"/>
          </p:cNvSpPr>
          <p:nvPr>
            <p:ph type="sldNum" sz="quarter" idx="12"/>
          </p:nvPr>
        </p:nvSpPr>
        <p:spPr/>
        <p:txBody>
          <a:bodyPr/>
          <a:lstStyle/>
          <a:p>
            <a:fld id="{E6B7C3CC-9276-48EE-8166-AA23698FC084}" type="slidenum">
              <a:rPr kumimoji="1" lang="ja-JP" altLang="en-US" smtClean="0"/>
              <a:pPr/>
              <a:t>10</a:t>
            </a:fld>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algn="ctr"/>
            <a:r>
              <a:rPr lang="ja-JP" altLang="en-US" dirty="0" smtClean="0"/>
              <a:t>核黄疸　</a:t>
            </a:r>
            <a:r>
              <a:rPr lang="en-US" altLang="ja-JP" dirty="0" err="1" smtClean="0"/>
              <a:t>Kernicterus</a:t>
            </a:r>
            <a:endParaRPr lang="ja-JP" altLang="en-US" dirty="0"/>
          </a:p>
        </p:txBody>
      </p:sp>
      <p:sp>
        <p:nvSpPr>
          <p:cNvPr id="3" name="Rectangle 6"/>
          <p:cNvSpPr txBox="1">
            <a:spLocks noChangeArrowheads="1"/>
          </p:cNvSpPr>
          <p:nvPr/>
        </p:nvSpPr>
        <p:spPr>
          <a:xfrm>
            <a:off x="3013075" y="457200"/>
            <a:ext cx="3838575" cy="12954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1"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p:cNvPicPr>
            <a:picLocks noChangeAspect="1" noChangeArrowheads="1"/>
          </p:cNvPicPr>
          <p:nvPr/>
        </p:nvPicPr>
        <p:blipFill>
          <a:blip r:embed="rId2"/>
          <a:srcRect/>
          <a:stretch>
            <a:fillRect/>
          </a:stretch>
        </p:blipFill>
        <p:spPr>
          <a:xfrm>
            <a:off x="1371600" y="1447800"/>
            <a:ext cx="7048853" cy="4699000"/>
          </a:xfrm>
          <a:prstGeom prst="rect">
            <a:avLst/>
          </a:prstGeom>
          <a:noFill/>
          <a:ln/>
        </p:spPr>
      </p:pic>
      <p:sp>
        <p:nvSpPr>
          <p:cNvPr id="5" name="スライド番号プレースホルダ 4"/>
          <p:cNvSpPr>
            <a:spLocks noGrp="1"/>
          </p:cNvSpPr>
          <p:nvPr>
            <p:ph type="sldNum" sz="quarter" idx="12"/>
          </p:nvPr>
        </p:nvSpPr>
        <p:spPr/>
        <p:txBody>
          <a:bodyPr/>
          <a:lstStyle/>
          <a:p>
            <a:fld id="{E6B7C3CC-9276-48EE-8166-AA23698FC084}" type="slidenum">
              <a:rPr kumimoji="1" lang="ja-JP" altLang="en-US" smtClean="0"/>
              <a:pPr/>
              <a:t>11</a:t>
            </a:fld>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0600" y="304800"/>
            <a:ext cx="7498080" cy="851654"/>
          </a:xfrm>
        </p:spPr>
        <p:txBody>
          <a:bodyPr>
            <a:normAutofit/>
          </a:bodyPr>
          <a:lstStyle/>
          <a:p>
            <a:pPr lvl="0" algn="ctr"/>
            <a:r>
              <a:rPr lang="ja-JP" altLang="en-US" sz="3600" dirty="0" smtClean="0"/>
              <a:t>ビリルビン脳症の臨床症状</a:t>
            </a:r>
            <a:endParaRPr lang="ja-JP" altLang="en-US" sz="3600" dirty="0"/>
          </a:p>
        </p:txBody>
      </p:sp>
      <p:sp>
        <p:nvSpPr>
          <p:cNvPr id="3" name="Rectangle 6"/>
          <p:cNvSpPr txBox="1">
            <a:spLocks noChangeArrowheads="1"/>
          </p:cNvSpPr>
          <p:nvPr/>
        </p:nvSpPr>
        <p:spPr>
          <a:xfrm>
            <a:off x="3013075" y="457200"/>
            <a:ext cx="3838575" cy="12954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1"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正方形/長方形 6"/>
          <p:cNvSpPr/>
          <p:nvPr/>
        </p:nvSpPr>
        <p:spPr>
          <a:xfrm>
            <a:off x="4572000" y="1143000"/>
            <a:ext cx="3534868" cy="523220"/>
          </a:xfrm>
          <a:prstGeom prst="rect">
            <a:avLst/>
          </a:prstGeom>
        </p:spPr>
        <p:txBody>
          <a:bodyPr wrap="square">
            <a:spAutoFit/>
          </a:bodyPr>
          <a:lstStyle/>
          <a:p>
            <a:r>
              <a:rPr lang="en-US" altLang="ja-JP" sz="2800" i="1" dirty="0" smtClean="0">
                <a:solidFill>
                  <a:srgbClr val="800000"/>
                </a:solidFill>
                <a:latin typeface="+mj-lt"/>
              </a:rPr>
              <a:t>van </a:t>
            </a:r>
            <a:r>
              <a:rPr lang="en-US" altLang="ja-JP" sz="2800" i="1" dirty="0" err="1" smtClean="0">
                <a:solidFill>
                  <a:srgbClr val="800000"/>
                </a:solidFill>
                <a:latin typeface="+mj-lt"/>
              </a:rPr>
              <a:t>Praagh</a:t>
            </a:r>
            <a:r>
              <a:rPr lang="en-US" altLang="ja-JP" sz="2800" i="1" dirty="0" smtClean="0">
                <a:solidFill>
                  <a:srgbClr val="800000"/>
                </a:solidFill>
                <a:latin typeface="+mj-lt"/>
              </a:rPr>
              <a:t>, 1961</a:t>
            </a:r>
            <a:endParaRPr lang="ja-JP" altLang="en-US" sz="2800" i="1" dirty="0">
              <a:solidFill>
                <a:srgbClr val="800000"/>
              </a:solidFill>
              <a:latin typeface="+mj-lt"/>
            </a:endParaRPr>
          </a:p>
        </p:txBody>
      </p:sp>
      <p:graphicFrame>
        <p:nvGraphicFramePr>
          <p:cNvPr id="8" name="表 7"/>
          <p:cNvGraphicFramePr>
            <a:graphicFrameLocks noGrp="1"/>
          </p:cNvGraphicFramePr>
          <p:nvPr/>
        </p:nvGraphicFramePr>
        <p:xfrm>
          <a:off x="685800" y="1752600"/>
          <a:ext cx="7864563" cy="4283330"/>
        </p:xfrm>
        <a:graphic>
          <a:graphicData uri="http://schemas.openxmlformats.org/drawingml/2006/table">
            <a:tbl>
              <a:tblPr firstRow="1" bandRow="1">
                <a:tableStyleId>{C083E6E3-FA7D-4D7B-A595-EF9225AFEA82}</a:tableStyleId>
              </a:tblPr>
              <a:tblGrid>
                <a:gridCol w="1391939"/>
                <a:gridCol w="4308381"/>
                <a:gridCol w="2164243"/>
              </a:tblGrid>
              <a:tr h="1082930">
                <a:tc>
                  <a:txBody>
                    <a:bodyPr/>
                    <a:lstStyle/>
                    <a:p>
                      <a:r>
                        <a:rPr lang="en-US" altLang="ja-JP" sz="2400" dirty="0" smtClean="0"/>
                        <a:t>Stage I</a:t>
                      </a:r>
                      <a:endParaRPr kumimoji="1" lang="ja-JP" altLang="en-US" sz="2400" b="0" dirty="0">
                        <a:solidFill>
                          <a:schemeClr val="tx1"/>
                        </a:solidFill>
                        <a:latin typeface="+mn-ea"/>
                        <a:ea typeface="+mn-ea"/>
                      </a:endParaRPr>
                    </a:p>
                  </a:txBody>
                  <a:tcPr/>
                </a:tc>
                <a:tc>
                  <a:txBody>
                    <a:bodyPr/>
                    <a:lstStyle/>
                    <a:p>
                      <a:r>
                        <a:rPr lang="ja-JP" altLang="en-US" sz="2400" dirty="0" smtClean="0"/>
                        <a:t>筋緊張の低下、嗜眠傾向、吸啜反射減弱、モロー反射減弱</a:t>
                      </a:r>
                      <a:endParaRPr kumimoji="1" lang="ja-JP" altLang="en-US" sz="2400" b="0" dirty="0">
                        <a:solidFill>
                          <a:schemeClr val="tx1"/>
                        </a:solidFill>
                        <a:latin typeface="+mn-ea"/>
                        <a:ea typeface="+mn-ea"/>
                      </a:endParaRPr>
                    </a:p>
                  </a:txBody>
                  <a:tcPr/>
                </a:tc>
                <a:tc>
                  <a:txBody>
                    <a:bodyPr/>
                    <a:lstStyle/>
                    <a:p>
                      <a:r>
                        <a:rPr lang="ja-JP" altLang="en-US" sz="2400" dirty="0" smtClean="0"/>
                        <a:t>発病2 – 3日</a:t>
                      </a:r>
                      <a:endParaRPr kumimoji="1" lang="ja-JP" altLang="en-US" sz="2400" b="0" dirty="0">
                        <a:solidFill>
                          <a:schemeClr val="tx1"/>
                        </a:solidFill>
                        <a:latin typeface="+mn-ea"/>
                        <a:ea typeface="+mn-ea"/>
                      </a:endParaRPr>
                    </a:p>
                  </a:txBody>
                  <a:tcPr/>
                </a:tc>
              </a:tr>
              <a:tr h="1082930">
                <a:tc>
                  <a:txBody>
                    <a:bodyPr/>
                    <a:lstStyle/>
                    <a:p>
                      <a:r>
                        <a:rPr lang="en-US" sz="2400" dirty="0" smtClean="0"/>
                        <a:t>Stage II</a:t>
                      </a:r>
                      <a:endParaRPr kumimoji="1" lang="ja-JP" altLang="en-US" sz="2400" b="0" dirty="0">
                        <a:solidFill>
                          <a:schemeClr val="tx1"/>
                        </a:solidFill>
                        <a:latin typeface="+mn-ea"/>
                        <a:ea typeface="+mn-ea"/>
                      </a:endParaRPr>
                    </a:p>
                  </a:txBody>
                  <a:tcPr/>
                </a:tc>
                <a:tc>
                  <a:txBody>
                    <a:bodyPr/>
                    <a:lstStyle/>
                    <a:p>
                      <a:r>
                        <a:rPr lang="ja-JP" altLang="en-US" sz="2400" dirty="0" smtClean="0"/>
                        <a:t>痙性症状、発熱、甲高い泣き声、落陽現象、後弓反張、痙攣</a:t>
                      </a:r>
                      <a:endParaRPr kumimoji="1" lang="ja-JP" altLang="en-US" sz="2400" b="0" dirty="0">
                        <a:solidFill>
                          <a:schemeClr val="tx1"/>
                        </a:solidFill>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t>発病3日 - 2週</a:t>
                      </a:r>
                    </a:p>
                    <a:p>
                      <a:endParaRPr kumimoji="1" lang="ja-JP" altLang="en-US" sz="2400" b="0" dirty="0">
                        <a:solidFill>
                          <a:schemeClr val="tx1"/>
                        </a:solidFill>
                        <a:latin typeface="+mn-ea"/>
                        <a:ea typeface="+mn-ea"/>
                      </a:endParaRPr>
                    </a:p>
                  </a:txBody>
                  <a:tcPr/>
                </a:tc>
              </a:tr>
              <a:tr h="627412">
                <a:tc>
                  <a:txBody>
                    <a:bodyPr/>
                    <a:lstStyle/>
                    <a:p>
                      <a:r>
                        <a:rPr lang="en-US" sz="2400" dirty="0" smtClean="0"/>
                        <a:t>Stage III</a:t>
                      </a:r>
                      <a:endParaRPr kumimoji="1" lang="ja-JP" altLang="en-US" sz="2400" b="0" dirty="0">
                        <a:solidFill>
                          <a:schemeClr val="tx1"/>
                        </a:solidFill>
                        <a:latin typeface="+mn-ea"/>
                        <a:ea typeface="+mn-ea"/>
                      </a:endParaRPr>
                    </a:p>
                  </a:txBody>
                  <a:tcPr/>
                </a:tc>
                <a:tc>
                  <a:txBody>
                    <a:bodyPr/>
                    <a:lstStyle/>
                    <a:p>
                      <a:r>
                        <a:rPr lang="ja-JP" altLang="en-US" sz="2400" dirty="0" smtClean="0"/>
                        <a:t>痙性症状の消退</a:t>
                      </a:r>
                      <a:endParaRPr kumimoji="1" lang="ja-JP" altLang="en-US" sz="2400" b="0" dirty="0">
                        <a:solidFill>
                          <a:schemeClr val="tx1"/>
                        </a:solidFill>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t>発病2週 - 2か月</a:t>
                      </a:r>
                      <a:endParaRPr lang="ja-JP" altLang="en-US" sz="2400" b="0" dirty="0" smtClean="0">
                        <a:solidFill>
                          <a:schemeClr val="tx1"/>
                        </a:solidFill>
                        <a:latin typeface="+mn-ea"/>
                        <a:ea typeface="+mn-ea"/>
                        <a:cs typeface="平成明朝" charset="-128"/>
                      </a:endParaRPr>
                    </a:p>
                  </a:txBody>
                  <a:tcPr/>
                </a:tc>
              </a:tr>
              <a:tr h="1082930">
                <a:tc>
                  <a:txBody>
                    <a:bodyPr/>
                    <a:lstStyle/>
                    <a:p>
                      <a:r>
                        <a:rPr lang="en-US" sz="2400" dirty="0" smtClean="0"/>
                        <a:t>Stage IV</a:t>
                      </a:r>
                      <a:endParaRPr kumimoji="1" lang="ja-JP" altLang="en-US" sz="2400" b="0" dirty="0">
                        <a:solidFill>
                          <a:schemeClr val="tx1"/>
                        </a:solidFill>
                        <a:latin typeface="+mn-ea"/>
                        <a:ea typeface="+mn-ea"/>
                      </a:endParaRPr>
                    </a:p>
                  </a:txBody>
                  <a:tcPr/>
                </a:tc>
                <a:tc>
                  <a:txBody>
                    <a:bodyPr/>
                    <a:lstStyle/>
                    <a:p>
                      <a:r>
                        <a:rPr lang="ja-JP" altLang="en-US" sz="2400" dirty="0" smtClean="0"/>
                        <a:t>錐体外路症状、アテトーゼ、難聴、上方凝視麻痺、歯牙形成不全　　　　　	</a:t>
                      </a:r>
                      <a:endParaRPr kumimoji="1" lang="ja-JP" altLang="en-US" sz="2400" b="0" dirty="0">
                        <a:solidFill>
                          <a:schemeClr val="tx1"/>
                        </a:solidFill>
                        <a:latin typeface="+mn-ea"/>
                        <a:ea typeface="+mn-ea"/>
                      </a:endParaRPr>
                    </a:p>
                  </a:txBody>
                  <a:tcPr/>
                </a:tc>
                <a:tc>
                  <a:txBody>
                    <a:bodyPr/>
                    <a:lstStyle/>
                    <a:p>
                      <a:r>
                        <a:rPr lang="ja-JP" altLang="en-US" sz="2400" dirty="0" smtClean="0"/>
                        <a:t>長期予後</a:t>
                      </a:r>
                      <a:endParaRPr kumimoji="1" lang="ja-JP" altLang="en-US" sz="2400" b="0" dirty="0">
                        <a:solidFill>
                          <a:schemeClr val="tx1"/>
                        </a:solidFill>
                        <a:latin typeface="+mn-ea"/>
                        <a:ea typeface="+mn-ea"/>
                      </a:endParaRPr>
                    </a:p>
                  </a:txBody>
                  <a:tcPr/>
                </a:tc>
              </a:tr>
            </a:tbl>
          </a:graphicData>
        </a:graphic>
      </p:graphicFrame>
      <p:sp>
        <p:nvSpPr>
          <p:cNvPr id="6" name="スライド番号プレースホルダ 5"/>
          <p:cNvSpPr>
            <a:spLocks noGrp="1"/>
          </p:cNvSpPr>
          <p:nvPr>
            <p:ph type="sldNum" sz="quarter" idx="12"/>
          </p:nvPr>
        </p:nvSpPr>
        <p:spPr/>
        <p:txBody>
          <a:bodyPr/>
          <a:lstStyle/>
          <a:p>
            <a:fld id="{E6B7C3CC-9276-48EE-8166-AA23698FC084}" type="slidenum">
              <a:rPr kumimoji="1" lang="ja-JP" altLang="en-US" smtClean="0"/>
              <a:pPr/>
              <a:t>12</a:t>
            </a:fld>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81000" y="685800"/>
            <a:ext cx="8229600" cy="838200"/>
          </a:xfrm>
        </p:spPr>
        <p:txBody>
          <a:bodyPr/>
          <a:lstStyle/>
          <a:p>
            <a:pPr algn="ctr"/>
            <a:r>
              <a:rPr lang="ja-JP" altLang="en-US" dirty="0" smtClean="0"/>
              <a:t>核黄疸の発症機序</a:t>
            </a:r>
            <a:endParaRPr lang="ja-JP" altLang="en-US" dirty="0"/>
          </a:p>
        </p:txBody>
      </p:sp>
      <p:sp>
        <p:nvSpPr>
          <p:cNvPr id="5" name="正方形/長方形 4"/>
          <p:cNvSpPr/>
          <p:nvPr/>
        </p:nvSpPr>
        <p:spPr>
          <a:xfrm>
            <a:off x="2285999" y="2389751"/>
            <a:ext cx="5751029" cy="646331"/>
          </a:xfrm>
          <a:prstGeom prst="rect">
            <a:avLst/>
          </a:prstGeom>
        </p:spPr>
        <p:txBody>
          <a:bodyPr wrap="square">
            <a:spAutoFit/>
          </a:bodyPr>
          <a:lstStyle/>
          <a:p>
            <a:endParaRPr lang="ja-JP" altLang="en-US" sz="3600" b="1" dirty="0">
              <a:effectLst>
                <a:outerShdw blurRad="38100" dist="38100" dir="2700000" algn="tl">
                  <a:srgbClr val="FFFFFF"/>
                </a:outerShdw>
              </a:effectLst>
            </a:endParaRPr>
          </a:p>
        </p:txBody>
      </p:sp>
      <p:sp>
        <p:nvSpPr>
          <p:cNvPr id="6" name="正方形/長方形 5"/>
          <p:cNvSpPr/>
          <p:nvPr/>
        </p:nvSpPr>
        <p:spPr>
          <a:xfrm>
            <a:off x="1929766" y="1796791"/>
            <a:ext cx="6107262" cy="904863"/>
          </a:xfrm>
          <a:prstGeom prst="rect">
            <a:avLst/>
          </a:prstGeom>
        </p:spPr>
        <p:txBody>
          <a:bodyPr wrap="square">
            <a:spAutoFit/>
          </a:bodyPr>
          <a:lstStyle/>
          <a:p>
            <a:pPr>
              <a:spcBef>
                <a:spcPct val="20000"/>
              </a:spcBef>
              <a:buClr>
                <a:schemeClr val="accent1"/>
              </a:buClr>
              <a:buSzPct val="90000"/>
              <a:tabLst>
                <a:tab pos="1427163" algn="l"/>
                <a:tab pos="4575175" algn="l"/>
              </a:tabLst>
            </a:pPr>
            <a:endParaRPr lang="ja-JP" altLang="en-US" sz="2400" dirty="0" smtClean="0">
              <a:solidFill>
                <a:srgbClr val="000000"/>
              </a:solidFill>
              <a:effectLst>
                <a:outerShdw blurRad="38100" dist="38100" dir="2700000" algn="tl">
                  <a:srgbClr val="FFFFFF"/>
                </a:outerShdw>
              </a:effectLst>
              <a:latin typeface="+mn-ea"/>
              <a:cs typeface="平成角ゴシック" charset="-128"/>
            </a:endParaRPr>
          </a:p>
          <a:p>
            <a:pPr>
              <a:lnSpc>
                <a:spcPct val="150000"/>
              </a:lnSpc>
              <a:spcAft>
                <a:spcPts val="2400"/>
              </a:spcAft>
              <a:buFont typeface="Wingdings" charset="2"/>
              <a:buChar char="ü"/>
            </a:pPr>
            <a:endParaRPr lang="ja-JP" altLang="en-US" sz="2400" b="1" dirty="0">
              <a:solidFill>
                <a:srgbClr val="000000"/>
              </a:solidFill>
              <a:effectLst>
                <a:outerShdw blurRad="38100" dist="38100" dir="2700000" algn="tl">
                  <a:srgbClr val="FFFFFF"/>
                </a:outerShdw>
              </a:effectLst>
              <a:latin typeface="+mn-ea"/>
              <a:cs typeface="Osaka" charset="-128"/>
            </a:endParaRPr>
          </a:p>
        </p:txBody>
      </p:sp>
      <p:sp>
        <p:nvSpPr>
          <p:cNvPr id="7" name="正方形/長方形 6"/>
          <p:cNvSpPr/>
          <p:nvPr/>
        </p:nvSpPr>
        <p:spPr>
          <a:xfrm>
            <a:off x="1066800" y="2667000"/>
            <a:ext cx="7410938" cy="1569660"/>
          </a:xfrm>
          <a:prstGeom prst="rect">
            <a:avLst/>
          </a:prstGeom>
        </p:spPr>
        <p:txBody>
          <a:bodyPr wrap="square">
            <a:spAutoFit/>
          </a:bodyPr>
          <a:lstStyle/>
          <a:p>
            <a:pPr marL="352425" indent="-352425">
              <a:buFont typeface="Wingdings" charset="2"/>
              <a:buChar char="ü"/>
            </a:pPr>
            <a:r>
              <a:rPr lang="ja-JP" altLang="en-US" sz="3200" dirty="0" smtClean="0">
                <a:latin typeface="+mn-ea"/>
              </a:rPr>
              <a:t>血清アンバウンドビリルビンの上昇</a:t>
            </a:r>
            <a:endParaRPr lang="en-US" altLang="ja-JP" sz="3200" dirty="0" smtClean="0">
              <a:latin typeface="+mn-ea"/>
            </a:endParaRPr>
          </a:p>
          <a:p>
            <a:pPr marL="352425" indent="-352425">
              <a:buFont typeface="Wingdings" charset="2"/>
              <a:buChar char="ü"/>
            </a:pPr>
            <a:endParaRPr lang="ja-JP" altLang="en-US" sz="3200" dirty="0" smtClean="0">
              <a:latin typeface="+mn-ea"/>
            </a:endParaRPr>
          </a:p>
          <a:p>
            <a:pPr marL="352425" indent="-352425">
              <a:buFont typeface="Wingdings" charset="2"/>
              <a:buChar char="ü"/>
            </a:pPr>
            <a:r>
              <a:rPr lang="ja-JP" altLang="en-US" sz="3200" dirty="0" smtClean="0">
                <a:latin typeface="+mn-ea"/>
              </a:rPr>
              <a:t>血液脳関門の透過性亢進</a:t>
            </a:r>
            <a:endParaRPr lang="ja-JP" altLang="en-US" sz="3200" dirty="0">
              <a:latin typeface="+mn-ea"/>
            </a:endParaRPr>
          </a:p>
        </p:txBody>
      </p:sp>
      <p:sp>
        <p:nvSpPr>
          <p:cNvPr id="8" name="スライド番号プレースホルダ 7"/>
          <p:cNvSpPr>
            <a:spLocks noGrp="1"/>
          </p:cNvSpPr>
          <p:nvPr>
            <p:ph type="sldNum" sz="quarter" idx="12"/>
          </p:nvPr>
        </p:nvSpPr>
        <p:spPr/>
        <p:txBody>
          <a:bodyPr/>
          <a:lstStyle/>
          <a:p>
            <a:fld id="{E6B7C3CC-9276-48EE-8166-AA23698FC084}" type="slidenum">
              <a:rPr kumimoji="1" lang="ja-JP" altLang="en-US" smtClean="0"/>
              <a:pPr/>
              <a:t>13</a:t>
            </a:fld>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0"/>
            <a:ext cx="8229600" cy="1143000"/>
          </a:xfrm>
        </p:spPr>
        <p:txBody>
          <a:bodyPr/>
          <a:lstStyle/>
          <a:p>
            <a:pPr algn="ctr"/>
            <a:r>
              <a:rPr lang="ja-JP" altLang="en-US" dirty="0" smtClean="0"/>
              <a:t>アンバウンドビリルビンとは </a:t>
            </a:r>
            <a:endParaRPr lang="ja-JP" altLang="en-US" dirty="0"/>
          </a:p>
        </p:txBody>
      </p:sp>
      <p:sp>
        <p:nvSpPr>
          <p:cNvPr id="5" name="正方形/長方形 4"/>
          <p:cNvSpPr/>
          <p:nvPr/>
        </p:nvSpPr>
        <p:spPr>
          <a:xfrm>
            <a:off x="2285999" y="2389751"/>
            <a:ext cx="5751029" cy="646331"/>
          </a:xfrm>
          <a:prstGeom prst="rect">
            <a:avLst/>
          </a:prstGeom>
        </p:spPr>
        <p:txBody>
          <a:bodyPr wrap="square">
            <a:spAutoFit/>
          </a:bodyPr>
          <a:lstStyle/>
          <a:p>
            <a:endParaRPr lang="ja-JP" altLang="en-US" sz="3600" b="1" dirty="0">
              <a:effectLst>
                <a:outerShdw blurRad="38100" dist="38100" dir="2700000" algn="tl">
                  <a:srgbClr val="FFFFFF"/>
                </a:outerShdw>
              </a:effectLst>
            </a:endParaRPr>
          </a:p>
        </p:txBody>
      </p:sp>
      <p:sp>
        <p:nvSpPr>
          <p:cNvPr id="6" name="正方形/長方形 5"/>
          <p:cNvSpPr/>
          <p:nvPr/>
        </p:nvSpPr>
        <p:spPr>
          <a:xfrm>
            <a:off x="914400" y="1371600"/>
            <a:ext cx="7436338" cy="4072910"/>
          </a:xfrm>
          <a:prstGeom prst="rect">
            <a:avLst/>
          </a:prstGeom>
        </p:spPr>
        <p:txBody>
          <a:bodyPr wrap="square">
            <a:spAutoFit/>
          </a:bodyPr>
          <a:lstStyle/>
          <a:p>
            <a:pPr>
              <a:lnSpc>
                <a:spcPct val="200000"/>
              </a:lnSpc>
              <a:buFont typeface="Wingdings" charset="2"/>
              <a:buChar char="l"/>
            </a:pPr>
            <a:r>
              <a:rPr lang="ja-JP" altLang="en-US" sz="3200" b="1" dirty="0" smtClean="0">
                <a:effectLst>
                  <a:outerShdw blurRad="38100" dist="38100" dir="2700000" algn="tl">
                    <a:srgbClr val="FFFFFF"/>
                  </a:outerShdw>
                </a:effectLst>
              </a:rPr>
              <a:t>非抱合型ビリルビン						アルブミン結合型</a:t>
            </a:r>
            <a:endParaRPr lang="en-US" altLang="ja-JP" sz="3200" b="1" dirty="0" smtClean="0">
              <a:effectLst>
                <a:outerShdw blurRad="38100" dist="38100" dir="2700000" algn="tl">
                  <a:srgbClr val="FFFFFF"/>
                </a:outerShdw>
              </a:effectLst>
            </a:endParaRPr>
          </a:p>
          <a:p>
            <a:pPr lvl="2">
              <a:lnSpc>
                <a:spcPct val="200000"/>
              </a:lnSpc>
            </a:pPr>
            <a:r>
              <a:rPr lang="ja-JP" altLang="en-US" sz="3200" b="1" dirty="0" smtClean="0">
                <a:effectLst>
                  <a:outerShdw blurRad="38100" dist="38100" dir="2700000" algn="tl">
                    <a:srgbClr val="FFFFFF"/>
                  </a:outerShdw>
                </a:effectLst>
              </a:rPr>
              <a:t>アルブミン非結合型 </a:t>
            </a:r>
            <a:r>
              <a:rPr lang="en-US" altLang="ja-JP" sz="3200" b="1" dirty="0" smtClean="0">
                <a:effectLst>
                  <a:outerShdw blurRad="38100" dist="38100" dir="2700000" algn="tl">
                    <a:srgbClr val="FFFFFF"/>
                  </a:outerShdw>
                </a:effectLst>
              </a:rPr>
              <a:t>= </a:t>
            </a:r>
            <a:r>
              <a:rPr lang="en-US" altLang="ja-JP" sz="3600" b="1" dirty="0" smtClean="0">
                <a:effectLst>
                  <a:outerShdw blurRad="38100" dist="38100" dir="2700000" algn="tl">
                    <a:srgbClr val="FFFFFF"/>
                  </a:outerShdw>
                </a:effectLst>
                <a:latin typeface="+mj-lt"/>
              </a:rPr>
              <a:t>UB</a:t>
            </a:r>
          </a:p>
          <a:p>
            <a:pPr>
              <a:lnSpc>
                <a:spcPct val="200000"/>
              </a:lnSpc>
              <a:buFont typeface="Wingdings" charset="2"/>
              <a:buChar char="l"/>
            </a:pPr>
            <a:r>
              <a:rPr lang="ja-JP" altLang="en-US" sz="3200" b="1" dirty="0" smtClean="0">
                <a:effectLst>
                  <a:outerShdw blurRad="38100" dist="38100" dir="2700000" algn="tl">
                    <a:srgbClr val="FFFFFF"/>
                  </a:outerShdw>
                </a:effectLst>
              </a:rPr>
              <a:t>抱合型ビリルビン</a:t>
            </a:r>
          </a:p>
        </p:txBody>
      </p:sp>
      <p:sp>
        <p:nvSpPr>
          <p:cNvPr id="7" name="スライド番号プレースホルダ 6"/>
          <p:cNvSpPr>
            <a:spLocks noGrp="1"/>
          </p:cNvSpPr>
          <p:nvPr>
            <p:ph type="sldNum" sz="quarter" idx="12"/>
          </p:nvPr>
        </p:nvSpPr>
        <p:spPr/>
        <p:txBody>
          <a:bodyPr/>
          <a:lstStyle/>
          <a:p>
            <a:fld id="{E6B7C3CC-9276-48EE-8166-AA23698FC084}" type="slidenum">
              <a:rPr kumimoji="1" lang="ja-JP" altLang="en-US" smtClean="0"/>
              <a:pPr/>
              <a:t>14</a:t>
            </a:fld>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81000" y="136768"/>
            <a:ext cx="8229600" cy="1387232"/>
          </a:xfrm>
        </p:spPr>
        <p:txBody>
          <a:bodyPr>
            <a:normAutofit/>
          </a:bodyPr>
          <a:lstStyle/>
          <a:p>
            <a:pPr algn="ctr"/>
            <a:r>
              <a:rPr lang="en-US" altLang="ja-JP" sz="3600" dirty="0" smtClean="0">
                <a:solidFill>
                  <a:srgbClr val="000000"/>
                </a:solidFill>
              </a:rPr>
              <a:t>The Mode of Entry of Bilirubin-C14  into the Central Nervous System</a:t>
            </a:r>
            <a:endParaRPr lang="ja-JP" altLang="en-US" sz="3600" dirty="0">
              <a:solidFill>
                <a:srgbClr val="000000"/>
              </a:solidFill>
            </a:endParaRPr>
          </a:p>
        </p:txBody>
      </p:sp>
      <p:sp>
        <p:nvSpPr>
          <p:cNvPr id="5" name="正方形/長方形 4"/>
          <p:cNvSpPr/>
          <p:nvPr/>
        </p:nvSpPr>
        <p:spPr>
          <a:xfrm>
            <a:off x="2285999" y="2389751"/>
            <a:ext cx="5751029" cy="646331"/>
          </a:xfrm>
          <a:prstGeom prst="rect">
            <a:avLst/>
          </a:prstGeom>
        </p:spPr>
        <p:txBody>
          <a:bodyPr wrap="square">
            <a:spAutoFit/>
          </a:bodyPr>
          <a:lstStyle/>
          <a:p>
            <a:endParaRPr lang="ja-JP" altLang="en-US" sz="3600" b="1" dirty="0">
              <a:effectLst>
                <a:outerShdw blurRad="38100" dist="38100" dir="2700000" algn="tl">
                  <a:srgbClr val="FFFFFF"/>
                </a:outerShdw>
              </a:effectLst>
            </a:endParaRPr>
          </a:p>
        </p:txBody>
      </p:sp>
      <p:sp>
        <p:nvSpPr>
          <p:cNvPr id="6" name="正方形/長方形 5"/>
          <p:cNvSpPr/>
          <p:nvPr/>
        </p:nvSpPr>
        <p:spPr>
          <a:xfrm>
            <a:off x="1929766" y="1796791"/>
            <a:ext cx="6107262" cy="904863"/>
          </a:xfrm>
          <a:prstGeom prst="rect">
            <a:avLst/>
          </a:prstGeom>
        </p:spPr>
        <p:txBody>
          <a:bodyPr wrap="square">
            <a:spAutoFit/>
          </a:bodyPr>
          <a:lstStyle/>
          <a:p>
            <a:pPr>
              <a:spcBef>
                <a:spcPct val="20000"/>
              </a:spcBef>
              <a:buClr>
                <a:schemeClr val="accent1"/>
              </a:buClr>
              <a:buSzPct val="90000"/>
              <a:tabLst>
                <a:tab pos="1427163" algn="l"/>
                <a:tab pos="4575175" algn="l"/>
              </a:tabLst>
            </a:pPr>
            <a:endParaRPr lang="ja-JP" altLang="en-US" sz="2400" dirty="0" smtClean="0">
              <a:solidFill>
                <a:srgbClr val="000000"/>
              </a:solidFill>
              <a:effectLst>
                <a:outerShdw blurRad="38100" dist="38100" dir="2700000" algn="tl">
                  <a:srgbClr val="FFFFFF"/>
                </a:outerShdw>
              </a:effectLst>
              <a:latin typeface="+mn-ea"/>
              <a:cs typeface="平成角ゴシック" charset="-128"/>
            </a:endParaRPr>
          </a:p>
          <a:p>
            <a:pPr>
              <a:lnSpc>
                <a:spcPct val="150000"/>
              </a:lnSpc>
              <a:spcAft>
                <a:spcPts val="2400"/>
              </a:spcAft>
              <a:buFont typeface="Wingdings" charset="2"/>
              <a:buChar char="ü"/>
            </a:pPr>
            <a:endParaRPr lang="ja-JP" altLang="en-US" sz="2400" b="1" dirty="0">
              <a:solidFill>
                <a:srgbClr val="000000"/>
              </a:solidFill>
              <a:effectLst>
                <a:outerShdw blurRad="38100" dist="38100" dir="2700000" algn="tl">
                  <a:srgbClr val="FFFFFF"/>
                </a:outerShdw>
              </a:effectLst>
              <a:latin typeface="+mn-ea"/>
              <a:cs typeface="Osaka" charset="-128"/>
            </a:endParaRPr>
          </a:p>
        </p:txBody>
      </p:sp>
      <p:pic>
        <p:nvPicPr>
          <p:cNvPr id="7" name="Picture 4"/>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a:xfrm>
            <a:off x="1981200" y="2743201"/>
            <a:ext cx="6026150" cy="2614613"/>
          </a:xfrm>
          <a:prstGeom prst="rect">
            <a:avLst/>
          </a:prstGeom>
          <a:solidFill>
            <a:srgbClr val="FFFF99"/>
          </a:solidFill>
          <a:ln/>
        </p:spPr>
      </p:pic>
      <p:sp>
        <p:nvSpPr>
          <p:cNvPr id="9" name="Text Box 6"/>
          <p:cNvSpPr txBox="1">
            <a:spLocks noChangeArrowheads="1"/>
          </p:cNvSpPr>
          <p:nvPr/>
        </p:nvSpPr>
        <p:spPr bwMode="auto">
          <a:xfrm>
            <a:off x="1219200" y="2667000"/>
            <a:ext cx="825500" cy="2762295"/>
          </a:xfrm>
          <a:prstGeom prst="rect">
            <a:avLst/>
          </a:prstGeom>
          <a:noFill/>
          <a:ln w="9525">
            <a:noFill/>
            <a:miter lim="800000"/>
            <a:headEnd/>
            <a:tailEnd/>
          </a:ln>
          <a:effectLst/>
        </p:spPr>
        <p:txBody>
          <a:bodyPr wrap="square">
            <a:prstTxWarp prst="textNoShape">
              <a:avLst/>
            </a:prstTxWarp>
            <a:spAutoFit/>
          </a:bodyPr>
          <a:lstStyle/>
          <a:p>
            <a:pPr algn="r" eaLnBrk="1" hangingPunct="1">
              <a:lnSpc>
                <a:spcPct val="150000"/>
              </a:lnSpc>
              <a:spcAft>
                <a:spcPts val="1200"/>
              </a:spcAft>
            </a:pPr>
            <a:r>
              <a:rPr kumimoji="1" lang="ja-JP" altLang="en-US" b="1" dirty="0">
                <a:solidFill>
                  <a:srgbClr val="000000"/>
                </a:solidFill>
                <a:ea typeface="Osaka" charset="-128"/>
                <a:cs typeface="Osaka" charset="-128"/>
              </a:rPr>
              <a:t>20</a:t>
            </a:r>
            <a:endParaRPr kumimoji="1" lang="ja-JP" altLang="en-US" b="1" dirty="0" smtClean="0">
              <a:solidFill>
                <a:srgbClr val="000000"/>
              </a:solidFill>
              <a:ea typeface="Osaka" charset="-128"/>
              <a:cs typeface="Osaka" charset="-128"/>
            </a:endParaRPr>
          </a:p>
          <a:p>
            <a:pPr algn="r" eaLnBrk="1" hangingPunct="1">
              <a:lnSpc>
                <a:spcPct val="150000"/>
              </a:lnSpc>
              <a:spcAft>
                <a:spcPts val="1200"/>
              </a:spcAft>
            </a:pPr>
            <a:r>
              <a:rPr kumimoji="1" lang="ja-JP" altLang="en-US" b="1" dirty="0" smtClean="0">
                <a:solidFill>
                  <a:srgbClr val="000000"/>
                </a:solidFill>
                <a:ea typeface="Osaka" charset="-128"/>
                <a:cs typeface="Osaka" charset="-128"/>
              </a:rPr>
              <a:t>15</a:t>
            </a:r>
            <a:endParaRPr kumimoji="1" lang="ja-JP" altLang="en-US" b="1" dirty="0">
              <a:solidFill>
                <a:srgbClr val="000000"/>
              </a:solidFill>
              <a:ea typeface="Osaka" charset="-128"/>
              <a:cs typeface="Osaka" charset="-128"/>
            </a:endParaRPr>
          </a:p>
          <a:p>
            <a:pPr algn="r" eaLnBrk="1" hangingPunct="1">
              <a:lnSpc>
                <a:spcPct val="150000"/>
              </a:lnSpc>
              <a:spcAft>
                <a:spcPts val="1200"/>
              </a:spcAft>
            </a:pPr>
            <a:r>
              <a:rPr kumimoji="1" lang="ja-JP" altLang="en-US" b="1" dirty="0">
                <a:solidFill>
                  <a:srgbClr val="000000"/>
                </a:solidFill>
                <a:ea typeface="Osaka" charset="-128"/>
                <a:cs typeface="Osaka" charset="-128"/>
              </a:rPr>
              <a:t>10</a:t>
            </a:r>
          </a:p>
          <a:p>
            <a:pPr algn="r" eaLnBrk="1" hangingPunct="1">
              <a:lnSpc>
                <a:spcPct val="150000"/>
              </a:lnSpc>
              <a:spcAft>
                <a:spcPts val="1200"/>
              </a:spcAft>
            </a:pPr>
            <a:r>
              <a:rPr kumimoji="1" lang="ja-JP" altLang="en-US" b="1" dirty="0">
                <a:solidFill>
                  <a:srgbClr val="000000"/>
                </a:solidFill>
                <a:ea typeface="Osaka" charset="-128"/>
                <a:cs typeface="Osaka" charset="-128"/>
              </a:rPr>
              <a:t>5</a:t>
            </a:r>
          </a:p>
          <a:p>
            <a:pPr algn="r" eaLnBrk="1" hangingPunct="1">
              <a:lnSpc>
                <a:spcPct val="150000"/>
              </a:lnSpc>
              <a:spcAft>
                <a:spcPts val="1200"/>
              </a:spcAft>
            </a:pPr>
            <a:r>
              <a:rPr kumimoji="1" lang="ja-JP" altLang="en-US" b="1" dirty="0">
                <a:solidFill>
                  <a:srgbClr val="000000"/>
                </a:solidFill>
                <a:ea typeface="Osaka" charset="-128"/>
                <a:cs typeface="Osaka" charset="-128"/>
              </a:rPr>
              <a:t>0</a:t>
            </a:r>
            <a:endParaRPr kumimoji="1" lang="ja-JP" altLang="en-US" dirty="0">
              <a:solidFill>
                <a:srgbClr val="000000"/>
              </a:solidFill>
              <a:ea typeface="Osaka" charset="-128"/>
              <a:cs typeface="Osaka" charset="-128"/>
            </a:endParaRPr>
          </a:p>
        </p:txBody>
      </p:sp>
      <p:sp>
        <p:nvSpPr>
          <p:cNvPr id="10" name="Rectangle 8"/>
          <p:cNvSpPr>
            <a:spLocks noChangeArrowheads="1"/>
          </p:cNvSpPr>
          <p:nvPr/>
        </p:nvSpPr>
        <p:spPr bwMode="auto">
          <a:xfrm>
            <a:off x="1155700" y="2209800"/>
            <a:ext cx="3384550" cy="738664"/>
          </a:xfrm>
          <a:prstGeom prst="rect">
            <a:avLst/>
          </a:prstGeom>
          <a:noFill/>
          <a:ln w="9525">
            <a:noFill/>
            <a:miter lim="800000"/>
            <a:headEnd/>
            <a:tailEnd/>
          </a:ln>
          <a:effectLst/>
        </p:spPr>
        <p:txBody>
          <a:bodyPr>
            <a:prstTxWarp prst="textNoShape">
              <a:avLst/>
            </a:prstTxWarp>
            <a:spAutoFit/>
          </a:bodyPr>
          <a:lstStyle/>
          <a:p>
            <a:pPr eaLnBrk="1" hangingPunct="1"/>
            <a:r>
              <a:rPr lang="en-US" altLang="ja-JP" sz="2400" b="1" dirty="0">
                <a:solidFill>
                  <a:srgbClr val="000000"/>
                </a:solidFill>
                <a:ea typeface="Osaka" charset="-128"/>
                <a:cs typeface="Osaka" charset="-128"/>
              </a:rPr>
              <a:t>Brain </a:t>
            </a:r>
            <a:r>
              <a:rPr lang="en-US" altLang="ja-JP" sz="2400" b="1" dirty="0" err="1">
                <a:solidFill>
                  <a:srgbClr val="000000"/>
                </a:solidFill>
                <a:ea typeface="Osaka" charset="-128"/>
                <a:cs typeface="Osaka" charset="-128"/>
              </a:rPr>
              <a:t>bilirubin</a:t>
            </a:r>
            <a:r>
              <a:rPr lang="en-US" altLang="ja-JP" sz="2400" b="1" dirty="0">
                <a:solidFill>
                  <a:srgbClr val="000000"/>
                </a:solidFill>
                <a:ea typeface="Osaka" charset="-128"/>
                <a:cs typeface="Osaka" charset="-128"/>
              </a:rPr>
              <a:t>, </a:t>
            </a:r>
            <a:r>
              <a:rPr lang="en-US" altLang="ja-JP" sz="2400" b="1" dirty="0" err="1">
                <a:solidFill>
                  <a:srgbClr val="000000"/>
                </a:solidFill>
                <a:ea typeface="Osaka" charset="-128"/>
                <a:cs typeface="Osaka" charset="-128"/>
              </a:rPr>
              <a:t>ug</a:t>
            </a:r>
            <a:r>
              <a:rPr lang="en-US" altLang="ja-JP" sz="2400" b="1" dirty="0">
                <a:solidFill>
                  <a:srgbClr val="000000"/>
                </a:solidFill>
                <a:ea typeface="Osaka" charset="-128"/>
                <a:cs typeface="Osaka" charset="-128"/>
              </a:rPr>
              <a:t> / dl</a:t>
            </a:r>
            <a:endParaRPr lang="ja-JP" altLang="en-US" sz="2400" dirty="0">
              <a:solidFill>
                <a:srgbClr val="000000"/>
              </a:solidFill>
              <a:ea typeface="Osaka" charset="-128"/>
              <a:cs typeface="Osaka" charset="-128"/>
            </a:endParaRPr>
          </a:p>
          <a:p>
            <a:pPr eaLnBrk="1" hangingPunct="1"/>
            <a:endParaRPr lang="ja-JP" altLang="en-US" dirty="0">
              <a:solidFill>
                <a:srgbClr val="000000"/>
              </a:solidFill>
              <a:ea typeface="Osaka" charset="-128"/>
              <a:cs typeface="Osaka" charset="-128"/>
            </a:endParaRPr>
          </a:p>
        </p:txBody>
      </p:sp>
      <p:sp>
        <p:nvSpPr>
          <p:cNvPr id="11" name="Rectangle 9"/>
          <p:cNvSpPr>
            <a:spLocks noChangeArrowheads="1"/>
          </p:cNvSpPr>
          <p:nvPr/>
        </p:nvSpPr>
        <p:spPr bwMode="auto">
          <a:xfrm>
            <a:off x="3048000" y="5791200"/>
            <a:ext cx="3357109" cy="461665"/>
          </a:xfrm>
          <a:prstGeom prst="rect">
            <a:avLst/>
          </a:prstGeom>
          <a:noFill/>
          <a:ln w="9525">
            <a:noFill/>
            <a:miter lim="800000"/>
            <a:headEnd/>
            <a:tailEnd/>
          </a:ln>
          <a:effectLst/>
        </p:spPr>
        <p:txBody>
          <a:bodyPr wrap="none">
            <a:prstTxWarp prst="textNoShape">
              <a:avLst/>
            </a:prstTxWarp>
            <a:spAutoFit/>
          </a:bodyPr>
          <a:lstStyle/>
          <a:p>
            <a:pPr eaLnBrk="1" hangingPunct="1"/>
            <a:r>
              <a:rPr lang="en-US" altLang="ja-JP" sz="2400" b="1" dirty="0">
                <a:solidFill>
                  <a:srgbClr val="000000"/>
                </a:solidFill>
                <a:ea typeface="Osaka" charset="-128"/>
                <a:cs typeface="Osaka" charset="-128"/>
              </a:rPr>
              <a:t>Serum </a:t>
            </a:r>
            <a:r>
              <a:rPr lang="en-US" altLang="ja-JP" sz="2400" b="1" dirty="0" err="1">
                <a:solidFill>
                  <a:srgbClr val="000000"/>
                </a:solidFill>
                <a:ea typeface="Osaka" charset="-128"/>
                <a:cs typeface="Osaka" charset="-128"/>
              </a:rPr>
              <a:t>bilirubin</a:t>
            </a:r>
            <a:r>
              <a:rPr lang="en-US" altLang="ja-JP" sz="2400" b="1" dirty="0">
                <a:solidFill>
                  <a:srgbClr val="000000"/>
                </a:solidFill>
                <a:ea typeface="Osaka" charset="-128"/>
                <a:cs typeface="Osaka" charset="-128"/>
              </a:rPr>
              <a:t>, mg / dl</a:t>
            </a:r>
            <a:endParaRPr lang="ja-JP" altLang="en-US" sz="2400" dirty="0">
              <a:solidFill>
                <a:srgbClr val="000000"/>
              </a:solidFill>
              <a:ea typeface="Osaka" charset="-128"/>
              <a:cs typeface="Osaka" charset="-128"/>
            </a:endParaRPr>
          </a:p>
        </p:txBody>
      </p:sp>
      <p:sp>
        <p:nvSpPr>
          <p:cNvPr id="12" name="Rectangle 12"/>
          <p:cNvSpPr>
            <a:spLocks noChangeArrowheads="1"/>
          </p:cNvSpPr>
          <p:nvPr/>
        </p:nvSpPr>
        <p:spPr bwMode="auto">
          <a:xfrm>
            <a:off x="3505200" y="1600200"/>
            <a:ext cx="4977444" cy="523220"/>
          </a:xfrm>
          <a:prstGeom prst="rect">
            <a:avLst/>
          </a:prstGeom>
          <a:noFill/>
          <a:ln w="9525">
            <a:noFill/>
            <a:miter lim="800000"/>
            <a:headEnd/>
            <a:tailEnd/>
          </a:ln>
          <a:effectLst/>
        </p:spPr>
        <p:txBody>
          <a:bodyPr wrap="none">
            <a:prstTxWarp prst="textNoShape">
              <a:avLst/>
            </a:prstTxWarp>
            <a:spAutoFit/>
          </a:bodyPr>
          <a:lstStyle/>
          <a:p>
            <a:pPr eaLnBrk="1" hangingPunct="1"/>
            <a:r>
              <a:rPr lang="en-US" altLang="ja-JP" sz="2800" b="1" i="1" dirty="0">
                <a:solidFill>
                  <a:srgbClr val="000000"/>
                </a:solidFill>
                <a:ea typeface="Osaka" charset="-128"/>
                <a:cs typeface="Osaka" charset="-128"/>
              </a:rPr>
              <a:t>Diamond I &amp; </a:t>
            </a:r>
            <a:r>
              <a:rPr lang="en-US" altLang="ja-JP" sz="2800" b="1" i="1" dirty="0" err="1">
                <a:solidFill>
                  <a:srgbClr val="000000"/>
                </a:solidFill>
                <a:ea typeface="Osaka" charset="-128"/>
                <a:cs typeface="Osaka" charset="-128"/>
              </a:rPr>
              <a:t>Schmid</a:t>
            </a:r>
            <a:r>
              <a:rPr lang="en-US" altLang="ja-JP" sz="2800" b="1" i="1" dirty="0">
                <a:solidFill>
                  <a:srgbClr val="000000"/>
                </a:solidFill>
                <a:ea typeface="Osaka" charset="-128"/>
                <a:cs typeface="Osaka" charset="-128"/>
              </a:rPr>
              <a:t> R, 1966</a:t>
            </a:r>
            <a:endParaRPr lang="ja-JP" altLang="en-US" sz="2800" b="1" i="1" dirty="0">
              <a:solidFill>
                <a:srgbClr val="000000"/>
              </a:solidFill>
              <a:ea typeface="Osaka" charset="-128"/>
              <a:cs typeface="Osaka" charset="-128"/>
            </a:endParaRPr>
          </a:p>
        </p:txBody>
      </p:sp>
      <p:sp>
        <p:nvSpPr>
          <p:cNvPr id="13" name="Text Box 14"/>
          <p:cNvSpPr txBox="1">
            <a:spLocks noChangeArrowheads="1"/>
          </p:cNvSpPr>
          <p:nvPr/>
        </p:nvSpPr>
        <p:spPr bwMode="auto">
          <a:xfrm>
            <a:off x="4953000" y="2851150"/>
            <a:ext cx="2300630" cy="798680"/>
          </a:xfrm>
          <a:prstGeom prst="rect">
            <a:avLst/>
          </a:prstGeom>
          <a:noFill/>
          <a:ln w="9525">
            <a:noFill/>
            <a:miter lim="800000"/>
            <a:headEnd/>
            <a:tailEnd/>
          </a:ln>
          <a:effectLst/>
        </p:spPr>
        <p:txBody>
          <a:bodyPr wrap="none">
            <a:prstTxWarp prst="textNoShape">
              <a:avLst/>
            </a:prstTxWarp>
            <a:spAutoFit/>
          </a:bodyPr>
          <a:lstStyle/>
          <a:p>
            <a:pPr eaLnBrk="1" hangingPunct="1">
              <a:lnSpc>
                <a:spcPct val="130000"/>
              </a:lnSpc>
            </a:pPr>
            <a:r>
              <a:rPr kumimoji="1" lang="en-US" altLang="ja-JP" sz="1800">
                <a:solidFill>
                  <a:srgbClr val="000000"/>
                </a:solidFill>
              </a:rPr>
              <a:t>Bilirubin with albumin</a:t>
            </a:r>
          </a:p>
          <a:p>
            <a:pPr eaLnBrk="1" hangingPunct="1">
              <a:lnSpc>
                <a:spcPct val="130000"/>
              </a:lnSpc>
            </a:pPr>
            <a:r>
              <a:rPr kumimoji="1" lang="en-US" altLang="ja-JP" sz="1800">
                <a:solidFill>
                  <a:srgbClr val="000000"/>
                </a:solidFill>
              </a:rPr>
              <a:t>Bilirubin with saline</a:t>
            </a:r>
          </a:p>
        </p:txBody>
      </p:sp>
      <p:sp>
        <p:nvSpPr>
          <p:cNvPr id="15" name="Text Box 16"/>
          <p:cNvSpPr txBox="1">
            <a:spLocks noChangeArrowheads="1"/>
          </p:cNvSpPr>
          <p:nvPr/>
        </p:nvSpPr>
        <p:spPr bwMode="auto">
          <a:xfrm>
            <a:off x="7082485" y="2840038"/>
            <a:ext cx="184666" cy="461665"/>
          </a:xfrm>
          <a:prstGeom prst="rect">
            <a:avLst/>
          </a:prstGeom>
          <a:noFill/>
          <a:ln w="9525">
            <a:noFill/>
            <a:miter lim="800000"/>
            <a:headEnd/>
            <a:tailEnd/>
          </a:ln>
          <a:effectLst/>
        </p:spPr>
        <p:txBody>
          <a:bodyPr wrap="none">
            <a:prstTxWarp prst="textNoShape">
              <a:avLst/>
            </a:prstTxWarp>
            <a:spAutoFit/>
          </a:bodyPr>
          <a:lstStyle/>
          <a:p>
            <a:pPr eaLnBrk="1" hangingPunct="1"/>
            <a:endParaRPr kumimoji="1" lang="ja-JP" altLang="en-US"/>
          </a:p>
        </p:txBody>
      </p:sp>
      <p:sp>
        <p:nvSpPr>
          <p:cNvPr id="16" name="正方形/長方形 15"/>
          <p:cNvSpPr/>
          <p:nvPr/>
        </p:nvSpPr>
        <p:spPr>
          <a:xfrm>
            <a:off x="5672670" y="5323701"/>
            <a:ext cx="2613816" cy="369332"/>
          </a:xfrm>
          <a:prstGeom prst="rect">
            <a:avLst/>
          </a:prstGeom>
        </p:spPr>
        <p:txBody>
          <a:bodyPr wrap="none">
            <a:spAutoFit/>
          </a:bodyPr>
          <a:lstStyle/>
          <a:p>
            <a:r>
              <a:rPr lang="ja-JP" altLang="en-US" b="1" dirty="0" smtClean="0">
                <a:solidFill>
                  <a:srgbClr val="000000"/>
                </a:solidFill>
                <a:ea typeface="Osaka" charset="-128"/>
                <a:cs typeface="Osaka" charset="-128"/>
              </a:rPr>
              <a:t>　　25	　　　30	　　　35　　　　</a:t>
            </a:r>
            <a:endParaRPr lang="ja-JP" altLang="en-US" b="1" dirty="0">
              <a:solidFill>
                <a:srgbClr val="000000"/>
              </a:solidFill>
              <a:ea typeface="Osaka" charset="-128"/>
              <a:cs typeface="Osaka" charset="-128"/>
            </a:endParaRPr>
          </a:p>
        </p:txBody>
      </p:sp>
      <p:sp>
        <p:nvSpPr>
          <p:cNvPr id="17" name="正方形/長方形 16"/>
          <p:cNvSpPr/>
          <p:nvPr/>
        </p:nvSpPr>
        <p:spPr>
          <a:xfrm>
            <a:off x="2743200" y="5323701"/>
            <a:ext cx="2582758" cy="369332"/>
          </a:xfrm>
          <a:prstGeom prst="rect">
            <a:avLst/>
          </a:prstGeom>
        </p:spPr>
        <p:txBody>
          <a:bodyPr wrap="none">
            <a:spAutoFit/>
          </a:bodyPr>
          <a:lstStyle/>
          <a:p>
            <a:r>
              <a:rPr lang="ja-JP" altLang="en-US" b="1" dirty="0" smtClean="0">
                <a:solidFill>
                  <a:srgbClr val="000000"/>
                </a:solidFill>
                <a:ea typeface="Osaka" charset="-128"/>
                <a:cs typeface="Osaka" charset="-128"/>
              </a:rPr>
              <a:t>　１０	　　１５	　　　　２０　　　　</a:t>
            </a:r>
            <a:endParaRPr lang="ja-JP" altLang="en-US" b="1" dirty="0">
              <a:solidFill>
                <a:srgbClr val="000000"/>
              </a:solidFill>
              <a:ea typeface="Osaka" charset="-128"/>
              <a:cs typeface="Osaka" charset="-128"/>
            </a:endParaRPr>
          </a:p>
        </p:txBody>
      </p:sp>
      <p:sp>
        <p:nvSpPr>
          <p:cNvPr id="14" name="スライド番号プレースホルダ 13"/>
          <p:cNvSpPr>
            <a:spLocks noGrp="1"/>
          </p:cNvSpPr>
          <p:nvPr>
            <p:ph type="sldNum" sz="quarter" idx="12"/>
          </p:nvPr>
        </p:nvSpPr>
        <p:spPr/>
        <p:txBody>
          <a:bodyPr/>
          <a:lstStyle/>
          <a:p>
            <a:fld id="{E6B7C3CC-9276-48EE-8166-AA23698FC084}" type="slidenum">
              <a:rPr kumimoji="1" lang="ja-JP" altLang="en-US" smtClean="0"/>
              <a:pPr/>
              <a:t>15</a:t>
            </a:fld>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228600"/>
            <a:ext cx="7772400" cy="563562"/>
          </a:xfrm>
        </p:spPr>
        <p:txBody>
          <a:bodyPr>
            <a:normAutofit fontScale="90000"/>
          </a:bodyPr>
          <a:lstStyle/>
          <a:p>
            <a:pPr algn="ctr"/>
            <a:r>
              <a:rPr kumimoji="1" lang="en-US" altLang="ja-JP" sz="3600" b="1" dirty="0" err="1" smtClean="0">
                <a:latin typeface="Times New Roman" pitchFamily="18" charset="0"/>
                <a:ea typeface="Arial Unicode MS" pitchFamily="50" charset="-128"/>
                <a:cs typeface="Times New Roman" pitchFamily="18" charset="0"/>
              </a:rPr>
              <a:t>Bilirubin</a:t>
            </a:r>
            <a:r>
              <a:rPr kumimoji="1" lang="en-US" altLang="ja-JP" sz="3600" b="1" dirty="0" smtClean="0">
                <a:latin typeface="Times New Roman" pitchFamily="18" charset="0"/>
                <a:ea typeface="Arial Unicode MS" pitchFamily="50" charset="-128"/>
                <a:cs typeface="Times New Roman" pitchFamily="18" charset="0"/>
              </a:rPr>
              <a:t> binding test </a:t>
            </a:r>
            <a:r>
              <a:rPr kumimoji="1" lang="ja-JP" altLang="en-US" sz="3600" dirty="0" smtClean="0">
                <a:latin typeface="+mj-ea"/>
                <a:cs typeface="Arial Unicode MS" pitchFamily="50" charset="-128"/>
              </a:rPr>
              <a:t>のさまざま</a:t>
            </a:r>
            <a:endParaRPr kumimoji="1" lang="ja-JP" altLang="en-US" sz="3600" dirty="0">
              <a:latin typeface="+mj-ea"/>
              <a:cs typeface="Arial Unicode MS" pitchFamily="50" charset="-128"/>
            </a:endParaRPr>
          </a:p>
        </p:txBody>
      </p:sp>
      <p:sp>
        <p:nvSpPr>
          <p:cNvPr id="6" name="スライド番号プレースホルダ 5"/>
          <p:cNvSpPr>
            <a:spLocks noGrp="1"/>
          </p:cNvSpPr>
          <p:nvPr>
            <p:ph type="sldNum" sz="quarter" idx="12"/>
          </p:nvPr>
        </p:nvSpPr>
        <p:spPr/>
        <p:txBody>
          <a:bodyPr/>
          <a:lstStyle/>
          <a:p>
            <a:fld id="{E6B7C3CC-9276-48EE-8166-AA23698FC084}" type="slidenum">
              <a:rPr kumimoji="1" lang="ja-JP" altLang="en-US" smtClean="0"/>
              <a:pPr/>
              <a:t>16</a:t>
            </a:fld>
            <a:endParaRPr kumimoji="1" lang="ja-JP" altLang="en-US"/>
          </a:p>
        </p:txBody>
      </p:sp>
      <p:sp>
        <p:nvSpPr>
          <p:cNvPr id="5" name="テキスト ボックス 4"/>
          <p:cNvSpPr txBox="1"/>
          <p:nvPr/>
        </p:nvSpPr>
        <p:spPr>
          <a:xfrm>
            <a:off x="1143000" y="838200"/>
            <a:ext cx="6934200" cy="5693866"/>
          </a:xfrm>
          <a:prstGeom prst="rect">
            <a:avLst/>
          </a:prstGeom>
          <a:noFill/>
        </p:spPr>
        <p:txBody>
          <a:bodyPr wrap="square" rtlCol="0">
            <a:spAutoFit/>
          </a:bodyPr>
          <a:lstStyle/>
          <a:p>
            <a:pPr marL="0" lvl="1">
              <a:lnSpc>
                <a:spcPct val="150000"/>
              </a:lnSpc>
              <a:tabLst>
                <a:tab pos="990600" algn="l"/>
                <a:tab pos="2422525" algn="l"/>
              </a:tabLst>
            </a:pPr>
            <a:r>
              <a:rPr kumimoji="1" lang="en-US" altLang="ja-JP" sz="2000" b="1" dirty="0" smtClean="0">
                <a:latin typeface="+mj-lt"/>
                <a:ea typeface="Arial Unicode MS" pitchFamily="50" charset="-128"/>
                <a:cs typeface="Times New Roman" pitchFamily="18" charset="0"/>
              </a:rPr>
              <a:t>1966	Porter	Dye binding method (HBABA) </a:t>
            </a:r>
          </a:p>
          <a:p>
            <a:pPr marL="0" lvl="1">
              <a:lnSpc>
                <a:spcPct val="150000"/>
              </a:lnSpc>
              <a:tabLst>
                <a:tab pos="990600" algn="l"/>
                <a:tab pos="2422525" algn="l"/>
              </a:tabLst>
            </a:pPr>
            <a:r>
              <a:rPr lang="en-US" altLang="ja-JP" sz="2000" b="1" dirty="0" smtClean="0">
                <a:latin typeface="+mj-lt"/>
                <a:ea typeface="Arial Unicode MS" pitchFamily="50" charset="-128"/>
                <a:cs typeface="Times New Roman" pitchFamily="18" charset="0"/>
              </a:rPr>
              <a:t>1970	Odell	Saturation index (</a:t>
            </a:r>
            <a:r>
              <a:rPr lang="en-US" altLang="ja-JP" sz="2000" b="1" dirty="0" err="1" smtClean="0">
                <a:latin typeface="+mj-lt"/>
                <a:ea typeface="Arial Unicode MS" pitchFamily="50" charset="-128"/>
                <a:cs typeface="Times New Roman" pitchFamily="18" charset="0"/>
              </a:rPr>
              <a:t>Salicylate</a:t>
            </a:r>
            <a:r>
              <a:rPr lang="en-US" altLang="ja-JP" sz="2000" b="1" dirty="0" smtClean="0">
                <a:latin typeface="+mj-lt"/>
                <a:ea typeface="Arial Unicode MS" pitchFamily="50" charset="-128"/>
                <a:cs typeface="Times New Roman" pitchFamily="18" charset="0"/>
              </a:rPr>
              <a:t>)</a:t>
            </a:r>
          </a:p>
          <a:p>
            <a:pPr>
              <a:lnSpc>
                <a:spcPct val="150000"/>
              </a:lnSpc>
              <a:tabLst>
                <a:tab pos="990600" algn="l"/>
                <a:tab pos="2422525" algn="l"/>
              </a:tabLst>
            </a:pPr>
            <a:r>
              <a:rPr lang="en-US" altLang="ja-JP" sz="2000" b="1" dirty="0" smtClean="0">
                <a:latin typeface="+mj-lt"/>
                <a:ea typeface="Arial Unicode MS" pitchFamily="50" charset="-128"/>
                <a:cs typeface="Times New Roman" pitchFamily="18" charset="0"/>
              </a:rPr>
              <a:t>1970	</a:t>
            </a:r>
            <a:r>
              <a:rPr lang="en-US" altLang="ja-JP" sz="2000" b="1" dirty="0" err="1" smtClean="0">
                <a:latin typeface="+mj-lt"/>
                <a:ea typeface="Arial Unicode MS" pitchFamily="50" charset="-128"/>
                <a:cs typeface="Times New Roman" pitchFamily="18" charset="0"/>
              </a:rPr>
              <a:t>Bratlid</a:t>
            </a:r>
            <a:r>
              <a:rPr lang="en-US" altLang="ja-JP" sz="2000" b="1" dirty="0" smtClean="0">
                <a:latin typeface="+mj-lt"/>
                <a:ea typeface="Arial Unicode MS" pitchFamily="50" charset="-128"/>
                <a:cs typeface="Times New Roman" pitchFamily="18" charset="0"/>
              </a:rPr>
              <a:t> 	</a:t>
            </a:r>
            <a:r>
              <a:rPr lang="en-US" altLang="ja-JP" sz="2000" b="1" dirty="0" err="1" smtClean="0">
                <a:latin typeface="+mj-lt"/>
                <a:ea typeface="Arial Unicode MS" pitchFamily="50" charset="-128"/>
                <a:cs typeface="Times New Roman" pitchFamily="18" charset="0"/>
              </a:rPr>
              <a:t>Bilirubin</a:t>
            </a:r>
            <a:r>
              <a:rPr lang="en-US" altLang="ja-JP" sz="2000" b="1" dirty="0" smtClean="0">
                <a:latin typeface="+mj-lt"/>
                <a:ea typeface="Arial Unicode MS" pitchFamily="50" charset="-128"/>
                <a:cs typeface="Times New Roman" pitchFamily="18" charset="0"/>
              </a:rPr>
              <a:t> binding by RBC</a:t>
            </a:r>
          </a:p>
          <a:p>
            <a:pPr>
              <a:lnSpc>
                <a:spcPct val="150000"/>
              </a:lnSpc>
              <a:tabLst>
                <a:tab pos="990600" algn="l"/>
                <a:tab pos="2422525" algn="l"/>
              </a:tabLst>
            </a:pPr>
            <a:r>
              <a:rPr lang="en-US" altLang="ja-JP" sz="2000" b="1" dirty="0" smtClean="0">
                <a:solidFill>
                  <a:srgbClr val="FF0000"/>
                </a:solidFill>
                <a:latin typeface="+mj-lt"/>
                <a:ea typeface="Arial Unicode MS" pitchFamily="50" charset="-128"/>
                <a:cs typeface="Times New Roman" pitchFamily="18" charset="0"/>
              </a:rPr>
              <a:t>1971	</a:t>
            </a:r>
            <a:r>
              <a:rPr lang="en-US" altLang="ja-JP" sz="2000" b="1" dirty="0" err="1" smtClean="0">
                <a:solidFill>
                  <a:srgbClr val="FF0000"/>
                </a:solidFill>
                <a:latin typeface="+mj-lt"/>
                <a:ea typeface="Arial Unicode MS" pitchFamily="50" charset="-128"/>
                <a:cs typeface="Times New Roman" pitchFamily="18" charset="0"/>
              </a:rPr>
              <a:t>Chunga</a:t>
            </a:r>
            <a:r>
              <a:rPr lang="en-US" altLang="ja-JP" sz="2000" b="1" dirty="0" smtClean="0">
                <a:solidFill>
                  <a:srgbClr val="FF0000"/>
                </a:solidFill>
                <a:latin typeface="+mj-lt"/>
                <a:ea typeface="Arial Unicode MS" pitchFamily="50" charset="-128"/>
                <a:cs typeface="Times New Roman" pitchFamily="18" charset="0"/>
              </a:rPr>
              <a:t>	SephadexG25 method</a:t>
            </a:r>
          </a:p>
          <a:p>
            <a:pPr>
              <a:lnSpc>
                <a:spcPct val="150000"/>
              </a:lnSpc>
              <a:tabLst>
                <a:tab pos="990600" algn="l"/>
                <a:tab pos="2422525" algn="l"/>
              </a:tabLst>
            </a:pPr>
            <a:r>
              <a:rPr lang="en-US" altLang="ja-JP" sz="2000" b="1" dirty="0" smtClean="0">
                <a:latin typeface="+mj-lt"/>
                <a:ea typeface="Arial Unicode MS" pitchFamily="50" charset="-128"/>
                <a:cs typeface="Times New Roman" pitchFamily="18" charset="0"/>
              </a:rPr>
              <a:t>1974	Jacobsen	</a:t>
            </a:r>
            <a:r>
              <a:rPr lang="en-US" altLang="ja-JP" sz="2000" b="1" dirty="0" err="1" smtClean="0">
                <a:latin typeface="+mj-lt"/>
                <a:ea typeface="Arial Unicode MS" pitchFamily="50" charset="-128"/>
                <a:cs typeface="Times New Roman" pitchFamily="18" charset="0"/>
              </a:rPr>
              <a:t>Peroxidase</a:t>
            </a:r>
            <a:r>
              <a:rPr lang="en-US" altLang="ja-JP" sz="2000" b="1" dirty="0" smtClean="0">
                <a:latin typeface="+mj-lt"/>
                <a:ea typeface="Arial Unicode MS" pitchFamily="50" charset="-128"/>
                <a:cs typeface="Times New Roman" pitchFamily="18" charset="0"/>
              </a:rPr>
              <a:t> method</a:t>
            </a:r>
          </a:p>
          <a:p>
            <a:pPr>
              <a:lnSpc>
                <a:spcPct val="150000"/>
              </a:lnSpc>
              <a:tabLst>
                <a:tab pos="990600" algn="l"/>
                <a:tab pos="2422525" algn="l"/>
              </a:tabLst>
            </a:pPr>
            <a:r>
              <a:rPr lang="en-US" altLang="ja-JP" sz="2000" b="1" dirty="0" smtClean="0">
                <a:solidFill>
                  <a:srgbClr val="FF0000"/>
                </a:solidFill>
                <a:latin typeface="+mj-lt"/>
                <a:ea typeface="Arial Unicode MS" pitchFamily="50" charset="-128"/>
                <a:cs typeface="Times New Roman" pitchFamily="18" charset="0"/>
              </a:rPr>
              <a:t>1977	Nakamura	GOD-POD method</a:t>
            </a:r>
          </a:p>
          <a:p>
            <a:pPr>
              <a:lnSpc>
                <a:spcPct val="150000"/>
              </a:lnSpc>
              <a:tabLst>
                <a:tab pos="990600" algn="l"/>
                <a:tab pos="2422525" algn="l"/>
              </a:tabLst>
            </a:pPr>
            <a:r>
              <a:rPr lang="en-US" altLang="ja-JP" sz="2000" b="1" dirty="0" smtClean="0">
                <a:latin typeface="+mj-lt"/>
                <a:ea typeface="Arial Unicode MS" pitchFamily="50" charset="-128"/>
                <a:cs typeface="Times New Roman" pitchFamily="18" charset="0"/>
              </a:rPr>
              <a:t>1978	Hsia	Electron spin resonance</a:t>
            </a:r>
          </a:p>
          <a:p>
            <a:pPr marL="457200" indent="-457200">
              <a:lnSpc>
                <a:spcPct val="150000"/>
              </a:lnSpc>
              <a:buAutoNum type="arabicPlain" startAt="1981"/>
              <a:tabLst>
                <a:tab pos="990600" algn="l"/>
                <a:tab pos="2422525" algn="l"/>
              </a:tabLst>
            </a:pPr>
            <a:r>
              <a:rPr lang="ja-JP" altLang="en-US" sz="2000" b="1" dirty="0" smtClean="0">
                <a:solidFill>
                  <a:srgbClr val="FF0000"/>
                </a:solidFill>
                <a:latin typeface="+mj-lt"/>
                <a:ea typeface="Arial Unicode MS" pitchFamily="50" charset="-128"/>
                <a:cs typeface="Times New Roman" pitchFamily="18" charset="0"/>
              </a:rPr>
              <a:t>　</a:t>
            </a:r>
            <a:r>
              <a:rPr lang="en-US" altLang="ja-JP" sz="2000" b="1" dirty="0" smtClean="0">
                <a:solidFill>
                  <a:srgbClr val="FF0000"/>
                </a:solidFill>
                <a:latin typeface="+mj-lt"/>
                <a:ea typeface="Arial Unicode MS" pitchFamily="50" charset="-128"/>
                <a:cs typeface="Times New Roman" pitchFamily="18" charset="0"/>
              </a:rPr>
              <a:t>Nakamura 	Automated GOD-POD method</a:t>
            </a:r>
          </a:p>
          <a:p>
            <a:pPr marL="457200" indent="-457200">
              <a:lnSpc>
                <a:spcPct val="150000"/>
              </a:lnSpc>
              <a:tabLst>
                <a:tab pos="990600" algn="l"/>
                <a:tab pos="2422525" algn="l"/>
              </a:tabLst>
            </a:pPr>
            <a:r>
              <a:rPr lang="en-US" altLang="ja-JP" sz="2000" b="1" dirty="0" smtClean="0">
                <a:solidFill>
                  <a:srgbClr val="FF0000"/>
                </a:solidFill>
                <a:latin typeface="+mj-lt"/>
                <a:ea typeface="Arial Unicode MS" pitchFamily="50" charset="-128"/>
                <a:cs typeface="Times New Roman" pitchFamily="18" charset="0"/>
              </a:rPr>
              <a:t>			 (UB Analyzer)</a:t>
            </a:r>
          </a:p>
          <a:p>
            <a:pPr marL="342900" indent="-342900">
              <a:lnSpc>
                <a:spcPct val="150000"/>
              </a:lnSpc>
              <a:tabLst>
                <a:tab pos="990600" algn="l"/>
                <a:tab pos="2422525" algn="l"/>
              </a:tabLst>
            </a:pPr>
            <a:r>
              <a:rPr lang="en-US" altLang="ja-JP" sz="2000" b="1" dirty="0" smtClean="0">
                <a:latin typeface="+mj-lt"/>
                <a:ea typeface="Arial Unicode MS" pitchFamily="50" charset="-128"/>
                <a:cs typeface="Times New Roman" pitchFamily="18" charset="0"/>
              </a:rPr>
              <a:t>1982	Wells	Front-face </a:t>
            </a:r>
            <a:r>
              <a:rPr lang="en-US" altLang="ja-JP" sz="2000" b="1" dirty="0" err="1" smtClean="0">
                <a:latin typeface="+mj-lt"/>
                <a:ea typeface="Arial Unicode MS" pitchFamily="50" charset="-128"/>
                <a:cs typeface="Times New Roman" pitchFamily="18" charset="0"/>
              </a:rPr>
              <a:t>fluorometry</a:t>
            </a:r>
            <a:endParaRPr lang="en-US" altLang="ja-JP" sz="2000" b="1" dirty="0" smtClean="0">
              <a:latin typeface="+mj-lt"/>
              <a:ea typeface="Arial Unicode MS" pitchFamily="50" charset="-128"/>
              <a:cs typeface="Times New Roman" pitchFamily="18" charset="0"/>
            </a:endParaRPr>
          </a:p>
          <a:p>
            <a:pPr marL="342900" indent="-342900">
              <a:lnSpc>
                <a:spcPct val="150000"/>
              </a:lnSpc>
              <a:tabLst>
                <a:tab pos="990600" algn="l"/>
                <a:tab pos="2422525" algn="l"/>
              </a:tabLst>
            </a:pPr>
            <a:r>
              <a:rPr lang="en-US" altLang="ja-JP" sz="2000" b="1" dirty="0" smtClean="0">
                <a:latin typeface="+mj-lt"/>
                <a:ea typeface="Arial Unicode MS" pitchFamily="50" charset="-128"/>
                <a:cs typeface="Times New Roman" pitchFamily="18" charset="0"/>
              </a:rPr>
              <a:t>1982	</a:t>
            </a:r>
            <a:r>
              <a:rPr lang="en-US" altLang="ja-JP" sz="2000" b="1" dirty="0" err="1" smtClean="0">
                <a:latin typeface="+mj-lt"/>
                <a:ea typeface="Arial Unicode MS" pitchFamily="50" charset="-128"/>
                <a:cs typeface="Times New Roman" pitchFamily="18" charset="0"/>
              </a:rPr>
              <a:t>Brodersen</a:t>
            </a:r>
            <a:r>
              <a:rPr lang="en-US" altLang="ja-JP" sz="2000" b="1" dirty="0" smtClean="0">
                <a:latin typeface="+mj-lt"/>
                <a:ea typeface="Arial Unicode MS" pitchFamily="50" charset="-128"/>
                <a:cs typeface="Times New Roman" pitchFamily="18" charset="0"/>
              </a:rPr>
              <a:t>	Selective trace </a:t>
            </a:r>
            <a:r>
              <a:rPr lang="en-US" altLang="ja-JP" sz="2000" b="1" dirty="0" err="1" smtClean="0">
                <a:latin typeface="+mj-lt"/>
                <a:ea typeface="Arial Unicode MS" pitchFamily="50" charset="-128"/>
                <a:cs typeface="Times New Roman" pitchFamily="18" charset="0"/>
              </a:rPr>
              <a:t>ligands</a:t>
            </a:r>
            <a:r>
              <a:rPr lang="en-US" altLang="ja-JP" sz="2000" b="1" dirty="0" smtClean="0">
                <a:latin typeface="+mj-lt"/>
                <a:ea typeface="Arial Unicode MS" pitchFamily="50" charset="-128"/>
                <a:cs typeface="Times New Roman" pitchFamily="18" charset="0"/>
              </a:rPr>
              <a:t> (MADDS)</a:t>
            </a:r>
          </a:p>
          <a:p>
            <a:pPr marL="342900" indent="-342900">
              <a:lnSpc>
                <a:spcPct val="150000"/>
              </a:lnSpc>
              <a:tabLst>
                <a:tab pos="990600" algn="l"/>
                <a:tab pos="2422525" algn="l"/>
              </a:tabLst>
            </a:pPr>
            <a:r>
              <a:rPr lang="en-US" altLang="ja-JP" sz="2000" b="1" dirty="0" smtClean="0">
                <a:latin typeface="+mj-lt"/>
                <a:ea typeface="Arial Unicode MS" pitchFamily="50" charset="-128"/>
                <a:cs typeface="Times New Roman" pitchFamily="18" charset="0"/>
              </a:rPr>
              <a:t>2006	</a:t>
            </a:r>
            <a:r>
              <a:rPr lang="en-US" altLang="ja-JP" sz="2000" b="1" dirty="0" err="1" smtClean="0">
                <a:latin typeface="+mj-lt"/>
                <a:ea typeface="Arial Unicode MS" pitchFamily="50" charset="-128"/>
                <a:cs typeface="Times New Roman" pitchFamily="18" charset="0"/>
              </a:rPr>
              <a:t>Ahlfors</a:t>
            </a:r>
            <a:r>
              <a:rPr lang="en-US" altLang="ja-JP" sz="2000" b="1" dirty="0" smtClean="0">
                <a:latin typeface="+mj-lt"/>
                <a:ea typeface="Arial Unicode MS" pitchFamily="50" charset="-128"/>
                <a:cs typeface="Times New Roman" pitchFamily="18" charset="0"/>
              </a:rPr>
              <a:t>	Computer-directed Zone fluidics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22313" y="952501"/>
            <a:ext cx="7772400" cy="876300"/>
          </a:xfrm>
        </p:spPr>
        <p:txBody>
          <a:bodyPr>
            <a:normAutofit/>
          </a:bodyPr>
          <a:lstStyle/>
          <a:p>
            <a:r>
              <a:rPr kumimoji="1" lang="en-US" altLang="ja-JP" sz="3600" dirty="0" smtClean="0">
                <a:latin typeface="+mj-ea"/>
              </a:rPr>
              <a:t>UB Analyzer </a:t>
            </a:r>
            <a:r>
              <a:rPr kumimoji="1" lang="ja-JP" altLang="en-US" sz="3600" dirty="0" smtClean="0">
                <a:latin typeface="+mj-ea"/>
              </a:rPr>
              <a:t>開発から臨床応用まで</a:t>
            </a:r>
            <a:endParaRPr kumimoji="1" lang="ja-JP" altLang="en-US" sz="3600" dirty="0">
              <a:latin typeface="+mj-ea"/>
            </a:endParaRPr>
          </a:p>
        </p:txBody>
      </p:sp>
      <p:sp>
        <p:nvSpPr>
          <p:cNvPr id="31" name="テキスト プレースホルダ 30"/>
          <p:cNvSpPr>
            <a:spLocks noGrp="1"/>
          </p:cNvSpPr>
          <p:nvPr>
            <p:ph type="body" idx="1"/>
          </p:nvPr>
        </p:nvSpPr>
        <p:spPr>
          <a:xfrm>
            <a:off x="457200" y="2819400"/>
            <a:ext cx="8077200" cy="3352800"/>
          </a:xfrm>
        </p:spPr>
        <p:txBody>
          <a:bodyPr>
            <a:normAutofit fontScale="92500"/>
          </a:bodyPr>
          <a:lstStyle/>
          <a:p>
            <a:pPr marL="457200" indent="-457200">
              <a:spcAft>
                <a:spcPts val="1800"/>
              </a:spcAft>
              <a:buClrTx/>
              <a:buFont typeface="+mj-lt"/>
              <a:buAutoNum type="arabicPeriod"/>
            </a:pPr>
            <a:r>
              <a:rPr lang="ja-JP" altLang="en-US" dirty="0" smtClean="0">
                <a:solidFill>
                  <a:schemeClr val="bg1">
                    <a:lumMod val="50000"/>
                  </a:schemeClr>
                </a:solidFill>
                <a:latin typeface="+mn-ea"/>
              </a:rPr>
              <a:t>核黄疸とアンバウンドビリルビンとは</a:t>
            </a:r>
            <a:endParaRPr lang="en-US" altLang="ja-JP" dirty="0" smtClean="0">
              <a:solidFill>
                <a:schemeClr val="bg1">
                  <a:lumMod val="50000"/>
                </a:schemeClr>
              </a:solidFill>
              <a:latin typeface="+mn-ea"/>
            </a:endParaRPr>
          </a:p>
          <a:p>
            <a:pPr marL="457200" indent="-457200">
              <a:spcAft>
                <a:spcPts val="1800"/>
              </a:spcAft>
              <a:buClrTx/>
              <a:buFont typeface="+mj-lt"/>
              <a:buAutoNum type="arabicPeriod"/>
            </a:pPr>
            <a:r>
              <a:rPr lang="en-US" altLang="ja-JP" dirty="0" smtClean="0">
                <a:solidFill>
                  <a:schemeClr val="tx1"/>
                </a:solidFill>
                <a:latin typeface="+mn-ea"/>
              </a:rPr>
              <a:t>GOD-POD</a:t>
            </a:r>
            <a:r>
              <a:rPr lang="ja-JP" altLang="en-US" dirty="0" smtClean="0">
                <a:solidFill>
                  <a:schemeClr val="tx1"/>
                </a:solidFill>
                <a:latin typeface="+mn-ea"/>
              </a:rPr>
              <a:t>法によるアンバウンドビリルビン測定の原理</a:t>
            </a:r>
            <a:endParaRPr lang="en-US" altLang="ja-JP" dirty="0" smtClean="0">
              <a:solidFill>
                <a:schemeClr val="tx1"/>
              </a:solidFill>
              <a:latin typeface="+mn-ea"/>
            </a:endParaRPr>
          </a:p>
          <a:p>
            <a:pPr marL="457200" indent="-457200">
              <a:spcAft>
                <a:spcPts val="1800"/>
              </a:spcAft>
              <a:buClrTx/>
              <a:buFont typeface="+mj-lt"/>
              <a:buAutoNum type="arabicPeriod"/>
            </a:pPr>
            <a:r>
              <a:rPr lang="ja-JP" altLang="en-US" dirty="0" smtClean="0">
                <a:solidFill>
                  <a:schemeClr val="bg1">
                    <a:lumMod val="50000"/>
                  </a:schemeClr>
                </a:solidFill>
                <a:latin typeface="+mn-ea"/>
              </a:rPr>
              <a:t>血清</a:t>
            </a:r>
            <a:r>
              <a:rPr lang="en-US" altLang="ja-JP" dirty="0" smtClean="0">
                <a:solidFill>
                  <a:schemeClr val="bg1">
                    <a:lumMod val="50000"/>
                  </a:schemeClr>
                </a:solidFill>
                <a:latin typeface="+mn-ea"/>
              </a:rPr>
              <a:t>UB</a:t>
            </a:r>
            <a:r>
              <a:rPr lang="ja-JP" altLang="en-US" dirty="0" smtClean="0">
                <a:solidFill>
                  <a:schemeClr val="bg1">
                    <a:lumMod val="50000"/>
                  </a:schemeClr>
                </a:solidFill>
                <a:latin typeface="+mn-ea"/>
              </a:rPr>
              <a:t>値測定上の問題点</a:t>
            </a:r>
            <a:endParaRPr lang="en-US" altLang="ja-JP" dirty="0" smtClean="0">
              <a:solidFill>
                <a:schemeClr val="bg1">
                  <a:lumMod val="50000"/>
                </a:schemeClr>
              </a:solidFill>
              <a:latin typeface="+mn-ea"/>
            </a:endParaRPr>
          </a:p>
          <a:p>
            <a:pPr marL="457200" indent="-457200">
              <a:spcAft>
                <a:spcPts val="1800"/>
              </a:spcAft>
              <a:buClrTx/>
              <a:buFont typeface="+mj-lt"/>
              <a:buAutoNum type="arabicPeriod"/>
            </a:pPr>
            <a:r>
              <a:rPr lang="en-US" altLang="ja-JP" dirty="0" smtClean="0">
                <a:solidFill>
                  <a:schemeClr val="bg1">
                    <a:lumMod val="50000"/>
                  </a:schemeClr>
                </a:solidFill>
                <a:latin typeface="+mn-ea"/>
              </a:rPr>
              <a:t>ABR</a:t>
            </a:r>
            <a:r>
              <a:rPr lang="ja-JP" altLang="en-US" dirty="0" smtClean="0">
                <a:solidFill>
                  <a:schemeClr val="bg1">
                    <a:lumMod val="50000"/>
                  </a:schemeClr>
                </a:solidFill>
                <a:latin typeface="+mn-ea"/>
              </a:rPr>
              <a:t>による</a:t>
            </a:r>
            <a:r>
              <a:rPr lang="en-US" altLang="ja-JP" dirty="0" smtClean="0">
                <a:solidFill>
                  <a:schemeClr val="bg1">
                    <a:lumMod val="50000"/>
                  </a:schemeClr>
                </a:solidFill>
                <a:latin typeface="+mn-ea"/>
              </a:rPr>
              <a:t>UB</a:t>
            </a:r>
            <a:r>
              <a:rPr lang="ja-JP" altLang="en-US" dirty="0" smtClean="0">
                <a:solidFill>
                  <a:schemeClr val="bg1">
                    <a:lumMod val="50000"/>
                  </a:schemeClr>
                </a:solidFill>
                <a:latin typeface="+mn-ea"/>
              </a:rPr>
              <a:t>測定値の臨床有用性の評価</a:t>
            </a:r>
            <a:endParaRPr lang="en-US" altLang="ja-JP" dirty="0" smtClean="0">
              <a:solidFill>
                <a:schemeClr val="bg1">
                  <a:lumMod val="50000"/>
                </a:schemeClr>
              </a:solidFill>
              <a:latin typeface="+mn-ea"/>
            </a:endParaRPr>
          </a:p>
          <a:p>
            <a:pPr marL="457200" indent="-457200">
              <a:spcAft>
                <a:spcPts val="1800"/>
              </a:spcAft>
              <a:buClrTx/>
              <a:buFont typeface="+mj-lt"/>
              <a:buAutoNum type="arabicPeriod"/>
            </a:pPr>
            <a:r>
              <a:rPr lang="en-US" altLang="ja-JP" dirty="0" smtClean="0">
                <a:solidFill>
                  <a:schemeClr val="bg1">
                    <a:lumMod val="50000"/>
                  </a:schemeClr>
                </a:solidFill>
                <a:latin typeface="+mn-ea"/>
              </a:rPr>
              <a:t>VLBW</a:t>
            </a:r>
            <a:r>
              <a:rPr lang="ja-JP" altLang="en-US" dirty="0" smtClean="0">
                <a:solidFill>
                  <a:schemeClr val="bg1">
                    <a:lumMod val="50000"/>
                  </a:schemeClr>
                </a:solidFill>
                <a:latin typeface="+mn-ea"/>
              </a:rPr>
              <a:t>の黄疸管理における最近の課題</a:t>
            </a:r>
            <a:endParaRPr lang="en-US" altLang="ja-JP" dirty="0" smtClean="0">
              <a:solidFill>
                <a:schemeClr val="bg1">
                  <a:lumMod val="50000"/>
                </a:schemeClr>
              </a:solidFill>
              <a:latin typeface="+mn-ea"/>
            </a:endParaRPr>
          </a:p>
          <a:p>
            <a:endParaRPr lang="en-US" altLang="ja-JP" dirty="0" smtClean="0">
              <a:latin typeface="+mj-ea"/>
            </a:endParaRPr>
          </a:p>
          <a:p>
            <a:endParaRPr lang="en-US" altLang="ja-JP" dirty="0" smtClean="0">
              <a:latin typeface="+mj-ea"/>
            </a:endParaRPr>
          </a:p>
          <a:p>
            <a:endParaRPr lang="en-US" altLang="ja-JP" dirty="0" smtClean="0">
              <a:latin typeface="+mj-ea"/>
            </a:endParaRPr>
          </a:p>
          <a:p>
            <a:endParaRPr lang="en-US" altLang="ja-JP" dirty="0" smtClean="0">
              <a:latin typeface="+mj-ea"/>
            </a:endParaRPr>
          </a:p>
          <a:p>
            <a:endParaRPr lang="ja-JP" altLang="en-US" dirty="0"/>
          </a:p>
        </p:txBody>
      </p:sp>
      <p:sp>
        <p:nvSpPr>
          <p:cNvPr id="30" name="スライド番号プレースホルダ 29"/>
          <p:cNvSpPr>
            <a:spLocks noGrp="1"/>
          </p:cNvSpPr>
          <p:nvPr>
            <p:ph type="sldNum" sz="quarter" idx="12"/>
          </p:nvPr>
        </p:nvSpPr>
        <p:spPr/>
        <p:txBody>
          <a:bodyPr/>
          <a:lstStyle/>
          <a:p>
            <a:fld id="{E6B7C3CC-9276-48EE-8166-AA23698FC084}" type="slidenum">
              <a:rPr kumimoji="1" lang="ja-JP" altLang="en-US" smtClean="0"/>
              <a:pPr/>
              <a:t>17</a:t>
            </a:fld>
            <a:endParaRPr kumimoji="1"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032001" y="0"/>
            <a:ext cx="5486400" cy="1143000"/>
          </a:xfrm>
        </p:spPr>
        <p:txBody>
          <a:bodyPr>
            <a:normAutofit fontScale="90000"/>
          </a:bodyPr>
          <a:lstStyle/>
          <a:p>
            <a:pPr algn="ctr"/>
            <a:r>
              <a:rPr lang="en-US" altLang="ja-JP" sz="4000" dirty="0"/>
              <a:t>UB Analyzer (UA-2)</a:t>
            </a:r>
            <a:r>
              <a:rPr lang="en-US" altLang="ja-JP" dirty="0"/>
              <a:t/>
            </a:r>
            <a:br>
              <a:rPr lang="en-US" altLang="ja-JP" dirty="0"/>
            </a:br>
            <a:r>
              <a:rPr lang="en-US" altLang="ja-JP" sz="2800" i="1" dirty="0"/>
              <a:t>(Arrows, Osaka, Japan)</a:t>
            </a:r>
            <a:endParaRPr lang="ja-JP" altLang="en-US" sz="1800" i="1" dirty="0">
              <a:latin typeface="Helvetica" charset="0"/>
            </a:endParaRPr>
          </a:p>
        </p:txBody>
      </p:sp>
      <p:pic>
        <p:nvPicPr>
          <p:cNvPr id="73732" name="Picture 4"/>
          <p:cNvPicPr>
            <a:picLocks noGrp="1" noChangeAspect="1" noChangeArrowheads="1"/>
          </p:cNvPicPr>
          <p:nvPr>
            <p:ph idx="1"/>
          </p:nvPr>
        </p:nvPicPr>
        <p:blipFill>
          <a:blip r:embed="rId2"/>
          <a:srcRect/>
          <a:stretch>
            <a:fillRect/>
          </a:stretch>
        </p:blipFill>
        <p:spPr>
          <a:xfrm>
            <a:off x="1981200" y="1676400"/>
            <a:ext cx="5623278" cy="4114800"/>
          </a:xfrm>
          <a:noFill/>
          <a:ln/>
        </p:spPr>
      </p:pic>
      <p:sp>
        <p:nvSpPr>
          <p:cNvPr id="5" name="スライド番号プレースホルダ 5"/>
          <p:cNvSpPr>
            <a:spLocks noGrp="1"/>
          </p:cNvSpPr>
          <p:nvPr>
            <p:ph type="sldNum" sz="quarter" idx="12"/>
          </p:nvPr>
        </p:nvSpPr>
        <p:spPr/>
        <p:txBody>
          <a:bodyPr/>
          <a:lstStyle/>
          <a:p>
            <a:fld id="{BDD07A39-930E-904C-9E8C-1FE09E12FF33}" type="slidenum">
              <a:rPr lang="ja-JP" altLang="en-US"/>
              <a:pPr/>
              <a:t>18</a:t>
            </a:fld>
            <a:endParaRPr lang="ja-JP"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en-US" altLang="ja-JP" sz="3600" dirty="0" smtClean="0">
                <a:latin typeface="+mj-ea"/>
              </a:rPr>
              <a:t>GOD-POD</a:t>
            </a:r>
            <a:r>
              <a:rPr kumimoji="1" lang="ja-JP" altLang="en-US" sz="3600" dirty="0" smtClean="0">
                <a:latin typeface="+mj-ea"/>
              </a:rPr>
              <a:t>法によるビリルビンの酸化</a:t>
            </a:r>
            <a:endParaRPr kumimoji="1" lang="ja-JP" altLang="en-US" sz="3600" dirty="0">
              <a:latin typeface="+mj-ea"/>
            </a:endParaRPr>
          </a:p>
        </p:txBody>
      </p:sp>
      <p:sp>
        <p:nvSpPr>
          <p:cNvPr id="30" name="スライド番号プレースホルダ 29"/>
          <p:cNvSpPr>
            <a:spLocks noGrp="1"/>
          </p:cNvSpPr>
          <p:nvPr>
            <p:ph type="sldNum" sz="quarter" idx="12"/>
          </p:nvPr>
        </p:nvSpPr>
        <p:spPr/>
        <p:txBody>
          <a:bodyPr/>
          <a:lstStyle/>
          <a:p>
            <a:fld id="{E6B7C3CC-9276-48EE-8166-AA23698FC084}" type="slidenum">
              <a:rPr kumimoji="1" lang="ja-JP" altLang="en-US" smtClean="0"/>
              <a:pPr/>
              <a:t>19</a:t>
            </a:fld>
            <a:endParaRPr kumimoji="1" lang="ja-JP" altLang="en-US"/>
          </a:p>
        </p:txBody>
      </p:sp>
      <p:sp>
        <p:nvSpPr>
          <p:cNvPr id="7" name="円/楕円 6"/>
          <p:cNvSpPr/>
          <p:nvPr/>
        </p:nvSpPr>
        <p:spPr>
          <a:xfrm>
            <a:off x="1857356" y="2357430"/>
            <a:ext cx="571504" cy="428628"/>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9"/>
          <p:cNvGrpSpPr/>
          <p:nvPr/>
        </p:nvGrpSpPr>
        <p:grpSpPr>
          <a:xfrm>
            <a:off x="5572132" y="2000240"/>
            <a:ext cx="1571636" cy="1143008"/>
            <a:chOff x="4714876" y="1928802"/>
            <a:chExt cx="1571636" cy="1143008"/>
          </a:xfrm>
        </p:grpSpPr>
        <p:sp>
          <p:nvSpPr>
            <p:cNvPr id="5" name="円/楕円 4"/>
            <p:cNvSpPr/>
            <p:nvPr/>
          </p:nvSpPr>
          <p:spPr>
            <a:xfrm>
              <a:off x="4929190" y="1928802"/>
              <a:ext cx="1357322" cy="1143008"/>
            </a:xfrm>
            <a:prstGeom prst="ellipse">
              <a:avLst/>
            </a:prstGeom>
            <a:solidFill>
              <a:srgbClr val="FBC1EC"/>
            </a:solidFill>
            <a:ln>
              <a:solidFill>
                <a:srgbClr val="FBC1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714876" y="2250273"/>
              <a:ext cx="571504" cy="5000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円/楕円 5"/>
          <p:cNvSpPr/>
          <p:nvPr/>
        </p:nvSpPr>
        <p:spPr>
          <a:xfrm>
            <a:off x="5500694" y="2357430"/>
            <a:ext cx="571504" cy="428628"/>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10"/>
          <p:cNvGrpSpPr/>
          <p:nvPr/>
        </p:nvGrpSpPr>
        <p:grpSpPr>
          <a:xfrm>
            <a:off x="2500298" y="2000240"/>
            <a:ext cx="1571636" cy="1143008"/>
            <a:chOff x="4714876" y="1928802"/>
            <a:chExt cx="1571636" cy="1143008"/>
          </a:xfrm>
        </p:grpSpPr>
        <p:sp>
          <p:nvSpPr>
            <p:cNvPr id="12" name="円/楕円 11"/>
            <p:cNvSpPr/>
            <p:nvPr/>
          </p:nvSpPr>
          <p:spPr>
            <a:xfrm>
              <a:off x="4929190" y="1928802"/>
              <a:ext cx="1357322" cy="1143008"/>
            </a:xfrm>
            <a:prstGeom prst="ellipse">
              <a:avLst/>
            </a:prstGeom>
            <a:solidFill>
              <a:srgbClr val="FBC1EC"/>
            </a:solidFill>
            <a:ln>
              <a:solidFill>
                <a:srgbClr val="FBC1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4714876" y="2250273"/>
              <a:ext cx="571504" cy="5000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5" name="直線矢印コネクタ 14"/>
          <p:cNvCxnSpPr/>
          <p:nvPr/>
        </p:nvCxnSpPr>
        <p:spPr>
          <a:xfrm>
            <a:off x="4429124" y="2500306"/>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4429124" y="2643182"/>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rot="5400000">
            <a:off x="1000100" y="4214818"/>
            <a:ext cx="2286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円/楕円 20"/>
          <p:cNvSpPr/>
          <p:nvPr/>
        </p:nvSpPr>
        <p:spPr>
          <a:xfrm>
            <a:off x="1857356" y="5500702"/>
            <a:ext cx="571504" cy="428628"/>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X</a:t>
            </a:r>
            <a:endParaRPr kumimoji="1" lang="ja-JP" altLang="en-US" dirty="0"/>
          </a:p>
        </p:txBody>
      </p:sp>
      <p:grpSp>
        <p:nvGrpSpPr>
          <p:cNvPr id="8" name="グループ化 36"/>
          <p:cNvGrpSpPr/>
          <p:nvPr/>
        </p:nvGrpSpPr>
        <p:grpSpPr>
          <a:xfrm>
            <a:off x="2143108" y="3786190"/>
            <a:ext cx="714380" cy="857256"/>
            <a:chOff x="2143108" y="3786190"/>
            <a:chExt cx="714380" cy="857256"/>
          </a:xfrm>
        </p:grpSpPr>
        <p:grpSp>
          <p:nvGrpSpPr>
            <p:cNvPr id="10" name="グループ化 26"/>
            <p:cNvGrpSpPr/>
            <p:nvPr/>
          </p:nvGrpSpPr>
          <p:grpSpPr>
            <a:xfrm>
              <a:off x="2143108" y="3786190"/>
              <a:ext cx="714380" cy="857256"/>
              <a:chOff x="2143108" y="3786190"/>
              <a:chExt cx="714380" cy="857256"/>
            </a:xfrm>
          </p:grpSpPr>
          <p:sp>
            <p:nvSpPr>
              <p:cNvPr id="25" name="円/楕円 24"/>
              <p:cNvSpPr/>
              <p:nvPr/>
            </p:nvSpPr>
            <p:spPr>
              <a:xfrm>
                <a:off x="2143108" y="3857628"/>
                <a:ext cx="642942" cy="642942"/>
              </a:xfrm>
              <a:prstGeom prst="ellipse">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357422" y="3786190"/>
                <a:ext cx="500066"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29" name="直線矢印コネクタ 28"/>
            <p:cNvCxnSpPr/>
            <p:nvPr/>
          </p:nvCxnSpPr>
          <p:spPr>
            <a:xfrm>
              <a:off x="2285984" y="4429132"/>
              <a:ext cx="120155" cy="941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8" name="テキスト ボックス 37"/>
          <p:cNvSpPr txBox="1"/>
          <p:nvPr/>
        </p:nvSpPr>
        <p:spPr>
          <a:xfrm>
            <a:off x="2500298" y="3643314"/>
            <a:ext cx="4929222" cy="369332"/>
          </a:xfrm>
          <a:prstGeom prst="rect">
            <a:avLst/>
          </a:prstGeom>
          <a:noFill/>
        </p:spPr>
        <p:txBody>
          <a:bodyPr wrap="square" rtlCol="0">
            <a:spAutoFit/>
          </a:bodyPr>
          <a:lstStyle/>
          <a:p>
            <a:r>
              <a:rPr kumimoji="1" lang="en-US" altLang="ja-JP" dirty="0" smtClean="0"/>
              <a:t>H2O2   +   </a:t>
            </a:r>
            <a:r>
              <a:rPr kumimoji="1" lang="en-US" altLang="ja-JP" dirty="0" err="1" smtClean="0"/>
              <a:t>Gluconate</a:t>
            </a:r>
            <a:r>
              <a:rPr kumimoji="1" lang="ja-JP" altLang="en-US" dirty="0" smtClean="0"/>
              <a:t>　　　　　　　　</a:t>
            </a:r>
            <a:r>
              <a:rPr kumimoji="1" lang="en-US" altLang="ja-JP" dirty="0" smtClean="0"/>
              <a:t>Glucose </a:t>
            </a:r>
            <a:endParaRPr kumimoji="1" lang="ja-JP" altLang="en-US" dirty="0"/>
          </a:p>
        </p:txBody>
      </p:sp>
      <p:sp>
        <p:nvSpPr>
          <p:cNvPr id="39" name="テキスト ボックス 38"/>
          <p:cNvSpPr txBox="1"/>
          <p:nvPr/>
        </p:nvSpPr>
        <p:spPr>
          <a:xfrm>
            <a:off x="2544999" y="4357694"/>
            <a:ext cx="598241" cy="369332"/>
          </a:xfrm>
          <a:prstGeom prst="rect">
            <a:avLst/>
          </a:prstGeom>
          <a:noFill/>
        </p:spPr>
        <p:txBody>
          <a:bodyPr wrap="none" rtlCol="0">
            <a:spAutoFit/>
          </a:bodyPr>
          <a:lstStyle/>
          <a:p>
            <a:r>
              <a:rPr kumimoji="1" lang="en-US" altLang="ja-JP" dirty="0" smtClean="0"/>
              <a:t>H2O</a:t>
            </a:r>
            <a:endParaRPr kumimoji="1" lang="ja-JP" altLang="en-US" dirty="0"/>
          </a:p>
        </p:txBody>
      </p:sp>
      <p:cxnSp>
        <p:nvCxnSpPr>
          <p:cNvPr id="42" name="直線矢印コネクタ 41"/>
          <p:cNvCxnSpPr/>
          <p:nvPr/>
        </p:nvCxnSpPr>
        <p:spPr>
          <a:xfrm flipH="1">
            <a:off x="5220072" y="3789040"/>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857752" y="5214950"/>
            <a:ext cx="2552302" cy="923330"/>
          </a:xfrm>
          <a:prstGeom prst="rect">
            <a:avLst/>
          </a:prstGeom>
          <a:noFill/>
        </p:spPr>
        <p:txBody>
          <a:bodyPr wrap="none" rtlCol="0">
            <a:spAutoFit/>
          </a:bodyPr>
          <a:lstStyle/>
          <a:p>
            <a:r>
              <a:rPr kumimoji="1" lang="en-US" altLang="ja-JP" dirty="0" smtClean="0"/>
              <a:t>GOD</a:t>
            </a:r>
            <a:r>
              <a:rPr kumimoji="1" lang="ja-JP" altLang="en-US" dirty="0" smtClean="0"/>
              <a:t>　：　</a:t>
            </a:r>
            <a:r>
              <a:rPr kumimoji="1" lang="en-US" altLang="ja-JP" dirty="0" smtClean="0"/>
              <a:t>Glucose </a:t>
            </a:r>
            <a:r>
              <a:rPr kumimoji="1" lang="en-US" altLang="ja-JP" dirty="0" err="1" smtClean="0"/>
              <a:t>oxidase</a:t>
            </a:r>
            <a:endParaRPr kumimoji="1" lang="en-US" altLang="ja-JP" dirty="0" smtClean="0"/>
          </a:p>
          <a:p>
            <a:endParaRPr lang="en-US" altLang="ja-JP" dirty="0"/>
          </a:p>
          <a:p>
            <a:r>
              <a:rPr lang="en-US" altLang="ja-JP" dirty="0" smtClean="0"/>
              <a:t>POD</a:t>
            </a:r>
            <a:r>
              <a:rPr lang="ja-JP" altLang="en-US" dirty="0" smtClean="0"/>
              <a:t>　：　</a:t>
            </a:r>
            <a:r>
              <a:rPr lang="en-US" altLang="ja-JP" dirty="0" err="1" smtClean="0"/>
              <a:t>Peroxidase</a:t>
            </a:r>
            <a:endParaRPr lang="ja-JP" altLang="en-US" dirty="0"/>
          </a:p>
        </p:txBody>
      </p:sp>
      <p:sp>
        <p:nvSpPr>
          <p:cNvPr id="44" name="テキスト ボックス 43"/>
          <p:cNvSpPr txBox="1"/>
          <p:nvPr/>
        </p:nvSpPr>
        <p:spPr>
          <a:xfrm>
            <a:off x="1357290" y="3929066"/>
            <a:ext cx="598241" cy="369332"/>
          </a:xfrm>
          <a:prstGeom prst="rect">
            <a:avLst/>
          </a:prstGeom>
          <a:noFill/>
        </p:spPr>
        <p:txBody>
          <a:bodyPr wrap="none" rtlCol="0">
            <a:spAutoFit/>
          </a:bodyPr>
          <a:lstStyle/>
          <a:p>
            <a:r>
              <a:rPr kumimoji="1" lang="en-US" altLang="ja-JP" dirty="0" smtClean="0"/>
              <a:t>POD</a:t>
            </a:r>
            <a:endParaRPr kumimoji="1" lang="ja-JP" altLang="en-US" dirty="0"/>
          </a:p>
        </p:txBody>
      </p:sp>
      <p:sp>
        <p:nvSpPr>
          <p:cNvPr id="45" name="テキスト ボックス 44"/>
          <p:cNvSpPr txBox="1"/>
          <p:nvPr/>
        </p:nvSpPr>
        <p:spPr>
          <a:xfrm>
            <a:off x="5220072" y="4005064"/>
            <a:ext cx="625492" cy="369332"/>
          </a:xfrm>
          <a:prstGeom prst="rect">
            <a:avLst/>
          </a:prstGeom>
          <a:noFill/>
        </p:spPr>
        <p:txBody>
          <a:bodyPr wrap="none" rtlCol="0">
            <a:spAutoFit/>
          </a:bodyPr>
          <a:lstStyle/>
          <a:p>
            <a:r>
              <a:rPr kumimoji="1" lang="en-US" altLang="ja-JP" dirty="0" smtClean="0"/>
              <a:t>GOD</a:t>
            </a:r>
            <a:endParaRPr kumimoji="1" lang="ja-JP" altLang="en-US" dirty="0"/>
          </a:p>
        </p:txBody>
      </p:sp>
      <p:sp>
        <p:nvSpPr>
          <p:cNvPr id="47" name="テキスト ボックス 46"/>
          <p:cNvSpPr txBox="1"/>
          <p:nvPr/>
        </p:nvSpPr>
        <p:spPr>
          <a:xfrm>
            <a:off x="2000232" y="5530350"/>
            <a:ext cx="304892" cy="369332"/>
          </a:xfrm>
          <a:prstGeom prst="rect">
            <a:avLst/>
          </a:prstGeom>
          <a:noFill/>
        </p:spPr>
        <p:txBody>
          <a:bodyPr wrap="none" rtlCol="0">
            <a:spAutoFit/>
          </a:bodyPr>
          <a:lstStyle/>
          <a:p>
            <a:r>
              <a:rPr kumimoji="1" lang="en-US" altLang="ja-JP" dirty="0" smtClean="0"/>
              <a:t>X</a:t>
            </a:r>
            <a:endParaRPr kumimoji="1" lang="ja-JP" altLang="en-US" dirty="0"/>
          </a:p>
        </p:txBody>
      </p:sp>
      <p:sp>
        <p:nvSpPr>
          <p:cNvPr id="48" name="テキスト ボックス 47"/>
          <p:cNvSpPr txBox="1"/>
          <p:nvPr/>
        </p:nvSpPr>
        <p:spPr>
          <a:xfrm>
            <a:off x="1928794" y="2357430"/>
            <a:ext cx="415498" cy="369332"/>
          </a:xfrm>
          <a:prstGeom prst="rect">
            <a:avLst/>
          </a:prstGeom>
          <a:noFill/>
        </p:spPr>
        <p:txBody>
          <a:bodyPr wrap="none" rtlCol="0">
            <a:spAutoFit/>
          </a:bodyPr>
          <a:lstStyle/>
          <a:p>
            <a:r>
              <a:rPr kumimoji="1" lang="en-US" altLang="ja-JP" dirty="0" err="1" smtClean="0"/>
              <a:t>Bil</a:t>
            </a:r>
            <a:endParaRPr kumimoji="1" lang="ja-JP" altLang="en-US" dirty="0"/>
          </a:p>
        </p:txBody>
      </p:sp>
      <p:sp>
        <p:nvSpPr>
          <p:cNvPr id="49" name="テキスト ボックス 48"/>
          <p:cNvSpPr txBox="1"/>
          <p:nvPr/>
        </p:nvSpPr>
        <p:spPr>
          <a:xfrm>
            <a:off x="3286116" y="2357430"/>
            <a:ext cx="492443" cy="369332"/>
          </a:xfrm>
          <a:prstGeom prst="rect">
            <a:avLst/>
          </a:prstGeom>
          <a:noFill/>
        </p:spPr>
        <p:txBody>
          <a:bodyPr wrap="none" rtlCol="0">
            <a:spAutoFit/>
          </a:bodyPr>
          <a:lstStyle/>
          <a:p>
            <a:r>
              <a:rPr kumimoji="1" lang="en-US" altLang="ja-JP" dirty="0" smtClean="0"/>
              <a:t>Alb</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96908"/>
          </a:xfrm>
        </p:spPr>
        <p:txBody>
          <a:bodyPr>
            <a:normAutofit fontScale="90000"/>
          </a:bodyPr>
          <a:lstStyle/>
          <a:p>
            <a:r>
              <a:rPr kumimoji="1" lang="ja-JP" altLang="en-US" sz="2400" dirty="0" smtClean="0"/>
              <a:t>第</a:t>
            </a:r>
            <a:r>
              <a:rPr kumimoji="1" lang="en-US" altLang="ja-JP" sz="2400" dirty="0" smtClean="0"/>
              <a:t>1</a:t>
            </a:r>
            <a:r>
              <a:rPr kumimoji="1" lang="ja-JP" altLang="en-US" sz="2400" dirty="0" smtClean="0"/>
              <a:t>回</a:t>
            </a:r>
            <a:r>
              <a:rPr kumimoji="1" lang="en-US" altLang="ja-JP" sz="2400" dirty="0" smtClean="0"/>
              <a:t>UB</a:t>
            </a:r>
            <a:r>
              <a:rPr kumimoji="1" lang="ja-JP" altLang="en-US" sz="2400" dirty="0" smtClean="0"/>
              <a:t>研究会　於いて　神戸ポートピアホテル　</a:t>
            </a:r>
            <a:r>
              <a:rPr kumimoji="1" lang="en-US" altLang="ja-JP" sz="2400" dirty="0" smtClean="0"/>
              <a:t>1990.11</a:t>
            </a:r>
            <a:r>
              <a:rPr kumimoji="1" lang="ja-JP" altLang="en-US" sz="2400" dirty="0" err="1" smtClean="0"/>
              <a:t>．</a:t>
            </a:r>
            <a:endParaRPr kumimoji="1" lang="ja-JP" altLang="en-US" sz="2400" dirty="0"/>
          </a:p>
        </p:txBody>
      </p:sp>
      <p:sp>
        <p:nvSpPr>
          <p:cNvPr id="4" name="スライド番号プレースホルダ 3"/>
          <p:cNvSpPr>
            <a:spLocks noGrp="1"/>
          </p:cNvSpPr>
          <p:nvPr>
            <p:ph type="sldNum" sz="quarter" idx="12"/>
          </p:nvPr>
        </p:nvSpPr>
        <p:spPr/>
        <p:txBody>
          <a:bodyPr/>
          <a:lstStyle/>
          <a:p>
            <a:fld id="{E6B7C3CC-9276-48EE-8166-AA23698FC084}" type="slidenum">
              <a:rPr kumimoji="1" lang="ja-JP" altLang="en-US" smtClean="0"/>
              <a:pPr/>
              <a:t>2</a:t>
            </a:fld>
            <a:endParaRPr kumimoji="1" lang="ja-JP" altLang="en-US"/>
          </a:p>
        </p:txBody>
      </p:sp>
      <p:pic>
        <p:nvPicPr>
          <p:cNvPr id="4098" name="Picture 2" descr="C:\Users\Nakamura\Desktop\図表こぴ\brownさんと2.jpg"/>
          <p:cNvPicPr>
            <a:picLocks noChangeAspect="1" noChangeArrowheads="1"/>
          </p:cNvPicPr>
          <p:nvPr/>
        </p:nvPicPr>
        <p:blipFill>
          <a:blip r:embed="rId2" cstate="print"/>
          <a:srcRect/>
          <a:stretch>
            <a:fillRect/>
          </a:stretch>
        </p:blipFill>
        <p:spPr bwMode="auto">
          <a:xfrm>
            <a:off x="971600" y="1412776"/>
            <a:ext cx="7000488" cy="460851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ctr"/>
            <a:r>
              <a:rPr lang="en-US" altLang="ja-JP" sz="2800" dirty="0" smtClean="0">
                <a:latin typeface="Arial Unicode MS" pitchFamily="50" charset="-128"/>
                <a:ea typeface="Arial Unicode MS" pitchFamily="50" charset="-128"/>
                <a:cs typeface="Arial Unicode MS" pitchFamily="50" charset="-128"/>
              </a:rPr>
              <a:t>Calculation of unbound </a:t>
            </a:r>
            <a:r>
              <a:rPr lang="en-US" altLang="ja-JP" sz="2800" dirty="0" err="1" smtClean="0">
                <a:latin typeface="Arial Unicode MS" pitchFamily="50" charset="-128"/>
                <a:ea typeface="Arial Unicode MS" pitchFamily="50" charset="-128"/>
                <a:cs typeface="Arial Unicode MS" pitchFamily="50" charset="-128"/>
              </a:rPr>
              <a:t>bilirubin</a:t>
            </a:r>
            <a:r>
              <a:rPr lang="en-US" altLang="ja-JP" sz="2800" dirty="0" smtClean="0">
                <a:latin typeface="Arial Unicode MS" pitchFamily="50" charset="-128"/>
                <a:ea typeface="Arial Unicode MS" pitchFamily="50" charset="-128"/>
                <a:cs typeface="Arial Unicode MS" pitchFamily="50" charset="-128"/>
              </a:rPr>
              <a:t> </a:t>
            </a:r>
            <a:br>
              <a:rPr lang="en-US" altLang="ja-JP" sz="2800" dirty="0" smtClean="0">
                <a:latin typeface="Arial Unicode MS" pitchFamily="50" charset="-128"/>
                <a:ea typeface="Arial Unicode MS" pitchFamily="50" charset="-128"/>
                <a:cs typeface="Arial Unicode MS" pitchFamily="50" charset="-128"/>
              </a:rPr>
            </a:br>
            <a:r>
              <a:rPr lang="en-US" altLang="ja-JP" sz="2800" dirty="0" smtClean="0">
                <a:latin typeface="Arial Unicode MS" pitchFamily="50" charset="-128"/>
                <a:ea typeface="Arial Unicode MS" pitchFamily="50" charset="-128"/>
                <a:cs typeface="Arial Unicode MS" pitchFamily="50" charset="-128"/>
              </a:rPr>
              <a:t>in the presence of </a:t>
            </a:r>
            <a:r>
              <a:rPr lang="en-US" altLang="ja-JP" sz="2800" dirty="0" err="1" smtClean="0">
                <a:latin typeface="Arial Unicode MS" pitchFamily="50" charset="-128"/>
                <a:ea typeface="Arial Unicode MS" pitchFamily="50" charset="-128"/>
                <a:cs typeface="Arial Unicode MS" pitchFamily="50" charset="-128"/>
              </a:rPr>
              <a:t>peroxidase</a:t>
            </a:r>
            <a:endParaRPr kumimoji="1" lang="ja-JP" altLang="en-US" sz="2800" dirty="0">
              <a:latin typeface="Arial Unicode MS" pitchFamily="50" charset="-128"/>
              <a:ea typeface="Arial Unicode MS" pitchFamily="50" charset="-128"/>
              <a:cs typeface="Arial Unicode MS" pitchFamily="50" charset="-128"/>
            </a:endParaRPr>
          </a:p>
        </p:txBody>
      </p:sp>
      <p:sp>
        <p:nvSpPr>
          <p:cNvPr id="22" name="スライド番号プレースホルダ 21"/>
          <p:cNvSpPr>
            <a:spLocks noGrp="1"/>
          </p:cNvSpPr>
          <p:nvPr>
            <p:ph type="sldNum" sz="quarter" idx="12"/>
          </p:nvPr>
        </p:nvSpPr>
        <p:spPr/>
        <p:txBody>
          <a:bodyPr/>
          <a:lstStyle/>
          <a:p>
            <a:fld id="{E6B7C3CC-9276-48EE-8166-AA23698FC084}" type="slidenum">
              <a:rPr kumimoji="1" lang="ja-JP" altLang="en-US" smtClean="0"/>
              <a:pPr/>
              <a:t>20</a:t>
            </a:fld>
            <a:endParaRPr kumimoji="1" lang="ja-JP" altLang="en-US"/>
          </a:p>
        </p:txBody>
      </p:sp>
      <p:sp>
        <p:nvSpPr>
          <p:cNvPr id="6" name="テキスト ボックス 5"/>
          <p:cNvSpPr txBox="1"/>
          <p:nvPr/>
        </p:nvSpPr>
        <p:spPr>
          <a:xfrm>
            <a:off x="971600" y="2348880"/>
            <a:ext cx="648072" cy="738664"/>
          </a:xfrm>
          <a:prstGeom prst="rect">
            <a:avLst/>
          </a:prstGeom>
          <a:noFill/>
          <a:ln>
            <a:noFill/>
          </a:ln>
        </p:spPr>
        <p:txBody>
          <a:bodyPr wrap="square" rtlCol="0">
            <a:spAutoFit/>
          </a:bodyPr>
          <a:lstStyle/>
          <a:p>
            <a:r>
              <a:rPr kumimoji="1" lang="en-US" altLang="ja-JP" sz="1400" dirty="0" smtClean="0"/>
              <a:t>95%</a:t>
            </a:r>
            <a:r>
              <a:rPr kumimoji="1" lang="ja-JP" altLang="en-US" sz="1400" dirty="0" smtClean="0"/>
              <a:t>　</a:t>
            </a:r>
            <a:r>
              <a:rPr lang="ja-JP" altLang="en-US" sz="1400" dirty="0" smtClean="0"/>
              <a:t> ↓</a:t>
            </a:r>
            <a:r>
              <a:rPr kumimoji="1" lang="en-US" altLang="ja-JP" sz="1400" dirty="0" smtClean="0"/>
              <a:t>  76% </a:t>
            </a:r>
            <a:endParaRPr kumimoji="1" lang="ja-JP" altLang="en-US" sz="1400" dirty="0"/>
          </a:p>
        </p:txBody>
      </p:sp>
      <p:grpSp>
        <p:nvGrpSpPr>
          <p:cNvPr id="27" name="グループ化 26"/>
          <p:cNvGrpSpPr/>
          <p:nvPr/>
        </p:nvGrpSpPr>
        <p:grpSpPr>
          <a:xfrm>
            <a:off x="755576" y="1484784"/>
            <a:ext cx="4104456" cy="2377852"/>
            <a:chOff x="4211960" y="1700808"/>
            <a:chExt cx="4104456" cy="2377852"/>
          </a:xfrm>
        </p:grpSpPr>
        <p:cxnSp>
          <p:nvCxnSpPr>
            <p:cNvPr id="16" name="直線矢印コネクタ 15"/>
            <p:cNvCxnSpPr/>
            <p:nvPr/>
          </p:nvCxnSpPr>
          <p:spPr>
            <a:xfrm rot="16200000" flipV="1">
              <a:off x="3276650" y="3140174"/>
              <a:ext cx="18722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4211960" y="4077072"/>
              <a:ext cx="25202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499992" y="2492896"/>
              <a:ext cx="648072"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円弧 25"/>
            <p:cNvSpPr/>
            <p:nvPr/>
          </p:nvSpPr>
          <p:spPr>
            <a:xfrm flipH="1" flipV="1">
              <a:off x="5220072" y="1700808"/>
              <a:ext cx="3096344" cy="165618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8" name="テキスト ボックス 27"/>
          <p:cNvSpPr txBox="1"/>
          <p:nvPr/>
        </p:nvSpPr>
        <p:spPr>
          <a:xfrm>
            <a:off x="3131840" y="3717032"/>
            <a:ext cx="261610" cy="369332"/>
          </a:xfrm>
          <a:prstGeom prst="rect">
            <a:avLst/>
          </a:prstGeom>
          <a:noFill/>
        </p:spPr>
        <p:txBody>
          <a:bodyPr wrap="none" rtlCol="0">
            <a:spAutoFit/>
          </a:bodyPr>
          <a:lstStyle/>
          <a:p>
            <a:r>
              <a:rPr lang="ja-JP" altLang="en-US" dirty="0" smtClean="0"/>
              <a:t>ｔ</a:t>
            </a:r>
            <a:endParaRPr kumimoji="1" lang="ja-JP" altLang="en-US" dirty="0"/>
          </a:p>
        </p:txBody>
      </p:sp>
      <p:sp>
        <p:nvSpPr>
          <p:cNvPr id="29" name="テキスト ボックス 28"/>
          <p:cNvSpPr txBox="1"/>
          <p:nvPr/>
        </p:nvSpPr>
        <p:spPr>
          <a:xfrm>
            <a:off x="395536" y="1628800"/>
            <a:ext cx="340158" cy="369332"/>
          </a:xfrm>
          <a:prstGeom prst="rect">
            <a:avLst/>
          </a:prstGeom>
          <a:noFill/>
        </p:spPr>
        <p:txBody>
          <a:bodyPr wrap="none" rtlCol="0">
            <a:spAutoFit/>
          </a:bodyPr>
          <a:lstStyle/>
          <a:p>
            <a:r>
              <a:rPr kumimoji="1" lang="en-US" altLang="ja-JP" dirty="0" smtClean="0"/>
              <a:t>B</a:t>
            </a:r>
            <a:endParaRPr kumimoji="1" lang="ja-JP" altLang="en-US" dirty="0"/>
          </a:p>
        </p:txBody>
      </p:sp>
      <p:sp>
        <p:nvSpPr>
          <p:cNvPr id="30" name="テキスト ボックス 29"/>
          <p:cNvSpPr txBox="1"/>
          <p:nvPr/>
        </p:nvSpPr>
        <p:spPr>
          <a:xfrm>
            <a:off x="0" y="2204864"/>
            <a:ext cx="755576" cy="276999"/>
          </a:xfrm>
          <a:prstGeom prst="rect">
            <a:avLst/>
          </a:prstGeom>
          <a:noFill/>
        </p:spPr>
        <p:txBody>
          <a:bodyPr wrap="square" rtlCol="0">
            <a:spAutoFit/>
          </a:bodyPr>
          <a:lstStyle/>
          <a:p>
            <a:pPr algn="r"/>
            <a:r>
              <a:rPr kumimoji="1" lang="ja-JP" altLang="en-US" sz="1200" dirty="0" smtClean="0"/>
              <a:t>１００</a:t>
            </a:r>
            <a:r>
              <a:rPr kumimoji="1" lang="en-US" altLang="ja-JP" sz="1200" dirty="0" smtClean="0"/>
              <a:t>%</a:t>
            </a:r>
            <a:endParaRPr lang="en-US" altLang="ja-JP" sz="1200" dirty="0" smtClean="0"/>
          </a:p>
        </p:txBody>
      </p:sp>
      <p:sp>
        <p:nvSpPr>
          <p:cNvPr id="31" name="正方形/長方形 30"/>
          <p:cNvSpPr/>
          <p:nvPr/>
        </p:nvSpPr>
        <p:spPr>
          <a:xfrm>
            <a:off x="251520" y="3717032"/>
            <a:ext cx="449162" cy="276999"/>
          </a:xfrm>
          <a:prstGeom prst="rect">
            <a:avLst/>
          </a:prstGeom>
        </p:spPr>
        <p:txBody>
          <a:bodyPr wrap="none">
            <a:spAutoFit/>
          </a:bodyPr>
          <a:lstStyle/>
          <a:p>
            <a:pPr algn="r"/>
            <a:r>
              <a:rPr lang="ja-JP" altLang="en-US" sz="1200" dirty="0" smtClean="0"/>
              <a:t>０</a:t>
            </a:r>
            <a:r>
              <a:rPr lang="en-US" altLang="ja-JP" sz="1200" dirty="0" smtClean="0"/>
              <a:t>%</a:t>
            </a:r>
            <a:endParaRPr lang="ja-JP" altLang="en-US" sz="1200" dirty="0"/>
          </a:p>
        </p:txBody>
      </p:sp>
      <p:sp>
        <p:nvSpPr>
          <p:cNvPr id="32" name="テキスト ボックス 31"/>
          <p:cNvSpPr txBox="1"/>
          <p:nvPr/>
        </p:nvSpPr>
        <p:spPr>
          <a:xfrm>
            <a:off x="1403648" y="1916832"/>
            <a:ext cx="369012" cy="369332"/>
          </a:xfrm>
          <a:prstGeom prst="rect">
            <a:avLst/>
          </a:prstGeom>
          <a:noFill/>
        </p:spPr>
        <p:txBody>
          <a:bodyPr wrap="none" rtlCol="0">
            <a:spAutoFit/>
          </a:bodyPr>
          <a:lstStyle/>
          <a:p>
            <a:r>
              <a:rPr kumimoji="1" lang="en-US" altLang="ja-JP" dirty="0" smtClean="0"/>
              <a:t>t</a:t>
            </a:r>
            <a:r>
              <a:rPr kumimoji="1" lang="en-US" altLang="ja-JP" sz="1100" dirty="0" smtClean="0"/>
              <a:t>1</a:t>
            </a:r>
            <a:endParaRPr kumimoji="1" lang="ja-JP" altLang="en-US" dirty="0"/>
          </a:p>
        </p:txBody>
      </p:sp>
      <p:sp>
        <p:nvSpPr>
          <p:cNvPr id="33" name="テキスト ボックス 32"/>
          <p:cNvSpPr txBox="1"/>
          <p:nvPr/>
        </p:nvSpPr>
        <p:spPr>
          <a:xfrm>
            <a:off x="1898732" y="1916832"/>
            <a:ext cx="369012" cy="369332"/>
          </a:xfrm>
          <a:prstGeom prst="rect">
            <a:avLst/>
          </a:prstGeom>
          <a:noFill/>
        </p:spPr>
        <p:txBody>
          <a:bodyPr wrap="none" rtlCol="0">
            <a:spAutoFit/>
          </a:bodyPr>
          <a:lstStyle/>
          <a:p>
            <a:r>
              <a:rPr kumimoji="1" lang="en-US" altLang="ja-JP" dirty="0" smtClean="0"/>
              <a:t>t</a:t>
            </a:r>
            <a:r>
              <a:rPr kumimoji="1" lang="en-US" altLang="ja-JP" sz="1100" dirty="0" smtClean="0"/>
              <a:t>2</a:t>
            </a:r>
            <a:endParaRPr kumimoji="1" lang="ja-JP" altLang="en-US" dirty="0"/>
          </a:p>
        </p:txBody>
      </p:sp>
      <p:sp>
        <p:nvSpPr>
          <p:cNvPr id="34" name="正方形/長方形 33"/>
          <p:cNvSpPr/>
          <p:nvPr/>
        </p:nvSpPr>
        <p:spPr>
          <a:xfrm>
            <a:off x="1619672" y="1916832"/>
            <a:ext cx="207749" cy="369332"/>
          </a:xfrm>
          <a:prstGeom prst="rect">
            <a:avLst/>
          </a:prstGeom>
        </p:spPr>
        <p:txBody>
          <a:bodyPr wrap="square">
            <a:spAutoFit/>
          </a:bodyPr>
          <a:lstStyle/>
          <a:p>
            <a:r>
              <a:rPr lang="ja-JP" altLang="en-US" dirty="0" smtClean="0"/>
              <a:t>→</a:t>
            </a:r>
            <a:endParaRPr lang="ja-JP" altLang="en-US" dirty="0"/>
          </a:p>
        </p:txBody>
      </p:sp>
      <p:sp>
        <p:nvSpPr>
          <p:cNvPr id="35" name="星 4 34"/>
          <p:cNvSpPr/>
          <p:nvPr/>
        </p:nvSpPr>
        <p:spPr>
          <a:xfrm>
            <a:off x="1763688" y="2276872"/>
            <a:ext cx="72008" cy="7200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星 4 35"/>
          <p:cNvSpPr/>
          <p:nvPr/>
        </p:nvSpPr>
        <p:spPr>
          <a:xfrm>
            <a:off x="1907704" y="2708920"/>
            <a:ext cx="72008" cy="7200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076056" y="1988841"/>
            <a:ext cx="3456384" cy="1169551"/>
          </a:xfrm>
          <a:prstGeom prst="rect">
            <a:avLst/>
          </a:prstGeom>
          <a:noFill/>
        </p:spPr>
        <p:txBody>
          <a:bodyPr wrap="square" rtlCol="0">
            <a:spAutoFit/>
          </a:bodyPr>
          <a:lstStyle/>
          <a:p>
            <a:r>
              <a:rPr kumimoji="1" lang="en-US" altLang="ja-JP" sz="1400" b="1" i="1" dirty="0" smtClean="0"/>
              <a:t>K</a:t>
            </a:r>
            <a:r>
              <a:rPr kumimoji="1" lang="en-US" altLang="ja-JP" sz="1400" i="1" dirty="0" smtClean="0"/>
              <a:t>: </a:t>
            </a:r>
            <a:r>
              <a:rPr kumimoji="1" lang="en-US" altLang="ja-JP" sz="1400" i="1" dirty="0" err="1" smtClean="0"/>
              <a:t>peroxidase</a:t>
            </a:r>
            <a:r>
              <a:rPr kumimoji="1" lang="en-US" altLang="ja-JP" sz="1400" i="1" dirty="0" smtClean="0"/>
              <a:t> rate constant</a:t>
            </a:r>
          </a:p>
          <a:p>
            <a:endParaRPr lang="en-US" altLang="ja-JP" sz="1400" dirty="0" smtClean="0"/>
          </a:p>
          <a:p>
            <a:r>
              <a:rPr lang="en-US" altLang="ja-JP" sz="1400" dirty="0" smtClean="0"/>
              <a:t>[</a:t>
            </a:r>
            <a:r>
              <a:rPr lang="en-US" altLang="ja-JP" sz="1400" dirty="0" err="1" smtClean="0"/>
              <a:t>peroxidase</a:t>
            </a:r>
            <a:r>
              <a:rPr lang="en-US" altLang="ja-JP" sz="1400" dirty="0" smtClean="0"/>
              <a:t>]</a:t>
            </a:r>
            <a:r>
              <a:rPr lang="en-US" altLang="ja-JP" sz="1100" dirty="0" err="1" smtClean="0"/>
              <a:t>st</a:t>
            </a:r>
            <a:r>
              <a:rPr lang="en-US" altLang="ja-JP" sz="1400" dirty="0" smtClean="0"/>
              <a:t>: used </a:t>
            </a:r>
            <a:r>
              <a:rPr lang="en-US" altLang="ja-JP" sz="1400" dirty="0" err="1" smtClean="0"/>
              <a:t>peroxidase</a:t>
            </a:r>
            <a:r>
              <a:rPr lang="en-US" altLang="ja-JP" sz="1400" dirty="0" smtClean="0"/>
              <a:t> conc.</a:t>
            </a:r>
          </a:p>
          <a:p>
            <a:endParaRPr lang="en-US" altLang="ja-JP" sz="1400" dirty="0" smtClean="0"/>
          </a:p>
          <a:p>
            <a:r>
              <a:rPr lang="en-US" altLang="ja-JP" sz="1400" dirty="0" smtClean="0"/>
              <a:t>[B]: initial </a:t>
            </a:r>
            <a:r>
              <a:rPr lang="en-US" altLang="ja-JP" sz="1400" dirty="0" err="1" smtClean="0"/>
              <a:t>bilirubin</a:t>
            </a:r>
            <a:r>
              <a:rPr lang="en-US" altLang="ja-JP" sz="1400" dirty="0" smtClean="0"/>
              <a:t> conc.</a:t>
            </a:r>
            <a:endParaRPr kumimoji="1" lang="ja-JP" altLang="en-US" sz="1400" i="1" dirty="0"/>
          </a:p>
        </p:txBody>
      </p:sp>
      <p:sp>
        <p:nvSpPr>
          <p:cNvPr id="38" name="テキスト ボックス 37"/>
          <p:cNvSpPr txBox="1"/>
          <p:nvPr/>
        </p:nvSpPr>
        <p:spPr>
          <a:xfrm>
            <a:off x="4283968" y="1268760"/>
            <a:ext cx="4608512" cy="830997"/>
          </a:xfrm>
          <a:prstGeom prst="rect">
            <a:avLst/>
          </a:prstGeom>
          <a:noFill/>
        </p:spPr>
        <p:txBody>
          <a:bodyPr wrap="square" rtlCol="0">
            <a:spAutoFit/>
          </a:bodyPr>
          <a:lstStyle/>
          <a:p>
            <a:endParaRPr kumimoji="1" lang="en-US" altLang="ja-JP" sz="1600" dirty="0" smtClean="0"/>
          </a:p>
          <a:p>
            <a:r>
              <a:rPr kumimoji="1" lang="en-US" altLang="ja-JP" sz="1600" dirty="0" smtClean="0"/>
              <a:t>Vo = </a:t>
            </a:r>
            <a:r>
              <a:rPr kumimoji="1" lang="ja-JP" altLang="en-US" sz="1600" dirty="0" smtClean="0"/>
              <a:t>⊿</a:t>
            </a:r>
            <a:r>
              <a:rPr kumimoji="1" lang="en-US" altLang="ja-JP" sz="1600" dirty="0" smtClean="0"/>
              <a:t>B/</a:t>
            </a:r>
            <a:r>
              <a:rPr lang="ja-JP" altLang="en-US" sz="1600" dirty="0" smtClean="0"/>
              <a:t>⊿</a:t>
            </a:r>
            <a:r>
              <a:rPr lang="en-US" altLang="ja-JP" sz="1600" dirty="0" err="1" smtClean="0"/>
              <a:t>t</a:t>
            </a:r>
            <a:r>
              <a:rPr lang="en-US" altLang="ja-JP" sz="1200" dirty="0" err="1" smtClean="0"/>
              <a:t>st</a:t>
            </a:r>
            <a:r>
              <a:rPr lang="en-US" altLang="ja-JP" sz="1600" dirty="0" smtClean="0"/>
              <a:t> = </a:t>
            </a:r>
            <a:r>
              <a:rPr kumimoji="1" lang="en-US" altLang="ja-JP" sz="1600" b="1" i="1" dirty="0" smtClean="0"/>
              <a:t>K</a:t>
            </a:r>
            <a:r>
              <a:rPr kumimoji="1" lang="en-US" altLang="ja-JP" sz="1600" dirty="0" smtClean="0"/>
              <a:t> </a:t>
            </a:r>
            <a:r>
              <a:rPr kumimoji="1" lang="ja-JP" altLang="en-US" sz="1600" dirty="0" smtClean="0"/>
              <a:t>・</a:t>
            </a:r>
            <a:r>
              <a:rPr kumimoji="1" lang="en-US" altLang="ja-JP" sz="1600" dirty="0" smtClean="0"/>
              <a:t>[</a:t>
            </a:r>
            <a:r>
              <a:rPr kumimoji="1" lang="en-US" altLang="ja-JP" sz="1600" i="1" dirty="0" err="1" smtClean="0"/>
              <a:t>peroxidase</a:t>
            </a:r>
            <a:r>
              <a:rPr kumimoji="1" lang="en-US" altLang="ja-JP" sz="1600" dirty="0" smtClean="0"/>
              <a:t>]</a:t>
            </a:r>
            <a:r>
              <a:rPr lang="ja-JP" altLang="en-US" sz="1600" dirty="0" smtClean="0"/>
              <a:t> </a:t>
            </a:r>
            <a:r>
              <a:rPr lang="en-US" altLang="ja-JP" sz="1200" dirty="0" err="1" smtClean="0"/>
              <a:t>st</a:t>
            </a:r>
            <a:r>
              <a:rPr lang="ja-JP" altLang="en-US" sz="1600" dirty="0" smtClean="0"/>
              <a:t>・</a:t>
            </a:r>
            <a:r>
              <a:rPr lang="en-US" altLang="ja-JP" sz="1600" dirty="0" smtClean="0"/>
              <a:t> [B] </a:t>
            </a:r>
          </a:p>
          <a:p>
            <a:endParaRPr kumimoji="1" lang="ja-JP" altLang="en-US" sz="1600" dirty="0"/>
          </a:p>
        </p:txBody>
      </p:sp>
      <p:sp>
        <p:nvSpPr>
          <p:cNvPr id="39" name="テキスト ボックス 38"/>
          <p:cNvSpPr txBox="1"/>
          <p:nvPr/>
        </p:nvSpPr>
        <p:spPr>
          <a:xfrm>
            <a:off x="4139952" y="3284984"/>
            <a:ext cx="4409862" cy="523220"/>
          </a:xfrm>
          <a:prstGeom prst="rect">
            <a:avLst/>
          </a:prstGeom>
          <a:noFill/>
        </p:spPr>
        <p:txBody>
          <a:bodyPr wrap="none" rtlCol="0">
            <a:spAutoFit/>
          </a:bodyPr>
          <a:lstStyle/>
          <a:p>
            <a:r>
              <a:rPr kumimoji="1" lang="en-US" altLang="ja-JP" sz="1400" dirty="0" err="1" smtClean="0"/>
              <a:t>Calcualte</a:t>
            </a:r>
            <a:r>
              <a:rPr kumimoji="1" lang="en-US" altLang="ja-JP" sz="1400" dirty="0" smtClean="0"/>
              <a:t> </a:t>
            </a:r>
            <a:r>
              <a:rPr kumimoji="1" lang="en-US" altLang="ja-JP" sz="1400" b="1" i="1" dirty="0" smtClean="0"/>
              <a:t>k</a:t>
            </a:r>
            <a:r>
              <a:rPr kumimoji="1" lang="en-US" altLang="ja-JP" sz="1400" dirty="0" smtClean="0"/>
              <a:t> by albumin</a:t>
            </a:r>
            <a:r>
              <a:rPr lang="en-US" altLang="ja-JP" sz="1400" dirty="0" smtClean="0"/>
              <a:t>-</a:t>
            </a:r>
            <a:r>
              <a:rPr kumimoji="1" lang="en-US" altLang="ja-JP" sz="1400" dirty="0" smtClean="0"/>
              <a:t>free </a:t>
            </a:r>
            <a:r>
              <a:rPr kumimoji="1" lang="en-US" altLang="ja-JP" sz="1400" dirty="0" err="1" smtClean="0"/>
              <a:t>bilirubin</a:t>
            </a:r>
            <a:r>
              <a:rPr kumimoji="1" lang="ja-JP" altLang="en-US" sz="1400" dirty="0" smtClean="0"/>
              <a:t> </a:t>
            </a:r>
            <a:r>
              <a:rPr kumimoji="1" lang="en-US" altLang="ja-JP" sz="1400" dirty="0" smtClean="0"/>
              <a:t>solution.</a:t>
            </a:r>
          </a:p>
          <a:p>
            <a:r>
              <a:rPr lang="en-US" altLang="ja-JP" sz="1400" dirty="0" smtClean="0"/>
              <a:t>Fixed </a:t>
            </a:r>
            <a:r>
              <a:rPr lang="ja-JP" altLang="en-US" sz="1400" dirty="0" smtClean="0"/>
              <a:t>⊿</a:t>
            </a:r>
            <a:r>
              <a:rPr lang="en-US" altLang="ja-JP" sz="1400" dirty="0" smtClean="0"/>
              <a:t>B as 0.2[B], then count </a:t>
            </a:r>
            <a:r>
              <a:rPr lang="ja-JP" altLang="en-US" sz="1400" dirty="0" smtClean="0"/>
              <a:t>⊿</a:t>
            </a:r>
            <a:r>
              <a:rPr lang="en-US" altLang="ja-JP" sz="1400" dirty="0" err="1" smtClean="0"/>
              <a:t>t</a:t>
            </a:r>
            <a:r>
              <a:rPr lang="en-US" altLang="ja-JP" sz="1100" dirty="0" err="1" smtClean="0"/>
              <a:t>st</a:t>
            </a:r>
            <a:r>
              <a:rPr lang="en-US" altLang="ja-JP" sz="1400" dirty="0" smtClean="0"/>
              <a:t>  (seconds).</a:t>
            </a:r>
            <a:endParaRPr kumimoji="1" lang="ja-JP" altLang="en-US" sz="1400" dirty="0"/>
          </a:p>
        </p:txBody>
      </p:sp>
      <p:sp>
        <p:nvSpPr>
          <p:cNvPr id="40" name="正方形/長方形 39"/>
          <p:cNvSpPr/>
          <p:nvPr/>
        </p:nvSpPr>
        <p:spPr>
          <a:xfrm>
            <a:off x="1403648" y="4293096"/>
            <a:ext cx="6982124" cy="2062103"/>
          </a:xfrm>
          <a:prstGeom prst="rect">
            <a:avLst/>
          </a:prstGeom>
        </p:spPr>
        <p:txBody>
          <a:bodyPr wrap="square">
            <a:spAutoFit/>
          </a:bodyPr>
          <a:lstStyle/>
          <a:p>
            <a:r>
              <a:rPr lang="en-US" altLang="ja-JP" sz="1600" dirty="0" smtClean="0"/>
              <a:t> [B]</a:t>
            </a:r>
            <a:r>
              <a:rPr lang="en-US" altLang="ja-JP" sz="1600" b="1" i="1" dirty="0" smtClean="0"/>
              <a:t> </a:t>
            </a:r>
            <a:r>
              <a:rPr lang="en-US" altLang="ja-JP" sz="1600" dirty="0" smtClean="0"/>
              <a:t> = </a:t>
            </a:r>
            <a:r>
              <a:rPr lang="ja-JP" altLang="en-US" sz="1200" dirty="0" smtClean="0"/>
              <a:t>　</a:t>
            </a:r>
            <a:r>
              <a:rPr lang="en-US" altLang="ja-JP" sz="1600" dirty="0" smtClean="0"/>
              <a:t>1/ </a:t>
            </a:r>
            <a:r>
              <a:rPr lang="en-US" altLang="ja-JP" sz="1600" b="1" i="1" dirty="0" smtClean="0"/>
              <a:t>K </a:t>
            </a:r>
            <a:r>
              <a:rPr lang="en-US" altLang="ja-JP" sz="1600" dirty="0" smtClean="0"/>
              <a:t> </a:t>
            </a:r>
            <a:r>
              <a:rPr lang="ja-JP" altLang="en-US" sz="1600" dirty="0" smtClean="0"/>
              <a:t>・ ⊿</a:t>
            </a:r>
            <a:r>
              <a:rPr lang="en-US" altLang="ja-JP" sz="1600" dirty="0" smtClean="0"/>
              <a:t>B/</a:t>
            </a:r>
            <a:r>
              <a:rPr lang="ja-JP" altLang="en-US" sz="1600" dirty="0" smtClean="0"/>
              <a:t>⊿</a:t>
            </a:r>
            <a:r>
              <a:rPr lang="en-US" altLang="ja-JP" sz="1600" dirty="0" smtClean="0"/>
              <a:t>t</a:t>
            </a:r>
            <a:r>
              <a:rPr lang="en-US" altLang="ja-JP" sz="1200" dirty="0" smtClean="0"/>
              <a:t> </a:t>
            </a:r>
            <a:r>
              <a:rPr lang="ja-JP" altLang="en-US" sz="1200" dirty="0" smtClean="0"/>
              <a:t>　・</a:t>
            </a:r>
            <a:r>
              <a:rPr lang="en-US" altLang="ja-JP" sz="1600" dirty="0" smtClean="0"/>
              <a:t> 1/[</a:t>
            </a:r>
            <a:r>
              <a:rPr lang="en-US" altLang="ja-JP" sz="1600" i="1" dirty="0" err="1" smtClean="0"/>
              <a:t>peroxidase</a:t>
            </a:r>
            <a:r>
              <a:rPr lang="en-US" altLang="ja-JP" sz="1600" dirty="0" smtClean="0"/>
              <a:t>]</a:t>
            </a:r>
          </a:p>
          <a:p>
            <a:r>
              <a:rPr lang="en-US" altLang="ja-JP" sz="1600" dirty="0" smtClean="0"/>
              <a:t>  </a:t>
            </a:r>
          </a:p>
          <a:p>
            <a:r>
              <a:rPr lang="en-US" altLang="ja-JP" sz="1600" dirty="0" smtClean="0"/>
              <a:t> [B]</a:t>
            </a:r>
            <a:r>
              <a:rPr lang="en-US" altLang="ja-JP" sz="1600" b="1" i="1" dirty="0" smtClean="0"/>
              <a:t> </a:t>
            </a:r>
            <a:r>
              <a:rPr lang="en-US" altLang="ja-JP" sz="1600" dirty="0" smtClean="0"/>
              <a:t> = </a:t>
            </a:r>
            <a:r>
              <a:rPr lang="ja-JP" altLang="en-US" sz="1200" dirty="0" smtClean="0"/>
              <a:t>　</a:t>
            </a:r>
            <a:r>
              <a:rPr lang="en-US" altLang="ja-JP" sz="1600" dirty="0" smtClean="0"/>
              <a:t>1/ </a:t>
            </a:r>
            <a:r>
              <a:rPr lang="en-US" altLang="ja-JP" sz="1600" b="1" i="1" dirty="0" smtClean="0"/>
              <a:t>K </a:t>
            </a:r>
            <a:r>
              <a:rPr lang="en-US" altLang="ja-JP" sz="1600" dirty="0" smtClean="0"/>
              <a:t> </a:t>
            </a:r>
            <a:r>
              <a:rPr lang="ja-JP" altLang="en-US" sz="1600" dirty="0" smtClean="0"/>
              <a:t>・ ⊿</a:t>
            </a:r>
            <a:r>
              <a:rPr lang="en-US" altLang="ja-JP" sz="1600" dirty="0" smtClean="0"/>
              <a:t>B/[B]</a:t>
            </a:r>
            <a:r>
              <a:rPr lang="ja-JP" altLang="en-US" sz="1600" dirty="0" smtClean="0"/>
              <a:t> ・ ⊿</a:t>
            </a:r>
            <a:r>
              <a:rPr lang="en-US" altLang="ja-JP" sz="1600" dirty="0" smtClean="0"/>
              <a:t>t/</a:t>
            </a:r>
            <a:r>
              <a:rPr lang="ja-JP" altLang="en-US" sz="1600" dirty="0" smtClean="0"/>
              <a:t>⊿</a:t>
            </a:r>
            <a:r>
              <a:rPr lang="en-US" altLang="ja-JP" sz="1600" dirty="0" err="1" smtClean="0"/>
              <a:t>t</a:t>
            </a:r>
            <a:r>
              <a:rPr lang="en-US" altLang="ja-JP" sz="1100" dirty="0" err="1" smtClean="0"/>
              <a:t>st</a:t>
            </a:r>
            <a:r>
              <a:rPr lang="en-US" altLang="ja-JP" sz="1200" dirty="0" smtClean="0"/>
              <a:t> </a:t>
            </a:r>
            <a:r>
              <a:rPr lang="ja-JP" altLang="en-US" sz="1200" dirty="0" smtClean="0"/>
              <a:t>　・</a:t>
            </a:r>
            <a:r>
              <a:rPr lang="en-US" altLang="ja-JP" sz="1600" dirty="0" smtClean="0"/>
              <a:t> [</a:t>
            </a:r>
            <a:r>
              <a:rPr lang="en-US" altLang="ja-JP" sz="1600" i="1" dirty="0" err="1" smtClean="0"/>
              <a:t>peroxidase</a:t>
            </a:r>
            <a:r>
              <a:rPr lang="en-US" altLang="ja-JP" sz="1600" dirty="0" smtClean="0"/>
              <a:t>]</a:t>
            </a:r>
            <a:r>
              <a:rPr lang="en-US" altLang="ja-JP" sz="1100" dirty="0" err="1" smtClean="0"/>
              <a:t>st</a:t>
            </a:r>
            <a:r>
              <a:rPr lang="en-US" altLang="ja-JP" sz="1600" dirty="0" smtClean="0"/>
              <a:t> /[</a:t>
            </a:r>
            <a:r>
              <a:rPr lang="en-US" altLang="ja-JP" sz="1600" i="1" dirty="0" err="1" smtClean="0"/>
              <a:t>peroxidase</a:t>
            </a:r>
            <a:r>
              <a:rPr lang="en-US" altLang="ja-JP" sz="1600" dirty="0" smtClean="0"/>
              <a:t>]</a:t>
            </a:r>
          </a:p>
          <a:p>
            <a:endParaRPr lang="en-US" altLang="ja-JP" sz="1600" dirty="0" smtClean="0"/>
          </a:p>
          <a:p>
            <a:r>
              <a:rPr lang="ja-JP" altLang="en-US" sz="1600" dirty="0" smtClean="0"/>
              <a:t>         ⊿</a:t>
            </a:r>
            <a:r>
              <a:rPr lang="en-US" altLang="ja-JP" sz="1600" dirty="0" smtClean="0"/>
              <a:t>B/[B]</a:t>
            </a:r>
            <a:r>
              <a:rPr lang="ja-JP" altLang="en-US" sz="1600" dirty="0" smtClean="0"/>
              <a:t>　＝　</a:t>
            </a:r>
            <a:r>
              <a:rPr lang="en-US" altLang="ja-JP" sz="1600" dirty="0" smtClean="0"/>
              <a:t>0.2, then</a:t>
            </a:r>
          </a:p>
          <a:p>
            <a:endParaRPr lang="en-US" altLang="ja-JP" sz="1600" dirty="0" smtClean="0"/>
          </a:p>
          <a:p>
            <a:r>
              <a:rPr lang="en-US" altLang="ja-JP" sz="1600" dirty="0" smtClean="0"/>
              <a:t> [B]</a:t>
            </a:r>
            <a:r>
              <a:rPr lang="en-US" altLang="ja-JP" sz="1600" b="1" i="1" dirty="0" smtClean="0"/>
              <a:t> </a:t>
            </a:r>
            <a:r>
              <a:rPr lang="en-US" altLang="ja-JP" sz="1600" dirty="0" smtClean="0"/>
              <a:t> = </a:t>
            </a:r>
            <a:r>
              <a:rPr lang="ja-JP" altLang="en-US" sz="1200" dirty="0" smtClean="0"/>
              <a:t>　</a:t>
            </a:r>
            <a:r>
              <a:rPr lang="en-US" altLang="ja-JP" sz="1600" dirty="0" smtClean="0"/>
              <a:t>1/ </a:t>
            </a:r>
            <a:r>
              <a:rPr lang="en-US" altLang="ja-JP" sz="1600" b="1" i="1" dirty="0" smtClean="0"/>
              <a:t>K </a:t>
            </a:r>
            <a:r>
              <a:rPr lang="en-US" altLang="ja-JP" sz="1600" dirty="0" smtClean="0"/>
              <a:t> </a:t>
            </a:r>
            <a:r>
              <a:rPr lang="ja-JP" altLang="en-US" sz="1600" dirty="0" smtClean="0"/>
              <a:t>・ </a:t>
            </a:r>
            <a:r>
              <a:rPr lang="en-US" altLang="ja-JP" sz="1600" dirty="0" smtClean="0"/>
              <a:t>0.2 </a:t>
            </a:r>
            <a:r>
              <a:rPr lang="ja-JP" altLang="en-US" sz="1600" dirty="0" smtClean="0"/>
              <a:t>・ ⊿</a:t>
            </a:r>
            <a:r>
              <a:rPr lang="en-US" altLang="ja-JP" sz="1600" dirty="0" smtClean="0"/>
              <a:t>t/</a:t>
            </a:r>
            <a:r>
              <a:rPr lang="ja-JP" altLang="en-US" sz="1600" dirty="0" smtClean="0"/>
              <a:t>⊿</a:t>
            </a:r>
            <a:r>
              <a:rPr lang="en-US" altLang="ja-JP" sz="1600" dirty="0" err="1" smtClean="0"/>
              <a:t>t</a:t>
            </a:r>
            <a:r>
              <a:rPr lang="en-US" altLang="ja-JP" sz="1100" dirty="0" err="1" smtClean="0"/>
              <a:t>st</a:t>
            </a:r>
            <a:r>
              <a:rPr lang="en-US" altLang="ja-JP" sz="1200" dirty="0" smtClean="0"/>
              <a:t> </a:t>
            </a:r>
            <a:r>
              <a:rPr lang="ja-JP" altLang="en-US" sz="1200" dirty="0" smtClean="0"/>
              <a:t>　・</a:t>
            </a:r>
            <a:r>
              <a:rPr lang="en-US" altLang="ja-JP" sz="1600" dirty="0" smtClean="0"/>
              <a:t> [</a:t>
            </a:r>
            <a:r>
              <a:rPr lang="en-US" altLang="ja-JP" sz="1600" i="1" dirty="0" err="1" smtClean="0"/>
              <a:t>peroxidase</a:t>
            </a:r>
            <a:r>
              <a:rPr lang="en-US" altLang="ja-JP" sz="1600" dirty="0" smtClean="0"/>
              <a:t>]</a:t>
            </a:r>
            <a:r>
              <a:rPr lang="en-US" altLang="ja-JP" sz="1100" dirty="0" err="1" smtClean="0"/>
              <a:t>st</a:t>
            </a:r>
            <a:r>
              <a:rPr lang="en-US" altLang="ja-JP" sz="1600" dirty="0" smtClean="0"/>
              <a:t> /[</a:t>
            </a:r>
            <a:r>
              <a:rPr lang="en-US" altLang="ja-JP" sz="1600" i="1" dirty="0" err="1" smtClean="0"/>
              <a:t>peroxidase</a:t>
            </a:r>
            <a:r>
              <a:rPr lang="en-US" altLang="ja-JP" sz="1600" dirty="0" smtClean="0"/>
              <a:t>]</a:t>
            </a:r>
          </a:p>
          <a:p>
            <a:endParaRPr lang="en-US" altLang="ja-JP" sz="1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60648"/>
            <a:ext cx="8229600" cy="576064"/>
          </a:xfrm>
        </p:spPr>
        <p:txBody>
          <a:bodyPr>
            <a:normAutofit/>
          </a:bodyPr>
          <a:lstStyle/>
          <a:p>
            <a:pPr algn="ctr"/>
            <a:r>
              <a:rPr kumimoji="1" lang="en-US" altLang="ja-JP" sz="2800" dirty="0" smtClean="0">
                <a:latin typeface="Arial Unicode MS" pitchFamily="50" charset="-128"/>
                <a:ea typeface="Arial Unicode MS" pitchFamily="50" charset="-128"/>
                <a:cs typeface="Arial Unicode MS" pitchFamily="50" charset="-128"/>
              </a:rPr>
              <a:t>Law of mass action in </a:t>
            </a:r>
            <a:r>
              <a:rPr kumimoji="1" lang="en-US" altLang="ja-JP" sz="2800" dirty="0" err="1" smtClean="0">
                <a:latin typeface="Arial Unicode MS" pitchFamily="50" charset="-128"/>
                <a:ea typeface="Arial Unicode MS" pitchFamily="50" charset="-128"/>
                <a:cs typeface="Arial Unicode MS" pitchFamily="50" charset="-128"/>
              </a:rPr>
              <a:t>bilirubin</a:t>
            </a:r>
            <a:r>
              <a:rPr kumimoji="1" lang="en-US" altLang="ja-JP" sz="2800" dirty="0" smtClean="0">
                <a:latin typeface="Arial Unicode MS" pitchFamily="50" charset="-128"/>
                <a:ea typeface="Arial Unicode MS" pitchFamily="50" charset="-128"/>
                <a:cs typeface="Arial Unicode MS" pitchFamily="50" charset="-128"/>
              </a:rPr>
              <a:t>-albumin binding</a:t>
            </a:r>
            <a:endParaRPr kumimoji="1" lang="ja-JP" altLang="en-US" sz="2800" dirty="0">
              <a:latin typeface="Arial Unicode MS" pitchFamily="50" charset="-128"/>
              <a:ea typeface="Arial Unicode MS" pitchFamily="50" charset="-128"/>
              <a:cs typeface="Arial Unicode MS" pitchFamily="50" charset="-128"/>
            </a:endParaRPr>
          </a:p>
        </p:txBody>
      </p:sp>
      <p:sp>
        <p:nvSpPr>
          <p:cNvPr id="41" name="スライド番号プレースホルダ 40"/>
          <p:cNvSpPr>
            <a:spLocks noGrp="1"/>
          </p:cNvSpPr>
          <p:nvPr>
            <p:ph type="sldNum" sz="quarter" idx="12"/>
          </p:nvPr>
        </p:nvSpPr>
        <p:spPr/>
        <p:txBody>
          <a:bodyPr/>
          <a:lstStyle/>
          <a:p>
            <a:fld id="{E6B7C3CC-9276-48EE-8166-AA23698FC084}" type="slidenum">
              <a:rPr kumimoji="1" lang="ja-JP" altLang="en-US" smtClean="0"/>
              <a:pPr/>
              <a:t>21</a:t>
            </a:fld>
            <a:endParaRPr kumimoji="1" lang="ja-JP" altLang="en-US"/>
          </a:p>
        </p:txBody>
      </p:sp>
      <p:grpSp>
        <p:nvGrpSpPr>
          <p:cNvPr id="27" name="グループ化 26"/>
          <p:cNvGrpSpPr/>
          <p:nvPr/>
        </p:nvGrpSpPr>
        <p:grpSpPr>
          <a:xfrm>
            <a:off x="1428158" y="1052736"/>
            <a:ext cx="7025434" cy="1569660"/>
            <a:chOff x="1428158" y="1052736"/>
            <a:chExt cx="7025434" cy="1569660"/>
          </a:xfrm>
        </p:grpSpPr>
        <p:sp>
          <p:nvSpPr>
            <p:cNvPr id="16" name="正方形/長方形 15"/>
            <p:cNvSpPr/>
            <p:nvPr/>
          </p:nvSpPr>
          <p:spPr>
            <a:xfrm>
              <a:off x="1428158" y="1709358"/>
              <a:ext cx="579967" cy="369332"/>
            </a:xfrm>
            <a:prstGeom prst="rect">
              <a:avLst/>
            </a:prstGeom>
          </p:spPr>
          <p:txBody>
            <a:bodyPr wrap="none">
              <a:spAutoFit/>
            </a:bodyPr>
            <a:lstStyle/>
            <a:p>
              <a:r>
                <a:rPr lang="en-US" altLang="ja-JP" dirty="0" smtClean="0"/>
                <a:t>Ka =</a:t>
              </a:r>
              <a:endParaRPr lang="ja-JP" altLang="en-US" dirty="0"/>
            </a:p>
          </p:txBody>
        </p:sp>
        <p:sp>
          <p:nvSpPr>
            <p:cNvPr id="17" name="テキスト ボックス 16"/>
            <p:cNvSpPr txBox="1"/>
            <p:nvPr/>
          </p:nvSpPr>
          <p:spPr>
            <a:xfrm>
              <a:off x="1924773" y="1495044"/>
              <a:ext cx="1789401" cy="1015663"/>
            </a:xfrm>
            <a:prstGeom prst="rect">
              <a:avLst/>
            </a:prstGeom>
            <a:noFill/>
          </p:spPr>
          <p:txBody>
            <a:bodyPr wrap="none" rtlCol="0">
              <a:spAutoFit/>
            </a:bodyPr>
            <a:lstStyle/>
            <a:p>
              <a:pPr algn="ctr"/>
              <a:r>
                <a:rPr lang="en-US" altLang="ja-JP" dirty="0" smtClean="0"/>
                <a:t>[BA]</a:t>
              </a:r>
            </a:p>
            <a:p>
              <a:pPr algn="ctr"/>
              <a:r>
                <a:rPr lang="en-US" altLang="ja-JP" dirty="0" smtClean="0"/>
                <a:t>[UB] </a:t>
              </a:r>
              <a:r>
                <a:rPr lang="ja-JP" altLang="en-US" sz="2400" dirty="0" smtClean="0"/>
                <a:t>・</a:t>
              </a:r>
              <a:r>
                <a:rPr lang="en-US" altLang="ja-JP" sz="2400" dirty="0" smtClean="0"/>
                <a:t> </a:t>
              </a:r>
              <a:r>
                <a:rPr lang="en-US" altLang="ja-JP" dirty="0" smtClean="0"/>
                <a:t>[A]  </a:t>
              </a:r>
            </a:p>
            <a:p>
              <a:endParaRPr kumimoji="1" lang="ja-JP" altLang="en-US" dirty="0"/>
            </a:p>
          </p:txBody>
        </p:sp>
        <p:cxnSp>
          <p:nvCxnSpPr>
            <p:cNvPr id="18" name="直線コネクタ 17"/>
            <p:cNvCxnSpPr/>
            <p:nvPr/>
          </p:nvCxnSpPr>
          <p:spPr>
            <a:xfrm>
              <a:off x="2123728" y="1844824"/>
              <a:ext cx="12064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3707904" y="1052736"/>
              <a:ext cx="4745688" cy="1569660"/>
            </a:xfrm>
            <a:prstGeom prst="rect">
              <a:avLst/>
            </a:prstGeom>
          </p:spPr>
          <p:txBody>
            <a:bodyPr wrap="square">
              <a:spAutoFit/>
            </a:bodyPr>
            <a:lstStyle/>
            <a:p>
              <a:pPr>
                <a:lnSpc>
                  <a:spcPct val="150000"/>
                </a:lnSpc>
              </a:pPr>
              <a:r>
                <a:rPr lang="en-US" altLang="ja-JP" sz="1600" dirty="0" smtClean="0">
                  <a:latin typeface="+mj-ea"/>
                  <a:ea typeface="+mj-ea"/>
                </a:rPr>
                <a:t>[BA] : </a:t>
              </a:r>
              <a:r>
                <a:rPr lang="ja-JP" altLang="en-US" sz="1600" dirty="0" smtClean="0">
                  <a:latin typeface="+mj-ea"/>
                  <a:ea typeface="+mj-ea"/>
                </a:rPr>
                <a:t>結合した　</a:t>
              </a:r>
              <a:r>
                <a:rPr lang="en-US" altLang="ja-JP" sz="1600" dirty="0" err="1" smtClean="0">
                  <a:latin typeface="+mj-ea"/>
                  <a:ea typeface="+mj-ea"/>
                </a:rPr>
                <a:t>biliribin</a:t>
              </a:r>
              <a:r>
                <a:rPr lang="ja-JP" altLang="en-US" sz="1600" dirty="0" smtClean="0">
                  <a:latin typeface="+mj-ea"/>
                  <a:ea typeface="+mj-ea"/>
                </a:rPr>
                <a:t>　のモル濃度</a:t>
              </a:r>
              <a:endParaRPr lang="en-US" altLang="ja-JP" sz="1600" dirty="0" smtClean="0">
                <a:latin typeface="+mj-ea"/>
                <a:ea typeface="+mj-ea"/>
              </a:endParaRPr>
            </a:p>
            <a:p>
              <a:pPr>
                <a:lnSpc>
                  <a:spcPct val="150000"/>
                </a:lnSpc>
              </a:pPr>
              <a:r>
                <a:rPr lang="en-US" altLang="ja-JP" sz="1600" dirty="0" smtClean="0">
                  <a:latin typeface="+mj-ea"/>
                  <a:ea typeface="+mj-ea"/>
                </a:rPr>
                <a:t>[UB] : </a:t>
              </a:r>
              <a:r>
                <a:rPr lang="ja-JP" altLang="en-US" sz="1600" dirty="0" smtClean="0">
                  <a:latin typeface="+mj-ea"/>
                  <a:ea typeface="+mj-ea"/>
                </a:rPr>
                <a:t>遊離の　</a:t>
              </a:r>
              <a:r>
                <a:rPr lang="en-US" altLang="ja-JP" sz="1600" dirty="0" err="1" smtClean="0">
                  <a:latin typeface="+mj-ea"/>
                  <a:ea typeface="+mj-ea"/>
                </a:rPr>
                <a:t>biliribin</a:t>
              </a:r>
              <a:r>
                <a:rPr lang="ja-JP" altLang="en-US" sz="1600" dirty="0" smtClean="0">
                  <a:latin typeface="+mj-ea"/>
                  <a:ea typeface="+mj-ea"/>
                </a:rPr>
                <a:t>　のモル濃度</a:t>
              </a:r>
              <a:endParaRPr lang="en-US" altLang="ja-JP" sz="1600" dirty="0" smtClean="0">
                <a:latin typeface="+mj-ea"/>
                <a:ea typeface="+mj-ea"/>
              </a:endParaRPr>
            </a:p>
            <a:p>
              <a:pPr>
                <a:lnSpc>
                  <a:spcPct val="150000"/>
                </a:lnSpc>
              </a:pPr>
              <a:r>
                <a:rPr lang="en-US" altLang="ja-JP" sz="1600" dirty="0">
                  <a:latin typeface="+mj-ea"/>
                  <a:ea typeface="+mj-ea"/>
                </a:rPr>
                <a:t>[A</a:t>
              </a:r>
              <a:r>
                <a:rPr lang="en-US" altLang="ja-JP" sz="1600" dirty="0" smtClean="0">
                  <a:latin typeface="+mj-ea"/>
                  <a:ea typeface="+mj-ea"/>
                </a:rPr>
                <a:t>]   </a:t>
              </a:r>
              <a:r>
                <a:rPr lang="en-US" altLang="ja-JP" sz="1600" dirty="0">
                  <a:latin typeface="+mj-ea"/>
                  <a:ea typeface="+mj-ea"/>
                </a:rPr>
                <a:t>: </a:t>
              </a:r>
              <a:r>
                <a:rPr lang="ja-JP" altLang="en-US" sz="1600" dirty="0">
                  <a:latin typeface="+mj-ea"/>
                  <a:ea typeface="+mj-ea"/>
                </a:rPr>
                <a:t>遊離の</a:t>
              </a:r>
              <a:r>
                <a:rPr lang="en-US" altLang="ja-JP" sz="1600" dirty="0">
                  <a:latin typeface="+mj-ea"/>
                  <a:ea typeface="+mj-ea"/>
                </a:rPr>
                <a:t>albumin</a:t>
              </a:r>
              <a:r>
                <a:rPr lang="ja-JP" altLang="en-US" sz="1600" dirty="0">
                  <a:latin typeface="+mj-ea"/>
                  <a:ea typeface="+mj-ea"/>
                </a:rPr>
                <a:t>のモル</a:t>
              </a:r>
              <a:r>
                <a:rPr lang="ja-JP" altLang="en-US" sz="1600" dirty="0" smtClean="0">
                  <a:latin typeface="+mj-ea"/>
                  <a:ea typeface="+mj-ea"/>
                </a:rPr>
                <a:t>濃度</a:t>
              </a:r>
              <a:endParaRPr lang="en-US" altLang="ja-JP" sz="1600" dirty="0" smtClean="0">
                <a:latin typeface="+mj-ea"/>
                <a:ea typeface="+mj-ea"/>
              </a:endParaRPr>
            </a:p>
            <a:p>
              <a:pPr>
                <a:lnSpc>
                  <a:spcPct val="150000"/>
                </a:lnSpc>
              </a:pPr>
              <a:r>
                <a:rPr lang="en-US" altLang="ja-JP" sz="1600" dirty="0" smtClean="0">
                  <a:latin typeface="+mj-ea"/>
                  <a:ea typeface="+mj-ea"/>
                </a:rPr>
                <a:t>Ka : Association constant</a:t>
              </a:r>
            </a:p>
          </p:txBody>
        </p:sp>
      </p:grpSp>
      <p:sp>
        <p:nvSpPr>
          <p:cNvPr id="38" name="テキスト ボックス 37"/>
          <p:cNvSpPr txBox="1"/>
          <p:nvPr/>
        </p:nvSpPr>
        <p:spPr>
          <a:xfrm>
            <a:off x="1907704" y="5157192"/>
            <a:ext cx="5920210" cy="1338828"/>
          </a:xfrm>
          <a:prstGeom prst="rect">
            <a:avLst/>
          </a:prstGeom>
          <a:noFill/>
        </p:spPr>
        <p:txBody>
          <a:bodyPr wrap="none" rtlCol="0">
            <a:spAutoFit/>
          </a:bodyPr>
          <a:lstStyle/>
          <a:p>
            <a:pPr>
              <a:lnSpc>
                <a:spcPct val="150000"/>
              </a:lnSpc>
              <a:buFont typeface="Arial" pitchFamily="34" charset="0"/>
              <a:buChar char="•"/>
            </a:pPr>
            <a:r>
              <a:rPr lang="en-US" altLang="ja-JP" dirty="0" smtClean="0">
                <a:latin typeface="+mj-ea"/>
                <a:ea typeface="+mj-ea"/>
              </a:rPr>
              <a:t>[UB]</a:t>
            </a:r>
            <a:r>
              <a:rPr lang="ja-JP" altLang="en-US" dirty="0" smtClean="0">
                <a:latin typeface="+mj-ea"/>
                <a:ea typeface="+mj-ea"/>
              </a:rPr>
              <a:t>は、</a:t>
            </a:r>
            <a:r>
              <a:rPr lang="en-US" altLang="ja-JP" dirty="0" smtClean="0">
                <a:latin typeface="+mj-ea"/>
                <a:ea typeface="+mj-ea"/>
              </a:rPr>
              <a:t>[BA]/[TA] </a:t>
            </a:r>
            <a:r>
              <a:rPr lang="ja-JP" altLang="en-US" dirty="0" smtClean="0">
                <a:latin typeface="+mj-ea"/>
                <a:ea typeface="+mj-ea"/>
              </a:rPr>
              <a:t>モル比により、規定される。</a:t>
            </a:r>
          </a:p>
          <a:p>
            <a:pPr>
              <a:lnSpc>
                <a:spcPct val="150000"/>
              </a:lnSpc>
              <a:buFont typeface="Arial" pitchFamily="34" charset="0"/>
              <a:buChar char="•"/>
            </a:pPr>
            <a:r>
              <a:rPr kumimoji="1" lang="ja-JP" altLang="en-US" dirty="0" smtClean="0">
                <a:latin typeface="+mj-ea"/>
                <a:ea typeface="+mj-ea"/>
              </a:rPr>
              <a:t>従って、モル比が</a:t>
            </a:r>
            <a:r>
              <a:rPr kumimoji="1" lang="en-US" altLang="ja-JP" dirty="0" smtClean="0">
                <a:latin typeface="+mj-ea"/>
                <a:ea typeface="+mj-ea"/>
              </a:rPr>
              <a:t>1</a:t>
            </a:r>
            <a:r>
              <a:rPr kumimoji="1" lang="ja-JP" altLang="en-US" dirty="0" smtClean="0">
                <a:latin typeface="+mj-ea"/>
                <a:ea typeface="+mj-ea"/>
              </a:rPr>
              <a:t>以下では、希釈による影響はない。</a:t>
            </a:r>
            <a:endParaRPr kumimoji="1" lang="en-US" altLang="ja-JP" dirty="0" smtClean="0">
              <a:latin typeface="+mj-ea"/>
              <a:ea typeface="+mj-ea"/>
            </a:endParaRPr>
          </a:p>
          <a:p>
            <a:pPr>
              <a:lnSpc>
                <a:spcPct val="150000"/>
              </a:lnSpc>
              <a:buFont typeface="Arial" pitchFamily="34" charset="0"/>
              <a:buChar char="•"/>
            </a:pPr>
            <a:r>
              <a:rPr lang="ja-JP" altLang="en-US" dirty="0" smtClean="0">
                <a:latin typeface="+mj-ea"/>
                <a:ea typeface="+mj-ea"/>
              </a:rPr>
              <a:t>しかし、</a:t>
            </a:r>
            <a:r>
              <a:rPr kumimoji="1" lang="ja-JP" altLang="en-US" dirty="0" smtClean="0">
                <a:latin typeface="+mj-ea"/>
                <a:ea typeface="+mj-ea"/>
              </a:rPr>
              <a:t>競合物質が大量に存在すると、影響される。</a:t>
            </a:r>
            <a:endParaRPr kumimoji="1" lang="ja-JP" altLang="en-US" dirty="0">
              <a:latin typeface="+mj-ea"/>
              <a:ea typeface="+mj-ea"/>
            </a:endParaRPr>
          </a:p>
        </p:txBody>
      </p:sp>
      <p:grpSp>
        <p:nvGrpSpPr>
          <p:cNvPr id="31" name="グループ化 30"/>
          <p:cNvGrpSpPr/>
          <p:nvPr/>
        </p:nvGrpSpPr>
        <p:grpSpPr>
          <a:xfrm>
            <a:off x="1475656" y="2780928"/>
            <a:ext cx="7129362" cy="2389710"/>
            <a:chOff x="1475656" y="2780928"/>
            <a:chExt cx="7129362" cy="2389710"/>
          </a:xfrm>
        </p:grpSpPr>
        <p:grpSp>
          <p:nvGrpSpPr>
            <p:cNvPr id="39" name="グループ化 38"/>
            <p:cNvGrpSpPr/>
            <p:nvPr/>
          </p:nvGrpSpPr>
          <p:grpSpPr>
            <a:xfrm>
              <a:off x="1835696" y="2780928"/>
              <a:ext cx="6769322" cy="369332"/>
              <a:chOff x="1835696" y="2780928"/>
              <a:chExt cx="6769322" cy="369332"/>
            </a:xfrm>
          </p:grpSpPr>
          <p:sp>
            <p:nvSpPr>
              <p:cNvPr id="29" name="テキスト ボックス 28"/>
              <p:cNvSpPr txBox="1"/>
              <p:nvPr/>
            </p:nvSpPr>
            <p:spPr>
              <a:xfrm>
                <a:off x="5508104" y="2780928"/>
                <a:ext cx="3096914" cy="338554"/>
              </a:xfrm>
              <a:prstGeom prst="rect">
                <a:avLst/>
              </a:prstGeom>
              <a:noFill/>
            </p:spPr>
            <p:txBody>
              <a:bodyPr wrap="square" rtlCol="0">
                <a:spAutoFit/>
              </a:bodyPr>
              <a:lstStyle/>
              <a:p>
                <a:r>
                  <a:rPr lang="en-US" altLang="ja-JP" sz="1600" dirty="0" smtClean="0">
                    <a:latin typeface="+mn-ea"/>
                  </a:rPr>
                  <a:t>[TA] : </a:t>
                </a:r>
                <a:r>
                  <a:rPr lang="ja-JP" altLang="en-US" sz="1600" dirty="0" smtClean="0">
                    <a:latin typeface="+mn-ea"/>
                  </a:rPr>
                  <a:t>総</a:t>
                </a:r>
                <a:r>
                  <a:rPr lang="en-US" altLang="ja-JP" sz="1600" dirty="0" smtClean="0">
                    <a:latin typeface="+mn-ea"/>
                  </a:rPr>
                  <a:t>albumin</a:t>
                </a:r>
                <a:r>
                  <a:rPr lang="ja-JP" altLang="en-US" sz="1600" dirty="0" smtClean="0">
                    <a:latin typeface="+mn-ea"/>
                  </a:rPr>
                  <a:t>濃度</a:t>
                </a:r>
                <a:endParaRPr lang="en-US" altLang="ja-JP" sz="1600" dirty="0" smtClean="0">
                  <a:latin typeface="+mn-ea"/>
                </a:endParaRPr>
              </a:p>
            </p:txBody>
          </p:sp>
          <p:sp>
            <p:nvSpPr>
              <p:cNvPr id="30" name="テキスト ボックス 29"/>
              <p:cNvSpPr txBox="1"/>
              <p:nvPr/>
            </p:nvSpPr>
            <p:spPr>
              <a:xfrm>
                <a:off x="1835696" y="2780928"/>
                <a:ext cx="3475503" cy="369332"/>
              </a:xfrm>
              <a:prstGeom prst="rect">
                <a:avLst/>
              </a:prstGeom>
              <a:noFill/>
            </p:spPr>
            <p:txBody>
              <a:bodyPr wrap="none" rtlCol="0">
                <a:spAutoFit/>
              </a:bodyPr>
              <a:lstStyle/>
              <a:p>
                <a:r>
                  <a:rPr lang="en-US" altLang="ja-JP" dirty="0" smtClean="0"/>
                  <a:t>[A]  = [TA] -  [BA] </a:t>
                </a:r>
                <a:r>
                  <a:rPr lang="ja-JP" altLang="en-US" sz="1600" dirty="0" smtClean="0">
                    <a:latin typeface="+mn-ea"/>
                  </a:rPr>
                  <a:t>であるので、</a:t>
                </a:r>
                <a:endParaRPr lang="en-US" altLang="ja-JP" sz="1600" dirty="0" smtClean="0">
                  <a:latin typeface="+mn-ea"/>
                </a:endParaRPr>
              </a:p>
            </p:txBody>
          </p:sp>
        </p:grpSp>
        <p:grpSp>
          <p:nvGrpSpPr>
            <p:cNvPr id="40" name="グループ化 39"/>
            <p:cNvGrpSpPr/>
            <p:nvPr/>
          </p:nvGrpSpPr>
          <p:grpSpPr>
            <a:xfrm>
              <a:off x="1475656" y="3140968"/>
              <a:ext cx="3481816" cy="945396"/>
              <a:chOff x="1475656" y="3140968"/>
              <a:chExt cx="3481816" cy="945396"/>
            </a:xfrm>
          </p:grpSpPr>
          <p:sp>
            <p:nvSpPr>
              <p:cNvPr id="22" name="正方形/長方形 21"/>
              <p:cNvSpPr/>
              <p:nvPr/>
            </p:nvSpPr>
            <p:spPr>
              <a:xfrm>
                <a:off x="1475656" y="3500438"/>
                <a:ext cx="1008112" cy="369332"/>
              </a:xfrm>
              <a:prstGeom prst="rect">
                <a:avLst/>
              </a:prstGeom>
            </p:spPr>
            <p:txBody>
              <a:bodyPr wrap="square">
                <a:spAutoFit/>
              </a:bodyPr>
              <a:lstStyle/>
              <a:p>
                <a:r>
                  <a:rPr lang="en-US" altLang="ja-JP" dirty="0" smtClean="0"/>
                  <a:t>[UB] =</a:t>
                </a:r>
                <a:endParaRPr lang="ja-JP" altLang="en-US" dirty="0"/>
              </a:p>
            </p:txBody>
          </p:sp>
          <p:sp>
            <p:nvSpPr>
              <p:cNvPr id="23" name="テキスト ボックス 22"/>
              <p:cNvSpPr txBox="1"/>
              <p:nvPr/>
            </p:nvSpPr>
            <p:spPr>
              <a:xfrm>
                <a:off x="2555776" y="3284984"/>
                <a:ext cx="432048" cy="369332"/>
              </a:xfrm>
              <a:prstGeom prst="rect">
                <a:avLst/>
              </a:prstGeom>
              <a:noFill/>
            </p:spPr>
            <p:txBody>
              <a:bodyPr wrap="square" rtlCol="0">
                <a:spAutoFit/>
              </a:bodyPr>
              <a:lstStyle/>
              <a:p>
                <a:pPr algn="ctr"/>
                <a:r>
                  <a:rPr lang="en-US" altLang="ja-JP" dirty="0" smtClean="0"/>
                  <a:t>1</a:t>
                </a:r>
              </a:p>
            </p:txBody>
          </p:sp>
          <p:cxnSp>
            <p:nvCxnSpPr>
              <p:cNvPr id="24" name="直線コネクタ 23"/>
              <p:cNvCxnSpPr/>
              <p:nvPr/>
            </p:nvCxnSpPr>
            <p:spPr>
              <a:xfrm>
                <a:off x="2558087" y="3685104"/>
                <a:ext cx="4251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347864" y="3140968"/>
                <a:ext cx="1609608" cy="923330"/>
              </a:xfrm>
              <a:prstGeom prst="rect">
                <a:avLst/>
              </a:prstGeom>
              <a:noFill/>
            </p:spPr>
            <p:txBody>
              <a:bodyPr wrap="none" rtlCol="0">
                <a:spAutoFit/>
              </a:bodyPr>
              <a:lstStyle/>
              <a:p>
                <a:pPr algn="ctr">
                  <a:lnSpc>
                    <a:spcPct val="150000"/>
                  </a:lnSpc>
                </a:pPr>
                <a:r>
                  <a:rPr lang="en-US" altLang="ja-JP" dirty="0" smtClean="0"/>
                  <a:t>[BA]</a:t>
                </a:r>
              </a:p>
              <a:p>
                <a:pPr algn="ctr">
                  <a:lnSpc>
                    <a:spcPct val="150000"/>
                  </a:lnSpc>
                </a:pPr>
                <a:r>
                  <a:rPr lang="en-US" altLang="ja-JP" dirty="0" smtClean="0"/>
                  <a:t> [TA] -  [BA]</a:t>
                </a:r>
                <a:endParaRPr kumimoji="1" lang="ja-JP" altLang="en-US" dirty="0"/>
              </a:p>
            </p:txBody>
          </p:sp>
          <p:cxnSp>
            <p:nvCxnSpPr>
              <p:cNvPr id="26" name="直線コネクタ 25"/>
              <p:cNvCxnSpPr/>
              <p:nvPr/>
            </p:nvCxnSpPr>
            <p:spPr>
              <a:xfrm>
                <a:off x="3438208" y="3685104"/>
                <a:ext cx="14401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3054702" y="3500438"/>
                <a:ext cx="300082" cy="369332"/>
              </a:xfrm>
              <a:prstGeom prst="rect">
                <a:avLst/>
              </a:prstGeom>
            </p:spPr>
            <p:txBody>
              <a:bodyPr wrap="none">
                <a:spAutoFit/>
              </a:bodyPr>
              <a:lstStyle/>
              <a:p>
                <a:r>
                  <a:rPr lang="ja-JP" altLang="en-US" dirty="0" smtClean="0"/>
                  <a:t>・</a:t>
                </a:r>
                <a:endParaRPr lang="ja-JP" altLang="en-US" dirty="0"/>
              </a:p>
            </p:txBody>
          </p:sp>
          <p:sp>
            <p:nvSpPr>
              <p:cNvPr id="33" name="正方形/長方形 32"/>
              <p:cNvSpPr/>
              <p:nvPr/>
            </p:nvSpPr>
            <p:spPr>
              <a:xfrm>
                <a:off x="2555776" y="3717032"/>
                <a:ext cx="464935" cy="369332"/>
              </a:xfrm>
              <a:prstGeom prst="rect">
                <a:avLst/>
              </a:prstGeom>
            </p:spPr>
            <p:txBody>
              <a:bodyPr wrap="none">
                <a:spAutoFit/>
              </a:bodyPr>
              <a:lstStyle/>
              <a:p>
                <a:pPr algn="ctr"/>
                <a:r>
                  <a:rPr lang="en-US" altLang="ja-JP" dirty="0" smtClean="0"/>
                  <a:t>Ka</a:t>
                </a:r>
              </a:p>
            </p:txBody>
          </p:sp>
        </p:grpSp>
        <p:grpSp>
          <p:nvGrpSpPr>
            <p:cNvPr id="32" name="グループ化 31"/>
            <p:cNvGrpSpPr/>
            <p:nvPr/>
          </p:nvGrpSpPr>
          <p:grpSpPr>
            <a:xfrm>
              <a:off x="1475656" y="4247308"/>
              <a:ext cx="3637982" cy="923330"/>
              <a:chOff x="1475656" y="4247308"/>
              <a:chExt cx="3637982" cy="923330"/>
            </a:xfrm>
          </p:grpSpPr>
          <p:sp>
            <p:nvSpPr>
              <p:cNvPr id="34" name="正方形/長方形 33"/>
              <p:cNvSpPr/>
              <p:nvPr/>
            </p:nvSpPr>
            <p:spPr>
              <a:xfrm>
                <a:off x="1475656" y="4508550"/>
                <a:ext cx="1008112" cy="369332"/>
              </a:xfrm>
              <a:prstGeom prst="rect">
                <a:avLst/>
              </a:prstGeom>
            </p:spPr>
            <p:txBody>
              <a:bodyPr wrap="square">
                <a:spAutoFit/>
              </a:bodyPr>
              <a:lstStyle/>
              <a:p>
                <a:r>
                  <a:rPr lang="en-US" altLang="ja-JP" dirty="0" smtClean="0"/>
                  <a:t>[UB] =</a:t>
                </a:r>
                <a:endParaRPr lang="ja-JP" altLang="en-US" dirty="0"/>
              </a:p>
            </p:txBody>
          </p:sp>
          <p:sp>
            <p:nvSpPr>
              <p:cNvPr id="35" name="テキスト ボックス 34"/>
              <p:cNvSpPr txBox="1"/>
              <p:nvPr/>
            </p:nvSpPr>
            <p:spPr>
              <a:xfrm>
                <a:off x="2555776" y="4293096"/>
                <a:ext cx="432048" cy="369332"/>
              </a:xfrm>
              <a:prstGeom prst="rect">
                <a:avLst/>
              </a:prstGeom>
              <a:noFill/>
            </p:spPr>
            <p:txBody>
              <a:bodyPr wrap="square" rtlCol="0">
                <a:spAutoFit/>
              </a:bodyPr>
              <a:lstStyle/>
              <a:p>
                <a:pPr algn="ctr"/>
                <a:r>
                  <a:rPr lang="en-US" altLang="ja-JP" dirty="0" smtClean="0"/>
                  <a:t>1</a:t>
                </a:r>
              </a:p>
            </p:txBody>
          </p:sp>
          <p:cxnSp>
            <p:nvCxnSpPr>
              <p:cNvPr id="36" name="直線コネクタ 35"/>
              <p:cNvCxnSpPr/>
              <p:nvPr/>
            </p:nvCxnSpPr>
            <p:spPr>
              <a:xfrm>
                <a:off x="2558087" y="4693216"/>
                <a:ext cx="4251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335714" y="4247308"/>
                <a:ext cx="1777924" cy="923330"/>
              </a:xfrm>
              <a:prstGeom prst="rect">
                <a:avLst/>
              </a:prstGeom>
              <a:noFill/>
            </p:spPr>
            <p:txBody>
              <a:bodyPr wrap="none" rtlCol="0">
                <a:spAutoFit/>
              </a:bodyPr>
              <a:lstStyle/>
              <a:p>
                <a:pPr algn="ctr">
                  <a:lnSpc>
                    <a:spcPct val="150000"/>
                  </a:lnSpc>
                </a:pPr>
                <a:r>
                  <a:rPr lang="en-US" altLang="ja-JP" dirty="0" smtClean="0"/>
                  <a:t>[BA]/[TA] </a:t>
                </a:r>
              </a:p>
              <a:p>
                <a:pPr algn="ctr">
                  <a:lnSpc>
                    <a:spcPct val="150000"/>
                  </a:lnSpc>
                </a:pPr>
                <a:r>
                  <a:rPr lang="en-US" altLang="ja-JP" dirty="0" smtClean="0"/>
                  <a:t>1 -  [BA]/[TA]</a:t>
                </a:r>
                <a:endParaRPr kumimoji="1" lang="ja-JP" altLang="en-US" dirty="0"/>
              </a:p>
            </p:txBody>
          </p:sp>
          <p:cxnSp>
            <p:nvCxnSpPr>
              <p:cNvPr id="44" name="直線コネクタ 43"/>
              <p:cNvCxnSpPr/>
              <p:nvPr/>
            </p:nvCxnSpPr>
            <p:spPr>
              <a:xfrm>
                <a:off x="3438208" y="4693216"/>
                <a:ext cx="14401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3054702" y="4508550"/>
                <a:ext cx="300082" cy="369332"/>
              </a:xfrm>
              <a:prstGeom prst="rect">
                <a:avLst/>
              </a:prstGeom>
            </p:spPr>
            <p:txBody>
              <a:bodyPr wrap="none">
                <a:spAutoFit/>
              </a:bodyPr>
              <a:lstStyle/>
              <a:p>
                <a:r>
                  <a:rPr lang="ja-JP" altLang="en-US" dirty="0" smtClean="0"/>
                  <a:t>・</a:t>
                </a:r>
                <a:endParaRPr lang="ja-JP" altLang="en-US" dirty="0"/>
              </a:p>
            </p:txBody>
          </p:sp>
          <p:sp>
            <p:nvSpPr>
              <p:cNvPr id="46" name="正方形/長方形 45"/>
              <p:cNvSpPr/>
              <p:nvPr/>
            </p:nvSpPr>
            <p:spPr>
              <a:xfrm>
                <a:off x="2555776" y="4725144"/>
                <a:ext cx="464935" cy="369332"/>
              </a:xfrm>
              <a:prstGeom prst="rect">
                <a:avLst/>
              </a:prstGeom>
            </p:spPr>
            <p:txBody>
              <a:bodyPr wrap="none">
                <a:spAutoFit/>
              </a:bodyPr>
              <a:lstStyle/>
              <a:p>
                <a:pPr algn="ctr"/>
                <a:r>
                  <a:rPr lang="en-US" altLang="ja-JP" dirty="0" smtClean="0"/>
                  <a:t>Ka</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274638"/>
            <a:ext cx="8686800" cy="796908"/>
          </a:xfrm>
        </p:spPr>
        <p:txBody>
          <a:bodyPr>
            <a:noAutofit/>
          </a:bodyPr>
          <a:lstStyle/>
          <a:p>
            <a:pPr algn="ctr"/>
            <a:r>
              <a:rPr kumimoji="1" lang="ja-JP" altLang="en-US" sz="3600" dirty="0" smtClean="0"/>
              <a:t>臍帯血を用いた </a:t>
            </a:r>
            <a:r>
              <a:rPr kumimoji="1" lang="en-US" altLang="ja-JP" sz="3600" dirty="0" err="1" smtClean="0"/>
              <a:t>Bilirubin</a:t>
            </a:r>
            <a:r>
              <a:rPr kumimoji="1" lang="en-US" altLang="ja-JP" sz="3600" dirty="0" smtClean="0"/>
              <a:t> Titration Curves</a:t>
            </a:r>
            <a:endParaRPr kumimoji="1" lang="ja-JP" altLang="en-US" sz="3600" dirty="0"/>
          </a:p>
        </p:txBody>
      </p:sp>
      <p:sp>
        <p:nvSpPr>
          <p:cNvPr id="6" name="スライド番号プレースホルダ 5"/>
          <p:cNvSpPr>
            <a:spLocks noGrp="1"/>
          </p:cNvSpPr>
          <p:nvPr>
            <p:ph type="sldNum" sz="quarter" idx="12"/>
          </p:nvPr>
        </p:nvSpPr>
        <p:spPr/>
        <p:txBody>
          <a:bodyPr/>
          <a:lstStyle/>
          <a:p>
            <a:fld id="{E6B7C3CC-9276-48EE-8166-AA23698FC084}" type="slidenum">
              <a:rPr kumimoji="1" lang="ja-JP" altLang="en-US" smtClean="0"/>
              <a:pPr/>
              <a:t>22</a:t>
            </a:fld>
            <a:endParaRPr kumimoji="1" lang="ja-JP" altLang="en-US"/>
          </a:p>
        </p:txBody>
      </p:sp>
      <p:pic>
        <p:nvPicPr>
          <p:cNvPr id="3075" name="Picture 3" descr="C:\Users\Nakamura\Documents\Scanned Documents\titrate.jpg"/>
          <p:cNvPicPr>
            <a:picLocks noChangeAspect="1" noChangeArrowheads="1"/>
          </p:cNvPicPr>
          <p:nvPr/>
        </p:nvPicPr>
        <p:blipFill>
          <a:blip r:embed="rId2" cstate="print"/>
          <a:srcRect/>
          <a:stretch>
            <a:fillRect/>
          </a:stretch>
        </p:blipFill>
        <p:spPr bwMode="auto">
          <a:xfrm>
            <a:off x="395536" y="1268760"/>
            <a:ext cx="4632024" cy="4968552"/>
          </a:xfrm>
          <a:prstGeom prst="rect">
            <a:avLst/>
          </a:prstGeom>
          <a:noFill/>
        </p:spPr>
      </p:pic>
      <p:sp>
        <p:nvSpPr>
          <p:cNvPr id="8" name="テキスト ボックス 7"/>
          <p:cNvSpPr txBox="1"/>
          <p:nvPr/>
        </p:nvSpPr>
        <p:spPr>
          <a:xfrm>
            <a:off x="4211960" y="5949280"/>
            <a:ext cx="2063385" cy="369332"/>
          </a:xfrm>
          <a:prstGeom prst="rect">
            <a:avLst/>
          </a:prstGeom>
          <a:noFill/>
        </p:spPr>
        <p:txBody>
          <a:bodyPr wrap="none" rtlCol="0">
            <a:spAutoFit/>
          </a:bodyPr>
          <a:lstStyle/>
          <a:p>
            <a:r>
              <a:rPr kumimoji="1" lang="ja-JP" altLang="en-US" dirty="0" smtClean="0">
                <a:latin typeface="Arial Unicode MS" pitchFamily="50" charset="-128"/>
                <a:ea typeface="Arial Unicode MS" pitchFamily="50" charset="-128"/>
                <a:cs typeface="Arial Unicode MS" pitchFamily="50" charset="-128"/>
              </a:rPr>
              <a:t>小児科臨床、</a:t>
            </a:r>
            <a:r>
              <a:rPr kumimoji="1" lang="en-US" altLang="ja-JP" dirty="0" smtClean="0">
                <a:latin typeface="Arial Unicode MS" pitchFamily="50" charset="-128"/>
                <a:ea typeface="Arial Unicode MS" pitchFamily="50" charset="-128"/>
                <a:cs typeface="Arial Unicode MS" pitchFamily="50" charset="-128"/>
              </a:rPr>
              <a:t>1986</a:t>
            </a:r>
            <a:endParaRPr kumimoji="1" lang="ja-JP" altLang="en-US" dirty="0">
              <a:latin typeface="Arial Unicode MS" pitchFamily="50" charset="-128"/>
              <a:ea typeface="Arial Unicode MS" pitchFamily="50" charset="-128"/>
              <a:cs typeface="Arial Unicode MS" pitchFamily="50" charset="-128"/>
            </a:endParaRPr>
          </a:p>
        </p:txBody>
      </p:sp>
      <p:graphicFrame>
        <p:nvGraphicFramePr>
          <p:cNvPr id="10" name="表 9"/>
          <p:cNvGraphicFramePr>
            <a:graphicFrameLocks noGrp="1"/>
          </p:cNvGraphicFramePr>
          <p:nvPr/>
        </p:nvGraphicFramePr>
        <p:xfrm>
          <a:off x="5868144" y="2492896"/>
          <a:ext cx="3048000" cy="1854200"/>
        </p:xfrm>
        <a:graphic>
          <a:graphicData uri="http://schemas.openxmlformats.org/drawingml/2006/table">
            <a:tbl>
              <a:tblPr firstRow="1" bandRow="1">
                <a:tableStyleId>{5C22544A-7EE6-4342-B048-85BDC9FD1C3A}</a:tableStyleId>
              </a:tblPr>
              <a:tblGrid>
                <a:gridCol w="1524000"/>
                <a:gridCol w="1524000"/>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Unicode MS" pitchFamily="50" charset="-128"/>
                          <a:ea typeface="Arial Unicode MS" pitchFamily="50" charset="-128"/>
                          <a:cs typeface="Arial Unicode MS" pitchFamily="50" charset="-128"/>
                        </a:rPr>
                        <a:t>B/A</a:t>
                      </a:r>
                      <a:r>
                        <a:rPr kumimoji="1" lang="ja-JP" altLang="en-US" sz="1600" dirty="0" smtClean="0">
                          <a:latin typeface="Arial Unicode MS" pitchFamily="50" charset="-128"/>
                          <a:ea typeface="Arial Unicode MS" pitchFamily="50" charset="-128"/>
                          <a:cs typeface="Arial Unicode MS" pitchFamily="50" charset="-128"/>
                        </a:rPr>
                        <a:t>モル比</a:t>
                      </a:r>
                      <a:r>
                        <a:rPr kumimoji="1" lang="en-US" altLang="ja-JP" sz="1600" dirty="0" smtClean="0">
                          <a:latin typeface="Arial Unicode MS" pitchFamily="50" charset="-128"/>
                          <a:ea typeface="Arial Unicode MS" pitchFamily="50" charset="-128"/>
                          <a:cs typeface="Arial Unicode MS" pitchFamily="50" charset="-128"/>
                        </a:rPr>
                        <a:t>1.0</a:t>
                      </a:r>
                      <a:r>
                        <a:rPr kumimoji="1" lang="ja-JP" altLang="en-US" sz="1600" dirty="0" smtClean="0">
                          <a:latin typeface="Arial Unicode MS" pitchFamily="50" charset="-128"/>
                          <a:ea typeface="Arial Unicode MS" pitchFamily="50" charset="-128"/>
                          <a:cs typeface="Arial Unicode MS" pitchFamily="50" charset="-128"/>
                        </a:rPr>
                        <a:t>の血清とは：</a:t>
                      </a:r>
                      <a:endParaRPr kumimoji="1" lang="en-US" altLang="ja-JP" sz="1600" dirty="0" smtClean="0">
                        <a:latin typeface="Arial Unicode MS" pitchFamily="50" charset="-128"/>
                        <a:ea typeface="Arial Unicode MS" pitchFamily="50" charset="-128"/>
                        <a:cs typeface="Arial Unicode MS" pitchFamily="50" charset="-128"/>
                      </a:endParaRPr>
                    </a:p>
                  </a:txBody>
                  <a:tcPr/>
                </a:tc>
                <a:tc hMerge="1">
                  <a:txBody>
                    <a:bodyPr/>
                    <a:lstStyle/>
                    <a:p>
                      <a:endParaRPr kumimoji="1" lang="ja-JP" altLang="en-US" dirty="0"/>
                    </a:p>
                  </a:txBody>
                  <a:tcPr/>
                </a:tc>
              </a:tr>
              <a:tr h="370840">
                <a:tc>
                  <a:txBody>
                    <a:bodyPr/>
                    <a:lstStyle/>
                    <a:p>
                      <a:pPr algn="ctr"/>
                      <a:r>
                        <a:rPr kumimoji="1" lang="en-US" altLang="ja-JP" sz="1600" dirty="0" smtClean="0">
                          <a:latin typeface="Arial Unicode MS" pitchFamily="50" charset="-128"/>
                          <a:ea typeface="Arial Unicode MS" pitchFamily="50" charset="-128"/>
                          <a:cs typeface="Arial Unicode MS" pitchFamily="50" charset="-128"/>
                        </a:rPr>
                        <a:t>BIL</a:t>
                      </a:r>
                      <a:endParaRPr kumimoji="1" lang="ja-JP" altLang="en-US" sz="1600" dirty="0">
                        <a:latin typeface="Arial Unicode MS" pitchFamily="50" charset="-128"/>
                        <a:ea typeface="Arial Unicode MS" pitchFamily="50" charset="-128"/>
                        <a:cs typeface="Arial Unicode MS" pitchFamily="50" charset="-128"/>
                      </a:endParaRPr>
                    </a:p>
                  </a:txBody>
                  <a:tcPr/>
                </a:tc>
                <a:tc>
                  <a:txBody>
                    <a:bodyPr/>
                    <a:lstStyle/>
                    <a:p>
                      <a:pPr algn="ctr"/>
                      <a:r>
                        <a:rPr kumimoji="1" lang="en-US" altLang="ja-JP" sz="1600" dirty="0" smtClean="0">
                          <a:latin typeface="Arial Unicode MS" pitchFamily="50" charset="-128"/>
                          <a:ea typeface="Arial Unicode MS" pitchFamily="50" charset="-128"/>
                          <a:cs typeface="Arial Unicode MS" pitchFamily="50" charset="-128"/>
                        </a:rPr>
                        <a:t>ALB</a:t>
                      </a:r>
                      <a:endParaRPr kumimoji="1" lang="ja-JP" altLang="en-US" sz="1600" dirty="0">
                        <a:latin typeface="Arial Unicode MS" pitchFamily="50" charset="-128"/>
                        <a:ea typeface="Arial Unicode MS" pitchFamily="50" charset="-128"/>
                        <a:cs typeface="Arial Unicode MS" pitchFamily="50" charset="-128"/>
                      </a:endParaRPr>
                    </a:p>
                  </a:txBody>
                  <a:tcPr/>
                </a:tc>
              </a:tr>
              <a:tr h="370840">
                <a:tc>
                  <a:txBody>
                    <a:bodyPr/>
                    <a:lstStyle/>
                    <a:p>
                      <a:pPr algn="ctr"/>
                      <a:r>
                        <a:rPr kumimoji="1" lang="en-US" altLang="ja-JP" sz="1600" dirty="0" smtClean="0">
                          <a:latin typeface="Arial Unicode MS" pitchFamily="50" charset="-128"/>
                          <a:ea typeface="Arial Unicode MS" pitchFamily="50" charset="-128"/>
                          <a:cs typeface="Arial Unicode MS" pitchFamily="50" charset="-128"/>
                        </a:rPr>
                        <a:t>34mg/</a:t>
                      </a:r>
                      <a:r>
                        <a:rPr kumimoji="1" lang="en-US" altLang="ja-JP" sz="1600" dirty="0" err="1" smtClean="0">
                          <a:latin typeface="Arial Unicode MS" pitchFamily="50" charset="-128"/>
                          <a:ea typeface="Arial Unicode MS" pitchFamily="50" charset="-128"/>
                          <a:cs typeface="Arial Unicode MS" pitchFamily="50" charset="-128"/>
                        </a:rPr>
                        <a:t>dL</a:t>
                      </a:r>
                      <a:endParaRPr kumimoji="1" lang="ja-JP" altLang="en-US" sz="1600" dirty="0">
                        <a:latin typeface="Arial Unicode MS" pitchFamily="50" charset="-128"/>
                        <a:ea typeface="Arial Unicode MS" pitchFamily="50" charset="-128"/>
                        <a:cs typeface="Arial Unicode MS" pitchFamily="50" charset="-128"/>
                      </a:endParaRPr>
                    </a:p>
                  </a:txBody>
                  <a:tcPr/>
                </a:tc>
                <a:tc>
                  <a:txBody>
                    <a:bodyPr/>
                    <a:lstStyle/>
                    <a:p>
                      <a:pPr algn="ctr"/>
                      <a:r>
                        <a:rPr kumimoji="1" lang="en-US" altLang="ja-JP" sz="1600" dirty="0" smtClean="0">
                          <a:latin typeface="Arial Unicode MS" pitchFamily="50" charset="-128"/>
                          <a:ea typeface="Arial Unicode MS" pitchFamily="50" charset="-128"/>
                          <a:cs typeface="Arial Unicode MS" pitchFamily="50" charset="-128"/>
                        </a:rPr>
                        <a:t>4g/</a:t>
                      </a:r>
                      <a:r>
                        <a:rPr kumimoji="1" lang="en-US" altLang="ja-JP" sz="1600" dirty="0" err="1" smtClean="0">
                          <a:latin typeface="Arial Unicode MS" pitchFamily="50" charset="-128"/>
                          <a:ea typeface="Arial Unicode MS" pitchFamily="50" charset="-128"/>
                          <a:cs typeface="Arial Unicode MS" pitchFamily="50" charset="-128"/>
                        </a:rPr>
                        <a:t>dL</a:t>
                      </a:r>
                      <a:endParaRPr kumimoji="1" lang="ja-JP" altLang="en-US" sz="1600" dirty="0">
                        <a:latin typeface="Arial Unicode MS" pitchFamily="50" charset="-128"/>
                        <a:ea typeface="Arial Unicode MS" pitchFamily="50" charset="-128"/>
                        <a:cs typeface="Arial Unicode MS" pitchFamily="50" charset="-128"/>
                      </a:endParaRPr>
                    </a:p>
                  </a:txBody>
                  <a:tcPr/>
                </a:tc>
              </a:tr>
              <a:tr h="370840">
                <a:tc>
                  <a:txBody>
                    <a:bodyPr/>
                    <a:lstStyle/>
                    <a:p>
                      <a:pPr algn="ctr"/>
                      <a:r>
                        <a:rPr kumimoji="1" lang="en-US" altLang="ja-JP" sz="1600" dirty="0" smtClean="0">
                          <a:latin typeface="Arial Unicode MS" pitchFamily="50" charset="-128"/>
                          <a:ea typeface="Arial Unicode MS" pitchFamily="50" charset="-128"/>
                          <a:cs typeface="Arial Unicode MS" pitchFamily="50" charset="-128"/>
                        </a:rPr>
                        <a:t>25mg/</a:t>
                      </a:r>
                      <a:r>
                        <a:rPr kumimoji="1" lang="en-US" altLang="ja-JP" sz="1600" dirty="0" err="1" smtClean="0">
                          <a:latin typeface="Arial Unicode MS" pitchFamily="50" charset="-128"/>
                          <a:ea typeface="Arial Unicode MS" pitchFamily="50" charset="-128"/>
                          <a:cs typeface="Arial Unicode MS" pitchFamily="50" charset="-128"/>
                        </a:rPr>
                        <a:t>dL</a:t>
                      </a:r>
                      <a:endParaRPr kumimoji="1" lang="ja-JP" altLang="en-US" sz="1600" dirty="0">
                        <a:latin typeface="Arial Unicode MS" pitchFamily="50" charset="-128"/>
                        <a:ea typeface="Arial Unicode MS" pitchFamily="50" charset="-128"/>
                        <a:cs typeface="Arial Unicode MS" pitchFamily="50" charset="-128"/>
                      </a:endParaRPr>
                    </a:p>
                  </a:txBody>
                  <a:tcPr/>
                </a:tc>
                <a:tc>
                  <a:txBody>
                    <a:bodyPr/>
                    <a:lstStyle/>
                    <a:p>
                      <a:pPr algn="ctr"/>
                      <a:r>
                        <a:rPr kumimoji="1" lang="en-US" altLang="ja-JP" sz="1600" dirty="0" smtClean="0">
                          <a:latin typeface="Arial Unicode MS" pitchFamily="50" charset="-128"/>
                          <a:ea typeface="Arial Unicode MS" pitchFamily="50" charset="-128"/>
                          <a:cs typeface="Arial Unicode MS" pitchFamily="50" charset="-128"/>
                        </a:rPr>
                        <a:t>3g/</a:t>
                      </a:r>
                      <a:r>
                        <a:rPr kumimoji="1" lang="en-US" altLang="ja-JP" sz="1600" dirty="0" err="1" smtClean="0">
                          <a:latin typeface="Arial Unicode MS" pitchFamily="50" charset="-128"/>
                          <a:ea typeface="Arial Unicode MS" pitchFamily="50" charset="-128"/>
                          <a:cs typeface="Arial Unicode MS" pitchFamily="50" charset="-128"/>
                        </a:rPr>
                        <a:t>dL</a:t>
                      </a:r>
                      <a:endParaRPr kumimoji="1" lang="ja-JP" altLang="en-US" sz="1600" dirty="0">
                        <a:latin typeface="Arial Unicode MS" pitchFamily="50" charset="-128"/>
                        <a:ea typeface="Arial Unicode MS" pitchFamily="50" charset="-128"/>
                        <a:cs typeface="Arial Unicode MS" pitchFamily="50" charset="-128"/>
                      </a:endParaRPr>
                    </a:p>
                  </a:txBody>
                  <a:tcPr/>
                </a:tc>
              </a:tr>
              <a:tr h="370840">
                <a:tc>
                  <a:txBody>
                    <a:bodyPr/>
                    <a:lstStyle/>
                    <a:p>
                      <a:pPr algn="ctr"/>
                      <a:r>
                        <a:rPr kumimoji="1" lang="en-US" altLang="ja-JP" sz="1600" dirty="0" smtClean="0">
                          <a:latin typeface="Arial Unicode MS" pitchFamily="50" charset="-128"/>
                          <a:ea typeface="Arial Unicode MS" pitchFamily="50" charset="-128"/>
                          <a:cs typeface="Arial Unicode MS" pitchFamily="50" charset="-128"/>
                        </a:rPr>
                        <a:t>17mg/</a:t>
                      </a:r>
                      <a:r>
                        <a:rPr kumimoji="1" lang="en-US" altLang="ja-JP" sz="1600" dirty="0" err="1" smtClean="0">
                          <a:latin typeface="Arial Unicode MS" pitchFamily="50" charset="-128"/>
                          <a:ea typeface="Arial Unicode MS" pitchFamily="50" charset="-128"/>
                          <a:cs typeface="Arial Unicode MS" pitchFamily="50" charset="-128"/>
                        </a:rPr>
                        <a:t>dL</a:t>
                      </a:r>
                      <a:endParaRPr kumimoji="1" lang="ja-JP" altLang="en-US" sz="1600" dirty="0">
                        <a:latin typeface="Arial Unicode MS" pitchFamily="50" charset="-128"/>
                        <a:ea typeface="Arial Unicode MS" pitchFamily="50" charset="-128"/>
                        <a:cs typeface="Arial Unicode MS" pitchFamily="50" charset="-128"/>
                      </a:endParaRPr>
                    </a:p>
                  </a:txBody>
                  <a:tcPr/>
                </a:tc>
                <a:tc>
                  <a:txBody>
                    <a:bodyPr/>
                    <a:lstStyle/>
                    <a:p>
                      <a:pPr algn="ctr"/>
                      <a:r>
                        <a:rPr kumimoji="1" lang="en-US" altLang="ja-JP" sz="1600" dirty="0" smtClean="0">
                          <a:latin typeface="Arial Unicode MS" pitchFamily="50" charset="-128"/>
                          <a:ea typeface="Arial Unicode MS" pitchFamily="50" charset="-128"/>
                          <a:cs typeface="Arial Unicode MS" pitchFamily="50" charset="-128"/>
                        </a:rPr>
                        <a:t>2g/</a:t>
                      </a:r>
                      <a:r>
                        <a:rPr kumimoji="1" lang="en-US" altLang="ja-JP" sz="1600" dirty="0" err="1" smtClean="0">
                          <a:latin typeface="Arial Unicode MS" pitchFamily="50" charset="-128"/>
                          <a:ea typeface="Arial Unicode MS" pitchFamily="50" charset="-128"/>
                          <a:cs typeface="Arial Unicode MS" pitchFamily="50" charset="-128"/>
                        </a:rPr>
                        <a:t>dL</a:t>
                      </a:r>
                      <a:endParaRPr kumimoji="1" lang="ja-JP" altLang="en-US" sz="1600" dirty="0">
                        <a:latin typeface="Arial Unicode MS" pitchFamily="50" charset="-128"/>
                        <a:ea typeface="Arial Unicode MS" pitchFamily="50" charset="-128"/>
                        <a:cs typeface="Arial Unicode MS" pitchFamily="50" charset="-128"/>
                      </a:endParaRP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テキスト ボックス 3"/>
          <p:cNvSpPr txBox="1"/>
          <p:nvPr/>
        </p:nvSpPr>
        <p:spPr>
          <a:xfrm>
            <a:off x="2411760" y="5949280"/>
            <a:ext cx="6264696" cy="369332"/>
          </a:xfrm>
          <a:prstGeom prst="rect">
            <a:avLst/>
          </a:prstGeom>
          <a:noFill/>
        </p:spPr>
        <p:txBody>
          <a:bodyPr wrap="square" rtlCol="0">
            <a:spAutoFit/>
          </a:bodyPr>
          <a:lstStyle/>
          <a:p>
            <a:r>
              <a:rPr kumimoji="1" lang="en-US" altLang="ja-JP" dirty="0" smtClean="0">
                <a:latin typeface="Arial Unicode MS" pitchFamily="50" charset="-128"/>
                <a:ea typeface="Arial Unicode MS" pitchFamily="50" charset="-128"/>
                <a:cs typeface="Arial Unicode MS" pitchFamily="50" charset="-128"/>
              </a:rPr>
              <a:t>Nakamura H and Lee Y: </a:t>
            </a:r>
            <a:r>
              <a:rPr kumimoji="1" lang="en-US" altLang="ja-JP" dirty="0" err="1" smtClean="0">
                <a:latin typeface="Arial Unicode MS" pitchFamily="50" charset="-128"/>
                <a:ea typeface="Arial Unicode MS" pitchFamily="50" charset="-128"/>
                <a:cs typeface="Arial Unicode MS" pitchFamily="50" charset="-128"/>
              </a:rPr>
              <a:t>Clinica</a:t>
            </a:r>
            <a:r>
              <a:rPr lang="ja-JP" altLang="en-US" dirty="0" smtClean="0">
                <a:latin typeface="Arial Unicode MS" pitchFamily="50" charset="-128"/>
                <a:ea typeface="Arial Unicode MS" pitchFamily="50" charset="-128"/>
                <a:cs typeface="Arial Unicode MS" pitchFamily="50" charset="-128"/>
              </a:rPr>
              <a:t> </a:t>
            </a:r>
            <a:r>
              <a:rPr kumimoji="1" lang="en-US" altLang="ja-JP" dirty="0" err="1" smtClean="0">
                <a:latin typeface="Arial Unicode MS" pitchFamily="50" charset="-128"/>
                <a:ea typeface="Arial Unicode MS" pitchFamily="50" charset="-128"/>
                <a:cs typeface="Arial Unicode MS" pitchFamily="50" charset="-128"/>
              </a:rPr>
              <a:t>Chimica</a:t>
            </a:r>
            <a:r>
              <a:rPr kumimoji="1" lang="en-US" altLang="ja-JP" dirty="0" smtClean="0">
                <a:latin typeface="Arial Unicode MS" pitchFamily="50" charset="-128"/>
                <a:ea typeface="Arial Unicode MS" pitchFamily="50" charset="-128"/>
                <a:cs typeface="Arial Unicode MS" pitchFamily="50" charset="-128"/>
              </a:rPr>
              <a:t> </a:t>
            </a:r>
            <a:r>
              <a:rPr kumimoji="1" lang="en-US" altLang="ja-JP" dirty="0" err="1" smtClean="0">
                <a:latin typeface="Arial Unicode MS" pitchFamily="50" charset="-128"/>
                <a:ea typeface="Arial Unicode MS" pitchFamily="50" charset="-128"/>
                <a:cs typeface="Arial Unicode MS" pitchFamily="50" charset="-128"/>
              </a:rPr>
              <a:t>Acta</a:t>
            </a:r>
            <a:r>
              <a:rPr kumimoji="1" lang="en-US" altLang="ja-JP" dirty="0" smtClean="0">
                <a:latin typeface="Arial Unicode MS" pitchFamily="50" charset="-128"/>
                <a:ea typeface="Arial Unicode MS" pitchFamily="50" charset="-128"/>
                <a:cs typeface="Arial Unicode MS" pitchFamily="50" charset="-128"/>
              </a:rPr>
              <a:t>, 1977</a:t>
            </a:r>
            <a:endParaRPr kumimoji="1" lang="ja-JP" altLang="en-US" dirty="0">
              <a:latin typeface="Arial Unicode MS" pitchFamily="50" charset="-128"/>
              <a:ea typeface="Arial Unicode MS" pitchFamily="50" charset="-128"/>
              <a:cs typeface="Arial Unicode MS" pitchFamily="50" charset="-128"/>
            </a:endParaRPr>
          </a:p>
        </p:txBody>
      </p:sp>
      <p:grpSp>
        <p:nvGrpSpPr>
          <p:cNvPr id="9" name="グループ化 8"/>
          <p:cNvGrpSpPr/>
          <p:nvPr/>
        </p:nvGrpSpPr>
        <p:grpSpPr>
          <a:xfrm>
            <a:off x="2000232" y="428604"/>
            <a:ext cx="4857784" cy="5500726"/>
            <a:chOff x="1857356" y="714356"/>
            <a:chExt cx="4857784" cy="5500726"/>
          </a:xfrm>
        </p:grpSpPr>
        <p:pic>
          <p:nvPicPr>
            <p:cNvPr id="2050" name="Picture 2" descr="C:\Users\Nakamura\Desktop\図表こぴ\qq12c.jpg"/>
            <p:cNvPicPr>
              <a:picLocks noChangeAspect="1" noChangeArrowheads="1"/>
            </p:cNvPicPr>
            <p:nvPr/>
          </p:nvPicPr>
          <p:blipFill>
            <a:blip r:embed="rId2" cstate="print"/>
            <a:srcRect/>
            <a:stretch>
              <a:fillRect/>
            </a:stretch>
          </p:blipFill>
          <p:spPr bwMode="auto">
            <a:xfrm>
              <a:off x="2071670" y="714356"/>
              <a:ext cx="4462248" cy="5500726"/>
            </a:xfrm>
            <a:prstGeom prst="rect">
              <a:avLst/>
            </a:prstGeom>
            <a:noFill/>
          </p:spPr>
        </p:pic>
        <p:grpSp>
          <p:nvGrpSpPr>
            <p:cNvPr id="8" name="グループ化 7"/>
            <p:cNvGrpSpPr/>
            <p:nvPr/>
          </p:nvGrpSpPr>
          <p:grpSpPr>
            <a:xfrm>
              <a:off x="1857356" y="928670"/>
              <a:ext cx="4857784" cy="4714908"/>
              <a:chOff x="1857356" y="928670"/>
              <a:chExt cx="4857784" cy="4714908"/>
            </a:xfrm>
          </p:grpSpPr>
          <p:sp>
            <p:nvSpPr>
              <p:cNvPr id="6" name="正方形/長方形 5"/>
              <p:cNvSpPr/>
              <p:nvPr/>
            </p:nvSpPr>
            <p:spPr>
              <a:xfrm>
                <a:off x="1857356" y="928670"/>
                <a:ext cx="4857784"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000760" y="1142984"/>
                <a:ext cx="571504" cy="4500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タイトル 1"/>
          <p:cNvSpPr>
            <a:spLocks noGrp="1"/>
          </p:cNvSpPr>
          <p:nvPr>
            <p:ph type="title"/>
          </p:nvPr>
        </p:nvSpPr>
        <p:spPr>
          <a:xfrm>
            <a:off x="457200" y="274638"/>
            <a:ext cx="8229600" cy="562074"/>
          </a:xfrm>
        </p:spPr>
        <p:txBody>
          <a:bodyPr>
            <a:normAutofit/>
          </a:bodyPr>
          <a:lstStyle/>
          <a:p>
            <a:pPr algn="ctr"/>
            <a:r>
              <a:rPr kumimoji="1" lang="en-US" altLang="ja-JP" sz="2400" dirty="0" err="1" smtClean="0"/>
              <a:t>Scatchard</a:t>
            </a:r>
            <a:r>
              <a:rPr kumimoji="1" lang="en-US" altLang="ja-JP" sz="2400" dirty="0" smtClean="0"/>
              <a:t> plot of </a:t>
            </a:r>
            <a:r>
              <a:rPr kumimoji="1" lang="en-US" altLang="ja-JP" sz="2400" dirty="0" err="1" smtClean="0"/>
              <a:t>bilirubin</a:t>
            </a:r>
            <a:r>
              <a:rPr kumimoji="1" lang="en-US" altLang="ja-JP" sz="2400" dirty="0" smtClean="0"/>
              <a:t>-albumin binding</a:t>
            </a:r>
            <a:endParaRPr kumimoji="1" lang="ja-JP" altLang="en-US" sz="2400" dirty="0"/>
          </a:p>
        </p:txBody>
      </p:sp>
      <p:sp>
        <p:nvSpPr>
          <p:cNvPr id="10" name="スライド番号プレースホルダ 9"/>
          <p:cNvSpPr>
            <a:spLocks noGrp="1"/>
          </p:cNvSpPr>
          <p:nvPr>
            <p:ph type="sldNum" sz="quarter" idx="12"/>
          </p:nvPr>
        </p:nvSpPr>
        <p:spPr/>
        <p:txBody>
          <a:bodyPr/>
          <a:lstStyle/>
          <a:p>
            <a:fld id="{E6B7C3CC-9276-48EE-8166-AA23698FC084}" type="slidenum">
              <a:rPr kumimoji="1" lang="ja-JP" altLang="en-US" smtClean="0"/>
              <a:pPr/>
              <a:t>23</a:t>
            </a:fld>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テキスト ボックス 3"/>
          <p:cNvSpPr txBox="1"/>
          <p:nvPr/>
        </p:nvSpPr>
        <p:spPr>
          <a:xfrm>
            <a:off x="1619672" y="5877272"/>
            <a:ext cx="6624736" cy="369332"/>
          </a:xfrm>
          <a:prstGeom prst="rect">
            <a:avLst/>
          </a:prstGeom>
          <a:noFill/>
        </p:spPr>
        <p:txBody>
          <a:bodyPr wrap="square" rtlCol="0">
            <a:spAutoFit/>
          </a:bodyPr>
          <a:lstStyle/>
          <a:p>
            <a:r>
              <a:rPr kumimoji="1" lang="en-US" altLang="ja-JP" dirty="0" smtClean="0">
                <a:latin typeface="Arial Unicode MS" pitchFamily="50" charset="-128"/>
                <a:ea typeface="Arial Unicode MS" pitchFamily="50" charset="-128"/>
                <a:cs typeface="Arial Unicode MS" pitchFamily="50" charset="-128"/>
              </a:rPr>
              <a:t>Nakamura H and Lee Y: </a:t>
            </a:r>
            <a:r>
              <a:rPr kumimoji="1" lang="en-US" altLang="ja-JP" dirty="0" err="1" smtClean="0">
                <a:latin typeface="Arial Unicode MS" pitchFamily="50" charset="-128"/>
                <a:ea typeface="Arial Unicode MS" pitchFamily="50" charset="-128"/>
                <a:cs typeface="Arial Unicode MS" pitchFamily="50" charset="-128"/>
              </a:rPr>
              <a:t>Clinica</a:t>
            </a:r>
            <a:r>
              <a:rPr lang="ja-JP" altLang="en-US" dirty="0" smtClean="0">
                <a:latin typeface="Arial Unicode MS" pitchFamily="50" charset="-128"/>
                <a:ea typeface="Arial Unicode MS" pitchFamily="50" charset="-128"/>
                <a:cs typeface="Arial Unicode MS" pitchFamily="50" charset="-128"/>
              </a:rPr>
              <a:t> </a:t>
            </a:r>
            <a:r>
              <a:rPr kumimoji="1" lang="en-US" altLang="ja-JP" dirty="0" err="1" smtClean="0">
                <a:latin typeface="Arial Unicode MS" pitchFamily="50" charset="-128"/>
                <a:ea typeface="Arial Unicode MS" pitchFamily="50" charset="-128"/>
                <a:cs typeface="Arial Unicode MS" pitchFamily="50" charset="-128"/>
              </a:rPr>
              <a:t>Chimica</a:t>
            </a:r>
            <a:r>
              <a:rPr kumimoji="1" lang="en-US" altLang="ja-JP" dirty="0" smtClean="0">
                <a:latin typeface="Arial Unicode MS" pitchFamily="50" charset="-128"/>
                <a:ea typeface="Arial Unicode MS" pitchFamily="50" charset="-128"/>
                <a:cs typeface="Arial Unicode MS" pitchFamily="50" charset="-128"/>
              </a:rPr>
              <a:t> </a:t>
            </a:r>
            <a:r>
              <a:rPr kumimoji="1" lang="en-US" altLang="ja-JP" dirty="0" err="1" smtClean="0">
                <a:latin typeface="Arial Unicode MS" pitchFamily="50" charset="-128"/>
                <a:ea typeface="Arial Unicode MS" pitchFamily="50" charset="-128"/>
                <a:cs typeface="Arial Unicode MS" pitchFamily="50" charset="-128"/>
              </a:rPr>
              <a:t>Acta</a:t>
            </a:r>
            <a:r>
              <a:rPr kumimoji="1" lang="en-US" altLang="ja-JP" dirty="0" smtClean="0">
                <a:latin typeface="Arial Unicode MS" pitchFamily="50" charset="-128"/>
                <a:ea typeface="Arial Unicode MS" pitchFamily="50" charset="-128"/>
                <a:cs typeface="Arial Unicode MS" pitchFamily="50" charset="-128"/>
              </a:rPr>
              <a:t>, 1977</a:t>
            </a:r>
            <a:endParaRPr kumimoji="1" lang="ja-JP" altLang="en-US" dirty="0">
              <a:latin typeface="Arial Unicode MS" pitchFamily="50" charset="-128"/>
              <a:ea typeface="Arial Unicode MS" pitchFamily="50" charset="-128"/>
              <a:cs typeface="Arial Unicode MS" pitchFamily="50" charset="-128"/>
            </a:endParaRPr>
          </a:p>
        </p:txBody>
      </p:sp>
      <p:sp>
        <p:nvSpPr>
          <p:cNvPr id="2" name="タイトル 1"/>
          <p:cNvSpPr>
            <a:spLocks noGrp="1"/>
          </p:cNvSpPr>
          <p:nvPr>
            <p:ph type="title"/>
          </p:nvPr>
        </p:nvSpPr>
        <p:spPr>
          <a:xfrm>
            <a:off x="457200" y="274638"/>
            <a:ext cx="8229600" cy="922114"/>
          </a:xfrm>
        </p:spPr>
        <p:txBody>
          <a:bodyPr>
            <a:noAutofit/>
          </a:bodyPr>
          <a:lstStyle/>
          <a:p>
            <a:pPr algn="ctr"/>
            <a:r>
              <a:rPr kumimoji="1" lang="en-US" altLang="ja-JP" sz="2400" dirty="0" smtClean="0">
                <a:latin typeface="Arial Unicode MS" pitchFamily="50" charset="-128"/>
                <a:ea typeface="Arial Unicode MS" pitchFamily="50" charset="-128"/>
                <a:cs typeface="Arial Unicode MS" pitchFamily="50" charset="-128"/>
              </a:rPr>
              <a:t>Effects of </a:t>
            </a:r>
            <a:r>
              <a:rPr kumimoji="1" lang="en-US" altLang="ja-JP" sz="2400" dirty="0" err="1" smtClean="0">
                <a:latin typeface="Arial Unicode MS" pitchFamily="50" charset="-128"/>
                <a:ea typeface="Arial Unicode MS" pitchFamily="50" charset="-128"/>
                <a:cs typeface="Arial Unicode MS" pitchFamily="50" charset="-128"/>
              </a:rPr>
              <a:t>hemolysis</a:t>
            </a:r>
            <a:r>
              <a:rPr kumimoji="1" lang="en-US" altLang="ja-JP" sz="2400" dirty="0" smtClean="0">
                <a:latin typeface="Arial Unicode MS" pitchFamily="50" charset="-128"/>
                <a:ea typeface="Arial Unicode MS" pitchFamily="50" charset="-128"/>
                <a:cs typeface="Arial Unicode MS" pitchFamily="50" charset="-128"/>
              </a:rPr>
              <a:t> on the TB and UB levels by the addition of different conc. of </a:t>
            </a:r>
            <a:r>
              <a:rPr kumimoji="1" lang="en-US" altLang="ja-JP" sz="2400" dirty="0" err="1" smtClean="0">
                <a:latin typeface="Arial Unicode MS" pitchFamily="50" charset="-128"/>
                <a:ea typeface="Arial Unicode MS" pitchFamily="50" charset="-128"/>
                <a:cs typeface="Arial Unicode MS" pitchFamily="50" charset="-128"/>
              </a:rPr>
              <a:t>hemolysate</a:t>
            </a:r>
            <a:endParaRPr kumimoji="1" lang="ja-JP" altLang="en-US" sz="2400" dirty="0">
              <a:latin typeface="Arial Unicode MS" pitchFamily="50" charset="-128"/>
              <a:ea typeface="Arial Unicode MS" pitchFamily="50" charset="-128"/>
              <a:cs typeface="Arial Unicode MS" pitchFamily="50" charset="-128"/>
            </a:endParaRPr>
          </a:p>
        </p:txBody>
      </p:sp>
      <p:sp>
        <p:nvSpPr>
          <p:cNvPr id="6" name="スライド番号プレースホルダ 5"/>
          <p:cNvSpPr>
            <a:spLocks noGrp="1"/>
          </p:cNvSpPr>
          <p:nvPr>
            <p:ph type="sldNum" sz="quarter" idx="12"/>
          </p:nvPr>
        </p:nvSpPr>
        <p:spPr/>
        <p:txBody>
          <a:bodyPr/>
          <a:lstStyle/>
          <a:p>
            <a:fld id="{E6B7C3CC-9276-48EE-8166-AA23698FC084}" type="slidenum">
              <a:rPr kumimoji="1" lang="ja-JP" altLang="en-US" smtClean="0"/>
              <a:pPr/>
              <a:t>24</a:t>
            </a:fld>
            <a:endParaRPr kumimoji="1" lang="ja-JP" altLang="en-US"/>
          </a:p>
        </p:txBody>
      </p:sp>
      <p:pic>
        <p:nvPicPr>
          <p:cNvPr id="8" name="Picture 2" descr="C:\Users\Nakamura\Desktop\図表こぴ\hemolysis.jpg"/>
          <p:cNvPicPr>
            <a:picLocks noChangeAspect="1" noChangeArrowheads="1"/>
          </p:cNvPicPr>
          <p:nvPr/>
        </p:nvPicPr>
        <p:blipFill>
          <a:blip r:embed="rId2" cstate="print"/>
          <a:srcRect/>
          <a:stretch>
            <a:fillRect/>
          </a:stretch>
        </p:blipFill>
        <p:spPr bwMode="auto">
          <a:xfrm>
            <a:off x="2500298" y="1214422"/>
            <a:ext cx="4091007" cy="3914512"/>
          </a:xfrm>
          <a:prstGeom prst="rect">
            <a:avLst/>
          </a:prstGeom>
          <a:noFill/>
        </p:spPr>
      </p:pic>
      <p:sp>
        <p:nvSpPr>
          <p:cNvPr id="10" name="テキスト ボックス 9"/>
          <p:cNvSpPr txBox="1"/>
          <p:nvPr/>
        </p:nvSpPr>
        <p:spPr>
          <a:xfrm>
            <a:off x="4500562" y="5143512"/>
            <a:ext cx="591829" cy="369332"/>
          </a:xfrm>
          <a:prstGeom prst="rect">
            <a:avLst/>
          </a:prstGeom>
          <a:noFill/>
        </p:spPr>
        <p:txBody>
          <a:bodyPr wrap="none" rtlCol="0">
            <a:spAutoFit/>
          </a:bodyPr>
          <a:lstStyle/>
          <a:p>
            <a:r>
              <a:rPr kumimoji="1" lang="en-US" altLang="ja-JP" dirty="0" smtClean="0"/>
              <a:t>A</a:t>
            </a:r>
            <a:r>
              <a:rPr kumimoji="1" lang="en-US" altLang="ja-JP" sz="1400" dirty="0" smtClean="0"/>
              <a:t>575</a:t>
            </a:r>
            <a:endParaRPr kumimoji="1" lang="ja-JP" alt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テキスト ボックス 3"/>
          <p:cNvSpPr txBox="1"/>
          <p:nvPr/>
        </p:nvSpPr>
        <p:spPr>
          <a:xfrm>
            <a:off x="3995936" y="5949280"/>
            <a:ext cx="4032448" cy="369332"/>
          </a:xfrm>
          <a:prstGeom prst="rect">
            <a:avLst/>
          </a:prstGeom>
          <a:noFill/>
        </p:spPr>
        <p:txBody>
          <a:bodyPr wrap="square" rtlCol="0">
            <a:spAutoFit/>
          </a:bodyPr>
          <a:lstStyle/>
          <a:p>
            <a:r>
              <a:rPr kumimoji="1" lang="en-US" altLang="ja-JP" dirty="0" err="1" smtClean="0">
                <a:latin typeface="Arial Unicode MS" pitchFamily="50" charset="-128"/>
                <a:ea typeface="Arial Unicode MS" pitchFamily="50" charset="-128"/>
                <a:cs typeface="Arial Unicode MS" pitchFamily="50" charset="-128"/>
              </a:rPr>
              <a:t>Shimabuku</a:t>
            </a:r>
            <a:r>
              <a:rPr kumimoji="1" lang="en-US" altLang="ja-JP" dirty="0" smtClean="0">
                <a:latin typeface="Arial Unicode MS" pitchFamily="50" charset="-128"/>
                <a:ea typeface="Arial Unicode MS" pitchFamily="50" charset="-128"/>
                <a:cs typeface="Arial Unicode MS" pitchFamily="50" charset="-128"/>
              </a:rPr>
              <a:t> R: </a:t>
            </a:r>
            <a:r>
              <a:rPr kumimoji="1" lang="en-US" altLang="ja-JP" dirty="0" err="1" smtClean="0">
                <a:latin typeface="Arial Unicode MS" pitchFamily="50" charset="-128"/>
                <a:ea typeface="Arial Unicode MS" pitchFamily="50" charset="-128"/>
                <a:cs typeface="Arial Unicode MS" pitchFamily="50" charset="-128"/>
              </a:rPr>
              <a:t>Acta</a:t>
            </a:r>
            <a:r>
              <a:rPr lang="ja-JP" altLang="en-US" dirty="0" smtClean="0">
                <a:latin typeface="Arial Unicode MS" pitchFamily="50" charset="-128"/>
                <a:ea typeface="Arial Unicode MS" pitchFamily="50" charset="-128"/>
                <a:cs typeface="Arial Unicode MS" pitchFamily="50" charset="-128"/>
              </a:rPr>
              <a:t> </a:t>
            </a:r>
            <a:r>
              <a:rPr kumimoji="1" lang="en-US" altLang="ja-JP" dirty="0" err="1" smtClean="0">
                <a:latin typeface="Arial Unicode MS" pitchFamily="50" charset="-128"/>
                <a:ea typeface="Arial Unicode MS" pitchFamily="50" charset="-128"/>
                <a:cs typeface="Arial Unicode MS" pitchFamily="50" charset="-128"/>
              </a:rPr>
              <a:t>Pediatr</a:t>
            </a:r>
            <a:r>
              <a:rPr kumimoji="1" lang="en-US" altLang="ja-JP" dirty="0" smtClean="0">
                <a:latin typeface="Arial Unicode MS" pitchFamily="50" charset="-128"/>
                <a:ea typeface="Arial Unicode MS" pitchFamily="50" charset="-128"/>
                <a:cs typeface="Arial Unicode MS" pitchFamily="50" charset="-128"/>
              </a:rPr>
              <a:t> </a:t>
            </a:r>
            <a:r>
              <a:rPr kumimoji="1" lang="en-US" altLang="ja-JP" dirty="0" err="1" smtClean="0">
                <a:latin typeface="Arial Unicode MS" pitchFamily="50" charset="-128"/>
                <a:ea typeface="Arial Unicode MS" pitchFamily="50" charset="-128"/>
                <a:cs typeface="Arial Unicode MS" pitchFamily="50" charset="-128"/>
              </a:rPr>
              <a:t>Jpn</a:t>
            </a:r>
            <a:r>
              <a:rPr kumimoji="1" lang="en-US" altLang="ja-JP" dirty="0" smtClean="0">
                <a:latin typeface="Arial Unicode MS" pitchFamily="50" charset="-128"/>
                <a:ea typeface="Arial Unicode MS" pitchFamily="50" charset="-128"/>
                <a:cs typeface="Arial Unicode MS" pitchFamily="50" charset="-128"/>
              </a:rPr>
              <a:t>, 1983</a:t>
            </a:r>
            <a:endParaRPr kumimoji="1" lang="ja-JP" altLang="en-US" dirty="0">
              <a:latin typeface="Arial Unicode MS" pitchFamily="50" charset="-128"/>
              <a:ea typeface="Arial Unicode MS" pitchFamily="50" charset="-128"/>
              <a:cs typeface="Arial Unicode MS" pitchFamily="50" charset="-128"/>
            </a:endParaRPr>
          </a:p>
        </p:txBody>
      </p:sp>
      <p:sp>
        <p:nvSpPr>
          <p:cNvPr id="2" name="タイトル 1"/>
          <p:cNvSpPr>
            <a:spLocks noGrp="1"/>
          </p:cNvSpPr>
          <p:nvPr>
            <p:ph type="title"/>
          </p:nvPr>
        </p:nvSpPr>
        <p:spPr>
          <a:xfrm>
            <a:off x="457200" y="274638"/>
            <a:ext cx="8229600" cy="796908"/>
          </a:xfrm>
        </p:spPr>
        <p:txBody>
          <a:bodyPr>
            <a:noAutofit/>
          </a:bodyPr>
          <a:lstStyle/>
          <a:p>
            <a:r>
              <a:rPr kumimoji="1" lang="en-US" altLang="ja-JP" sz="2800" dirty="0" err="1" smtClean="0"/>
              <a:t>Sulfisoxazole</a:t>
            </a:r>
            <a:r>
              <a:rPr kumimoji="1" lang="ja-JP" altLang="en-US" sz="2800" dirty="0" smtClean="0"/>
              <a:t>投与後の</a:t>
            </a:r>
            <a:r>
              <a:rPr kumimoji="1" lang="en-US" altLang="ja-JP" sz="2800" dirty="0" err="1" smtClean="0"/>
              <a:t>Bilirubin</a:t>
            </a:r>
            <a:r>
              <a:rPr kumimoji="1" lang="en-US" altLang="ja-JP" sz="2800" dirty="0" smtClean="0"/>
              <a:t> </a:t>
            </a:r>
            <a:r>
              <a:rPr kumimoji="1" lang="en-US" altLang="ja-JP" sz="2800" dirty="0" err="1" smtClean="0"/>
              <a:t>tritration</a:t>
            </a:r>
            <a:r>
              <a:rPr kumimoji="1" lang="en-US" altLang="ja-JP" sz="2800" dirty="0" smtClean="0"/>
              <a:t> Curve</a:t>
            </a:r>
            <a:r>
              <a:rPr kumimoji="1" lang="ja-JP" altLang="en-US" sz="2800" dirty="0" smtClean="0"/>
              <a:t>の変化</a:t>
            </a:r>
            <a:endParaRPr kumimoji="1" lang="ja-JP" altLang="en-US" sz="2800" dirty="0"/>
          </a:p>
        </p:txBody>
      </p:sp>
      <p:sp>
        <p:nvSpPr>
          <p:cNvPr id="6" name="スライド番号プレースホルダ 5"/>
          <p:cNvSpPr>
            <a:spLocks noGrp="1"/>
          </p:cNvSpPr>
          <p:nvPr>
            <p:ph type="sldNum" sz="quarter" idx="12"/>
          </p:nvPr>
        </p:nvSpPr>
        <p:spPr/>
        <p:txBody>
          <a:bodyPr/>
          <a:lstStyle/>
          <a:p>
            <a:fld id="{E6B7C3CC-9276-48EE-8166-AA23698FC084}" type="slidenum">
              <a:rPr kumimoji="1" lang="ja-JP" altLang="en-US" smtClean="0"/>
              <a:pPr/>
              <a:t>25</a:t>
            </a:fld>
            <a:endParaRPr kumimoji="1" lang="ja-JP" altLang="en-US"/>
          </a:p>
        </p:txBody>
      </p:sp>
      <p:pic>
        <p:nvPicPr>
          <p:cNvPr id="1026" name="Picture 2" descr="C:\Users\Nakamura\Desktop\図表こぴ\sulfa.jpg"/>
          <p:cNvPicPr>
            <a:picLocks noChangeAspect="1" noChangeArrowheads="1"/>
          </p:cNvPicPr>
          <p:nvPr/>
        </p:nvPicPr>
        <p:blipFill>
          <a:blip r:embed="rId2" cstate="print"/>
          <a:srcRect/>
          <a:stretch>
            <a:fillRect/>
          </a:stretch>
        </p:blipFill>
        <p:spPr bwMode="auto">
          <a:xfrm>
            <a:off x="1763688" y="1124744"/>
            <a:ext cx="4856956" cy="4581867"/>
          </a:xfrm>
          <a:prstGeom prst="rect">
            <a:avLst/>
          </a:prstGeom>
          <a:noFill/>
        </p:spPr>
      </p:pic>
      <p:sp>
        <p:nvSpPr>
          <p:cNvPr id="7" name="テキスト ボックス 6"/>
          <p:cNvSpPr txBox="1"/>
          <p:nvPr/>
        </p:nvSpPr>
        <p:spPr>
          <a:xfrm>
            <a:off x="683568" y="5661248"/>
            <a:ext cx="7146444" cy="369332"/>
          </a:xfrm>
          <a:prstGeom prst="rect">
            <a:avLst/>
          </a:prstGeom>
          <a:noFill/>
        </p:spPr>
        <p:txBody>
          <a:bodyPr wrap="none" rtlCol="0">
            <a:spAutoFit/>
          </a:bodyPr>
          <a:lstStyle/>
          <a:p>
            <a:r>
              <a:rPr lang="en-US" altLang="ja-JP" dirty="0" smtClean="0"/>
              <a:t>Gunn rat</a:t>
            </a:r>
            <a:r>
              <a:rPr lang="ja-JP" altLang="en-US" dirty="0" smtClean="0"/>
              <a:t>腹腔内に</a:t>
            </a:r>
            <a:r>
              <a:rPr lang="en-US" altLang="ja-JP" dirty="0" smtClean="0"/>
              <a:t>100mg</a:t>
            </a:r>
            <a:r>
              <a:rPr lang="ja-JP" altLang="en-US" dirty="0" smtClean="0"/>
              <a:t>・</a:t>
            </a:r>
            <a:r>
              <a:rPr lang="en-US" altLang="ja-JP" dirty="0" smtClean="0"/>
              <a:t>kg</a:t>
            </a:r>
            <a:r>
              <a:rPr lang="ja-JP" altLang="en-US" dirty="0" smtClean="0"/>
              <a:t>投与後</a:t>
            </a:r>
            <a:r>
              <a:rPr lang="en-US" altLang="ja-JP" dirty="0" smtClean="0"/>
              <a:t>30</a:t>
            </a:r>
            <a:r>
              <a:rPr lang="ja-JP" altLang="en-US" dirty="0" smtClean="0"/>
              <a:t>分、</a:t>
            </a:r>
            <a:r>
              <a:rPr lang="en-US" altLang="ja-JP" dirty="0" smtClean="0"/>
              <a:t>60</a:t>
            </a:r>
            <a:r>
              <a:rPr lang="ja-JP" altLang="en-US" dirty="0" smtClean="0"/>
              <a:t>分の血清を用いた実験</a:t>
            </a:r>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22313" y="952501"/>
            <a:ext cx="7772400" cy="876300"/>
          </a:xfrm>
        </p:spPr>
        <p:txBody>
          <a:bodyPr>
            <a:normAutofit/>
          </a:bodyPr>
          <a:lstStyle/>
          <a:p>
            <a:r>
              <a:rPr kumimoji="1" lang="en-US" altLang="ja-JP" sz="3600" dirty="0" smtClean="0">
                <a:latin typeface="+mj-ea"/>
              </a:rPr>
              <a:t>UB Analyzer </a:t>
            </a:r>
            <a:r>
              <a:rPr kumimoji="1" lang="ja-JP" altLang="en-US" sz="3600" dirty="0" smtClean="0">
                <a:latin typeface="+mj-ea"/>
              </a:rPr>
              <a:t>開発から臨床応用まで</a:t>
            </a:r>
            <a:endParaRPr kumimoji="1" lang="ja-JP" altLang="en-US" sz="3600" dirty="0">
              <a:latin typeface="+mj-ea"/>
            </a:endParaRPr>
          </a:p>
        </p:txBody>
      </p:sp>
      <p:sp>
        <p:nvSpPr>
          <p:cNvPr id="31" name="テキスト プレースホルダ 30"/>
          <p:cNvSpPr>
            <a:spLocks noGrp="1"/>
          </p:cNvSpPr>
          <p:nvPr>
            <p:ph type="body" idx="1"/>
          </p:nvPr>
        </p:nvSpPr>
        <p:spPr>
          <a:xfrm>
            <a:off x="457200" y="2819400"/>
            <a:ext cx="8077200" cy="3352800"/>
          </a:xfrm>
        </p:spPr>
        <p:txBody>
          <a:bodyPr>
            <a:normAutofit fontScale="92500"/>
          </a:bodyPr>
          <a:lstStyle/>
          <a:p>
            <a:pPr marL="457200" indent="-457200">
              <a:spcAft>
                <a:spcPts val="1800"/>
              </a:spcAft>
              <a:buClrTx/>
              <a:buFont typeface="+mj-lt"/>
              <a:buAutoNum type="arabicPeriod"/>
            </a:pPr>
            <a:r>
              <a:rPr lang="ja-JP" altLang="en-US" dirty="0" smtClean="0">
                <a:solidFill>
                  <a:schemeClr val="bg1">
                    <a:lumMod val="50000"/>
                  </a:schemeClr>
                </a:solidFill>
                <a:latin typeface="+mn-ea"/>
              </a:rPr>
              <a:t>核黄疸とアンバウンドビリルビンとは</a:t>
            </a:r>
            <a:endParaRPr lang="en-US" altLang="ja-JP" dirty="0" smtClean="0">
              <a:solidFill>
                <a:schemeClr val="bg1">
                  <a:lumMod val="50000"/>
                </a:schemeClr>
              </a:solidFill>
              <a:latin typeface="+mn-ea"/>
            </a:endParaRPr>
          </a:p>
          <a:p>
            <a:pPr marL="457200" indent="-457200">
              <a:spcAft>
                <a:spcPts val="1800"/>
              </a:spcAft>
              <a:buClrTx/>
              <a:buFont typeface="+mj-lt"/>
              <a:buAutoNum type="arabicPeriod"/>
            </a:pPr>
            <a:r>
              <a:rPr lang="en-US" altLang="ja-JP" dirty="0" smtClean="0">
                <a:solidFill>
                  <a:schemeClr val="bg1">
                    <a:lumMod val="50000"/>
                  </a:schemeClr>
                </a:solidFill>
                <a:latin typeface="+mn-ea"/>
              </a:rPr>
              <a:t>GOD-POD</a:t>
            </a:r>
            <a:r>
              <a:rPr lang="ja-JP" altLang="en-US" dirty="0" smtClean="0">
                <a:solidFill>
                  <a:schemeClr val="bg1">
                    <a:lumMod val="50000"/>
                  </a:schemeClr>
                </a:solidFill>
                <a:latin typeface="+mn-ea"/>
              </a:rPr>
              <a:t>法によるアンバウンドビリルビン測定の原理</a:t>
            </a:r>
            <a:endParaRPr lang="en-US" altLang="ja-JP" dirty="0" smtClean="0">
              <a:solidFill>
                <a:schemeClr val="bg1">
                  <a:lumMod val="50000"/>
                </a:schemeClr>
              </a:solidFill>
              <a:latin typeface="+mn-ea"/>
            </a:endParaRPr>
          </a:p>
          <a:p>
            <a:pPr marL="457200" indent="-457200">
              <a:spcAft>
                <a:spcPts val="1800"/>
              </a:spcAft>
              <a:buClrTx/>
              <a:buFont typeface="+mj-lt"/>
              <a:buAutoNum type="arabicPeriod"/>
            </a:pPr>
            <a:r>
              <a:rPr lang="ja-JP" altLang="en-US" dirty="0" smtClean="0">
                <a:solidFill>
                  <a:srgbClr val="000000"/>
                </a:solidFill>
                <a:latin typeface="+mn-ea"/>
              </a:rPr>
              <a:t>血清</a:t>
            </a:r>
            <a:r>
              <a:rPr lang="en-US" altLang="ja-JP" dirty="0" smtClean="0">
                <a:solidFill>
                  <a:srgbClr val="000000"/>
                </a:solidFill>
                <a:latin typeface="+mn-ea"/>
              </a:rPr>
              <a:t>UB</a:t>
            </a:r>
            <a:r>
              <a:rPr lang="ja-JP" altLang="en-US" dirty="0" smtClean="0">
                <a:solidFill>
                  <a:srgbClr val="000000"/>
                </a:solidFill>
                <a:latin typeface="+mn-ea"/>
              </a:rPr>
              <a:t>値測定上の問題点</a:t>
            </a:r>
            <a:endParaRPr lang="en-US" altLang="ja-JP" dirty="0" smtClean="0">
              <a:solidFill>
                <a:srgbClr val="000000"/>
              </a:solidFill>
              <a:latin typeface="+mn-ea"/>
            </a:endParaRPr>
          </a:p>
          <a:p>
            <a:pPr marL="457200" indent="-457200">
              <a:spcAft>
                <a:spcPts val="1800"/>
              </a:spcAft>
              <a:buClrTx/>
              <a:buFont typeface="+mj-lt"/>
              <a:buAutoNum type="arabicPeriod"/>
            </a:pPr>
            <a:r>
              <a:rPr lang="en-US" altLang="ja-JP" dirty="0" smtClean="0">
                <a:solidFill>
                  <a:schemeClr val="bg1">
                    <a:lumMod val="50000"/>
                  </a:schemeClr>
                </a:solidFill>
                <a:latin typeface="+mn-ea"/>
              </a:rPr>
              <a:t>ABR</a:t>
            </a:r>
            <a:r>
              <a:rPr lang="ja-JP" altLang="en-US" dirty="0" smtClean="0">
                <a:solidFill>
                  <a:schemeClr val="bg1">
                    <a:lumMod val="50000"/>
                  </a:schemeClr>
                </a:solidFill>
                <a:latin typeface="+mn-ea"/>
              </a:rPr>
              <a:t>による</a:t>
            </a:r>
            <a:r>
              <a:rPr lang="en-US" altLang="ja-JP" dirty="0" smtClean="0">
                <a:solidFill>
                  <a:schemeClr val="bg1">
                    <a:lumMod val="50000"/>
                  </a:schemeClr>
                </a:solidFill>
                <a:latin typeface="+mn-ea"/>
              </a:rPr>
              <a:t>UB</a:t>
            </a:r>
            <a:r>
              <a:rPr lang="ja-JP" altLang="en-US" dirty="0" smtClean="0">
                <a:solidFill>
                  <a:schemeClr val="bg1">
                    <a:lumMod val="50000"/>
                  </a:schemeClr>
                </a:solidFill>
                <a:latin typeface="+mn-ea"/>
              </a:rPr>
              <a:t>測定値の臨床有用性の評価</a:t>
            </a:r>
            <a:endParaRPr lang="en-US" altLang="ja-JP" dirty="0" smtClean="0">
              <a:solidFill>
                <a:schemeClr val="bg1">
                  <a:lumMod val="50000"/>
                </a:schemeClr>
              </a:solidFill>
              <a:latin typeface="+mn-ea"/>
            </a:endParaRPr>
          </a:p>
          <a:p>
            <a:pPr marL="457200" indent="-457200">
              <a:spcAft>
                <a:spcPts val="1800"/>
              </a:spcAft>
              <a:buClrTx/>
              <a:buFont typeface="+mj-lt"/>
              <a:buAutoNum type="arabicPeriod"/>
            </a:pPr>
            <a:r>
              <a:rPr lang="en-US" altLang="ja-JP" dirty="0" smtClean="0">
                <a:solidFill>
                  <a:schemeClr val="bg1">
                    <a:lumMod val="50000"/>
                  </a:schemeClr>
                </a:solidFill>
                <a:latin typeface="+mn-ea"/>
              </a:rPr>
              <a:t>VLBW</a:t>
            </a:r>
            <a:r>
              <a:rPr lang="ja-JP" altLang="en-US" dirty="0" smtClean="0">
                <a:solidFill>
                  <a:schemeClr val="bg1">
                    <a:lumMod val="50000"/>
                  </a:schemeClr>
                </a:solidFill>
                <a:latin typeface="+mn-ea"/>
              </a:rPr>
              <a:t>の黄疸管理における最近の課題</a:t>
            </a:r>
            <a:endParaRPr lang="en-US" altLang="ja-JP" dirty="0" smtClean="0">
              <a:solidFill>
                <a:schemeClr val="bg1">
                  <a:lumMod val="50000"/>
                </a:schemeClr>
              </a:solidFill>
              <a:latin typeface="+mn-ea"/>
            </a:endParaRPr>
          </a:p>
          <a:p>
            <a:endParaRPr lang="en-US" altLang="ja-JP" dirty="0" smtClean="0">
              <a:latin typeface="+mj-ea"/>
            </a:endParaRPr>
          </a:p>
          <a:p>
            <a:endParaRPr lang="en-US" altLang="ja-JP" dirty="0" smtClean="0">
              <a:latin typeface="+mj-ea"/>
            </a:endParaRPr>
          </a:p>
          <a:p>
            <a:endParaRPr lang="en-US" altLang="ja-JP" dirty="0" smtClean="0">
              <a:latin typeface="+mj-ea"/>
            </a:endParaRPr>
          </a:p>
          <a:p>
            <a:endParaRPr lang="en-US" altLang="ja-JP" dirty="0" smtClean="0">
              <a:latin typeface="+mj-ea"/>
            </a:endParaRPr>
          </a:p>
          <a:p>
            <a:endParaRPr lang="ja-JP" altLang="en-US" dirty="0"/>
          </a:p>
        </p:txBody>
      </p:sp>
      <p:sp>
        <p:nvSpPr>
          <p:cNvPr id="30" name="スライド番号プレースホルダ 29"/>
          <p:cNvSpPr>
            <a:spLocks noGrp="1"/>
          </p:cNvSpPr>
          <p:nvPr>
            <p:ph type="sldNum" sz="quarter" idx="12"/>
          </p:nvPr>
        </p:nvSpPr>
        <p:spPr/>
        <p:txBody>
          <a:bodyPr/>
          <a:lstStyle/>
          <a:p>
            <a:fld id="{E6B7C3CC-9276-48EE-8166-AA23698FC084}" type="slidenum">
              <a:rPr kumimoji="1" lang="ja-JP" altLang="en-US" smtClean="0"/>
              <a:pPr/>
              <a:t>26</a:t>
            </a:fld>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タイトル 5"/>
          <p:cNvSpPr>
            <a:spLocks noGrp="1"/>
          </p:cNvSpPr>
          <p:nvPr>
            <p:ph type="title"/>
          </p:nvPr>
        </p:nvSpPr>
        <p:spPr>
          <a:xfrm>
            <a:off x="609600" y="685800"/>
            <a:ext cx="7772400" cy="1316832"/>
          </a:xfrm>
        </p:spPr>
        <p:txBody>
          <a:bodyPr lIns="128016" tIns="64008" rIns="128016"/>
          <a:lstStyle/>
          <a:p>
            <a:r>
              <a:rPr lang="ja-JP" altLang="en-US" sz="3400" dirty="0">
                <a:latin typeface="ＭＳ Ｐゴシック" charset="-128"/>
              </a:rPr>
              <a:t>アンバウンドビリルビン濃度の測定と</a:t>
            </a:r>
            <a:r>
              <a:rPr lang="en-US" altLang="ja-JP" sz="3400" dirty="0">
                <a:latin typeface="ＭＳ Ｐゴシック" charset="-128"/>
              </a:rPr>
              <a:t/>
            </a:r>
            <a:br>
              <a:rPr lang="en-US" altLang="ja-JP" sz="3400" dirty="0">
                <a:latin typeface="ＭＳ Ｐゴシック" charset="-128"/>
              </a:rPr>
            </a:br>
            <a:r>
              <a:rPr lang="ja-JP" altLang="en-US" sz="3400" dirty="0">
                <a:latin typeface="ＭＳ Ｐゴシック" charset="-128"/>
              </a:rPr>
              <a:t>その臨床応用における注意点</a:t>
            </a:r>
            <a:endParaRPr lang="ja-JP" altLang="en-US" sz="3400" dirty="0"/>
          </a:p>
        </p:txBody>
      </p:sp>
      <p:pic>
        <p:nvPicPr>
          <p:cNvPr id="3" name="Picture 32" descr="UB analyzer2                                                   00001148Macintosh HD                   B6A5FCA6:"/>
          <p:cNvPicPr>
            <a:picLocks noChangeAspect="1" noChangeArrowheads="1"/>
          </p:cNvPicPr>
          <p:nvPr/>
        </p:nvPicPr>
        <p:blipFill>
          <a:blip r:embed="rId3"/>
          <a:srcRect/>
          <a:stretch>
            <a:fillRect/>
          </a:stretch>
        </p:blipFill>
        <p:spPr bwMode="auto">
          <a:xfrm>
            <a:off x="914400" y="2743200"/>
            <a:ext cx="4572000" cy="3766221"/>
          </a:xfrm>
          <a:prstGeom prst="rect">
            <a:avLst/>
          </a:prstGeom>
          <a:noFill/>
          <a:ln w="9525">
            <a:noFill/>
            <a:miter lim="800000"/>
            <a:headEnd/>
            <a:tailEnd/>
          </a:ln>
        </p:spPr>
      </p:pic>
      <p:sp>
        <p:nvSpPr>
          <p:cNvPr id="4" name="正方形/長方形 3"/>
          <p:cNvSpPr/>
          <p:nvPr/>
        </p:nvSpPr>
        <p:spPr>
          <a:xfrm>
            <a:off x="5562600" y="5638800"/>
            <a:ext cx="3581400" cy="830997"/>
          </a:xfrm>
          <a:prstGeom prst="rect">
            <a:avLst/>
          </a:prstGeom>
        </p:spPr>
        <p:txBody>
          <a:bodyPr wrap="square">
            <a:spAutoFit/>
          </a:bodyPr>
          <a:lstStyle/>
          <a:p>
            <a:pPr algn="ctr"/>
            <a:r>
              <a:rPr kumimoji="0" lang="en-US" altLang="ja-JP" sz="2400" b="1" dirty="0" smtClean="0">
                <a:solidFill>
                  <a:schemeClr val="folHlink"/>
                </a:solidFill>
                <a:latin typeface="ＭＳ Ｐゴシック" charset="-128"/>
                <a:ea typeface="ＭＳ Ｐゴシック" charset="-128"/>
                <a:cs typeface="ＭＳ Ｐゴシック" charset="-128"/>
              </a:rPr>
              <a:t>UB </a:t>
            </a:r>
            <a:r>
              <a:rPr kumimoji="0" lang="ja-JP" altLang="en-US" sz="2400" b="1" dirty="0" smtClean="0">
                <a:solidFill>
                  <a:schemeClr val="folHlink"/>
                </a:solidFill>
                <a:latin typeface="ＭＳ Ｐゴシック" charset="-128"/>
                <a:ea typeface="ＭＳ Ｐゴシック" charset="-128"/>
                <a:cs typeface="ＭＳ Ｐゴシック" charset="-128"/>
              </a:rPr>
              <a:t>アナライザー </a:t>
            </a:r>
            <a:r>
              <a:rPr kumimoji="0" lang="en-US" altLang="ja-JP" sz="2400" b="1" dirty="0" smtClean="0">
                <a:solidFill>
                  <a:schemeClr val="folHlink"/>
                </a:solidFill>
                <a:latin typeface="ＭＳ Ｐゴシック" charset="-128"/>
                <a:ea typeface="ＭＳ Ｐゴシック" charset="-128"/>
                <a:cs typeface="ＭＳ Ｐゴシック" charset="-128"/>
              </a:rPr>
              <a:t>(UA-2)</a:t>
            </a:r>
            <a:br>
              <a:rPr kumimoji="0" lang="en-US" altLang="ja-JP" sz="2400" b="1" dirty="0" smtClean="0">
                <a:solidFill>
                  <a:schemeClr val="folHlink"/>
                </a:solidFill>
                <a:latin typeface="ＭＳ Ｐゴシック" charset="-128"/>
                <a:ea typeface="ＭＳ Ｐゴシック" charset="-128"/>
                <a:cs typeface="ＭＳ Ｐゴシック" charset="-128"/>
              </a:rPr>
            </a:br>
            <a:r>
              <a:rPr kumimoji="0" lang="en-US" altLang="ja-JP" sz="2400" b="1" dirty="0" smtClean="0">
                <a:solidFill>
                  <a:schemeClr val="folHlink"/>
                </a:solidFill>
                <a:latin typeface="ＭＳ Ｐゴシック" charset="-128"/>
                <a:ea typeface="ＭＳ Ｐゴシック" charset="-128"/>
                <a:cs typeface="ＭＳ Ｐゴシック" charset="-128"/>
              </a:rPr>
              <a:t>(</a:t>
            </a:r>
            <a:r>
              <a:rPr kumimoji="0" lang="ja-JP" altLang="en-US" sz="2400" b="1" dirty="0" smtClean="0">
                <a:solidFill>
                  <a:schemeClr val="folHlink"/>
                </a:solidFill>
                <a:latin typeface="ＭＳ Ｐゴシック" charset="-128"/>
                <a:ea typeface="ＭＳ Ｐゴシック" charset="-128"/>
                <a:cs typeface="ＭＳ Ｐゴシック" charset="-128"/>
              </a:rPr>
              <a:t>アローズ，大阪</a:t>
            </a:r>
            <a:r>
              <a:rPr kumimoji="0" lang="en-US" altLang="ja-JP" sz="2400" b="1" dirty="0" smtClean="0">
                <a:solidFill>
                  <a:schemeClr val="folHlink"/>
                </a:solidFill>
                <a:latin typeface="ＭＳ Ｐゴシック" charset="-128"/>
                <a:ea typeface="ＭＳ Ｐゴシック" charset="-128"/>
                <a:cs typeface="ＭＳ Ｐゴシック" charset="-128"/>
              </a:rPr>
              <a:t>)</a:t>
            </a:r>
            <a:endParaRPr kumimoji="0" lang="en-US" altLang="ja-JP" sz="2400" b="1" dirty="0">
              <a:solidFill>
                <a:schemeClr val="folHlink"/>
              </a:solidFill>
              <a:latin typeface="ＭＳ Ｐゴシック" charset="-128"/>
              <a:ea typeface="ＭＳ Ｐゴシック" charset="-128"/>
              <a:cs typeface="ＭＳ Ｐゴシック" charset="-128"/>
            </a:endParaRPr>
          </a:p>
        </p:txBody>
      </p:sp>
      <p:sp>
        <p:nvSpPr>
          <p:cNvPr id="5" name="スライド番号プレースホルダ 4"/>
          <p:cNvSpPr>
            <a:spLocks noGrp="1"/>
          </p:cNvSpPr>
          <p:nvPr>
            <p:ph type="sldNum" sz="quarter" idx="12"/>
          </p:nvPr>
        </p:nvSpPr>
        <p:spPr/>
        <p:txBody>
          <a:bodyPr/>
          <a:lstStyle/>
          <a:p>
            <a:fld id="{E6B7C3CC-9276-48EE-8166-AA23698FC084}" type="slidenum">
              <a:rPr kumimoji="1" lang="ja-JP" altLang="en-US" smtClean="0"/>
              <a:pPr/>
              <a:t>27</a:t>
            </a:fld>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タイトル 1"/>
          <p:cNvSpPr>
            <a:spLocks noGrp="1"/>
          </p:cNvSpPr>
          <p:nvPr>
            <p:ph type="title"/>
          </p:nvPr>
        </p:nvSpPr>
        <p:spPr>
          <a:xfrm>
            <a:off x="914400" y="274638"/>
            <a:ext cx="7772400" cy="868362"/>
          </a:xfrm>
        </p:spPr>
        <p:txBody>
          <a:bodyPr lIns="128016" tIns="64008" rIns="128016"/>
          <a:lstStyle/>
          <a:p>
            <a:r>
              <a:rPr lang="ja-JP" altLang="en-US" sz="3400" dirty="0"/>
              <a:t>測定手技上の注意</a:t>
            </a:r>
          </a:p>
        </p:txBody>
      </p:sp>
      <p:sp>
        <p:nvSpPr>
          <p:cNvPr id="66563" name="コンテンツ プレースホルダ 2"/>
          <p:cNvSpPr>
            <a:spLocks noGrp="1"/>
          </p:cNvSpPr>
          <p:nvPr>
            <p:ph sz="quarter" idx="1"/>
          </p:nvPr>
        </p:nvSpPr>
        <p:spPr>
          <a:xfrm>
            <a:off x="69851" y="1557338"/>
            <a:ext cx="9074149" cy="4938713"/>
          </a:xfrm>
        </p:spPr>
        <p:txBody>
          <a:bodyPr lIns="128016" tIns="64008" rIns="128016" bIns="64008">
            <a:normAutofit fontScale="92500"/>
          </a:bodyPr>
          <a:lstStyle/>
          <a:p>
            <a:pPr>
              <a:lnSpc>
                <a:spcPct val="120000"/>
              </a:lnSpc>
            </a:pPr>
            <a:r>
              <a:rPr lang="en-US" altLang="ja-JP" sz="2200" dirty="0"/>
              <a:t>UB</a:t>
            </a:r>
            <a:r>
              <a:rPr lang="ja-JP" altLang="en-US" sz="2200" dirty="0"/>
              <a:t>アナライザーの測光部に日光や蛍光灯の光が直接当たるのを避ける</a:t>
            </a:r>
            <a:endParaRPr lang="en-US" altLang="ja-JP" sz="2200" dirty="0"/>
          </a:p>
          <a:p>
            <a:pPr>
              <a:lnSpc>
                <a:spcPct val="120000"/>
              </a:lnSpc>
            </a:pPr>
            <a:r>
              <a:rPr lang="ja-JP" altLang="en-US" sz="2200" dirty="0"/>
              <a:t>室温は</a:t>
            </a:r>
            <a:r>
              <a:rPr lang="en-US" altLang="ja-JP" sz="2200" dirty="0"/>
              <a:t>10</a:t>
            </a:r>
            <a:r>
              <a:rPr lang="ja-JP" altLang="en-US" sz="2200" dirty="0"/>
              <a:t>℃～</a:t>
            </a:r>
            <a:r>
              <a:rPr lang="en-US" altLang="ja-JP" sz="2200" dirty="0"/>
              <a:t>27℃</a:t>
            </a:r>
            <a:r>
              <a:rPr lang="ja-JP" altLang="en-US" sz="2200" dirty="0"/>
              <a:t>に</a:t>
            </a:r>
            <a:endParaRPr lang="en-US" altLang="ja-JP" sz="2200" dirty="0"/>
          </a:p>
          <a:p>
            <a:pPr>
              <a:lnSpc>
                <a:spcPct val="120000"/>
              </a:lnSpc>
              <a:spcAft>
                <a:spcPts val="1680"/>
              </a:spcAft>
            </a:pPr>
            <a:r>
              <a:rPr lang="ja-JP" altLang="en-US" sz="2200" dirty="0"/>
              <a:t>排気口をふさがない</a:t>
            </a:r>
            <a:endParaRPr lang="en-US" altLang="ja-JP" sz="2200" dirty="0"/>
          </a:p>
          <a:p>
            <a:pPr>
              <a:lnSpc>
                <a:spcPct val="120000"/>
              </a:lnSpc>
            </a:pPr>
            <a:r>
              <a:rPr lang="ja-JP" altLang="en-US" sz="2200" dirty="0"/>
              <a:t>緩衝液は冷蔵庫から出して</a:t>
            </a:r>
            <a:r>
              <a:rPr lang="en-US" altLang="ja-JP" sz="2200" dirty="0"/>
              <a:t>30</a:t>
            </a:r>
            <a:r>
              <a:rPr lang="ja-JP" altLang="en-US" sz="2200" dirty="0"/>
              <a:t>分静値してから使用</a:t>
            </a:r>
            <a:endParaRPr lang="en-US" altLang="ja-JP" sz="2200" dirty="0"/>
          </a:p>
          <a:p>
            <a:pPr>
              <a:lnSpc>
                <a:spcPct val="120000"/>
              </a:lnSpc>
            </a:pPr>
            <a:r>
              <a:rPr lang="ja-JP" altLang="en-US" sz="2200" dirty="0"/>
              <a:t>緩衝液</a:t>
            </a:r>
            <a:r>
              <a:rPr lang="en-US" altLang="ja-JP" sz="2200" dirty="0"/>
              <a:t>1m</a:t>
            </a:r>
            <a:r>
              <a:rPr lang="ja-JP" altLang="en-US" sz="2200" dirty="0"/>
              <a:t>ｌをセルに入れ、インキュベータで</a:t>
            </a:r>
            <a:r>
              <a:rPr lang="en-US" altLang="ja-JP" sz="2200" dirty="0"/>
              <a:t>3</a:t>
            </a:r>
            <a:r>
              <a:rPr lang="ja-JP" altLang="en-US" sz="2200" dirty="0"/>
              <a:t>分間加温　</a:t>
            </a:r>
            <a:r>
              <a:rPr lang="en-US" altLang="ja-JP" sz="2200" dirty="0"/>
              <a:t>(30</a:t>
            </a:r>
            <a:r>
              <a:rPr lang="ja-JP" altLang="en-US" sz="2200" dirty="0"/>
              <a:t>℃</a:t>
            </a:r>
            <a:r>
              <a:rPr lang="en-US" altLang="ja-JP" sz="2200" dirty="0"/>
              <a:t>±0.1℃</a:t>
            </a:r>
            <a:r>
              <a:rPr lang="ja-JP" altLang="en-US" sz="2200" dirty="0"/>
              <a:t>）</a:t>
            </a:r>
            <a:endParaRPr lang="en-US" altLang="ja-JP" sz="2200" dirty="0"/>
          </a:p>
          <a:p>
            <a:pPr>
              <a:lnSpc>
                <a:spcPct val="120000"/>
              </a:lnSpc>
              <a:spcAft>
                <a:spcPts val="1680"/>
              </a:spcAft>
            </a:pPr>
            <a:r>
              <a:rPr lang="ja-JP" altLang="en-US" sz="2200" dirty="0"/>
              <a:t>酵素液を加えるときはセルの中心を通る光の部分を避けて接液する</a:t>
            </a:r>
            <a:endParaRPr lang="en-US" altLang="ja-JP" sz="2200" dirty="0"/>
          </a:p>
          <a:p>
            <a:pPr>
              <a:lnSpc>
                <a:spcPct val="120000"/>
              </a:lnSpc>
            </a:pPr>
            <a:r>
              <a:rPr lang="ja-JP" altLang="en-US" sz="2200" dirty="0"/>
              <a:t>測定範囲は、</a:t>
            </a:r>
            <a:r>
              <a:rPr lang="en-US" altLang="ja-JP" sz="2200" dirty="0"/>
              <a:t>TB</a:t>
            </a:r>
            <a:r>
              <a:rPr lang="ja-JP" altLang="en-US" sz="2200" dirty="0"/>
              <a:t>値 </a:t>
            </a:r>
            <a:r>
              <a:rPr lang="en-US" altLang="ja-JP" sz="2200" dirty="0"/>
              <a:t>0~30 mg/</a:t>
            </a:r>
            <a:r>
              <a:rPr lang="en-US" altLang="ja-JP" sz="2200" dirty="0" err="1"/>
              <a:t>dL</a:t>
            </a:r>
            <a:r>
              <a:rPr lang="ja-JP" altLang="en-US" sz="2200" dirty="0"/>
              <a:t>、</a:t>
            </a:r>
            <a:r>
              <a:rPr lang="en-US" altLang="ja-JP" sz="2200" dirty="0"/>
              <a:t>UB</a:t>
            </a:r>
            <a:r>
              <a:rPr lang="ja-JP" altLang="en-US" sz="2200" dirty="0"/>
              <a:t>値 </a:t>
            </a:r>
            <a:r>
              <a:rPr lang="en-US" altLang="ja-JP" sz="2200" dirty="0"/>
              <a:t>0.08~3.00 </a:t>
            </a:r>
            <a:r>
              <a:rPr lang="en-US" altLang="ja-JP" sz="2200" dirty="0" err="1"/>
              <a:t>μg/dL</a:t>
            </a:r>
            <a:endParaRPr lang="en-US" altLang="ja-JP" sz="2200" dirty="0"/>
          </a:p>
          <a:p>
            <a:pPr>
              <a:lnSpc>
                <a:spcPct val="120000"/>
              </a:lnSpc>
            </a:pPr>
            <a:r>
              <a:rPr lang="en-US" altLang="ja-JP" sz="2200" dirty="0"/>
              <a:t>TB</a:t>
            </a:r>
            <a:r>
              <a:rPr lang="ja-JP" altLang="en-US" sz="2200" dirty="0"/>
              <a:t>値 </a:t>
            </a:r>
            <a:r>
              <a:rPr lang="en-US" altLang="ja-JP" sz="2200" dirty="0"/>
              <a:t>30</a:t>
            </a:r>
            <a:r>
              <a:rPr lang="ja-JP" altLang="en-US" sz="2200" dirty="0"/>
              <a:t> </a:t>
            </a:r>
            <a:r>
              <a:rPr lang="en-US" altLang="ja-JP" sz="2200" dirty="0"/>
              <a:t>mg/</a:t>
            </a:r>
            <a:r>
              <a:rPr lang="en-US" altLang="ja-JP" sz="2200" dirty="0" err="1"/>
              <a:t>dL</a:t>
            </a:r>
            <a:r>
              <a:rPr lang="ja-JP" altLang="en-US" sz="2200" dirty="0"/>
              <a:t>以上なら、生理食塩水で</a:t>
            </a:r>
            <a:r>
              <a:rPr lang="en-US" altLang="ja-JP" sz="2200" dirty="0"/>
              <a:t>2</a:t>
            </a:r>
            <a:r>
              <a:rPr lang="ja-JP" altLang="en-US" sz="2200" dirty="0"/>
              <a:t>倍希釈して測定し、測定値を</a:t>
            </a:r>
            <a:r>
              <a:rPr lang="en-US" altLang="ja-JP" sz="2200" dirty="0"/>
              <a:t>2</a:t>
            </a:r>
            <a:r>
              <a:rPr lang="ja-JP" altLang="en-US" sz="2200" dirty="0"/>
              <a:t>倍</a:t>
            </a:r>
            <a:endParaRPr lang="en-US" altLang="ja-JP" sz="2200" dirty="0"/>
          </a:p>
          <a:p>
            <a:pPr>
              <a:lnSpc>
                <a:spcPct val="120000"/>
              </a:lnSpc>
            </a:pPr>
            <a:r>
              <a:rPr lang="en-US" altLang="ja-JP" sz="2200" dirty="0"/>
              <a:t>UB</a:t>
            </a:r>
            <a:r>
              <a:rPr lang="ja-JP" altLang="en-US" sz="2200" dirty="0"/>
              <a:t>値 </a:t>
            </a:r>
            <a:r>
              <a:rPr lang="en-US" altLang="ja-JP" sz="2200" dirty="0"/>
              <a:t>3.00 </a:t>
            </a:r>
            <a:r>
              <a:rPr lang="en-US" altLang="ja-JP" sz="2200" dirty="0" err="1"/>
              <a:t>μg/dL</a:t>
            </a:r>
            <a:r>
              <a:rPr lang="ja-JP" altLang="en-US" sz="2200" dirty="0"/>
              <a:t>以上なら、酵素剤溶解液で酵素液を</a:t>
            </a:r>
            <a:r>
              <a:rPr lang="en-US" altLang="ja-JP" sz="2200" dirty="0"/>
              <a:t>2</a:t>
            </a:r>
            <a:r>
              <a:rPr lang="ja-JP" altLang="en-US" sz="2200" dirty="0"/>
              <a:t>倍希釈、測定値を</a:t>
            </a:r>
            <a:r>
              <a:rPr lang="en-US" altLang="ja-JP" sz="2200" dirty="0"/>
              <a:t>2</a:t>
            </a:r>
            <a:r>
              <a:rPr lang="ja-JP" altLang="en-US" sz="2200" dirty="0"/>
              <a:t>倍</a:t>
            </a:r>
            <a:endParaRPr lang="en-US" altLang="ja-JP" sz="2000" dirty="0"/>
          </a:p>
          <a:p>
            <a:pPr>
              <a:lnSpc>
                <a:spcPct val="120000"/>
              </a:lnSpc>
            </a:pPr>
            <a:endParaRPr lang="ja-JP" altLang="en-US" sz="2800" dirty="0"/>
          </a:p>
        </p:txBody>
      </p:sp>
      <p:sp>
        <p:nvSpPr>
          <p:cNvPr id="4" name="スライド番号プレースホルダ 3"/>
          <p:cNvSpPr>
            <a:spLocks noGrp="1"/>
          </p:cNvSpPr>
          <p:nvPr>
            <p:ph type="sldNum" sz="quarter" idx="12"/>
          </p:nvPr>
        </p:nvSpPr>
        <p:spPr/>
        <p:txBody>
          <a:bodyPr/>
          <a:lstStyle/>
          <a:p>
            <a:fld id="{E6B7C3CC-9276-48EE-8166-AA23698FC084}" type="slidenum">
              <a:rPr kumimoji="1" lang="ja-JP" altLang="en-US" smtClean="0"/>
              <a:pPr/>
              <a:t>28</a:t>
            </a:fld>
            <a:endParaRPr kumimoji="1"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タイトル 1"/>
          <p:cNvSpPr>
            <a:spLocks noGrp="1"/>
          </p:cNvSpPr>
          <p:nvPr>
            <p:ph type="title"/>
          </p:nvPr>
        </p:nvSpPr>
        <p:spPr>
          <a:xfrm>
            <a:off x="914400" y="274638"/>
            <a:ext cx="7772400" cy="792162"/>
          </a:xfrm>
        </p:spPr>
        <p:txBody>
          <a:bodyPr lIns="128016" tIns="64008" rIns="128016"/>
          <a:lstStyle/>
          <a:p>
            <a:r>
              <a:rPr lang="en-US" altLang="ja-JP" sz="3400" dirty="0">
                <a:latin typeface="ＭＳ Ｐゴシック" charset="-128"/>
              </a:rPr>
              <a:t>UB</a:t>
            </a:r>
            <a:r>
              <a:rPr lang="ja-JP" altLang="en-US" sz="3400" dirty="0">
                <a:latin typeface="ＭＳ Ｐゴシック" charset="-128"/>
              </a:rPr>
              <a:t>濃度への影響因子（測定上の影響）</a:t>
            </a:r>
          </a:p>
        </p:txBody>
      </p:sp>
      <p:sp>
        <p:nvSpPr>
          <p:cNvPr id="70659" name="コンテンツ プレースホルダ 2"/>
          <p:cNvSpPr>
            <a:spLocks noGrp="1"/>
          </p:cNvSpPr>
          <p:nvPr>
            <p:ph sz="quarter" idx="1"/>
          </p:nvPr>
        </p:nvSpPr>
        <p:spPr>
          <a:xfrm>
            <a:off x="133351" y="1402557"/>
            <a:ext cx="8940800" cy="5312568"/>
          </a:xfrm>
        </p:spPr>
        <p:txBody>
          <a:bodyPr lIns="128016" tIns="64008" rIns="128016" bIns="64008">
            <a:normAutofit/>
          </a:bodyPr>
          <a:lstStyle/>
          <a:p>
            <a:r>
              <a:rPr lang="ja-JP" altLang="en-US" sz="2800" dirty="0" smtClean="0">
                <a:latin typeface="ＭＳ Ｐゴシック" charset="-128"/>
              </a:rPr>
              <a:t>ヘモグロビン</a:t>
            </a:r>
            <a:endParaRPr lang="en-US" altLang="ja-JP" sz="2800" dirty="0" smtClean="0">
              <a:latin typeface="ＭＳ Ｐゴシック" charset="-128"/>
            </a:endParaRPr>
          </a:p>
          <a:p>
            <a:r>
              <a:rPr lang="ja-JP" altLang="en-US" sz="2800" dirty="0" smtClean="0">
                <a:latin typeface="ＭＳ Ｐゴシック" charset="-128"/>
              </a:rPr>
              <a:t>抱合型</a:t>
            </a:r>
            <a:r>
              <a:rPr lang="ja-JP" altLang="en-US" sz="2800" dirty="0">
                <a:latin typeface="ＭＳ Ｐゴシック" charset="-128"/>
              </a:rPr>
              <a:t>ビリルビン</a:t>
            </a:r>
            <a:endParaRPr lang="en-US" altLang="ja-JP" sz="2800" dirty="0">
              <a:latin typeface="ＭＳ Ｐゴシック" charset="-128"/>
            </a:endParaRPr>
          </a:p>
          <a:p>
            <a:pPr lvl="1">
              <a:spcAft>
                <a:spcPts val="840"/>
              </a:spcAft>
            </a:pPr>
            <a:r>
              <a:rPr lang="ja-JP" altLang="en-US" sz="2200" dirty="0">
                <a:latin typeface="ＭＳ Ｐゴシック" charset="-128"/>
              </a:rPr>
              <a:t>抱合型ビリルビンはアンバウンドビリルビンよりも、</a:t>
            </a:r>
            <a:r>
              <a:rPr lang="en-US" altLang="ja-JP" sz="2200" dirty="0" err="1">
                <a:latin typeface="ＭＳ Ｐゴシック" charset="-128"/>
              </a:rPr>
              <a:t>peroxidase</a:t>
            </a:r>
            <a:r>
              <a:rPr lang="ja-JP" altLang="en-US" sz="2200" dirty="0">
                <a:latin typeface="ＭＳ Ｐゴシック" charset="-128"/>
              </a:rPr>
              <a:t>により酸化されやすい</a:t>
            </a:r>
            <a:endParaRPr lang="en-US" altLang="ja-JP" sz="2200" dirty="0">
              <a:latin typeface="ＭＳ Ｐゴシック" charset="-128"/>
            </a:endParaRPr>
          </a:p>
          <a:p>
            <a:pPr lvl="1">
              <a:spcAft>
                <a:spcPts val="840"/>
              </a:spcAft>
            </a:pPr>
            <a:r>
              <a:rPr lang="ja-JP" altLang="en-US" sz="2200" dirty="0">
                <a:latin typeface="ＭＳ Ｐゴシック" charset="-128"/>
              </a:rPr>
              <a:t>抱合型ビリルビンの存在により、みかけ上の</a:t>
            </a:r>
            <a:r>
              <a:rPr lang="en-US" altLang="ja-JP" sz="2200" dirty="0">
                <a:latin typeface="ＭＳ Ｐゴシック" charset="-128"/>
              </a:rPr>
              <a:t>UB</a:t>
            </a:r>
            <a:r>
              <a:rPr lang="ja-JP" altLang="en-US" sz="2200" dirty="0">
                <a:latin typeface="ＭＳ Ｐゴシック" charset="-128"/>
              </a:rPr>
              <a:t>値が高く測定される可能性がある（</a:t>
            </a:r>
            <a:r>
              <a:rPr lang="ja-JP" altLang="en-US" sz="2200" dirty="0" smtClean="0">
                <a:latin typeface="ＭＳ Ｐゴシック" charset="-128"/>
              </a:rPr>
              <a:t>＞</a:t>
            </a:r>
            <a:r>
              <a:rPr lang="en-US" altLang="ja-JP" sz="2200" dirty="0" smtClean="0">
                <a:latin typeface="ＭＳ Ｐゴシック" charset="-128"/>
              </a:rPr>
              <a:t>2mg</a:t>
            </a:r>
            <a:r>
              <a:rPr lang="en-US" altLang="ja-JP" sz="2200" dirty="0">
                <a:latin typeface="ＭＳ Ｐゴシック" charset="-128"/>
              </a:rPr>
              <a:t>/dL)</a:t>
            </a:r>
            <a:endParaRPr lang="en-US" altLang="ja-JP" sz="2200" dirty="0" smtClean="0">
              <a:latin typeface="ＭＳ Ｐゴシック" charset="-128"/>
            </a:endParaRPr>
          </a:p>
          <a:p>
            <a:r>
              <a:rPr lang="ja-JP" altLang="en-US" sz="2700" dirty="0" smtClean="0">
                <a:latin typeface="ＭＳ Ｐゴシック" charset="-128"/>
              </a:rPr>
              <a:t>ビリルビン</a:t>
            </a:r>
            <a:r>
              <a:rPr lang="ja-JP" altLang="en-US" sz="2700" dirty="0">
                <a:latin typeface="ＭＳ Ｐゴシック" charset="-128"/>
              </a:rPr>
              <a:t>の光学異性体</a:t>
            </a:r>
            <a:endParaRPr lang="en-US" altLang="ja-JP" sz="2700" dirty="0">
              <a:latin typeface="ＭＳ Ｐゴシック" charset="-128"/>
            </a:endParaRPr>
          </a:p>
          <a:p>
            <a:pPr lvl="1">
              <a:spcAft>
                <a:spcPts val="840"/>
              </a:spcAft>
            </a:pPr>
            <a:r>
              <a:rPr lang="ja-JP" altLang="en-US" sz="2200" dirty="0">
                <a:latin typeface="ＭＳ Ｐゴシック" charset="-128"/>
              </a:rPr>
              <a:t>サイクロビリルビンはみかけ上の測定値を上昇させる</a:t>
            </a:r>
            <a:endParaRPr lang="en-US" altLang="ja-JP" sz="2200" dirty="0" smtClean="0">
              <a:latin typeface="ＭＳ Ｐゴシック" charset="-128"/>
            </a:endParaRPr>
          </a:p>
          <a:p>
            <a:r>
              <a:rPr lang="ja-JP" altLang="en-US" sz="2700" dirty="0" smtClean="0">
                <a:latin typeface="ＭＳ Ｐゴシック" charset="-128"/>
              </a:rPr>
              <a:t>検体</a:t>
            </a:r>
            <a:r>
              <a:rPr lang="ja-JP" altLang="en-US" sz="2700" dirty="0">
                <a:latin typeface="ＭＳ Ｐゴシック" charset="-128"/>
              </a:rPr>
              <a:t>の</a:t>
            </a:r>
            <a:r>
              <a:rPr lang="ja-JP" altLang="en-US" sz="2700" dirty="0" smtClean="0">
                <a:latin typeface="ＭＳ Ｐゴシック" charset="-128"/>
              </a:rPr>
              <a:t>希釈</a:t>
            </a:r>
            <a:endParaRPr lang="en-US" altLang="ja-JP" sz="2700" dirty="0" smtClean="0">
              <a:latin typeface="ＭＳ Ｐゴシック" charset="-128"/>
            </a:endParaRPr>
          </a:p>
          <a:p>
            <a:r>
              <a:rPr lang="ja-JP" altLang="en-US" sz="2700" dirty="0" smtClean="0">
                <a:latin typeface="ＭＳ Ｐゴシック" charset="-128"/>
              </a:rPr>
              <a:t>ビタミンＣの存在はみかけ上の低値を示す</a:t>
            </a:r>
          </a:p>
          <a:p>
            <a:endParaRPr lang="en-US" altLang="ja-JP" sz="2200" dirty="0" smtClean="0">
              <a:latin typeface="ＭＳ Ｐゴシック" charset="-128"/>
            </a:endParaRPr>
          </a:p>
          <a:p>
            <a:pPr marL="777875" lvl="2" indent="-382270"/>
            <a:endParaRPr lang="en-US" altLang="ja-JP" sz="1800" dirty="0">
              <a:latin typeface="ＭＳ Ｐゴシック" charset="-128"/>
            </a:endParaRPr>
          </a:p>
          <a:p>
            <a:pPr lvl="1"/>
            <a:endParaRPr lang="en-US" altLang="ja-JP" sz="2200" dirty="0">
              <a:latin typeface="ＭＳ Ｐゴシック" charset="-128"/>
            </a:endParaRPr>
          </a:p>
          <a:p>
            <a:pPr lvl="3">
              <a:buFont typeface="Arial" charset="0"/>
              <a:buNone/>
            </a:pPr>
            <a:endParaRPr lang="en-US" altLang="ja-JP" sz="1400" dirty="0">
              <a:latin typeface="ＭＳ Ｐゴシック" charset="-128"/>
            </a:endParaRPr>
          </a:p>
        </p:txBody>
      </p:sp>
      <p:sp>
        <p:nvSpPr>
          <p:cNvPr id="4" name="スライド番号プレースホルダ 3"/>
          <p:cNvSpPr>
            <a:spLocks noGrp="1"/>
          </p:cNvSpPr>
          <p:nvPr>
            <p:ph type="sldNum" sz="quarter" idx="12"/>
          </p:nvPr>
        </p:nvSpPr>
        <p:spPr/>
        <p:txBody>
          <a:bodyPr/>
          <a:lstStyle/>
          <a:p>
            <a:fld id="{E6B7C3CC-9276-48EE-8166-AA23698FC084}" type="slidenum">
              <a:rPr kumimoji="1" lang="ja-JP" altLang="en-US" smtClean="0"/>
              <a:pPr/>
              <a:t>29</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スライド番号プレースホルダ 1"/>
          <p:cNvSpPr>
            <a:spLocks noGrp="1"/>
          </p:cNvSpPr>
          <p:nvPr>
            <p:ph type="sldNum" sz="quarter" idx="12"/>
          </p:nvPr>
        </p:nvSpPr>
        <p:spPr/>
        <p:txBody>
          <a:bodyPr/>
          <a:lstStyle/>
          <a:p>
            <a:fld id="{F7D31F89-0310-4632-B49E-6A6F3FC9578D}" type="slidenum">
              <a:rPr lang="en-US" altLang="ja-JP" smtClean="0"/>
              <a:pPr/>
              <a:t>3</a:t>
            </a:fld>
            <a:endParaRPr lang="en-US" altLang="ja-JP" dirty="0"/>
          </a:p>
        </p:txBody>
      </p:sp>
      <p:sp>
        <p:nvSpPr>
          <p:cNvPr id="13316" name="正方形/長方形 5"/>
          <p:cNvSpPr>
            <a:spLocks noChangeArrowheads="1"/>
          </p:cNvSpPr>
          <p:nvPr/>
        </p:nvSpPr>
        <p:spPr bwMode="auto">
          <a:xfrm>
            <a:off x="395536" y="188640"/>
            <a:ext cx="7966278" cy="892552"/>
          </a:xfrm>
          <a:prstGeom prst="rect">
            <a:avLst/>
          </a:prstGeom>
          <a:noFill/>
          <a:ln w="9525">
            <a:noFill/>
            <a:miter lim="800000"/>
            <a:headEnd/>
            <a:tailEnd/>
          </a:ln>
        </p:spPr>
        <p:txBody>
          <a:bodyPr wrap="square">
            <a:spAutoFit/>
          </a:bodyPr>
          <a:lstStyle/>
          <a:p>
            <a:pPr algn="ctr"/>
            <a:r>
              <a:rPr lang="ja-JP" altLang="en-US" sz="2800" b="1" dirty="0" smtClean="0">
                <a:solidFill>
                  <a:srgbClr val="FF0000"/>
                </a:solidFill>
                <a:latin typeface="Arial Unicode MS" pitchFamily="50" charset="-128"/>
                <a:ea typeface="Arial Unicode MS" pitchFamily="50" charset="-128"/>
                <a:cs typeface="Arial Unicode MS" pitchFamily="50" charset="-128"/>
              </a:rPr>
              <a:t>出生率、乳児死亡率、新生児死亡率と国民所得</a:t>
            </a:r>
            <a:r>
              <a:rPr lang="ja-JP" altLang="en-US" sz="2400" b="1" dirty="0" smtClean="0">
                <a:solidFill>
                  <a:srgbClr val="FF0000"/>
                </a:solidFill>
                <a:latin typeface="Arial Unicode MS" pitchFamily="50" charset="-128"/>
                <a:ea typeface="Arial Unicode MS" pitchFamily="50" charset="-128"/>
                <a:cs typeface="Arial Unicode MS" pitchFamily="50" charset="-128"/>
              </a:rPr>
              <a:t>　　</a:t>
            </a:r>
            <a:r>
              <a:rPr lang="en-US" altLang="ja-JP" sz="2400" b="1" dirty="0" smtClean="0">
                <a:solidFill>
                  <a:srgbClr val="FF0000"/>
                </a:solidFill>
                <a:latin typeface="Arial Unicode MS" pitchFamily="50" charset="-128"/>
                <a:ea typeface="Arial Unicode MS" pitchFamily="50" charset="-128"/>
                <a:cs typeface="Arial Unicode MS" pitchFamily="50" charset="-128"/>
              </a:rPr>
              <a:t/>
            </a:r>
            <a:br>
              <a:rPr lang="en-US" altLang="ja-JP" sz="2400" b="1" dirty="0" smtClean="0">
                <a:solidFill>
                  <a:srgbClr val="FF0000"/>
                </a:solidFill>
                <a:latin typeface="Arial Unicode MS" pitchFamily="50" charset="-128"/>
                <a:ea typeface="Arial Unicode MS" pitchFamily="50" charset="-128"/>
                <a:cs typeface="Arial Unicode MS" pitchFamily="50" charset="-128"/>
              </a:rPr>
            </a:br>
            <a:r>
              <a:rPr lang="en-US" altLang="ja-JP" sz="2400" b="1" dirty="0" smtClean="0">
                <a:solidFill>
                  <a:srgbClr val="FF0000"/>
                </a:solidFill>
                <a:latin typeface="Arial Unicode MS" pitchFamily="50" charset="-128"/>
                <a:ea typeface="Arial Unicode MS" pitchFamily="50" charset="-128"/>
                <a:cs typeface="Arial Unicode MS" pitchFamily="50" charset="-128"/>
              </a:rPr>
              <a:t>1945 - 2010</a:t>
            </a:r>
            <a:endParaRPr lang="en-US" altLang="ja-JP" sz="2400" dirty="0" smtClean="0">
              <a:solidFill>
                <a:srgbClr val="FF0000"/>
              </a:solidFill>
              <a:latin typeface="Arial Unicode MS" pitchFamily="50" charset="-128"/>
              <a:ea typeface="Arial Unicode MS" pitchFamily="50" charset="-128"/>
              <a:cs typeface="Arial Unicode MS" pitchFamily="50" charset="-128"/>
            </a:endParaRPr>
          </a:p>
        </p:txBody>
      </p:sp>
      <p:cxnSp>
        <p:nvCxnSpPr>
          <p:cNvPr id="13319" name="直線コネクタ 10"/>
          <p:cNvCxnSpPr>
            <a:cxnSpLocks noChangeShapeType="1"/>
          </p:cNvCxnSpPr>
          <p:nvPr/>
        </p:nvCxnSpPr>
        <p:spPr bwMode="auto">
          <a:xfrm>
            <a:off x="251520" y="1124744"/>
            <a:ext cx="8572500" cy="0"/>
          </a:xfrm>
          <a:prstGeom prst="line">
            <a:avLst/>
          </a:prstGeom>
          <a:noFill/>
          <a:ln w="38100" algn="ctr">
            <a:solidFill>
              <a:srgbClr val="FF0000"/>
            </a:solidFill>
            <a:round/>
            <a:headEnd/>
            <a:tailEnd/>
          </a:ln>
        </p:spPr>
      </p:cxnSp>
      <p:sp>
        <p:nvSpPr>
          <p:cNvPr id="13320" name="テキスト ボックス 11"/>
          <p:cNvSpPr txBox="1">
            <a:spLocks noChangeArrowheads="1"/>
          </p:cNvSpPr>
          <p:nvPr/>
        </p:nvSpPr>
        <p:spPr bwMode="auto">
          <a:xfrm>
            <a:off x="7236296" y="1340768"/>
            <a:ext cx="415498" cy="369332"/>
          </a:xfrm>
          <a:prstGeom prst="rect">
            <a:avLst/>
          </a:prstGeom>
          <a:noFill/>
          <a:ln w="9525">
            <a:noFill/>
            <a:miter lim="800000"/>
            <a:headEnd/>
            <a:tailEnd/>
          </a:ln>
        </p:spPr>
        <p:txBody>
          <a:bodyPr wrap="none">
            <a:spAutoFit/>
          </a:bodyPr>
          <a:lstStyle/>
          <a:p>
            <a:r>
              <a:rPr kumimoji="1" lang="ja-JP" altLang="en-US" sz="1800" b="1" dirty="0">
                <a:latin typeface="ＭＳ ゴシック" pitchFamily="49" charset="-128"/>
                <a:ea typeface="ＭＳ ゴシック" pitchFamily="49" charset="-128"/>
              </a:rPr>
              <a:t>年</a:t>
            </a:r>
          </a:p>
        </p:txBody>
      </p:sp>
      <p:graphicFrame>
        <p:nvGraphicFramePr>
          <p:cNvPr id="9" name="グラフ 8"/>
          <p:cNvGraphicFramePr/>
          <p:nvPr/>
        </p:nvGraphicFramePr>
        <p:xfrm>
          <a:off x="179512" y="1556792"/>
          <a:ext cx="8572560" cy="4460892"/>
        </p:xfrm>
        <a:graphic>
          <a:graphicData uri="http://schemas.openxmlformats.org/drawingml/2006/chart">
            <c:chart xmlns:c="http://schemas.openxmlformats.org/drawingml/2006/chart" xmlns:r="http://schemas.openxmlformats.org/officeDocument/2006/relationships" r:id="rId2"/>
          </a:graphicData>
        </a:graphic>
      </p:graphicFrame>
      <p:grpSp>
        <p:nvGrpSpPr>
          <p:cNvPr id="32" name="グループ化 31"/>
          <p:cNvGrpSpPr/>
          <p:nvPr/>
        </p:nvGrpSpPr>
        <p:grpSpPr>
          <a:xfrm>
            <a:off x="2411760" y="4149080"/>
            <a:ext cx="4143404" cy="1944216"/>
            <a:chOff x="2411760" y="3717032"/>
            <a:chExt cx="4143404" cy="1944216"/>
          </a:xfrm>
        </p:grpSpPr>
        <p:grpSp>
          <p:nvGrpSpPr>
            <p:cNvPr id="13" name="グループ化 29"/>
            <p:cNvGrpSpPr/>
            <p:nvPr/>
          </p:nvGrpSpPr>
          <p:grpSpPr>
            <a:xfrm>
              <a:off x="2411760" y="3717032"/>
              <a:ext cx="4143404" cy="1944216"/>
              <a:chOff x="2500298" y="4071942"/>
              <a:chExt cx="4143404" cy="1706570"/>
            </a:xfrm>
          </p:grpSpPr>
          <p:sp>
            <p:nvSpPr>
              <p:cNvPr id="14" name="正方形/長方形 13"/>
              <p:cNvSpPr/>
              <p:nvPr/>
            </p:nvSpPr>
            <p:spPr>
              <a:xfrm>
                <a:off x="2500298" y="4143380"/>
                <a:ext cx="4143404" cy="157163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5" name="グラフ 14"/>
              <p:cNvGraphicFramePr/>
              <p:nvPr/>
            </p:nvGraphicFramePr>
            <p:xfrm>
              <a:off x="2571736" y="4071942"/>
              <a:ext cx="4071966" cy="1706570"/>
            </p:xfrm>
            <a:graphic>
              <a:graphicData uri="http://schemas.openxmlformats.org/drawingml/2006/chart">
                <c:chart xmlns:c="http://schemas.openxmlformats.org/drawingml/2006/chart" xmlns:r="http://schemas.openxmlformats.org/officeDocument/2006/relationships" r:id="rId3"/>
              </a:graphicData>
            </a:graphic>
          </p:graphicFrame>
          <p:sp>
            <p:nvSpPr>
              <p:cNvPr id="16" name="正方形/長方形 15"/>
              <p:cNvSpPr/>
              <p:nvPr/>
            </p:nvSpPr>
            <p:spPr>
              <a:xfrm>
                <a:off x="2643174" y="4286256"/>
                <a:ext cx="1681871" cy="307777"/>
              </a:xfrm>
              <a:prstGeom prst="rect">
                <a:avLst/>
              </a:prstGeom>
            </p:spPr>
            <p:txBody>
              <a:bodyPr wrap="none">
                <a:spAutoFit/>
              </a:bodyPr>
              <a:lstStyle/>
              <a:p>
                <a:r>
                  <a:rPr lang="ja-JP" altLang="ja-JP" sz="1400" dirty="0" smtClean="0">
                    <a:latin typeface="平成角ゴシック" charset="-128"/>
                    <a:ea typeface="Arial Unicode MS" pitchFamily="50" charset="-128"/>
                    <a:cs typeface="Arial Unicode MS" pitchFamily="50" charset="-128"/>
                  </a:rPr>
                  <a:t>雇用者所得前年比 </a:t>
                </a:r>
                <a:endParaRPr lang="ja-JP" altLang="en-US" sz="1400" dirty="0"/>
              </a:p>
            </p:txBody>
          </p:sp>
        </p:grpSp>
        <p:cxnSp>
          <p:nvCxnSpPr>
            <p:cNvPr id="25" name="直線コネクタ 24"/>
            <p:cNvCxnSpPr/>
            <p:nvPr/>
          </p:nvCxnSpPr>
          <p:spPr>
            <a:xfrm rot="5400000">
              <a:off x="4716016" y="4581128"/>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a:off x="3376668" y="4581128"/>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5400000">
              <a:off x="3823118" y="4581128"/>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a:off x="4269568" y="4581128"/>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2483768" y="4581128"/>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2930218" y="4581128"/>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a:off x="2051720" y="4725144"/>
              <a:ext cx="172819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グループ化 32"/>
          <p:cNvGrpSpPr/>
          <p:nvPr/>
        </p:nvGrpSpPr>
        <p:grpSpPr>
          <a:xfrm>
            <a:off x="1187624" y="1988840"/>
            <a:ext cx="2786082" cy="1094724"/>
            <a:chOff x="1643042" y="5357826"/>
            <a:chExt cx="2786082" cy="1094724"/>
          </a:xfrm>
        </p:grpSpPr>
        <p:sp>
          <p:nvSpPr>
            <p:cNvPr id="18" name="テキスト ボックス 17"/>
            <p:cNvSpPr txBox="1"/>
            <p:nvPr/>
          </p:nvSpPr>
          <p:spPr>
            <a:xfrm>
              <a:off x="2071670" y="5357826"/>
              <a:ext cx="1059906" cy="523220"/>
            </a:xfrm>
            <a:prstGeom prst="rect">
              <a:avLst/>
            </a:prstGeom>
            <a:solidFill>
              <a:srgbClr val="FFC000"/>
            </a:solidFill>
          </p:spPr>
          <p:txBody>
            <a:bodyPr wrap="none" rtlCol="0">
              <a:spAutoFit/>
            </a:bodyPr>
            <a:lstStyle/>
            <a:p>
              <a:r>
                <a:rPr kumimoji="1" lang="ja-JP" altLang="en-US" sz="1400" dirty="0" smtClean="0">
                  <a:latin typeface="Arial Unicode MS" pitchFamily="50" charset="-128"/>
                  <a:ea typeface="Arial Unicode MS" pitchFamily="50" charset="-128"/>
                  <a:cs typeface="Arial Unicode MS" pitchFamily="50" charset="-128"/>
                </a:rPr>
                <a:t>朝鮮戦争</a:t>
              </a:r>
              <a:endParaRPr kumimoji="1" lang="en-US" altLang="ja-JP" sz="1400" dirty="0" smtClean="0">
                <a:latin typeface="Arial Unicode MS" pitchFamily="50" charset="-128"/>
                <a:ea typeface="Arial Unicode MS" pitchFamily="50" charset="-128"/>
                <a:cs typeface="Arial Unicode MS" pitchFamily="50" charset="-128"/>
              </a:endParaRPr>
            </a:p>
            <a:p>
              <a:r>
                <a:rPr kumimoji="1" lang="en-US" altLang="ja-JP" sz="1400" dirty="0" smtClean="0">
                  <a:latin typeface="Arial Unicode MS" pitchFamily="50" charset="-128"/>
                  <a:ea typeface="Arial Unicode MS" pitchFamily="50" charset="-128"/>
                  <a:cs typeface="Arial Unicode MS" pitchFamily="50" charset="-128"/>
                </a:rPr>
                <a:t>50.6</a:t>
              </a:r>
              <a:r>
                <a:rPr kumimoji="1" lang="ja-JP" altLang="en-US" sz="1400" dirty="0" smtClean="0">
                  <a:latin typeface="Arial Unicode MS" pitchFamily="50" charset="-128"/>
                  <a:ea typeface="Arial Unicode MS" pitchFamily="50" charset="-128"/>
                  <a:cs typeface="Arial Unicode MS" pitchFamily="50" charset="-128"/>
                </a:rPr>
                <a:t>～</a:t>
              </a:r>
              <a:r>
                <a:rPr kumimoji="1" lang="en-US" altLang="ja-JP" sz="1400" dirty="0" smtClean="0">
                  <a:latin typeface="Arial Unicode MS" pitchFamily="50" charset="-128"/>
                  <a:ea typeface="Arial Unicode MS" pitchFamily="50" charset="-128"/>
                  <a:cs typeface="Arial Unicode MS" pitchFamily="50" charset="-128"/>
                </a:rPr>
                <a:t>53.7</a:t>
              </a:r>
              <a:endParaRPr kumimoji="1" lang="ja-JP" altLang="en-US" sz="1400" dirty="0">
                <a:latin typeface="Arial Unicode MS" pitchFamily="50" charset="-128"/>
                <a:ea typeface="Arial Unicode MS" pitchFamily="50" charset="-128"/>
                <a:cs typeface="Arial Unicode MS" pitchFamily="50" charset="-128"/>
              </a:endParaRPr>
            </a:p>
          </p:txBody>
        </p:sp>
        <p:sp>
          <p:nvSpPr>
            <p:cNvPr id="19" name="テキスト ボックス 18"/>
            <p:cNvSpPr txBox="1"/>
            <p:nvPr/>
          </p:nvSpPr>
          <p:spPr>
            <a:xfrm>
              <a:off x="1643042" y="5929330"/>
              <a:ext cx="2786082" cy="523220"/>
            </a:xfrm>
            <a:prstGeom prst="rect">
              <a:avLst/>
            </a:prstGeom>
            <a:solidFill>
              <a:srgbClr val="FFC000"/>
            </a:solidFill>
          </p:spPr>
          <p:txBody>
            <a:bodyPr wrap="square" rtlCol="0">
              <a:spAutoFit/>
            </a:bodyPr>
            <a:lstStyle/>
            <a:p>
              <a:pPr algn="ctr"/>
              <a:r>
                <a:rPr kumimoji="1" lang="ja-JP" altLang="en-US" sz="1400" dirty="0" smtClean="0">
                  <a:latin typeface="Arial Unicode MS" pitchFamily="50" charset="-128"/>
                  <a:ea typeface="Arial Unicode MS" pitchFamily="50" charset="-128"/>
                  <a:cs typeface="Arial Unicode MS" pitchFamily="50" charset="-128"/>
                </a:rPr>
                <a:t>インドシナ・ベトナム戦争</a:t>
              </a:r>
              <a:endParaRPr kumimoji="1" lang="en-US" altLang="ja-JP" sz="1400" dirty="0" smtClean="0">
                <a:latin typeface="Arial Unicode MS" pitchFamily="50" charset="-128"/>
                <a:ea typeface="Arial Unicode MS" pitchFamily="50" charset="-128"/>
                <a:cs typeface="Arial Unicode MS" pitchFamily="50" charset="-128"/>
              </a:endParaRPr>
            </a:p>
            <a:p>
              <a:pPr algn="ctr"/>
              <a:r>
                <a:rPr kumimoji="1" lang="en-US" altLang="ja-JP" sz="1400" dirty="0" smtClean="0">
                  <a:latin typeface="Arial Unicode MS" pitchFamily="50" charset="-128"/>
                  <a:ea typeface="Arial Unicode MS" pitchFamily="50" charset="-128"/>
                  <a:cs typeface="Arial Unicode MS" pitchFamily="50" charset="-128"/>
                </a:rPr>
                <a:t>45</a:t>
              </a:r>
              <a:r>
                <a:rPr kumimoji="1" lang="ja-JP" altLang="en-US" sz="1400" dirty="0" smtClean="0">
                  <a:latin typeface="Arial Unicode MS" pitchFamily="50" charset="-128"/>
                  <a:ea typeface="Arial Unicode MS" pitchFamily="50" charset="-128"/>
                  <a:cs typeface="Arial Unicode MS" pitchFamily="50" charset="-128"/>
                </a:rPr>
                <a:t>～</a:t>
              </a:r>
              <a:r>
                <a:rPr kumimoji="1" lang="en-US" altLang="ja-JP" sz="1400" dirty="0" smtClean="0">
                  <a:latin typeface="Arial Unicode MS" pitchFamily="50" charset="-128"/>
                  <a:ea typeface="Arial Unicode MS" pitchFamily="50" charset="-128"/>
                  <a:cs typeface="Arial Unicode MS" pitchFamily="50" charset="-128"/>
                </a:rPr>
                <a:t>75</a:t>
              </a:r>
              <a:endParaRPr kumimoji="1" lang="ja-JP" altLang="en-US" sz="1400" dirty="0">
                <a:latin typeface="Arial Unicode MS" pitchFamily="50" charset="-128"/>
                <a:ea typeface="Arial Unicode MS" pitchFamily="50" charset="-128"/>
                <a:cs typeface="Arial Unicode MS" pitchFamily="50" charset="-12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checkerboard(across)">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タイトル 1"/>
          <p:cNvSpPr>
            <a:spLocks noGrp="1"/>
          </p:cNvSpPr>
          <p:nvPr>
            <p:ph type="title"/>
          </p:nvPr>
        </p:nvSpPr>
        <p:spPr>
          <a:xfrm>
            <a:off x="609600" y="274638"/>
            <a:ext cx="7772400" cy="792162"/>
          </a:xfrm>
        </p:spPr>
        <p:txBody>
          <a:bodyPr lIns="128016" tIns="64008" rIns="128016"/>
          <a:lstStyle/>
          <a:p>
            <a:pPr algn="ctr"/>
            <a:r>
              <a:rPr lang="en-US" altLang="ja-JP" sz="3400" dirty="0">
                <a:latin typeface="ＭＳ Ｐゴシック" charset="-128"/>
              </a:rPr>
              <a:t>UB</a:t>
            </a:r>
            <a:r>
              <a:rPr lang="ja-JP" altLang="en-US" sz="3400" dirty="0">
                <a:latin typeface="ＭＳ Ｐゴシック" charset="-128"/>
              </a:rPr>
              <a:t>濃度への影響因子</a:t>
            </a:r>
          </a:p>
        </p:txBody>
      </p:sp>
      <p:sp>
        <p:nvSpPr>
          <p:cNvPr id="72707" name="コンテンツ プレースホルダ 2"/>
          <p:cNvSpPr>
            <a:spLocks noGrp="1"/>
          </p:cNvSpPr>
          <p:nvPr>
            <p:ph sz="quarter" idx="1"/>
          </p:nvPr>
        </p:nvSpPr>
        <p:spPr>
          <a:xfrm>
            <a:off x="133352" y="1545432"/>
            <a:ext cx="9010649" cy="4629150"/>
          </a:xfrm>
        </p:spPr>
        <p:txBody>
          <a:bodyPr lIns="128016" tIns="64008" rIns="128016" bIns="64008"/>
          <a:lstStyle/>
          <a:p>
            <a:pPr>
              <a:spcAft>
                <a:spcPts val="840"/>
              </a:spcAft>
            </a:pPr>
            <a:r>
              <a:rPr lang="ja-JP" altLang="en-US" sz="2800" dirty="0">
                <a:latin typeface="ＭＳ Ｐゴシック" charset="-128"/>
              </a:rPr>
              <a:t>アルブミン</a:t>
            </a:r>
            <a:endParaRPr lang="en-US" altLang="ja-JP" sz="2800" dirty="0">
              <a:latin typeface="ＭＳ Ｐゴシック" charset="-128"/>
            </a:endParaRPr>
          </a:p>
          <a:p>
            <a:r>
              <a:rPr lang="ja-JP" altLang="en-US" sz="2800" dirty="0">
                <a:latin typeface="ＭＳ Ｐゴシック" charset="-128"/>
              </a:rPr>
              <a:t>薬剤</a:t>
            </a:r>
            <a:endParaRPr lang="en-US" altLang="ja-JP" sz="2800" dirty="0">
              <a:latin typeface="ＭＳ Ｐゴシック" charset="-128"/>
            </a:endParaRPr>
          </a:p>
          <a:p>
            <a:pPr marL="751205" lvl="1" indent="-295593"/>
            <a:r>
              <a:rPr lang="ja-JP" altLang="en-US" sz="2200" dirty="0">
                <a:latin typeface="ＭＳ Ｐゴシック" charset="-128"/>
              </a:rPr>
              <a:t>アルブミンのビリルビンとの結合部位を競合する物質の存在が</a:t>
            </a:r>
            <a:r>
              <a:rPr lang="en-US" altLang="ja-JP" sz="2200" dirty="0">
                <a:latin typeface="ＭＳ Ｐゴシック" charset="-128"/>
              </a:rPr>
              <a:t>UB</a:t>
            </a:r>
            <a:r>
              <a:rPr lang="ja-JP" altLang="en-US" sz="2200" dirty="0">
                <a:latin typeface="ＭＳ Ｐゴシック" charset="-128"/>
              </a:rPr>
              <a:t>濃度を上昇させる</a:t>
            </a:r>
            <a:endParaRPr lang="en-US" altLang="ja-JP" sz="2200" dirty="0">
              <a:latin typeface="ＭＳ Ｐゴシック" charset="-128"/>
            </a:endParaRPr>
          </a:p>
          <a:p>
            <a:pPr marL="751205" lvl="1" indent="-295593">
              <a:spcAft>
                <a:spcPts val="840"/>
              </a:spcAft>
              <a:buNone/>
            </a:pPr>
            <a:r>
              <a:rPr lang="ja-JP" altLang="en-US" sz="2200" dirty="0">
                <a:latin typeface="ＭＳ Ｐゴシック" charset="-128"/>
              </a:rPr>
              <a:t>　（インドメサシン、抗生物質、遊離脂肪酸など）</a:t>
            </a:r>
            <a:endParaRPr lang="en-US" altLang="ja-JP" sz="2200" dirty="0" smtClean="0">
              <a:latin typeface="ＭＳ Ｐゴシック" charset="-128"/>
            </a:endParaRPr>
          </a:p>
          <a:p>
            <a:pPr>
              <a:spcAft>
                <a:spcPts val="840"/>
              </a:spcAft>
            </a:pPr>
            <a:r>
              <a:rPr lang="ja-JP" altLang="en-US" sz="2700" dirty="0" smtClean="0">
                <a:latin typeface="ＭＳ Ｐゴシック" charset="-128"/>
              </a:rPr>
              <a:t>感染症</a:t>
            </a:r>
            <a:r>
              <a:rPr lang="ja-JP" altLang="en-US" sz="2700" dirty="0">
                <a:latin typeface="ＭＳ Ｐゴシック" charset="-128"/>
              </a:rPr>
              <a:t>の存在</a:t>
            </a:r>
            <a:endParaRPr lang="en-US" altLang="ja-JP" sz="2700" dirty="0">
              <a:latin typeface="ＭＳ Ｐゴシック" charset="-128"/>
            </a:endParaRPr>
          </a:p>
          <a:p>
            <a:r>
              <a:rPr lang="ja-JP" altLang="en-US" sz="2700" dirty="0">
                <a:latin typeface="ＭＳ Ｐゴシック" charset="-128"/>
              </a:rPr>
              <a:t>その他、リスクファクター</a:t>
            </a:r>
            <a:endParaRPr lang="en-US" altLang="ja-JP" sz="2700" dirty="0">
              <a:latin typeface="ＭＳ Ｐゴシック" charset="-128"/>
            </a:endParaRPr>
          </a:p>
          <a:p>
            <a:pPr>
              <a:buFont typeface="Arial" charset="0"/>
              <a:buNone/>
            </a:pPr>
            <a:endParaRPr lang="en-US" altLang="ja-JP" sz="2700" dirty="0">
              <a:latin typeface="ＭＳ Ｐゴシック" charset="-128"/>
            </a:endParaRPr>
          </a:p>
          <a:p>
            <a:endParaRPr lang="en-US" altLang="ja-JP" sz="2700" dirty="0">
              <a:latin typeface="ＭＳ Ｐゴシック" charset="-128"/>
            </a:endParaRPr>
          </a:p>
          <a:p>
            <a:pPr marL="751205" lvl="1" indent="-295593">
              <a:buNone/>
            </a:pPr>
            <a:endParaRPr lang="en-US" altLang="ja-JP" sz="1800" dirty="0">
              <a:latin typeface="ＭＳ Ｐゴシック" charset="-128"/>
            </a:endParaRPr>
          </a:p>
          <a:p>
            <a:pPr marL="751205" lvl="1" indent="-295593"/>
            <a:endParaRPr lang="en-US" altLang="ja-JP" sz="2200" dirty="0">
              <a:latin typeface="ＭＳ Ｐゴシック" charset="-128"/>
            </a:endParaRPr>
          </a:p>
          <a:p>
            <a:pPr lvl="3">
              <a:buFont typeface="Arial" charset="0"/>
              <a:buNone/>
            </a:pPr>
            <a:endParaRPr lang="en-US" altLang="ja-JP" sz="1400" dirty="0">
              <a:latin typeface="ＭＳ Ｐゴシック" charset="-128"/>
            </a:endParaRPr>
          </a:p>
        </p:txBody>
      </p:sp>
      <p:sp>
        <p:nvSpPr>
          <p:cNvPr id="4" name="スライド番号プレースホルダ 3"/>
          <p:cNvSpPr>
            <a:spLocks noGrp="1"/>
          </p:cNvSpPr>
          <p:nvPr>
            <p:ph type="sldNum" sz="quarter" idx="12"/>
          </p:nvPr>
        </p:nvSpPr>
        <p:spPr/>
        <p:txBody>
          <a:bodyPr/>
          <a:lstStyle/>
          <a:p>
            <a:fld id="{E6B7C3CC-9276-48EE-8166-AA23698FC084}" type="slidenum">
              <a:rPr kumimoji="1" lang="ja-JP" altLang="en-US" smtClean="0"/>
              <a:pPr/>
              <a:t>30</a:t>
            </a:fld>
            <a:endParaRPr kumimoji="1"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タイトル 3"/>
          <p:cNvSpPr>
            <a:spLocks noGrp="1"/>
          </p:cNvSpPr>
          <p:nvPr>
            <p:ph type="title"/>
          </p:nvPr>
        </p:nvSpPr>
        <p:spPr>
          <a:xfrm>
            <a:off x="127000" y="257175"/>
            <a:ext cx="8968317" cy="1143000"/>
          </a:xfrm>
        </p:spPr>
        <p:txBody>
          <a:bodyPr lIns="128016" tIns="64008" rIns="128016"/>
          <a:lstStyle/>
          <a:p>
            <a:pPr algn="ctr"/>
            <a:r>
              <a:rPr lang="ja-JP" altLang="en-US" sz="2800" dirty="0">
                <a:latin typeface="ＭＳ Ｐゴシック" charset="-128"/>
              </a:rPr>
              <a:t>軽症・重症感染症の</a:t>
            </a:r>
            <a:r>
              <a:rPr lang="en-US" altLang="ja-JP" sz="2800" dirty="0">
                <a:latin typeface="ＭＳ Ｐゴシック" charset="-128"/>
              </a:rPr>
              <a:t>UB</a:t>
            </a:r>
            <a:r>
              <a:rPr lang="ja-JP" altLang="en-US" sz="2800" dirty="0">
                <a:latin typeface="ＭＳ Ｐゴシック" charset="-128"/>
              </a:rPr>
              <a:t>値、</a:t>
            </a:r>
            <a:r>
              <a:rPr lang="en-US" altLang="ja-JP" sz="2800" dirty="0">
                <a:latin typeface="ＭＳ Ｐゴシック" charset="-128"/>
              </a:rPr>
              <a:t>UB/TB</a:t>
            </a:r>
            <a:r>
              <a:rPr lang="ja-JP" altLang="en-US" sz="2800" dirty="0">
                <a:latin typeface="ＭＳ Ｐゴシック" charset="-128"/>
              </a:rPr>
              <a:t>比の経時的</a:t>
            </a:r>
            <a:r>
              <a:rPr lang="ja-JP" altLang="en-US" sz="2800" dirty="0" smtClean="0">
                <a:latin typeface="ＭＳ Ｐゴシック" charset="-128"/>
              </a:rPr>
              <a:t>変化</a:t>
            </a:r>
            <a:r>
              <a:rPr lang="en-US" altLang="ja-JP" sz="2800" dirty="0" smtClean="0">
                <a:latin typeface="ＭＳ Ｐゴシック" charset="-128"/>
              </a:rPr>
              <a:t/>
            </a:r>
            <a:br>
              <a:rPr lang="en-US" altLang="ja-JP" sz="2800" dirty="0" smtClean="0">
                <a:latin typeface="ＭＳ Ｐゴシック" charset="-128"/>
              </a:rPr>
            </a:br>
            <a:r>
              <a:rPr lang="ja-JP" altLang="en-US" sz="2800" dirty="0" smtClean="0">
                <a:latin typeface="ＭＳ Ｐゴシック" charset="-128"/>
              </a:rPr>
              <a:t>（</a:t>
            </a:r>
            <a:r>
              <a:rPr lang="ja-JP" altLang="en-US" sz="2800" dirty="0">
                <a:latin typeface="ＭＳ Ｐゴシック" charset="-128"/>
              </a:rPr>
              <a:t>成熟児）</a:t>
            </a:r>
          </a:p>
        </p:txBody>
      </p:sp>
      <p:pic>
        <p:nvPicPr>
          <p:cNvPr id="74756" name="Picture 6" descr="C:\Users\Masahiko\Desktop\第9回UB研究会\UB9発表準備用\感染とUB（成熟児）.jpg"/>
          <p:cNvPicPr>
            <a:picLocks noGrp="1" noChangeAspect="1" noChangeArrowheads="1"/>
          </p:cNvPicPr>
          <p:nvPr>
            <p:ph sz="quarter" idx="1"/>
          </p:nvPr>
        </p:nvPicPr>
        <p:blipFill>
          <a:blip r:embed="rId3"/>
          <a:srcRect/>
          <a:stretch>
            <a:fillRect/>
          </a:stretch>
        </p:blipFill>
        <p:spPr>
          <a:xfrm>
            <a:off x="347134" y="1390650"/>
            <a:ext cx="8515351" cy="4774407"/>
          </a:xfrm>
          <a:noFill/>
        </p:spPr>
      </p:pic>
      <p:sp>
        <p:nvSpPr>
          <p:cNvPr id="74755" name="テキスト ボックス 3"/>
          <p:cNvSpPr txBox="1">
            <a:spLocks noChangeArrowheads="1"/>
          </p:cNvSpPr>
          <p:nvPr/>
        </p:nvSpPr>
        <p:spPr bwMode="auto">
          <a:xfrm>
            <a:off x="762000" y="6019800"/>
            <a:ext cx="7782662" cy="652486"/>
          </a:xfrm>
          <a:prstGeom prst="rect">
            <a:avLst/>
          </a:prstGeom>
          <a:noFill/>
          <a:ln w="9525">
            <a:noFill/>
            <a:miter lim="800000"/>
            <a:headEnd/>
            <a:tailEnd/>
          </a:ln>
        </p:spPr>
        <p:txBody>
          <a:bodyPr wrap="square" lIns="128016" tIns="64008" rIns="128016" bIns="64008">
            <a:prstTxWarp prst="textNoShape">
              <a:avLst/>
            </a:prstTxWarp>
            <a:spAutoFit/>
          </a:bodyPr>
          <a:lstStyle/>
          <a:p>
            <a:r>
              <a:rPr lang="ja-JP" altLang="en-US" sz="1700" dirty="0">
                <a:latin typeface="ＭＳ Ｐゴシック" charset="-128"/>
                <a:ea typeface="ＭＳ Ｐゴシック" charset="-128"/>
                <a:cs typeface="ＭＳ Ｐゴシック" charset="-128"/>
              </a:rPr>
              <a:t>野澤政代，大野勉：新生児高ビリルビン血症と感染症</a:t>
            </a:r>
            <a:r>
              <a:rPr lang="en-US" altLang="ja-JP" sz="1700" dirty="0">
                <a:latin typeface="ＭＳ Ｐゴシック" charset="-128"/>
                <a:ea typeface="ＭＳ Ｐゴシック" charset="-128"/>
                <a:cs typeface="ＭＳ Ｐゴシック" charset="-128"/>
              </a:rPr>
              <a:t>.</a:t>
            </a:r>
            <a:r>
              <a:rPr lang="ja-JP" altLang="en-US" sz="1700" dirty="0">
                <a:latin typeface="ＭＳ Ｐゴシック" charset="-128"/>
                <a:ea typeface="ＭＳ Ｐゴシック" charset="-128"/>
                <a:cs typeface="ＭＳ Ｐゴシック" charset="-128"/>
              </a:rPr>
              <a:t>　</a:t>
            </a:r>
            <a:r>
              <a:rPr lang="en-US" altLang="ja-JP" sz="1700" dirty="0">
                <a:latin typeface="ＭＳ Ｐゴシック" charset="-128"/>
                <a:ea typeface="ＭＳ Ｐゴシック" charset="-128"/>
                <a:cs typeface="ＭＳ Ｐゴシック" charset="-128"/>
              </a:rPr>
              <a:t>Neonatal Care</a:t>
            </a:r>
            <a:r>
              <a:rPr lang="ja-JP" altLang="en-US" sz="1700" dirty="0">
                <a:latin typeface="ＭＳ Ｐゴシック" charset="-128"/>
                <a:ea typeface="ＭＳ Ｐゴシック" charset="-128"/>
                <a:cs typeface="ＭＳ Ｐゴシック" charset="-128"/>
              </a:rPr>
              <a:t> </a:t>
            </a:r>
            <a:r>
              <a:rPr lang="en-US" altLang="ja-JP" sz="1700" dirty="0">
                <a:latin typeface="ＭＳ Ｐゴシック" charset="-128"/>
                <a:ea typeface="ＭＳ Ｐゴシック" charset="-128"/>
                <a:cs typeface="ＭＳ Ｐゴシック" charset="-128"/>
              </a:rPr>
              <a:t>7 :</a:t>
            </a:r>
            <a:r>
              <a:rPr lang="ja-JP" altLang="en-US" sz="1700" dirty="0">
                <a:latin typeface="ＭＳ Ｐゴシック" charset="-128"/>
                <a:ea typeface="ＭＳ Ｐゴシック" charset="-128"/>
                <a:cs typeface="ＭＳ Ｐゴシック" charset="-128"/>
              </a:rPr>
              <a:t>秋季増刊</a:t>
            </a:r>
            <a:r>
              <a:rPr lang="en-US" altLang="ja-JP" sz="1700" dirty="0">
                <a:latin typeface="ＭＳ Ｐゴシック" charset="-128"/>
                <a:ea typeface="ＭＳ Ｐゴシック" charset="-128"/>
                <a:cs typeface="ＭＳ Ｐゴシック" charset="-128"/>
              </a:rPr>
              <a:t>104-108,1994</a:t>
            </a:r>
            <a:endParaRPr lang="ja-JP" altLang="en-US" sz="1700" dirty="0">
              <a:latin typeface="ＭＳ Ｐゴシック" charset="-128"/>
              <a:ea typeface="ＭＳ Ｐゴシック" charset="-128"/>
              <a:cs typeface="ＭＳ Ｐゴシック" charset="-128"/>
            </a:endParaRPr>
          </a:p>
        </p:txBody>
      </p:sp>
      <p:sp>
        <p:nvSpPr>
          <p:cNvPr id="5" name="スライド番号プレースホルダ 4"/>
          <p:cNvSpPr>
            <a:spLocks noGrp="1"/>
          </p:cNvSpPr>
          <p:nvPr>
            <p:ph type="sldNum" sz="quarter" idx="12"/>
          </p:nvPr>
        </p:nvSpPr>
        <p:spPr/>
        <p:txBody>
          <a:bodyPr/>
          <a:lstStyle/>
          <a:p>
            <a:fld id="{E6B7C3CC-9276-48EE-8166-AA23698FC084}" type="slidenum">
              <a:rPr kumimoji="1" lang="ja-JP" altLang="en-US" smtClean="0"/>
              <a:pPr/>
              <a:t>31</a:t>
            </a:fld>
            <a:endParaRPr kumimoji="1"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22313" y="952501"/>
            <a:ext cx="7772400" cy="876300"/>
          </a:xfrm>
        </p:spPr>
        <p:txBody>
          <a:bodyPr>
            <a:normAutofit/>
          </a:bodyPr>
          <a:lstStyle/>
          <a:p>
            <a:r>
              <a:rPr kumimoji="1" lang="en-US" altLang="ja-JP" sz="3600" dirty="0" smtClean="0">
                <a:latin typeface="+mj-ea"/>
              </a:rPr>
              <a:t>UB Analyzer </a:t>
            </a:r>
            <a:r>
              <a:rPr kumimoji="1" lang="ja-JP" altLang="en-US" sz="3600" dirty="0" smtClean="0">
                <a:latin typeface="+mj-ea"/>
              </a:rPr>
              <a:t>開発から臨床応用まで</a:t>
            </a:r>
            <a:endParaRPr kumimoji="1" lang="ja-JP" altLang="en-US" sz="3600" dirty="0">
              <a:latin typeface="+mj-ea"/>
            </a:endParaRPr>
          </a:p>
        </p:txBody>
      </p:sp>
      <p:sp>
        <p:nvSpPr>
          <p:cNvPr id="31" name="テキスト プレースホルダ 30"/>
          <p:cNvSpPr>
            <a:spLocks noGrp="1"/>
          </p:cNvSpPr>
          <p:nvPr>
            <p:ph type="body" idx="1"/>
          </p:nvPr>
        </p:nvSpPr>
        <p:spPr>
          <a:xfrm>
            <a:off x="457200" y="2819400"/>
            <a:ext cx="8077200" cy="3352800"/>
          </a:xfrm>
        </p:spPr>
        <p:txBody>
          <a:bodyPr>
            <a:normAutofit fontScale="92500"/>
          </a:bodyPr>
          <a:lstStyle/>
          <a:p>
            <a:pPr marL="457200" indent="-457200">
              <a:spcAft>
                <a:spcPts val="1800"/>
              </a:spcAft>
              <a:buClrTx/>
              <a:buFont typeface="+mj-lt"/>
              <a:buAutoNum type="arabicPeriod"/>
            </a:pPr>
            <a:r>
              <a:rPr lang="ja-JP" altLang="en-US" dirty="0" smtClean="0">
                <a:solidFill>
                  <a:schemeClr val="bg1">
                    <a:lumMod val="50000"/>
                  </a:schemeClr>
                </a:solidFill>
                <a:latin typeface="+mn-ea"/>
              </a:rPr>
              <a:t>核黄疸とアンバウンドビリルビンとは</a:t>
            </a:r>
            <a:endParaRPr lang="en-US" altLang="ja-JP" dirty="0" smtClean="0">
              <a:solidFill>
                <a:schemeClr val="bg1">
                  <a:lumMod val="50000"/>
                </a:schemeClr>
              </a:solidFill>
              <a:latin typeface="+mn-ea"/>
            </a:endParaRPr>
          </a:p>
          <a:p>
            <a:pPr marL="457200" indent="-457200">
              <a:spcAft>
                <a:spcPts val="1800"/>
              </a:spcAft>
              <a:buClrTx/>
              <a:buFont typeface="+mj-lt"/>
              <a:buAutoNum type="arabicPeriod"/>
            </a:pPr>
            <a:r>
              <a:rPr lang="en-US" altLang="ja-JP" dirty="0" smtClean="0">
                <a:solidFill>
                  <a:schemeClr val="bg1">
                    <a:lumMod val="50000"/>
                  </a:schemeClr>
                </a:solidFill>
                <a:latin typeface="+mn-ea"/>
              </a:rPr>
              <a:t>GOD-POD</a:t>
            </a:r>
            <a:r>
              <a:rPr lang="ja-JP" altLang="en-US" dirty="0" smtClean="0">
                <a:solidFill>
                  <a:schemeClr val="bg1">
                    <a:lumMod val="50000"/>
                  </a:schemeClr>
                </a:solidFill>
                <a:latin typeface="+mn-ea"/>
              </a:rPr>
              <a:t>法によるアンバウンドビリルビン測定の原理</a:t>
            </a:r>
            <a:endParaRPr lang="en-US" altLang="ja-JP" dirty="0" smtClean="0">
              <a:solidFill>
                <a:schemeClr val="bg1">
                  <a:lumMod val="50000"/>
                </a:schemeClr>
              </a:solidFill>
              <a:latin typeface="+mn-ea"/>
            </a:endParaRPr>
          </a:p>
          <a:p>
            <a:pPr marL="457200" indent="-457200">
              <a:spcAft>
                <a:spcPts val="1800"/>
              </a:spcAft>
              <a:buClrTx/>
              <a:buFont typeface="+mj-lt"/>
              <a:buAutoNum type="arabicPeriod"/>
            </a:pPr>
            <a:r>
              <a:rPr lang="ja-JP" altLang="en-US" dirty="0" smtClean="0">
                <a:solidFill>
                  <a:schemeClr val="bg1">
                    <a:lumMod val="50000"/>
                  </a:schemeClr>
                </a:solidFill>
                <a:latin typeface="+mn-ea"/>
              </a:rPr>
              <a:t>血清</a:t>
            </a:r>
            <a:r>
              <a:rPr lang="en-US" altLang="ja-JP" dirty="0" smtClean="0">
                <a:solidFill>
                  <a:schemeClr val="bg1">
                    <a:lumMod val="50000"/>
                  </a:schemeClr>
                </a:solidFill>
                <a:latin typeface="+mn-ea"/>
              </a:rPr>
              <a:t>UB</a:t>
            </a:r>
            <a:r>
              <a:rPr lang="ja-JP" altLang="en-US" dirty="0" smtClean="0">
                <a:solidFill>
                  <a:schemeClr val="bg1">
                    <a:lumMod val="50000"/>
                  </a:schemeClr>
                </a:solidFill>
                <a:latin typeface="+mn-ea"/>
              </a:rPr>
              <a:t>値測定上の問題点</a:t>
            </a:r>
            <a:endParaRPr lang="en-US" altLang="ja-JP" dirty="0" smtClean="0">
              <a:solidFill>
                <a:schemeClr val="bg1">
                  <a:lumMod val="50000"/>
                </a:schemeClr>
              </a:solidFill>
              <a:latin typeface="+mn-ea"/>
            </a:endParaRPr>
          </a:p>
          <a:p>
            <a:pPr marL="457200" indent="-457200">
              <a:spcAft>
                <a:spcPts val="1800"/>
              </a:spcAft>
              <a:buClrTx/>
              <a:buFont typeface="+mj-lt"/>
              <a:buAutoNum type="arabicPeriod"/>
            </a:pPr>
            <a:r>
              <a:rPr lang="en-US" altLang="ja-JP" dirty="0" smtClean="0">
                <a:solidFill>
                  <a:schemeClr val="tx1"/>
                </a:solidFill>
                <a:latin typeface="+mn-ea"/>
              </a:rPr>
              <a:t>ABR</a:t>
            </a:r>
            <a:r>
              <a:rPr lang="ja-JP" altLang="en-US" dirty="0" smtClean="0">
                <a:solidFill>
                  <a:schemeClr val="tx1"/>
                </a:solidFill>
                <a:latin typeface="+mn-ea"/>
              </a:rPr>
              <a:t>による</a:t>
            </a:r>
            <a:r>
              <a:rPr lang="en-US" altLang="ja-JP" dirty="0" smtClean="0">
                <a:solidFill>
                  <a:schemeClr val="tx1"/>
                </a:solidFill>
                <a:latin typeface="+mn-ea"/>
              </a:rPr>
              <a:t>UB</a:t>
            </a:r>
            <a:r>
              <a:rPr lang="ja-JP" altLang="en-US" dirty="0" smtClean="0">
                <a:solidFill>
                  <a:schemeClr val="tx1"/>
                </a:solidFill>
                <a:latin typeface="+mn-ea"/>
              </a:rPr>
              <a:t>測定値の臨床有用性の評価</a:t>
            </a:r>
            <a:endParaRPr lang="en-US" altLang="ja-JP" dirty="0" smtClean="0">
              <a:solidFill>
                <a:schemeClr val="tx1"/>
              </a:solidFill>
              <a:latin typeface="+mn-ea"/>
            </a:endParaRPr>
          </a:p>
          <a:p>
            <a:pPr marL="457200" indent="-457200">
              <a:spcAft>
                <a:spcPts val="1800"/>
              </a:spcAft>
              <a:buClrTx/>
              <a:buFont typeface="+mj-lt"/>
              <a:buAutoNum type="arabicPeriod"/>
            </a:pPr>
            <a:r>
              <a:rPr lang="en-US" altLang="ja-JP" dirty="0" smtClean="0">
                <a:solidFill>
                  <a:schemeClr val="bg1">
                    <a:lumMod val="50000"/>
                  </a:schemeClr>
                </a:solidFill>
                <a:latin typeface="+mn-ea"/>
              </a:rPr>
              <a:t>VLBW</a:t>
            </a:r>
            <a:r>
              <a:rPr lang="ja-JP" altLang="en-US" dirty="0" smtClean="0">
                <a:solidFill>
                  <a:schemeClr val="bg1">
                    <a:lumMod val="50000"/>
                  </a:schemeClr>
                </a:solidFill>
                <a:latin typeface="+mn-ea"/>
              </a:rPr>
              <a:t>の黄疸管理における最近の課題</a:t>
            </a:r>
            <a:endParaRPr lang="en-US" altLang="ja-JP" dirty="0" smtClean="0">
              <a:solidFill>
                <a:schemeClr val="bg1">
                  <a:lumMod val="50000"/>
                </a:schemeClr>
              </a:solidFill>
              <a:latin typeface="+mn-ea"/>
            </a:endParaRPr>
          </a:p>
          <a:p>
            <a:endParaRPr lang="en-US" altLang="ja-JP" dirty="0" smtClean="0">
              <a:latin typeface="+mj-ea"/>
            </a:endParaRPr>
          </a:p>
          <a:p>
            <a:endParaRPr lang="en-US" altLang="ja-JP" dirty="0" smtClean="0">
              <a:latin typeface="+mj-ea"/>
            </a:endParaRPr>
          </a:p>
          <a:p>
            <a:endParaRPr lang="en-US" altLang="ja-JP" dirty="0" smtClean="0">
              <a:latin typeface="+mj-ea"/>
            </a:endParaRPr>
          </a:p>
          <a:p>
            <a:endParaRPr lang="en-US" altLang="ja-JP" dirty="0" smtClean="0">
              <a:latin typeface="+mj-ea"/>
            </a:endParaRPr>
          </a:p>
          <a:p>
            <a:endParaRPr lang="ja-JP" altLang="en-US" dirty="0"/>
          </a:p>
        </p:txBody>
      </p:sp>
      <p:sp>
        <p:nvSpPr>
          <p:cNvPr id="30" name="スライド番号プレースホルダ 29"/>
          <p:cNvSpPr>
            <a:spLocks noGrp="1"/>
          </p:cNvSpPr>
          <p:nvPr>
            <p:ph type="sldNum" sz="quarter" idx="12"/>
          </p:nvPr>
        </p:nvSpPr>
        <p:spPr/>
        <p:txBody>
          <a:bodyPr/>
          <a:lstStyle/>
          <a:p>
            <a:fld id="{E6B7C3CC-9276-48EE-8166-AA23698FC084}" type="slidenum">
              <a:rPr kumimoji="1" lang="ja-JP" altLang="en-US" smtClean="0"/>
              <a:pPr/>
              <a:t>32</a:t>
            </a:fld>
            <a:endParaRPr kumimoji="1"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C:\Users\Nakamura\Desktop\図表こぴ\qq13.jpeg"/>
          <p:cNvPicPr>
            <a:picLocks noChangeAspect="1" noChangeArrowheads="1"/>
          </p:cNvPicPr>
          <p:nvPr/>
        </p:nvPicPr>
        <p:blipFill>
          <a:blip r:embed="rId2" cstate="print"/>
          <a:srcRect/>
          <a:stretch>
            <a:fillRect/>
          </a:stretch>
        </p:blipFill>
        <p:spPr bwMode="auto">
          <a:xfrm>
            <a:off x="228600" y="609600"/>
            <a:ext cx="8580034" cy="3325811"/>
          </a:xfrm>
          <a:prstGeom prst="rect">
            <a:avLst/>
          </a:prstGeom>
          <a:noFill/>
        </p:spPr>
      </p:pic>
      <p:sp>
        <p:nvSpPr>
          <p:cNvPr id="10" name="テキスト ボックス 9"/>
          <p:cNvSpPr txBox="1"/>
          <p:nvPr/>
        </p:nvSpPr>
        <p:spPr>
          <a:xfrm>
            <a:off x="1295400" y="4343400"/>
            <a:ext cx="7128792" cy="523220"/>
          </a:xfrm>
          <a:prstGeom prst="rect">
            <a:avLst/>
          </a:prstGeom>
          <a:noFill/>
        </p:spPr>
        <p:txBody>
          <a:bodyPr wrap="square" rtlCol="0">
            <a:spAutoFit/>
          </a:bodyPr>
          <a:lstStyle/>
          <a:p>
            <a:r>
              <a:rPr kumimoji="1" lang="en-US" altLang="ja-JP" sz="2800" b="1" dirty="0" smtClean="0"/>
              <a:t>PEDIATRICS Vol. 75 No.4 April 1985</a:t>
            </a:r>
            <a:endParaRPr kumimoji="1" lang="ja-JP" altLang="en-US" sz="2800" b="1" dirty="0"/>
          </a:p>
        </p:txBody>
      </p:sp>
      <p:sp>
        <p:nvSpPr>
          <p:cNvPr id="4" name="スライド番号プレースホルダ 3"/>
          <p:cNvSpPr>
            <a:spLocks noGrp="1"/>
          </p:cNvSpPr>
          <p:nvPr>
            <p:ph type="sldNum" sz="quarter" idx="12"/>
          </p:nvPr>
        </p:nvSpPr>
        <p:spPr/>
        <p:txBody>
          <a:bodyPr/>
          <a:lstStyle/>
          <a:p>
            <a:fld id="{E6B7C3CC-9276-48EE-8166-AA23698FC084}" type="slidenum">
              <a:rPr kumimoji="1" lang="ja-JP" altLang="en-US" smtClean="0"/>
              <a:pPr/>
              <a:t>33</a:t>
            </a:fld>
            <a:endParaRPr kumimoji="1"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96908"/>
          </a:xfrm>
        </p:spPr>
        <p:txBody>
          <a:bodyPr>
            <a:normAutofit/>
          </a:bodyPr>
          <a:lstStyle/>
          <a:p>
            <a:r>
              <a:rPr kumimoji="1" lang="en-US" altLang="ja-JP" sz="2400" b="1" dirty="0" smtClean="0"/>
              <a:t>ABR recording in infant treated with exchange transfusion</a:t>
            </a:r>
            <a:endParaRPr kumimoji="1" lang="ja-JP" altLang="en-US" sz="2400" b="1" dirty="0"/>
          </a:p>
        </p:txBody>
      </p:sp>
      <p:sp>
        <p:nvSpPr>
          <p:cNvPr id="8" name="スライド番号プレースホルダ 7"/>
          <p:cNvSpPr>
            <a:spLocks noGrp="1"/>
          </p:cNvSpPr>
          <p:nvPr>
            <p:ph type="sldNum" sz="quarter" idx="12"/>
          </p:nvPr>
        </p:nvSpPr>
        <p:spPr/>
        <p:txBody>
          <a:bodyPr/>
          <a:lstStyle/>
          <a:p>
            <a:fld id="{E6B7C3CC-9276-48EE-8166-AA23698FC084}" type="slidenum">
              <a:rPr kumimoji="1" lang="ja-JP" altLang="en-US" smtClean="0"/>
              <a:pPr/>
              <a:t>34</a:t>
            </a:fld>
            <a:endParaRPr kumimoji="1" lang="ja-JP" altLang="en-US"/>
          </a:p>
        </p:txBody>
      </p:sp>
      <p:pic>
        <p:nvPicPr>
          <p:cNvPr id="3074" name="Picture 2" descr="C:\Users\Nakamura\Desktop\図表こぴ\ABR_ET.jpg"/>
          <p:cNvPicPr>
            <a:picLocks noChangeAspect="1" noChangeArrowheads="1"/>
          </p:cNvPicPr>
          <p:nvPr/>
        </p:nvPicPr>
        <p:blipFill>
          <a:blip r:embed="rId2" cstate="print"/>
          <a:srcRect/>
          <a:stretch>
            <a:fillRect/>
          </a:stretch>
        </p:blipFill>
        <p:spPr bwMode="auto">
          <a:xfrm>
            <a:off x="1285852" y="1785926"/>
            <a:ext cx="6371067" cy="4000528"/>
          </a:xfrm>
          <a:prstGeom prst="rect">
            <a:avLst/>
          </a:prstGeom>
          <a:noFill/>
        </p:spPr>
      </p:pic>
      <p:cxnSp>
        <p:nvCxnSpPr>
          <p:cNvPr id="9" name="直線コネクタ 8"/>
          <p:cNvCxnSpPr/>
          <p:nvPr/>
        </p:nvCxnSpPr>
        <p:spPr>
          <a:xfrm rot="5400000">
            <a:off x="1393010" y="3679034"/>
            <a:ext cx="3357584" cy="2857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500034" y="3857628"/>
            <a:ext cx="2857520" cy="2857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211960" y="1196752"/>
            <a:ext cx="3294492" cy="338554"/>
          </a:xfrm>
          <a:prstGeom prst="rect">
            <a:avLst/>
          </a:prstGeom>
          <a:noFill/>
        </p:spPr>
        <p:txBody>
          <a:bodyPr wrap="none" rtlCol="0">
            <a:spAutoFit/>
          </a:bodyPr>
          <a:lstStyle/>
          <a:p>
            <a:r>
              <a:rPr kumimoji="1" lang="en-US" altLang="ja-JP" sz="1600" dirty="0" smtClean="0">
                <a:latin typeface="Arial Unicode MS" pitchFamily="50" charset="-128"/>
                <a:ea typeface="Arial Unicode MS" pitchFamily="50" charset="-128"/>
                <a:cs typeface="Arial Unicode MS" pitchFamily="50" charset="-128"/>
              </a:rPr>
              <a:t>Male, Day 3, </a:t>
            </a:r>
            <a:r>
              <a:rPr kumimoji="1" lang="en-US" altLang="ja-JP" sz="1600" dirty="0" err="1" smtClean="0">
                <a:latin typeface="Arial Unicode MS" pitchFamily="50" charset="-128"/>
                <a:ea typeface="Arial Unicode MS" pitchFamily="50" charset="-128"/>
                <a:cs typeface="Arial Unicode MS" pitchFamily="50" charset="-128"/>
              </a:rPr>
              <a:t>RhE</a:t>
            </a:r>
            <a:r>
              <a:rPr kumimoji="1" lang="en-US" altLang="ja-JP" sz="1600" dirty="0" smtClean="0">
                <a:latin typeface="Arial Unicode MS" pitchFamily="50" charset="-128"/>
                <a:ea typeface="Arial Unicode MS" pitchFamily="50" charset="-128"/>
                <a:cs typeface="Arial Unicode MS" pitchFamily="50" charset="-128"/>
              </a:rPr>
              <a:t> incompatibilities</a:t>
            </a:r>
            <a:endParaRPr kumimoji="1" lang="ja-JP" altLang="en-US" sz="1600" dirty="0">
              <a:latin typeface="Arial Unicode MS" pitchFamily="50" charset="-128"/>
              <a:ea typeface="Arial Unicode MS" pitchFamily="50" charset="-128"/>
              <a:cs typeface="Arial Unicode MS" pitchFamily="50" charset="-128"/>
            </a:endParaRPr>
          </a:p>
        </p:txBody>
      </p:sp>
      <p:sp>
        <p:nvSpPr>
          <p:cNvPr id="21" name="テキスト ボックス 20"/>
          <p:cNvSpPr txBox="1"/>
          <p:nvPr/>
        </p:nvSpPr>
        <p:spPr>
          <a:xfrm>
            <a:off x="4500562" y="5929330"/>
            <a:ext cx="2492990" cy="461665"/>
          </a:xfrm>
          <a:prstGeom prst="rect">
            <a:avLst/>
          </a:prstGeom>
          <a:noFill/>
        </p:spPr>
        <p:txBody>
          <a:bodyPr wrap="none" rtlCol="0">
            <a:spAutoFit/>
          </a:bodyPr>
          <a:lstStyle/>
          <a:p>
            <a:r>
              <a:rPr kumimoji="1" lang="en-US" altLang="ja-JP" sz="2400" b="1" dirty="0" smtClean="0"/>
              <a:t>PEDIATRICS , 1985</a:t>
            </a:r>
            <a:endParaRPr kumimoji="1" lang="ja-JP" altLang="en-US"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descr="C:\Users\Nakamura\Desktop\図表こぴ\qq10g.jpg"/>
          <p:cNvPicPr>
            <a:picLocks noChangeAspect="1" noChangeArrowheads="1"/>
          </p:cNvPicPr>
          <p:nvPr/>
        </p:nvPicPr>
        <p:blipFill>
          <a:blip r:embed="rId2" cstate="print"/>
          <a:srcRect/>
          <a:stretch>
            <a:fillRect/>
          </a:stretch>
        </p:blipFill>
        <p:spPr bwMode="auto">
          <a:xfrm>
            <a:off x="990600" y="87302"/>
            <a:ext cx="6781800" cy="6618298"/>
          </a:xfrm>
          <a:prstGeom prst="rect">
            <a:avLst/>
          </a:prstGeom>
          <a:noFill/>
        </p:spPr>
      </p:pic>
      <p:sp>
        <p:nvSpPr>
          <p:cNvPr id="4" name="スライド番号プレースホルダ 3"/>
          <p:cNvSpPr>
            <a:spLocks noGrp="1"/>
          </p:cNvSpPr>
          <p:nvPr>
            <p:ph type="sldNum" sz="quarter" idx="12"/>
          </p:nvPr>
        </p:nvSpPr>
        <p:spPr/>
        <p:txBody>
          <a:bodyPr/>
          <a:lstStyle/>
          <a:p>
            <a:fld id="{E6B7C3CC-9276-48EE-8166-AA23698FC084}" type="slidenum">
              <a:rPr kumimoji="1" lang="ja-JP" altLang="en-US" smtClean="0"/>
              <a:pPr/>
              <a:t>35</a:t>
            </a:fld>
            <a:endParaRPr kumimoji="1" lang="ja-JP" altLang="en-US"/>
          </a:p>
        </p:txBody>
      </p:sp>
      <p:sp>
        <p:nvSpPr>
          <p:cNvPr id="10" name="テキスト ボックス 9"/>
          <p:cNvSpPr txBox="1"/>
          <p:nvPr/>
        </p:nvSpPr>
        <p:spPr>
          <a:xfrm>
            <a:off x="6019800" y="6248400"/>
            <a:ext cx="2492990" cy="461665"/>
          </a:xfrm>
          <a:prstGeom prst="rect">
            <a:avLst/>
          </a:prstGeom>
          <a:noFill/>
        </p:spPr>
        <p:txBody>
          <a:bodyPr wrap="none" rtlCol="0">
            <a:spAutoFit/>
          </a:bodyPr>
          <a:lstStyle/>
          <a:p>
            <a:r>
              <a:rPr kumimoji="1" lang="en-US" altLang="ja-JP" sz="2400" b="1" dirty="0" smtClean="0"/>
              <a:t>PEDIATRICS , 1985</a:t>
            </a:r>
            <a:endParaRPr kumimoji="1" lang="ja-JP" altLang="en-US"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テキスト ボックス 9"/>
          <p:cNvSpPr txBox="1"/>
          <p:nvPr/>
        </p:nvSpPr>
        <p:spPr>
          <a:xfrm>
            <a:off x="4500562" y="5929330"/>
            <a:ext cx="2492990" cy="461665"/>
          </a:xfrm>
          <a:prstGeom prst="rect">
            <a:avLst/>
          </a:prstGeom>
          <a:noFill/>
        </p:spPr>
        <p:txBody>
          <a:bodyPr wrap="none" rtlCol="0">
            <a:spAutoFit/>
          </a:bodyPr>
          <a:lstStyle/>
          <a:p>
            <a:r>
              <a:rPr kumimoji="1" lang="en-US" altLang="ja-JP" sz="2400" b="1" dirty="0" smtClean="0"/>
              <a:t>PEDIATRICS , 1985</a:t>
            </a:r>
            <a:endParaRPr kumimoji="1" lang="ja-JP" altLang="en-US" sz="2400" b="1" dirty="0"/>
          </a:p>
        </p:txBody>
      </p:sp>
      <p:pic>
        <p:nvPicPr>
          <p:cNvPr id="5123" name="Picture 3" descr="C:\Users\Nakamura\Desktop\図表こぴ\qq11b.jpg"/>
          <p:cNvPicPr>
            <a:picLocks noChangeAspect="1" noChangeArrowheads="1"/>
          </p:cNvPicPr>
          <p:nvPr/>
        </p:nvPicPr>
        <p:blipFill>
          <a:blip r:embed="rId2" cstate="print"/>
          <a:srcRect/>
          <a:stretch>
            <a:fillRect/>
          </a:stretch>
        </p:blipFill>
        <p:spPr bwMode="auto">
          <a:xfrm>
            <a:off x="1071538" y="428604"/>
            <a:ext cx="6136643" cy="4857783"/>
          </a:xfrm>
          <a:prstGeom prst="rect">
            <a:avLst/>
          </a:prstGeom>
          <a:noFill/>
        </p:spPr>
      </p:pic>
      <p:sp>
        <p:nvSpPr>
          <p:cNvPr id="4" name="スライド番号プレースホルダ 3"/>
          <p:cNvSpPr>
            <a:spLocks noGrp="1"/>
          </p:cNvSpPr>
          <p:nvPr>
            <p:ph type="sldNum" sz="quarter" idx="12"/>
          </p:nvPr>
        </p:nvSpPr>
        <p:spPr/>
        <p:txBody>
          <a:bodyPr/>
          <a:lstStyle/>
          <a:p>
            <a:fld id="{E6B7C3CC-9276-48EE-8166-AA23698FC084}" type="slidenum">
              <a:rPr kumimoji="1" lang="ja-JP" altLang="en-US" smtClean="0"/>
              <a:pPr/>
              <a:t>36</a:t>
            </a:fld>
            <a:endParaRPr kumimoji="1" lang="ja-JP"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533400"/>
            <a:ext cx="8839200" cy="1421607"/>
          </a:xfrm>
        </p:spPr>
        <p:txBody>
          <a:bodyPr lIns="128016" tIns="64008" rIns="128016">
            <a:normAutofit fontScale="90000"/>
          </a:bodyPr>
          <a:lstStyle/>
          <a:p>
            <a:pPr algn="ctr"/>
            <a:r>
              <a:rPr lang="ja-JP" altLang="en-US" dirty="0">
                <a:solidFill>
                  <a:schemeClr val="tx1"/>
                </a:solidFill>
                <a:latin typeface="ＭＳ Ｐゴシック" charset="-128"/>
              </a:rPr>
              <a:t>血清アンバウンドビリルビン濃度測定の</a:t>
            </a:r>
            <a:r>
              <a:rPr lang="en-US" altLang="ja-JP" dirty="0">
                <a:solidFill>
                  <a:schemeClr val="tx1"/>
                </a:solidFill>
                <a:latin typeface="ＭＳ Ｐゴシック" charset="-128"/>
              </a:rPr>
              <a:t/>
            </a:r>
            <a:br>
              <a:rPr lang="en-US" altLang="ja-JP" dirty="0">
                <a:solidFill>
                  <a:schemeClr val="tx1"/>
                </a:solidFill>
                <a:latin typeface="ＭＳ Ｐゴシック" charset="-128"/>
              </a:rPr>
            </a:br>
            <a:r>
              <a:rPr lang="ja-JP" altLang="en-US" dirty="0">
                <a:solidFill>
                  <a:schemeClr val="tx1"/>
                </a:solidFill>
                <a:latin typeface="ＭＳ Ｐゴシック" charset="-128"/>
              </a:rPr>
              <a:t>臨床的有用性とカットオフ値の検討</a:t>
            </a:r>
            <a:r>
              <a:rPr lang="ja-JP" altLang="en-US" sz="3400" dirty="0">
                <a:solidFill>
                  <a:schemeClr val="tx1"/>
                </a:solidFill>
                <a:latin typeface="ＭＳ Ｐゴシック" charset="-128"/>
              </a:rPr>
              <a:t>　</a:t>
            </a:r>
          </a:p>
        </p:txBody>
      </p:sp>
      <p:sp>
        <p:nvSpPr>
          <p:cNvPr id="39939" name="Rectangle 3"/>
          <p:cNvSpPr>
            <a:spLocks noGrp="1" noChangeArrowheads="1"/>
          </p:cNvSpPr>
          <p:nvPr>
            <p:ph type="body" idx="1"/>
          </p:nvPr>
        </p:nvSpPr>
        <p:spPr>
          <a:xfrm>
            <a:off x="914400" y="2743200"/>
            <a:ext cx="7448549" cy="2050257"/>
          </a:xfrm>
        </p:spPr>
        <p:txBody>
          <a:bodyPr lIns="128016" tIns="64008" rIns="128016" bIns="64008">
            <a:noAutofit/>
          </a:bodyPr>
          <a:lstStyle/>
          <a:p>
            <a:pPr>
              <a:lnSpc>
                <a:spcPct val="120000"/>
              </a:lnSpc>
              <a:tabLst>
                <a:tab pos="1878013" algn="l"/>
              </a:tabLst>
            </a:pPr>
            <a:r>
              <a:rPr lang="ja-JP" altLang="en-US" dirty="0">
                <a:solidFill>
                  <a:srgbClr val="000000"/>
                </a:solidFill>
                <a:latin typeface="ＭＳ Ｐゴシック" charset="-128"/>
              </a:rPr>
              <a:t>米谷昌彦、李容桂、船戸正久、上谷良行、中村肇</a:t>
            </a:r>
            <a:endParaRPr lang="en-US" altLang="ja-JP" dirty="0">
              <a:solidFill>
                <a:srgbClr val="000000"/>
              </a:solidFill>
              <a:latin typeface="ＭＳ Ｐゴシック" charset="-128"/>
            </a:endParaRPr>
          </a:p>
          <a:p>
            <a:pPr>
              <a:lnSpc>
                <a:spcPct val="120000"/>
              </a:lnSpc>
              <a:spcAft>
                <a:spcPts val="840"/>
              </a:spcAft>
              <a:tabLst>
                <a:tab pos="1878013" algn="l"/>
              </a:tabLst>
            </a:pPr>
            <a:r>
              <a:rPr lang="ja-JP" altLang="en-US" dirty="0">
                <a:solidFill>
                  <a:srgbClr val="000000"/>
                </a:solidFill>
                <a:latin typeface="ＭＳ Ｐゴシック" charset="-128"/>
              </a:rPr>
              <a:t>小児科臨床　</a:t>
            </a:r>
            <a:r>
              <a:rPr lang="en-US" altLang="ja-JP" dirty="0">
                <a:solidFill>
                  <a:srgbClr val="000000"/>
                </a:solidFill>
                <a:latin typeface="ＭＳ Ｐゴシック" charset="-128"/>
              </a:rPr>
              <a:t>44: 2224-2250, 1991</a:t>
            </a:r>
          </a:p>
          <a:p>
            <a:pPr>
              <a:lnSpc>
                <a:spcPct val="120000"/>
              </a:lnSpc>
              <a:tabLst>
                <a:tab pos="1878013" algn="l"/>
              </a:tabLst>
            </a:pPr>
            <a:r>
              <a:rPr lang="en-US" altLang="ja-JP" dirty="0">
                <a:solidFill>
                  <a:srgbClr val="000000"/>
                </a:solidFill>
                <a:latin typeface="ＭＳ Ｐゴシック" charset="-128"/>
              </a:rPr>
              <a:t>Nakamura H, </a:t>
            </a:r>
            <a:r>
              <a:rPr lang="en-US" altLang="ja-JP" dirty="0" err="1">
                <a:solidFill>
                  <a:srgbClr val="000000"/>
                </a:solidFill>
                <a:latin typeface="ＭＳ Ｐゴシック" charset="-128"/>
              </a:rPr>
              <a:t>Yonetani</a:t>
            </a:r>
            <a:r>
              <a:rPr lang="en-US" altLang="ja-JP" dirty="0">
                <a:solidFill>
                  <a:srgbClr val="000000"/>
                </a:solidFill>
                <a:latin typeface="ＭＳ Ｐゴシック" charset="-128"/>
              </a:rPr>
              <a:t> M, </a:t>
            </a:r>
            <a:r>
              <a:rPr lang="en-US" altLang="ja-JP" dirty="0" err="1">
                <a:solidFill>
                  <a:srgbClr val="000000"/>
                </a:solidFill>
                <a:latin typeface="ＭＳ Ｐゴシック" charset="-128"/>
              </a:rPr>
              <a:t>Uetani</a:t>
            </a:r>
            <a:r>
              <a:rPr lang="en-US" altLang="ja-JP" dirty="0">
                <a:solidFill>
                  <a:srgbClr val="000000"/>
                </a:solidFill>
                <a:latin typeface="ＭＳ Ｐゴシック" charset="-128"/>
              </a:rPr>
              <a:t> U, </a:t>
            </a:r>
            <a:r>
              <a:rPr lang="en-US" altLang="ja-JP" dirty="0" err="1">
                <a:solidFill>
                  <a:srgbClr val="000000"/>
                </a:solidFill>
                <a:latin typeface="ＭＳ Ｐゴシック" charset="-128"/>
              </a:rPr>
              <a:t>Funato</a:t>
            </a:r>
            <a:r>
              <a:rPr lang="en-US" altLang="ja-JP" dirty="0">
                <a:solidFill>
                  <a:srgbClr val="000000"/>
                </a:solidFill>
                <a:latin typeface="ＭＳ Ｐゴシック" charset="-128"/>
              </a:rPr>
              <a:t> M, Lee Y. </a:t>
            </a:r>
            <a:r>
              <a:rPr lang="en-US" altLang="ja-JP" dirty="0" err="1">
                <a:solidFill>
                  <a:srgbClr val="000000"/>
                </a:solidFill>
                <a:latin typeface="ＭＳ Ｐゴシック" charset="-128"/>
              </a:rPr>
              <a:t>Acta</a:t>
            </a:r>
            <a:r>
              <a:rPr lang="en-US" altLang="ja-JP" dirty="0">
                <a:solidFill>
                  <a:srgbClr val="000000"/>
                </a:solidFill>
                <a:latin typeface="ＭＳ Ｐゴシック" charset="-128"/>
              </a:rPr>
              <a:t> </a:t>
            </a:r>
            <a:r>
              <a:rPr lang="en-US" altLang="ja-JP" dirty="0" err="1">
                <a:solidFill>
                  <a:srgbClr val="000000"/>
                </a:solidFill>
                <a:latin typeface="ＭＳ Ｐゴシック" charset="-128"/>
              </a:rPr>
              <a:t>Paediatr</a:t>
            </a:r>
            <a:r>
              <a:rPr lang="en-US" altLang="ja-JP" dirty="0">
                <a:solidFill>
                  <a:srgbClr val="000000"/>
                </a:solidFill>
                <a:latin typeface="ＭＳ Ｐゴシック" charset="-128"/>
              </a:rPr>
              <a:t> </a:t>
            </a:r>
            <a:r>
              <a:rPr lang="en-US" altLang="ja-JP" dirty="0" err="1">
                <a:solidFill>
                  <a:srgbClr val="000000"/>
                </a:solidFill>
                <a:latin typeface="ＭＳ Ｐゴシック" charset="-128"/>
              </a:rPr>
              <a:t>Jpn</a:t>
            </a:r>
            <a:r>
              <a:rPr lang="en-US" altLang="ja-JP" dirty="0">
                <a:solidFill>
                  <a:srgbClr val="000000"/>
                </a:solidFill>
                <a:latin typeface="ＭＳ Ｐゴシック" charset="-128"/>
              </a:rPr>
              <a:t> </a:t>
            </a:r>
            <a:r>
              <a:rPr lang="en-US" altLang="ja-JP" b="1" dirty="0">
                <a:solidFill>
                  <a:srgbClr val="000000"/>
                </a:solidFill>
                <a:latin typeface="ＭＳ Ｐゴシック" charset="-128"/>
              </a:rPr>
              <a:t> </a:t>
            </a:r>
            <a:r>
              <a:rPr lang="en-US" altLang="ja-JP" dirty="0">
                <a:solidFill>
                  <a:srgbClr val="000000"/>
                </a:solidFill>
                <a:latin typeface="ＭＳ Ｐゴシック" charset="-128"/>
              </a:rPr>
              <a:t>34:642-647, 1992 </a:t>
            </a:r>
          </a:p>
        </p:txBody>
      </p:sp>
      <p:sp>
        <p:nvSpPr>
          <p:cNvPr id="4" name="テキスト ボックス 3"/>
          <p:cNvSpPr txBox="1"/>
          <p:nvPr/>
        </p:nvSpPr>
        <p:spPr>
          <a:xfrm>
            <a:off x="2514600" y="5867400"/>
            <a:ext cx="6284828" cy="369332"/>
          </a:xfrm>
          <a:prstGeom prst="rect">
            <a:avLst/>
          </a:prstGeom>
          <a:noFill/>
        </p:spPr>
        <p:txBody>
          <a:bodyPr wrap="none" rtlCol="0">
            <a:spAutoFit/>
          </a:bodyPr>
          <a:lstStyle/>
          <a:p>
            <a:r>
              <a:rPr lang="ja-JP" altLang="en-US" dirty="0" smtClean="0"/>
              <a:t>第６回</a:t>
            </a:r>
            <a:r>
              <a:rPr lang="en-US" altLang="ja-JP" dirty="0" smtClean="0"/>
              <a:t>UB</a:t>
            </a:r>
            <a:r>
              <a:rPr lang="ja-JP" altLang="en-US" dirty="0" smtClean="0"/>
              <a:t>研究会、平成</a:t>
            </a:r>
            <a:r>
              <a:rPr lang="en-US" altLang="ja-JP" dirty="0" smtClean="0"/>
              <a:t>22</a:t>
            </a:r>
            <a:r>
              <a:rPr lang="ja-JP" altLang="en-US" dirty="0" smtClean="0"/>
              <a:t>年</a:t>
            </a:r>
            <a:r>
              <a:rPr lang="en-US" altLang="ja-JP" dirty="0" smtClean="0"/>
              <a:t>6</a:t>
            </a:r>
            <a:r>
              <a:rPr lang="ja-JP" altLang="en-US" dirty="0" smtClean="0"/>
              <a:t>月</a:t>
            </a:r>
            <a:r>
              <a:rPr lang="en-US" altLang="ja-JP" dirty="0" smtClean="0"/>
              <a:t>19</a:t>
            </a:r>
            <a:r>
              <a:rPr lang="ja-JP" altLang="en-US" dirty="0" smtClean="0"/>
              <a:t>日、於いて日大講堂　より</a:t>
            </a:r>
            <a:endParaRPr kumimoji="1" lang="ja-JP" altLang="en-US" dirty="0"/>
          </a:p>
        </p:txBody>
      </p:sp>
      <p:sp>
        <p:nvSpPr>
          <p:cNvPr id="5" name="スライド番号プレースホルダ 4"/>
          <p:cNvSpPr>
            <a:spLocks noGrp="1"/>
          </p:cNvSpPr>
          <p:nvPr>
            <p:ph type="sldNum" sz="quarter" idx="12"/>
          </p:nvPr>
        </p:nvSpPr>
        <p:spPr/>
        <p:txBody>
          <a:bodyPr/>
          <a:lstStyle/>
          <a:p>
            <a:fld id="{E6B7C3CC-9276-48EE-8166-AA23698FC084}" type="slidenum">
              <a:rPr kumimoji="1" lang="ja-JP" altLang="en-US" smtClean="0"/>
              <a:pPr/>
              <a:t>37</a:t>
            </a:fld>
            <a:endParaRPr kumimoji="1" lang="ja-JP"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タイトル 3"/>
          <p:cNvSpPr>
            <a:spLocks noGrp="1"/>
          </p:cNvSpPr>
          <p:nvPr>
            <p:ph type="title"/>
          </p:nvPr>
        </p:nvSpPr>
        <p:spPr/>
        <p:txBody>
          <a:bodyPr lIns="128016" tIns="64008" rIns="128016"/>
          <a:lstStyle/>
          <a:p>
            <a:pPr algn="ctr"/>
            <a:r>
              <a:rPr lang="ja-JP" altLang="en-US" sz="2800" dirty="0">
                <a:latin typeface="ＭＳ Ｐゴシック" charset="-128"/>
              </a:rPr>
              <a:t>血清アンバウンドビリルビン濃度測定の</a:t>
            </a:r>
            <a:r>
              <a:rPr lang="en-US" altLang="ja-JP" sz="2800" dirty="0">
                <a:latin typeface="ＭＳ Ｐゴシック" charset="-128"/>
              </a:rPr>
              <a:t/>
            </a:r>
            <a:br>
              <a:rPr lang="en-US" altLang="ja-JP" sz="2800" dirty="0">
                <a:latin typeface="ＭＳ Ｐゴシック" charset="-128"/>
              </a:rPr>
            </a:br>
            <a:r>
              <a:rPr lang="ja-JP" altLang="en-US" sz="2800" dirty="0">
                <a:latin typeface="ＭＳ Ｐゴシック" charset="-128"/>
              </a:rPr>
              <a:t>臨床的有用性とカットオフ値の検討</a:t>
            </a:r>
          </a:p>
        </p:txBody>
      </p:sp>
      <p:sp>
        <p:nvSpPr>
          <p:cNvPr id="41987" name="コンテンツ プレースホルダ 4"/>
          <p:cNvSpPr>
            <a:spLocks noGrp="1"/>
          </p:cNvSpPr>
          <p:nvPr>
            <p:ph sz="quarter" idx="1"/>
          </p:nvPr>
        </p:nvSpPr>
        <p:spPr>
          <a:xfrm>
            <a:off x="457200" y="1800225"/>
            <a:ext cx="8229600" cy="4662488"/>
          </a:xfrm>
        </p:spPr>
        <p:txBody>
          <a:bodyPr lIns="128016" tIns="64008" rIns="128016" bIns="64008">
            <a:normAutofit fontScale="92500"/>
          </a:bodyPr>
          <a:lstStyle/>
          <a:p>
            <a:pPr>
              <a:lnSpc>
                <a:spcPct val="150000"/>
              </a:lnSpc>
              <a:spcAft>
                <a:spcPts val="840"/>
              </a:spcAft>
            </a:pPr>
            <a:r>
              <a:rPr lang="en-US" altLang="ja-JP" sz="2000" dirty="0">
                <a:latin typeface="ＭＳ Ｐゴシック" charset="-128"/>
              </a:rPr>
              <a:t>1987</a:t>
            </a:r>
            <a:r>
              <a:rPr lang="ja-JP" altLang="en-US" sz="2000" dirty="0">
                <a:latin typeface="ＭＳ Ｐゴシック" charset="-128"/>
              </a:rPr>
              <a:t>年</a:t>
            </a:r>
            <a:r>
              <a:rPr lang="en-US" altLang="ja-JP" sz="2000" dirty="0">
                <a:latin typeface="ＭＳ Ｐゴシック" charset="-128"/>
              </a:rPr>
              <a:t>1</a:t>
            </a:r>
            <a:r>
              <a:rPr lang="ja-JP" altLang="en-US" sz="2000" dirty="0">
                <a:latin typeface="ＭＳ Ｐゴシック" charset="-128"/>
              </a:rPr>
              <a:t>月～</a:t>
            </a:r>
            <a:r>
              <a:rPr lang="en-US" altLang="ja-JP" sz="2000" dirty="0">
                <a:latin typeface="ＭＳ Ｐゴシック" charset="-128"/>
              </a:rPr>
              <a:t>6</a:t>
            </a:r>
            <a:r>
              <a:rPr lang="ja-JP" altLang="en-US" sz="2000" dirty="0">
                <a:latin typeface="ＭＳ Ｐゴシック" charset="-128"/>
              </a:rPr>
              <a:t>月までの</a:t>
            </a:r>
            <a:r>
              <a:rPr lang="en-US" altLang="ja-JP" sz="2000" dirty="0">
                <a:latin typeface="ＭＳ Ｐゴシック" charset="-128"/>
              </a:rPr>
              <a:t>6</a:t>
            </a:r>
            <a:r>
              <a:rPr lang="ja-JP" altLang="en-US" sz="2000" dirty="0">
                <a:latin typeface="ＭＳ Ｐゴシック" charset="-128"/>
              </a:rPr>
              <a:t>ヶ月間に神戸大学病院、淀川キリスト教病院、高槻病院の</a:t>
            </a:r>
            <a:r>
              <a:rPr lang="en-US" altLang="ja-JP" sz="2000" dirty="0">
                <a:latin typeface="ＭＳ Ｐゴシック" charset="-128"/>
              </a:rPr>
              <a:t>3</a:t>
            </a:r>
            <a:r>
              <a:rPr lang="ja-JP" altLang="en-US" sz="2000" dirty="0">
                <a:latin typeface="ＭＳ Ｐゴシック" charset="-128"/>
              </a:rPr>
              <a:t>施設において高ビリルビン血症と診断され光線療法を施行された新生児</a:t>
            </a:r>
            <a:r>
              <a:rPr lang="en-US" altLang="ja-JP" sz="2000" dirty="0">
                <a:latin typeface="ＭＳ Ｐゴシック" charset="-128"/>
              </a:rPr>
              <a:t>270</a:t>
            </a:r>
            <a:r>
              <a:rPr lang="ja-JP" altLang="en-US" sz="2000" dirty="0">
                <a:latin typeface="ＭＳ Ｐゴシック" charset="-128"/>
              </a:rPr>
              <a:t>例を対象とした。</a:t>
            </a:r>
            <a:endParaRPr lang="en-US" altLang="ja-JP" sz="2000" dirty="0">
              <a:latin typeface="ＭＳ Ｐゴシック" charset="-128"/>
            </a:endParaRPr>
          </a:p>
          <a:p>
            <a:pPr>
              <a:lnSpc>
                <a:spcPct val="150000"/>
              </a:lnSpc>
              <a:spcAft>
                <a:spcPts val="840"/>
              </a:spcAft>
            </a:pPr>
            <a:r>
              <a:rPr lang="ja-JP" altLang="en-US" sz="2000" dirty="0">
                <a:latin typeface="ＭＳ Ｐゴシック" charset="-128"/>
              </a:rPr>
              <a:t>黄疸によると思われる神経症状を示した症例（後障害を含む）、臨床症状や総ビリルビン値の経過により主治医により重症黄疸と診断されて交換輸血となった症例、病理学的に核黄疸の所見があった症例を</a:t>
            </a:r>
            <a:r>
              <a:rPr lang="en-US" altLang="ja-JP" sz="2000" dirty="0">
                <a:latin typeface="ＭＳ Ｐゴシック" charset="-128"/>
              </a:rPr>
              <a:t>｢</a:t>
            </a:r>
            <a:r>
              <a:rPr lang="ja-JP" altLang="en-US" sz="2000" dirty="0">
                <a:latin typeface="ＭＳ Ｐゴシック" charset="-128"/>
              </a:rPr>
              <a:t>有病 </a:t>
            </a:r>
            <a:r>
              <a:rPr lang="en-US" altLang="ja-JP" sz="2000" dirty="0">
                <a:latin typeface="ＭＳ Ｐゴシック" charset="-128"/>
              </a:rPr>
              <a:t> ‘At </a:t>
            </a:r>
            <a:r>
              <a:rPr lang="en-US" altLang="ja-JP" sz="2000" dirty="0" err="1">
                <a:latin typeface="ＭＳ Ｐゴシック" charset="-128"/>
              </a:rPr>
              <a:t>risk’｣</a:t>
            </a:r>
            <a:r>
              <a:rPr lang="ja-JP" altLang="en-US" sz="2000" dirty="0">
                <a:latin typeface="ＭＳ Ｐゴシック" charset="-128"/>
              </a:rPr>
              <a:t>とし、いずれに満たさない症例を</a:t>
            </a:r>
            <a:r>
              <a:rPr lang="en-US" altLang="ja-JP" sz="2000" dirty="0">
                <a:latin typeface="ＭＳ Ｐゴシック" charset="-128"/>
              </a:rPr>
              <a:t>｢</a:t>
            </a:r>
            <a:r>
              <a:rPr lang="ja-JP" altLang="en-US" sz="2000" dirty="0">
                <a:latin typeface="ＭＳ Ｐゴシック" charset="-128"/>
              </a:rPr>
              <a:t>無病 </a:t>
            </a:r>
            <a:r>
              <a:rPr lang="en-US" altLang="ja-JP" sz="2000" dirty="0">
                <a:latin typeface="ＭＳ Ｐゴシック" charset="-128"/>
              </a:rPr>
              <a:t>‘No </a:t>
            </a:r>
            <a:r>
              <a:rPr lang="en-US" altLang="ja-JP" sz="2000" dirty="0" err="1">
                <a:latin typeface="ＭＳ Ｐゴシック" charset="-128"/>
              </a:rPr>
              <a:t>risk’｣</a:t>
            </a:r>
            <a:r>
              <a:rPr lang="ja-JP" altLang="en-US" sz="2000" dirty="0">
                <a:latin typeface="ＭＳ Ｐゴシック" charset="-128"/>
              </a:rPr>
              <a:t>とした。</a:t>
            </a:r>
            <a:endParaRPr lang="en-US" altLang="ja-JP" sz="2000" dirty="0">
              <a:latin typeface="ＭＳ Ｐゴシック" charset="-128"/>
            </a:endParaRPr>
          </a:p>
          <a:p>
            <a:pPr>
              <a:lnSpc>
                <a:spcPct val="150000"/>
              </a:lnSpc>
              <a:spcAft>
                <a:spcPts val="840"/>
              </a:spcAft>
            </a:pPr>
            <a:r>
              <a:rPr lang="en-US" altLang="ja-JP" sz="2000" dirty="0">
                <a:latin typeface="ＭＳ Ｐゴシック" charset="-128"/>
              </a:rPr>
              <a:t>｢</a:t>
            </a:r>
            <a:r>
              <a:rPr lang="ja-JP" altLang="en-US" sz="2000" dirty="0">
                <a:latin typeface="ＭＳ Ｐゴシック" charset="-128"/>
              </a:rPr>
              <a:t>有病 </a:t>
            </a:r>
            <a:r>
              <a:rPr lang="en-US" altLang="ja-JP" sz="2000" dirty="0">
                <a:latin typeface="ＭＳ Ｐゴシック" charset="-128"/>
              </a:rPr>
              <a:t> ‘At </a:t>
            </a:r>
            <a:r>
              <a:rPr lang="en-US" altLang="ja-JP" sz="2000" dirty="0" err="1">
                <a:latin typeface="ＭＳ Ｐゴシック" charset="-128"/>
              </a:rPr>
              <a:t>risk’｣</a:t>
            </a:r>
            <a:r>
              <a:rPr lang="ja-JP" altLang="en-US" sz="2000" dirty="0">
                <a:latin typeface="ＭＳ Ｐゴシック" charset="-128"/>
              </a:rPr>
              <a:t>を診断するための至適なカットオフ値を求めるために、</a:t>
            </a:r>
            <a:r>
              <a:rPr lang="en-US" altLang="ja-JP" sz="2000" dirty="0">
                <a:latin typeface="ＭＳ Ｐゴシック" charset="-128"/>
              </a:rPr>
              <a:t>TB</a:t>
            </a:r>
            <a:r>
              <a:rPr lang="ja-JP" altLang="en-US" sz="2000" dirty="0">
                <a:latin typeface="ＭＳ Ｐゴシック" charset="-128"/>
              </a:rPr>
              <a:t>、</a:t>
            </a:r>
            <a:r>
              <a:rPr lang="en-US" altLang="ja-JP" sz="2000" dirty="0">
                <a:latin typeface="ＭＳ Ｐゴシック" charset="-128"/>
              </a:rPr>
              <a:t>UB</a:t>
            </a:r>
            <a:r>
              <a:rPr lang="ja-JP" altLang="en-US" sz="2000" dirty="0">
                <a:latin typeface="ＭＳ Ｐゴシック" charset="-128"/>
              </a:rPr>
              <a:t>濃度の様々なカットオフ値での感度、特異度などを検討した。</a:t>
            </a:r>
          </a:p>
        </p:txBody>
      </p:sp>
      <p:sp>
        <p:nvSpPr>
          <p:cNvPr id="4" name="スライド番号プレースホルダ 3"/>
          <p:cNvSpPr>
            <a:spLocks noGrp="1"/>
          </p:cNvSpPr>
          <p:nvPr>
            <p:ph type="sldNum" sz="quarter" idx="12"/>
          </p:nvPr>
        </p:nvSpPr>
        <p:spPr/>
        <p:txBody>
          <a:bodyPr/>
          <a:lstStyle/>
          <a:p>
            <a:fld id="{E6B7C3CC-9276-48EE-8166-AA23698FC084}" type="slidenum">
              <a:rPr kumimoji="1" lang="ja-JP" altLang="en-US" smtClean="0"/>
              <a:pPr/>
              <a:t>38</a:t>
            </a:fld>
            <a:endParaRPr kumimoji="1" lang="ja-JP"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タイトル 1"/>
          <p:cNvSpPr>
            <a:spLocks noGrp="1"/>
          </p:cNvSpPr>
          <p:nvPr>
            <p:ph type="title"/>
          </p:nvPr>
        </p:nvSpPr>
        <p:spPr>
          <a:xfrm>
            <a:off x="457200" y="273845"/>
            <a:ext cx="8229600" cy="726281"/>
          </a:xfrm>
        </p:spPr>
        <p:txBody>
          <a:bodyPr lIns="128016" tIns="64008" rIns="128016"/>
          <a:lstStyle/>
          <a:p>
            <a:r>
              <a:rPr lang="en-US" altLang="ja-JP" sz="3400" dirty="0"/>
              <a:t>VLBW, LBW</a:t>
            </a:r>
            <a:r>
              <a:rPr lang="ja-JP" altLang="en-US" sz="3400" dirty="0"/>
              <a:t>児における最高</a:t>
            </a:r>
            <a:r>
              <a:rPr lang="en-US" altLang="ja-JP" sz="3400" dirty="0"/>
              <a:t>TB,UB</a:t>
            </a:r>
            <a:r>
              <a:rPr lang="ja-JP" altLang="en-US" sz="3400" dirty="0"/>
              <a:t>値の分布</a:t>
            </a:r>
          </a:p>
        </p:txBody>
      </p:sp>
      <p:pic>
        <p:nvPicPr>
          <p:cNvPr id="44036" name="Picture 7" descr="C:\Users\Masahiko\Desktop\第9回UB研究会\UB9発表準備用\ROC_1.jpg"/>
          <p:cNvPicPr>
            <a:picLocks noGrp="1" noChangeAspect="1" noChangeArrowheads="1"/>
          </p:cNvPicPr>
          <p:nvPr>
            <p:ph sz="quarter" idx="1"/>
          </p:nvPr>
        </p:nvPicPr>
        <p:blipFill>
          <a:blip r:embed="rId3"/>
          <a:srcRect/>
          <a:stretch>
            <a:fillRect/>
          </a:stretch>
        </p:blipFill>
        <p:spPr>
          <a:xfrm>
            <a:off x="1090085" y="962025"/>
            <a:ext cx="6453715" cy="5007807"/>
          </a:xfrm>
          <a:noFill/>
        </p:spPr>
      </p:pic>
      <p:sp>
        <p:nvSpPr>
          <p:cNvPr id="7" name="Rectangle 3"/>
          <p:cNvSpPr txBox="1">
            <a:spLocks noChangeArrowheads="1"/>
          </p:cNvSpPr>
          <p:nvPr/>
        </p:nvSpPr>
        <p:spPr>
          <a:xfrm>
            <a:off x="228600" y="5943600"/>
            <a:ext cx="8686800" cy="533400"/>
          </a:xfrm>
          <a:prstGeom prst="rect">
            <a:avLst/>
          </a:prstGeom>
        </p:spPr>
        <p:txBody>
          <a:bodyPr lIns="128016" tIns="64008" rIns="128016" bIns="64008"/>
          <a:lstStyle/>
          <a:p>
            <a:pPr marL="340512" indent="-340512" defTabSz="908859">
              <a:lnSpc>
                <a:spcPct val="150000"/>
              </a:lnSpc>
              <a:spcBef>
                <a:spcPct val="20000"/>
              </a:spcBef>
              <a:tabLst>
                <a:tab pos="1880010" algn="l"/>
              </a:tabLst>
              <a:defRPr/>
            </a:pPr>
            <a:r>
              <a:rPr lang="en-US" altLang="ja-JP" sz="1500" dirty="0">
                <a:solidFill>
                  <a:schemeClr val="tx1">
                    <a:lumMod val="75000"/>
                    <a:lumOff val="25000"/>
                  </a:schemeClr>
                </a:solidFill>
                <a:latin typeface="+mj-ea"/>
                <a:ea typeface="+mj-ea"/>
              </a:rPr>
              <a:t>Nakamura H, </a:t>
            </a:r>
            <a:r>
              <a:rPr lang="en-US" altLang="ja-JP" sz="1500" dirty="0" err="1">
                <a:solidFill>
                  <a:schemeClr val="tx1">
                    <a:lumMod val="75000"/>
                    <a:lumOff val="25000"/>
                  </a:schemeClr>
                </a:solidFill>
                <a:latin typeface="+mj-ea"/>
                <a:ea typeface="+mj-ea"/>
              </a:rPr>
              <a:t>Yonetani</a:t>
            </a:r>
            <a:r>
              <a:rPr lang="en-US" altLang="ja-JP" sz="1500" dirty="0">
                <a:solidFill>
                  <a:schemeClr val="tx1">
                    <a:lumMod val="75000"/>
                    <a:lumOff val="25000"/>
                  </a:schemeClr>
                </a:solidFill>
                <a:latin typeface="+mj-ea"/>
                <a:ea typeface="+mj-ea"/>
              </a:rPr>
              <a:t> M, </a:t>
            </a:r>
            <a:r>
              <a:rPr lang="en-US" altLang="ja-JP" sz="1500" dirty="0" err="1">
                <a:solidFill>
                  <a:schemeClr val="tx1">
                    <a:lumMod val="75000"/>
                    <a:lumOff val="25000"/>
                  </a:schemeClr>
                </a:solidFill>
                <a:latin typeface="+mj-ea"/>
                <a:ea typeface="+mj-ea"/>
              </a:rPr>
              <a:t>Uetani</a:t>
            </a:r>
            <a:r>
              <a:rPr lang="en-US" altLang="ja-JP" sz="1500" dirty="0">
                <a:solidFill>
                  <a:schemeClr val="tx1">
                    <a:lumMod val="75000"/>
                    <a:lumOff val="25000"/>
                  </a:schemeClr>
                </a:solidFill>
                <a:latin typeface="+mj-ea"/>
                <a:ea typeface="+mj-ea"/>
              </a:rPr>
              <a:t> U, </a:t>
            </a:r>
            <a:r>
              <a:rPr lang="en-US" altLang="ja-JP" sz="1500" dirty="0" err="1">
                <a:solidFill>
                  <a:schemeClr val="tx1">
                    <a:lumMod val="75000"/>
                    <a:lumOff val="25000"/>
                  </a:schemeClr>
                </a:solidFill>
                <a:latin typeface="+mj-ea"/>
                <a:ea typeface="+mj-ea"/>
              </a:rPr>
              <a:t>Funato</a:t>
            </a:r>
            <a:r>
              <a:rPr lang="en-US" altLang="ja-JP" sz="1500" dirty="0">
                <a:solidFill>
                  <a:schemeClr val="tx1">
                    <a:lumMod val="75000"/>
                    <a:lumOff val="25000"/>
                  </a:schemeClr>
                </a:solidFill>
                <a:latin typeface="+mj-ea"/>
                <a:ea typeface="+mj-ea"/>
              </a:rPr>
              <a:t> M, Lee Y.: </a:t>
            </a:r>
            <a:r>
              <a:rPr lang="en-US" altLang="ja-JP" sz="1500" dirty="0" err="1">
                <a:solidFill>
                  <a:schemeClr val="tx1">
                    <a:lumMod val="75000"/>
                    <a:lumOff val="25000"/>
                  </a:schemeClr>
                </a:solidFill>
                <a:latin typeface="+mj-ea"/>
                <a:ea typeface="+mj-ea"/>
              </a:rPr>
              <a:t>Acta</a:t>
            </a:r>
            <a:r>
              <a:rPr lang="en-US" altLang="ja-JP" sz="1500" dirty="0">
                <a:solidFill>
                  <a:schemeClr val="tx1">
                    <a:lumMod val="75000"/>
                    <a:lumOff val="25000"/>
                  </a:schemeClr>
                </a:solidFill>
                <a:latin typeface="+mj-ea"/>
                <a:ea typeface="+mj-ea"/>
              </a:rPr>
              <a:t> </a:t>
            </a:r>
            <a:r>
              <a:rPr lang="en-US" altLang="ja-JP" sz="1500" dirty="0" err="1">
                <a:solidFill>
                  <a:schemeClr val="tx1">
                    <a:lumMod val="75000"/>
                    <a:lumOff val="25000"/>
                  </a:schemeClr>
                </a:solidFill>
                <a:latin typeface="+mj-ea"/>
                <a:ea typeface="+mj-ea"/>
              </a:rPr>
              <a:t>Paediatr</a:t>
            </a:r>
            <a:r>
              <a:rPr lang="en-US" altLang="ja-JP" sz="1500" dirty="0">
                <a:solidFill>
                  <a:schemeClr val="tx1">
                    <a:lumMod val="75000"/>
                    <a:lumOff val="25000"/>
                  </a:schemeClr>
                </a:solidFill>
                <a:latin typeface="+mj-ea"/>
                <a:ea typeface="+mj-ea"/>
              </a:rPr>
              <a:t> </a:t>
            </a:r>
            <a:r>
              <a:rPr lang="en-US" altLang="ja-JP" sz="1500" dirty="0" err="1">
                <a:solidFill>
                  <a:schemeClr val="tx1">
                    <a:lumMod val="75000"/>
                    <a:lumOff val="25000"/>
                  </a:schemeClr>
                </a:solidFill>
                <a:latin typeface="+mj-ea"/>
                <a:ea typeface="+mj-ea"/>
              </a:rPr>
              <a:t>Jpn</a:t>
            </a:r>
            <a:r>
              <a:rPr lang="en-US" altLang="ja-JP" sz="1500" dirty="0">
                <a:solidFill>
                  <a:schemeClr val="tx1">
                    <a:lumMod val="75000"/>
                    <a:lumOff val="25000"/>
                  </a:schemeClr>
                </a:solidFill>
                <a:latin typeface="+mj-ea"/>
                <a:ea typeface="+mj-ea"/>
              </a:rPr>
              <a:t> </a:t>
            </a:r>
            <a:r>
              <a:rPr lang="en-US" altLang="ja-JP" sz="1500" b="1" dirty="0">
                <a:solidFill>
                  <a:schemeClr val="tx1">
                    <a:lumMod val="75000"/>
                    <a:lumOff val="25000"/>
                  </a:schemeClr>
                </a:solidFill>
                <a:latin typeface="+mj-ea"/>
                <a:ea typeface="+mj-ea"/>
              </a:rPr>
              <a:t> </a:t>
            </a:r>
            <a:r>
              <a:rPr lang="en-US" altLang="ja-JP" sz="1500" dirty="0">
                <a:solidFill>
                  <a:schemeClr val="tx1">
                    <a:lumMod val="75000"/>
                    <a:lumOff val="25000"/>
                  </a:schemeClr>
                </a:solidFill>
                <a:latin typeface="+mj-ea"/>
                <a:ea typeface="+mj-ea"/>
              </a:rPr>
              <a:t>34:642-647, 1992 </a:t>
            </a:r>
          </a:p>
        </p:txBody>
      </p:sp>
      <p:sp>
        <p:nvSpPr>
          <p:cNvPr id="44037" name="テキスト ボックス 7"/>
          <p:cNvSpPr txBox="1">
            <a:spLocks noChangeArrowheads="1"/>
          </p:cNvSpPr>
          <p:nvPr/>
        </p:nvSpPr>
        <p:spPr bwMode="auto">
          <a:xfrm>
            <a:off x="5579534" y="1135858"/>
            <a:ext cx="2247900" cy="1052596"/>
          </a:xfrm>
          <a:prstGeom prst="rect">
            <a:avLst/>
          </a:prstGeom>
          <a:solidFill>
            <a:schemeClr val="bg1"/>
          </a:solidFill>
          <a:ln w="9525">
            <a:noFill/>
            <a:miter lim="800000"/>
            <a:headEnd/>
            <a:tailEnd/>
          </a:ln>
        </p:spPr>
        <p:txBody>
          <a:bodyPr lIns="128016" tIns="64008" rIns="128016" bIns="64008">
            <a:prstTxWarp prst="textNoShape">
              <a:avLst/>
            </a:prstTxWarp>
            <a:spAutoFit/>
          </a:bodyPr>
          <a:lstStyle/>
          <a:p>
            <a:r>
              <a:rPr lang="ja-JP" altLang="en-US" sz="1500" dirty="0">
                <a:latin typeface="ＭＳ Ｐゴシック" charset="-128"/>
                <a:ea typeface="ＭＳ Ｐゴシック" charset="-128"/>
                <a:cs typeface="ＭＳ Ｐゴシック" charset="-128"/>
              </a:rPr>
              <a:t>○　‘</a:t>
            </a:r>
            <a:r>
              <a:rPr lang="en-US" altLang="ja-JP" sz="1500" dirty="0">
                <a:latin typeface="ＭＳ Ｐゴシック" charset="-128"/>
                <a:ea typeface="ＭＳ Ｐゴシック" charset="-128"/>
                <a:cs typeface="ＭＳ Ｐゴシック" charset="-128"/>
              </a:rPr>
              <a:t>At risk’ VLBW</a:t>
            </a:r>
          </a:p>
          <a:p>
            <a:r>
              <a:rPr lang="ja-JP" altLang="en-US" sz="1500" dirty="0">
                <a:latin typeface="ＭＳ Ｐゴシック" charset="-128"/>
                <a:ea typeface="ＭＳ Ｐゴシック" charset="-128"/>
                <a:cs typeface="ＭＳ Ｐゴシック" charset="-128"/>
              </a:rPr>
              <a:t>●　‘</a:t>
            </a:r>
            <a:r>
              <a:rPr lang="en-US" altLang="ja-JP" sz="1500" dirty="0">
                <a:latin typeface="ＭＳ Ｐゴシック" charset="-128"/>
                <a:ea typeface="ＭＳ Ｐゴシック" charset="-128"/>
                <a:cs typeface="ＭＳ Ｐゴシック" charset="-128"/>
              </a:rPr>
              <a:t>No risk’ VLBW</a:t>
            </a:r>
          </a:p>
          <a:p>
            <a:r>
              <a:rPr lang="ja-JP" altLang="en-US" sz="1500" dirty="0">
                <a:latin typeface="ＭＳ Ｐゴシック" charset="-128"/>
                <a:ea typeface="ＭＳ Ｐゴシック" charset="-128"/>
                <a:cs typeface="ＭＳ Ｐゴシック" charset="-128"/>
              </a:rPr>
              <a:t>□  </a:t>
            </a:r>
            <a:r>
              <a:rPr lang="en-US" altLang="ja-JP" sz="1500" dirty="0">
                <a:latin typeface="ＭＳ Ｐゴシック" charset="-128"/>
                <a:ea typeface="ＭＳ Ｐゴシック" charset="-128"/>
                <a:cs typeface="ＭＳ Ｐゴシック" charset="-128"/>
              </a:rPr>
              <a:t>‘At risk’ LBW</a:t>
            </a:r>
          </a:p>
          <a:p>
            <a:r>
              <a:rPr lang="ja-JP" altLang="en-US" sz="1500" dirty="0">
                <a:latin typeface="ＭＳ Ｐゴシック" charset="-128"/>
                <a:ea typeface="ＭＳ Ｐゴシック" charset="-128"/>
                <a:cs typeface="ＭＳ Ｐゴシック" charset="-128"/>
              </a:rPr>
              <a:t>■　‘</a:t>
            </a:r>
            <a:r>
              <a:rPr lang="en-US" altLang="ja-JP" sz="1500" dirty="0">
                <a:latin typeface="ＭＳ Ｐゴシック" charset="-128"/>
                <a:ea typeface="ＭＳ Ｐゴシック" charset="-128"/>
                <a:cs typeface="ＭＳ Ｐゴシック" charset="-128"/>
              </a:rPr>
              <a:t>No risk’ LBW</a:t>
            </a:r>
            <a:endParaRPr lang="ja-JP" altLang="en-US" sz="1700" dirty="0">
              <a:latin typeface="ＭＳ Ｐゴシック" charset="-128"/>
              <a:ea typeface="ＭＳ Ｐゴシック" charset="-128"/>
              <a:cs typeface="ＭＳ Ｐゴシック" charset="-128"/>
            </a:endParaRPr>
          </a:p>
        </p:txBody>
      </p:sp>
      <p:sp>
        <p:nvSpPr>
          <p:cNvPr id="6" name="スライド番号プレースホルダ 5"/>
          <p:cNvSpPr>
            <a:spLocks noGrp="1"/>
          </p:cNvSpPr>
          <p:nvPr>
            <p:ph type="sldNum" sz="quarter" idx="12"/>
          </p:nvPr>
        </p:nvSpPr>
        <p:spPr/>
        <p:txBody>
          <a:bodyPr/>
          <a:lstStyle/>
          <a:p>
            <a:fld id="{E6B7C3CC-9276-48EE-8166-AA23698FC084}" type="slidenum">
              <a:rPr kumimoji="1" lang="ja-JP" altLang="en-US" smtClean="0"/>
              <a:pPr/>
              <a:t>39</a:t>
            </a:fld>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スライド番号プレースホルダ 1"/>
          <p:cNvSpPr>
            <a:spLocks noGrp="1"/>
          </p:cNvSpPr>
          <p:nvPr>
            <p:ph type="sldNum" sz="quarter" idx="12"/>
          </p:nvPr>
        </p:nvSpPr>
        <p:spPr/>
        <p:txBody>
          <a:bodyPr/>
          <a:lstStyle/>
          <a:p>
            <a:fld id="{F7D31F89-0310-4632-B49E-6A6F3FC9578D}" type="slidenum">
              <a:rPr lang="en-US" altLang="ja-JP" smtClean="0"/>
              <a:pPr/>
              <a:t>4</a:t>
            </a:fld>
            <a:endParaRPr lang="en-US" altLang="ja-JP" dirty="0"/>
          </a:p>
        </p:txBody>
      </p:sp>
      <p:sp>
        <p:nvSpPr>
          <p:cNvPr id="13316" name="正方形/長方形 5"/>
          <p:cNvSpPr>
            <a:spLocks noChangeArrowheads="1"/>
          </p:cNvSpPr>
          <p:nvPr/>
        </p:nvSpPr>
        <p:spPr bwMode="auto">
          <a:xfrm>
            <a:off x="395536" y="76200"/>
            <a:ext cx="7966278" cy="1015663"/>
          </a:xfrm>
          <a:prstGeom prst="rect">
            <a:avLst/>
          </a:prstGeom>
          <a:noFill/>
          <a:ln w="9525">
            <a:noFill/>
            <a:miter lim="800000"/>
            <a:headEnd/>
            <a:tailEnd/>
          </a:ln>
        </p:spPr>
        <p:txBody>
          <a:bodyPr wrap="square">
            <a:spAutoFit/>
          </a:bodyPr>
          <a:lstStyle/>
          <a:p>
            <a:pPr algn="ctr"/>
            <a:r>
              <a:rPr lang="en-US" altLang="ja-JP" sz="3600" b="1" dirty="0" smtClean="0">
                <a:solidFill>
                  <a:srgbClr val="FF0000"/>
                </a:solidFill>
                <a:latin typeface="Arial Unicode MS" pitchFamily="50" charset="-128"/>
                <a:ea typeface="Arial Unicode MS" pitchFamily="50" charset="-128"/>
                <a:cs typeface="Arial Unicode MS" pitchFamily="50" charset="-128"/>
              </a:rPr>
              <a:t>History of the UB Analyzer</a:t>
            </a:r>
            <a:r>
              <a:rPr lang="en-US" altLang="ja-JP" sz="2400" b="1" dirty="0" smtClean="0">
                <a:solidFill>
                  <a:srgbClr val="FF0000"/>
                </a:solidFill>
                <a:latin typeface="Arial Unicode MS" pitchFamily="50" charset="-128"/>
                <a:ea typeface="Arial Unicode MS" pitchFamily="50" charset="-128"/>
                <a:cs typeface="Arial Unicode MS" pitchFamily="50" charset="-128"/>
              </a:rPr>
              <a:t/>
            </a:r>
            <a:br>
              <a:rPr lang="en-US" altLang="ja-JP" sz="2400" b="1" dirty="0" smtClean="0">
                <a:solidFill>
                  <a:srgbClr val="FF0000"/>
                </a:solidFill>
                <a:latin typeface="Arial Unicode MS" pitchFamily="50" charset="-128"/>
                <a:ea typeface="Arial Unicode MS" pitchFamily="50" charset="-128"/>
                <a:cs typeface="Arial Unicode MS" pitchFamily="50" charset="-128"/>
              </a:rPr>
            </a:br>
            <a:r>
              <a:rPr lang="en-US" altLang="ja-JP" sz="2400" b="1" dirty="0" smtClean="0">
                <a:solidFill>
                  <a:srgbClr val="FF0000"/>
                </a:solidFill>
                <a:latin typeface="Arial Unicode MS" pitchFamily="50" charset="-128"/>
                <a:ea typeface="Arial Unicode MS" pitchFamily="50" charset="-128"/>
                <a:cs typeface="Arial Unicode MS" pitchFamily="50" charset="-128"/>
              </a:rPr>
              <a:t>1964 - 2010</a:t>
            </a:r>
            <a:endParaRPr lang="en-US" altLang="ja-JP" sz="2400" dirty="0" smtClean="0">
              <a:solidFill>
                <a:srgbClr val="FF0000"/>
              </a:solidFill>
              <a:latin typeface="Arial Unicode MS" pitchFamily="50" charset="-128"/>
              <a:ea typeface="Arial Unicode MS" pitchFamily="50" charset="-128"/>
              <a:cs typeface="Arial Unicode MS" pitchFamily="50" charset="-128"/>
            </a:endParaRPr>
          </a:p>
        </p:txBody>
      </p:sp>
      <p:cxnSp>
        <p:nvCxnSpPr>
          <p:cNvPr id="13319" name="直線コネクタ 10"/>
          <p:cNvCxnSpPr>
            <a:cxnSpLocks noChangeShapeType="1"/>
          </p:cNvCxnSpPr>
          <p:nvPr/>
        </p:nvCxnSpPr>
        <p:spPr bwMode="auto">
          <a:xfrm>
            <a:off x="251520" y="1124744"/>
            <a:ext cx="8572500" cy="0"/>
          </a:xfrm>
          <a:prstGeom prst="line">
            <a:avLst/>
          </a:prstGeom>
          <a:noFill/>
          <a:ln w="38100" algn="ctr">
            <a:solidFill>
              <a:srgbClr val="FF0000"/>
            </a:solidFill>
            <a:round/>
            <a:headEnd/>
            <a:tailEnd/>
          </a:ln>
        </p:spPr>
      </p:cxnSp>
      <p:sp>
        <p:nvSpPr>
          <p:cNvPr id="13320" name="テキスト ボックス 11"/>
          <p:cNvSpPr txBox="1">
            <a:spLocks noChangeArrowheads="1"/>
          </p:cNvSpPr>
          <p:nvPr/>
        </p:nvSpPr>
        <p:spPr bwMode="auto">
          <a:xfrm>
            <a:off x="7661702" y="1535668"/>
            <a:ext cx="415498" cy="369332"/>
          </a:xfrm>
          <a:prstGeom prst="rect">
            <a:avLst/>
          </a:prstGeom>
          <a:noFill/>
          <a:ln w="9525">
            <a:noFill/>
            <a:miter lim="800000"/>
            <a:headEnd/>
            <a:tailEnd/>
          </a:ln>
        </p:spPr>
        <p:txBody>
          <a:bodyPr wrap="none">
            <a:spAutoFit/>
          </a:bodyPr>
          <a:lstStyle/>
          <a:p>
            <a:r>
              <a:rPr kumimoji="1" lang="ja-JP" altLang="en-US" sz="1800" b="1" dirty="0">
                <a:latin typeface="ＭＳ ゴシック" pitchFamily="49" charset="-128"/>
                <a:ea typeface="ＭＳ ゴシック" pitchFamily="49" charset="-128"/>
              </a:rPr>
              <a:t>年</a:t>
            </a:r>
          </a:p>
        </p:txBody>
      </p:sp>
      <p:graphicFrame>
        <p:nvGraphicFramePr>
          <p:cNvPr id="9" name="グラフ 8"/>
          <p:cNvGraphicFramePr/>
          <p:nvPr/>
        </p:nvGraphicFramePr>
        <p:xfrm>
          <a:off x="228600" y="1371600"/>
          <a:ext cx="8572560" cy="4460892"/>
        </p:xfrm>
        <a:graphic>
          <a:graphicData uri="http://schemas.openxmlformats.org/drawingml/2006/chart">
            <c:chart xmlns:c="http://schemas.openxmlformats.org/drawingml/2006/chart" xmlns:r="http://schemas.openxmlformats.org/officeDocument/2006/relationships" r:id="rId2"/>
          </a:graphicData>
        </a:graphic>
      </p:graphicFrame>
      <p:sp>
        <p:nvSpPr>
          <p:cNvPr id="35" name="星 5 34"/>
          <p:cNvSpPr/>
          <p:nvPr/>
        </p:nvSpPr>
        <p:spPr>
          <a:xfrm>
            <a:off x="4343400" y="4800600"/>
            <a:ext cx="304800" cy="2286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星 5 35"/>
          <p:cNvSpPr/>
          <p:nvPr/>
        </p:nvSpPr>
        <p:spPr>
          <a:xfrm>
            <a:off x="3810000" y="4267200"/>
            <a:ext cx="304800" cy="3048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7" name="星 5 36"/>
          <p:cNvSpPr/>
          <p:nvPr/>
        </p:nvSpPr>
        <p:spPr>
          <a:xfrm>
            <a:off x="5410200" y="5791200"/>
            <a:ext cx="304800" cy="2286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星 5 37"/>
          <p:cNvSpPr/>
          <p:nvPr/>
        </p:nvSpPr>
        <p:spPr>
          <a:xfrm>
            <a:off x="5257800" y="5257800"/>
            <a:ext cx="304800" cy="2286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114800" y="4114800"/>
            <a:ext cx="3962400" cy="461665"/>
          </a:xfrm>
          <a:prstGeom prst="rect">
            <a:avLst/>
          </a:prstGeom>
          <a:noFill/>
        </p:spPr>
        <p:txBody>
          <a:bodyPr wrap="square" rtlCol="0">
            <a:spAutoFit/>
          </a:bodyPr>
          <a:lstStyle/>
          <a:p>
            <a:r>
              <a:rPr kumimoji="1" lang="en-US" altLang="ja-JP" sz="2400" b="1" dirty="0" err="1" smtClean="0"/>
              <a:t>Sephadex</a:t>
            </a:r>
            <a:r>
              <a:rPr kumimoji="1" lang="en-US" altLang="ja-JP" sz="2400" b="1" dirty="0" smtClean="0"/>
              <a:t> Column method</a:t>
            </a:r>
            <a:endParaRPr kumimoji="1" lang="ja-JP" altLang="en-US" sz="2400" b="1" dirty="0"/>
          </a:p>
        </p:txBody>
      </p:sp>
      <p:sp>
        <p:nvSpPr>
          <p:cNvPr id="10" name="Text Box 7"/>
          <p:cNvSpPr txBox="1">
            <a:spLocks noChangeArrowheads="1"/>
          </p:cNvSpPr>
          <p:nvPr/>
        </p:nvSpPr>
        <p:spPr bwMode="auto">
          <a:xfrm>
            <a:off x="3347864" y="2132856"/>
            <a:ext cx="2138536" cy="646331"/>
          </a:xfrm>
          <a:prstGeom prst="rect">
            <a:avLst/>
          </a:prstGeom>
          <a:noFill/>
          <a:ln w="9525">
            <a:solidFill>
              <a:srgbClr val="D34817"/>
            </a:solidFill>
            <a:miter lim="800000"/>
            <a:headEnd/>
            <a:tailEnd/>
          </a:ln>
        </p:spPr>
        <p:txBody>
          <a:bodyPr vert="horz" wrap="square">
            <a:spAutoFit/>
          </a:bodyPr>
          <a:lstStyle/>
          <a:p>
            <a:pPr eaLnBrk="1" hangingPunct="1"/>
            <a:r>
              <a:rPr kumimoji="1" lang="en-US" altLang="ja-JP" b="1" dirty="0" smtClean="0">
                <a:solidFill>
                  <a:srgbClr val="823310"/>
                </a:solidFill>
                <a:latin typeface="+mn-ea"/>
                <a:ea typeface="+mn-ea"/>
              </a:rPr>
              <a:t>M</a:t>
            </a:r>
            <a:r>
              <a:rPr kumimoji="1" lang="ja-JP" altLang="en-US" b="1" dirty="0" smtClean="0">
                <a:solidFill>
                  <a:srgbClr val="823310"/>
                </a:solidFill>
                <a:latin typeface="+mn-ea"/>
                <a:ea typeface="+mn-ea"/>
              </a:rPr>
              <a:t>Ｅ機器</a:t>
            </a:r>
            <a:r>
              <a:rPr kumimoji="1" lang="ja-JP" altLang="en-US" b="1" dirty="0">
                <a:solidFill>
                  <a:srgbClr val="823310"/>
                </a:solidFill>
                <a:latin typeface="+mn-ea"/>
                <a:ea typeface="+mn-ea"/>
              </a:rPr>
              <a:t>の</a:t>
            </a:r>
            <a:r>
              <a:rPr kumimoji="1" lang="ja-JP" altLang="en-US" b="1" dirty="0" smtClean="0">
                <a:solidFill>
                  <a:srgbClr val="823310"/>
                </a:solidFill>
                <a:latin typeface="+mn-ea"/>
                <a:ea typeface="+mn-ea"/>
              </a:rPr>
              <a:t>開発と</a:t>
            </a:r>
            <a:endParaRPr kumimoji="1" lang="en-US" altLang="ja-JP" b="1" dirty="0">
              <a:solidFill>
                <a:srgbClr val="823310"/>
              </a:solidFill>
              <a:latin typeface="+mn-ea"/>
              <a:ea typeface="+mn-ea"/>
            </a:endParaRPr>
          </a:p>
          <a:p>
            <a:pPr eaLnBrk="1" hangingPunct="1"/>
            <a:r>
              <a:rPr kumimoji="1" lang="ja-JP" altLang="en-US" b="1" dirty="0">
                <a:solidFill>
                  <a:srgbClr val="823310"/>
                </a:solidFill>
                <a:latin typeface="+mn-ea"/>
                <a:ea typeface="+mn-ea"/>
              </a:rPr>
              <a:t>積極的な救命医療</a:t>
            </a:r>
            <a:endParaRPr kumimoji="1" lang="ja-JP" altLang="en-US" b="1" dirty="0">
              <a:latin typeface="+mn-ea"/>
              <a:ea typeface="+mn-ea"/>
            </a:endParaRPr>
          </a:p>
        </p:txBody>
      </p:sp>
      <p:sp>
        <p:nvSpPr>
          <p:cNvPr id="34" name="テキスト ボックス 33"/>
          <p:cNvSpPr txBox="1"/>
          <p:nvPr/>
        </p:nvSpPr>
        <p:spPr>
          <a:xfrm>
            <a:off x="4800600" y="4648200"/>
            <a:ext cx="2687154" cy="461665"/>
          </a:xfrm>
          <a:prstGeom prst="rect">
            <a:avLst/>
          </a:prstGeom>
          <a:noFill/>
        </p:spPr>
        <p:txBody>
          <a:bodyPr wrap="none" rtlCol="0">
            <a:spAutoFit/>
          </a:bodyPr>
          <a:lstStyle/>
          <a:p>
            <a:r>
              <a:rPr kumimoji="1" lang="en-US" altLang="ja-JP" sz="2400" b="1" dirty="0" err="1" smtClean="0"/>
              <a:t>Peroxidase</a:t>
            </a:r>
            <a:r>
              <a:rPr kumimoji="1" lang="en-US" altLang="ja-JP" sz="2400" b="1" dirty="0" smtClean="0"/>
              <a:t> method</a:t>
            </a:r>
            <a:endParaRPr kumimoji="1" lang="ja-JP" altLang="en-US" sz="2400" b="1" dirty="0"/>
          </a:p>
        </p:txBody>
      </p:sp>
      <p:sp>
        <p:nvSpPr>
          <p:cNvPr id="39" name="テキスト ボックス 38"/>
          <p:cNvSpPr txBox="1"/>
          <p:nvPr/>
        </p:nvSpPr>
        <p:spPr>
          <a:xfrm>
            <a:off x="5715000" y="5105400"/>
            <a:ext cx="1352804" cy="461665"/>
          </a:xfrm>
          <a:prstGeom prst="rect">
            <a:avLst/>
          </a:prstGeom>
          <a:noFill/>
        </p:spPr>
        <p:txBody>
          <a:bodyPr wrap="none" rtlCol="0">
            <a:spAutoFit/>
          </a:bodyPr>
          <a:lstStyle/>
          <a:p>
            <a:r>
              <a:rPr kumimoji="1" lang="en-US" altLang="ja-JP" sz="2400" b="1" dirty="0" smtClean="0"/>
              <a:t>FDA</a:t>
            </a:r>
            <a:r>
              <a:rPr kumimoji="1" lang="ja-JP" altLang="en-US" sz="2400" b="1" dirty="0" smtClean="0"/>
              <a:t>認可</a:t>
            </a:r>
            <a:endParaRPr kumimoji="1" lang="ja-JP" altLang="en-US" sz="2400" b="1" dirty="0"/>
          </a:p>
        </p:txBody>
      </p:sp>
      <p:sp>
        <p:nvSpPr>
          <p:cNvPr id="40" name="テキスト ボックス 39"/>
          <p:cNvSpPr txBox="1"/>
          <p:nvPr/>
        </p:nvSpPr>
        <p:spPr>
          <a:xfrm>
            <a:off x="5867400" y="5715000"/>
            <a:ext cx="1736373" cy="461665"/>
          </a:xfrm>
          <a:prstGeom prst="rect">
            <a:avLst/>
          </a:prstGeom>
          <a:noFill/>
        </p:spPr>
        <p:txBody>
          <a:bodyPr wrap="none" rtlCol="0">
            <a:spAutoFit/>
          </a:bodyPr>
          <a:lstStyle/>
          <a:p>
            <a:r>
              <a:rPr kumimoji="1" lang="ja-JP" altLang="en-US" sz="2400" b="1" dirty="0" smtClean="0"/>
              <a:t>厚生省認可</a:t>
            </a:r>
            <a:endParaRPr kumimoji="1" lang="ja-JP" alt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Bottom)">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slide(fromBottom)">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slide(fromBottom)">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slide(fromBottom)">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9" grpId="0"/>
      <p:bldP spid="40"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タイトル 1"/>
          <p:cNvSpPr>
            <a:spLocks noGrp="1"/>
          </p:cNvSpPr>
          <p:nvPr>
            <p:ph type="title"/>
          </p:nvPr>
        </p:nvSpPr>
        <p:spPr>
          <a:xfrm>
            <a:off x="457200" y="273845"/>
            <a:ext cx="8229600" cy="726281"/>
          </a:xfrm>
        </p:spPr>
        <p:txBody>
          <a:bodyPr lIns="128016" tIns="64008" rIns="128016"/>
          <a:lstStyle/>
          <a:p>
            <a:r>
              <a:rPr lang="en-US" altLang="ja-JP" sz="3400" dirty="0"/>
              <a:t>ROC</a:t>
            </a:r>
            <a:r>
              <a:rPr lang="ja-JP" altLang="en-US" sz="3400" dirty="0"/>
              <a:t>曲線と</a:t>
            </a:r>
            <a:r>
              <a:rPr lang="en-US" altLang="ja-JP" sz="3400" dirty="0"/>
              <a:t>TB</a:t>
            </a:r>
            <a:r>
              <a:rPr lang="ja-JP" altLang="en-US" sz="3400" dirty="0"/>
              <a:t>，</a:t>
            </a:r>
            <a:r>
              <a:rPr lang="en-US" altLang="ja-JP" sz="3400" dirty="0"/>
              <a:t>UB</a:t>
            </a:r>
            <a:r>
              <a:rPr lang="ja-JP" altLang="en-US" sz="3400" dirty="0"/>
              <a:t>の至適カットオフ値</a:t>
            </a:r>
          </a:p>
        </p:txBody>
      </p:sp>
      <p:pic>
        <p:nvPicPr>
          <p:cNvPr id="46082" name="Picture 8" descr="C:\Users\Masahiko\Desktop\第9回UB研究会\UB9発表準備用\ROC_2.jpg"/>
          <p:cNvPicPr>
            <a:picLocks noGrp="1" noChangeAspect="1" noChangeArrowheads="1"/>
          </p:cNvPicPr>
          <p:nvPr>
            <p:ph sz="quarter" idx="1"/>
          </p:nvPr>
        </p:nvPicPr>
        <p:blipFill>
          <a:blip r:embed="rId3"/>
          <a:srcRect/>
          <a:stretch>
            <a:fillRect/>
          </a:stretch>
        </p:blipFill>
        <p:spPr>
          <a:xfrm>
            <a:off x="882651" y="685800"/>
            <a:ext cx="6629400" cy="5291138"/>
          </a:xfrm>
          <a:noFill/>
        </p:spPr>
      </p:pic>
      <p:sp>
        <p:nvSpPr>
          <p:cNvPr id="10" name="テキスト ボックス 9"/>
          <p:cNvSpPr txBox="1"/>
          <p:nvPr/>
        </p:nvSpPr>
        <p:spPr>
          <a:xfrm>
            <a:off x="6669618" y="2119313"/>
            <a:ext cx="2247900" cy="2165721"/>
          </a:xfrm>
          <a:prstGeom prst="rect">
            <a:avLst/>
          </a:prstGeom>
          <a:solidFill>
            <a:schemeClr val="tx2">
              <a:lumMod val="90000"/>
              <a:lumOff val="10000"/>
            </a:schemeClr>
          </a:solidFill>
        </p:spPr>
        <p:txBody>
          <a:bodyPr wrap="square" lIns="128016" tIns="64008" rIns="128016" bIns="64008">
            <a:prstTxWarp prst="textNoShape">
              <a:avLst/>
            </a:prstTxWarp>
            <a:spAutoFit/>
          </a:bodyPr>
          <a:lstStyle/>
          <a:p>
            <a:pPr>
              <a:defRPr/>
            </a:pPr>
            <a:r>
              <a:rPr lang="en-US" altLang="ja-JP" sz="1700" b="1" dirty="0">
                <a:solidFill>
                  <a:schemeClr val="bg1"/>
                </a:solidFill>
                <a:latin typeface="ＭＳ Ｐゴシック" charset="-128"/>
                <a:ea typeface="ＭＳ Ｐゴシック" charset="-128"/>
                <a:cs typeface="ＭＳ Ｐゴシック" charset="-128"/>
              </a:rPr>
              <a:t>UB</a:t>
            </a:r>
            <a:r>
              <a:rPr lang="ja-JP" altLang="en-US" sz="1700" b="1" dirty="0">
                <a:solidFill>
                  <a:schemeClr val="bg1"/>
                </a:solidFill>
                <a:latin typeface="ＭＳ Ｐゴシック" charset="-128"/>
                <a:ea typeface="ＭＳ Ｐゴシック" charset="-128"/>
                <a:cs typeface="ＭＳ Ｐゴシック" charset="-128"/>
              </a:rPr>
              <a:t>の至適カットオフ値</a:t>
            </a:r>
            <a:endParaRPr lang="en-US" altLang="ja-JP" sz="1700" b="1" dirty="0">
              <a:solidFill>
                <a:schemeClr val="bg1"/>
              </a:solidFill>
              <a:latin typeface="ＭＳ Ｐゴシック" charset="-128"/>
              <a:ea typeface="ＭＳ Ｐゴシック" charset="-128"/>
              <a:cs typeface="ＭＳ Ｐゴシック" charset="-128"/>
            </a:endParaRPr>
          </a:p>
          <a:p>
            <a:pPr>
              <a:defRPr/>
            </a:pPr>
            <a:r>
              <a:rPr lang="ja-JP" altLang="en-US" sz="1700" b="1" dirty="0">
                <a:solidFill>
                  <a:schemeClr val="bg1"/>
                </a:solidFill>
                <a:latin typeface="ＭＳ Ｐゴシック" charset="-128"/>
                <a:ea typeface="ＭＳ Ｐゴシック" charset="-128"/>
                <a:cs typeface="ＭＳ Ｐゴシック" charset="-128"/>
              </a:rPr>
              <a:t>　　</a:t>
            </a:r>
            <a:r>
              <a:rPr lang="en-US" altLang="ja-JP" sz="1700" b="1" dirty="0">
                <a:solidFill>
                  <a:schemeClr val="bg1"/>
                </a:solidFill>
                <a:latin typeface="ＭＳ Ｐゴシック" charset="-128"/>
                <a:ea typeface="ＭＳ Ｐゴシック" charset="-128"/>
                <a:cs typeface="ＭＳ Ｐゴシック" charset="-128"/>
              </a:rPr>
              <a:t>LBW: 1.0 </a:t>
            </a:r>
            <a:r>
              <a:rPr lang="en-US" altLang="ja-JP" sz="1700" b="1" dirty="0" err="1">
                <a:solidFill>
                  <a:schemeClr val="bg1"/>
                </a:solidFill>
                <a:latin typeface="ＭＳ Ｐゴシック" charset="-128"/>
                <a:ea typeface="ＭＳ Ｐゴシック" charset="-128"/>
                <a:cs typeface="ＭＳ Ｐゴシック" charset="-128"/>
              </a:rPr>
              <a:t>μg/dL</a:t>
            </a:r>
            <a:r>
              <a:rPr lang="en-US" altLang="ja-JP" sz="1700" b="1" dirty="0">
                <a:solidFill>
                  <a:schemeClr val="bg1"/>
                </a:solidFill>
                <a:latin typeface="ＭＳ Ｐゴシック" charset="-128"/>
                <a:ea typeface="ＭＳ Ｐゴシック" charset="-128"/>
                <a:cs typeface="ＭＳ Ｐゴシック" charset="-128"/>
              </a:rPr>
              <a:t>  </a:t>
            </a:r>
          </a:p>
          <a:p>
            <a:pPr>
              <a:spcAft>
                <a:spcPts val="840"/>
              </a:spcAft>
              <a:defRPr/>
            </a:pPr>
            <a:r>
              <a:rPr lang="en-US" altLang="ja-JP" sz="1700" b="1" dirty="0">
                <a:solidFill>
                  <a:schemeClr val="bg1"/>
                </a:solidFill>
                <a:latin typeface="ＭＳ Ｐゴシック" charset="-128"/>
                <a:ea typeface="ＭＳ Ｐゴシック" charset="-128"/>
                <a:cs typeface="ＭＳ Ｐゴシック" charset="-128"/>
              </a:rPr>
              <a:t>   VLBW: 0.8 </a:t>
            </a:r>
            <a:r>
              <a:rPr lang="en-US" altLang="ja-JP" sz="1700" b="1" dirty="0" err="1">
                <a:solidFill>
                  <a:schemeClr val="bg1"/>
                </a:solidFill>
                <a:latin typeface="ＭＳ Ｐゴシック" charset="-128"/>
                <a:ea typeface="ＭＳ Ｐゴシック" charset="-128"/>
                <a:cs typeface="ＭＳ Ｐゴシック" charset="-128"/>
              </a:rPr>
              <a:t>μg/dL</a:t>
            </a:r>
            <a:r>
              <a:rPr lang="en-US" altLang="ja-JP" sz="1700" b="1" dirty="0" smtClean="0">
                <a:solidFill>
                  <a:schemeClr val="bg1"/>
                </a:solidFill>
                <a:latin typeface="ＭＳ Ｐゴシック" charset="-128"/>
                <a:ea typeface="ＭＳ Ｐゴシック" charset="-128"/>
                <a:cs typeface="ＭＳ Ｐゴシック" charset="-128"/>
              </a:rPr>
              <a:t> </a:t>
            </a:r>
          </a:p>
          <a:p>
            <a:pPr>
              <a:spcAft>
                <a:spcPts val="840"/>
              </a:spcAft>
              <a:defRPr/>
            </a:pPr>
            <a:endParaRPr lang="en-US" altLang="ja-JP" sz="1700" b="1" dirty="0" smtClean="0">
              <a:solidFill>
                <a:schemeClr val="bg1"/>
              </a:solidFill>
              <a:latin typeface="ＭＳ Ｐゴシック" charset="-128"/>
              <a:ea typeface="ＭＳ Ｐゴシック" charset="-128"/>
              <a:cs typeface="ＭＳ Ｐゴシック" charset="-128"/>
            </a:endParaRPr>
          </a:p>
          <a:p>
            <a:pPr>
              <a:defRPr/>
            </a:pPr>
            <a:r>
              <a:rPr lang="en-US" altLang="ja-JP" sz="1700" b="1" dirty="0">
                <a:solidFill>
                  <a:schemeClr val="bg1"/>
                </a:solidFill>
                <a:latin typeface="ＭＳ Ｐゴシック" charset="-128"/>
                <a:ea typeface="ＭＳ Ｐゴシック" charset="-128"/>
                <a:cs typeface="ＭＳ Ｐゴシック" charset="-128"/>
              </a:rPr>
              <a:t>TB</a:t>
            </a:r>
            <a:r>
              <a:rPr lang="ja-JP" altLang="en-US" sz="1700" b="1" dirty="0">
                <a:solidFill>
                  <a:schemeClr val="bg1"/>
                </a:solidFill>
                <a:latin typeface="ＭＳ Ｐゴシック" charset="-128"/>
                <a:ea typeface="ＭＳ Ｐゴシック" charset="-128"/>
                <a:cs typeface="ＭＳ Ｐゴシック" charset="-128"/>
              </a:rPr>
              <a:t>の至適カットオフ値</a:t>
            </a:r>
            <a:endParaRPr lang="en-US" altLang="ja-JP" sz="1700" b="1" dirty="0">
              <a:solidFill>
                <a:schemeClr val="bg1"/>
              </a:solidFill>
              <a:latin typeface="ＭＳ Ｐゴシック" charset="-128"/>
              <a:ea typeface="ＭＳ Ｐゴシック" charset="-128"/>
              <a:cs typeface="ＭＳ Ｐゴシック" charset="-128"/>
            </a:endParaRPr>
          </a:p>
          <a:p>
            <a:pPr>
              <a:defRPr/>
            </a:pPr>
            <a:r>
              <a:rPr lang="ja-JP" altLang="en-US" sz="1700" b="1" dirty="0">
                <a:solidFill>
                  <a:schemeClr val="bg1"/>
                </a:solidFill>
                <a:latin typeface="ＭＳ Ｐゴシック" charset="-128"/>
                <a:ea typeface="ＭＳ Ｐゴシック" charset="-128"/>
                <a:cs typeface="ＭＳ Ｐゴシック" charset="-128"/>
              </a:rPr>
              <a:t>　  </a:t>
            </a:r>
            <a:r>
              <a:rPr lang="en-US" altLang="ja-JP" sz="1700" b="1" dirty="0">
                <a:solidFill>
                  <a:schemeClr val="bg1"/>
                </a:solidFill>
                <a:latin typeface="ＭＳ Ｐゴシック" charset="-128"/>
                <a:ea typeface="ＭＳ Ｐゴシック" charset="-128"/>
                <a:cs typeface="ＭＳ Ｐゴシック" charset="-128"/>
              </a:rPr>
              <a:t>LBW: 16 mg/</a:t>
            </a:r>
            <a:r>
              <a:rPr lang="en-US" altLang="ja-JP" sz="1700" b="1" dirty="0" err="1">
                <a:solidFill>
                  <a:schemeClr val="bg1"/>
                </a:solidFill>
                <a:latin typeface="ＭＳ Ｐゴシック" charset="-128"/>
                <a:ea typeface="ＭＳ Ｐゴシック" charset="-128"/>
                <a:cs typeface="ＭＳ Ｐゴシック" charset="-128"/>
              </a:rPr>
              <a:t>dL</a:t>
            </a:r>
            <a:r>
              <a:rPr lang="en-US" altLang="ja-JP" sz="1700" b="1" dirty="0">
                <a:solidFill>
                  <a:schemeClr val="bg1"/>
                </a:solidFill>
                <a:latin typeface="ＭＳ Ｐゴシック" charset="-128"/>
                <a:ea typeface="ＭＳ Ｐゴシック" charset="-128"/>
                <a:cs typeface="ＭＳ Ｐゴシック" charset="-128"/>
              </a:rPr>
              <a:t>  </a:t>
            </a:r>
          </a:p>
          <a:p>
            <a:pPr>
              <a:defRPr/>
            </a:pPr>
            <a:r>
              <a:rPr lang="en-US" altLang="ja-JP" sz="1700" b="1" dirty="0">
                <a:solidFill>
                  <a:schemeClr val="bg1"/>
                </a:solidFill>
                <a:latin typeface="ＭＳ Ｐゴシック" charset="-128"/>
                <a:ea typeface="ＭＳ Ｐゴシック" charset="-128"/>
                <a:cs typeface="ＭＳ Ｐゴシック" charset="-128"/>
              </a:rPr>
              <a:t>   VLBW: 11 mg/</a:t>
            </a:r>
            <a:r>
              <a:rPr lang="en-US" altLang="ja-JP" sz="1700" b="1" dirty="0" err="1">
                <a:solidFill>
                  <a:schemeClr val="bg1"/>
                </a:solidFill>
                <a:latin typeface="ＭＳ Ｐゴシック" charset="-128"/>
                <a:ea typeface="ＭＳ Ｐゴシック" charset="-128"/>
                <a:cs typeface="ＭＳ Ｐゴシック" charset="-128"/>
              </a:rPr>
              <a:t>dL</a:t>
            </a:r>
            <a:endParaRPr lang="en-US" altLang="ja-JP" sz="1700" b="1" dirty="0">
              <a:solidFill>
                <a:schemeClr val="bg1"/>
              </a:solidFill>
              <a:latin typeface="ＭＳ Ｐゴシック" charset="-128"/>
              <a:ea typeface="ＭＳ Ｐゴシック" charset="-128"/>
              <a:cs typeface="ＭＳ Ｐゴシック" charset="-128"/>
            </a:endParaRPr>
          </a:p>
        </p:txBody>
      </p:sp>
      <p:sp>
        <p:nvSpPr>
          <p:cNvPr id="8" name="Rectangle 3"/>
          <p:cNvSpPr txBox="1">
            <a:spLocks noChangeArrowheads="1"/>
          </p:cNvSpPr>
          <p:nvPr/>
        </p:nvSpPr>
        <p:spPr>
          <a:xfrm>
            <a:off x="304800" y="6248400"/>
            <a:ext cx="8763000" cy="485775"/>
          </a:xfrm>
          <a:prstGeom prst="rect">
            <a:avLst/>
          </a:prstGeom>
        </p:spPr>
        <p:txBody>
          <a:bodyPr lIns="128016" tIns="64008" rIns="128016" bIns="64008"/>
          <a:lstStyle/>
          <a:p>
            <a:pPr marL="340512" indent="-340512" defTabSz="908859">
              <a:lnSpc>
                <a:spcPct val="150000"/>
              </a:lnSpc>
              <a:spcBef>
                <a:spcPct val="20000"/>
              </a:spcBef>
              <a:tabLst>
                <a:tab pos="1880010" algn="l"/>
              </a:tabLst>
              <a:defRPr/>
            </a:pPr>
            <a:r>
              <a:rPr lang="en-US" altLang="ja-JP" sz="1500" dirty="0">
                <a:solidFill>
                  <a:schemeClr val="tx1">
                    <a:lumMod val="75000"/>
                    <a:lumOff val="25000"/>
                  </a:schemeClr>
                </a:solidFill>
                <a:latin typeface="ＭＳ ゴシック (見出し)"/>
                <a:ea typeface="ＭＳ ゴシック"/>
                <a:cs typeface="ＭＳ ゴシック (見出し)"/>
              </a:rPr>
              <a:t>Nakamura H, </a:t>
            </a:r>
            <a:r>
              <a:rPr lang="en-US" altLang="ja-JP" sz="1500" dirty="0" err="1">
                <a:solidFill>
                  <a:schemeClr val="tx1">
                    <a:lumMod val="75000"/>
                    <a:lumOff val="25000"/>
                  </a:schemeClr>
                </a:solidFill>
                <a:latin typeface="ＭＳ ゴシック (見出し)"/>
                <a:ea typeface="ＭＳ ゴシック"/>
                <a:cs typeface="ＭＳ ゴシック (見出し)"/>
              </a:rPr>
              <a:t>Yonetani</a:t>
            </a:r>
            <a:r>
              <a:rPr lang="en-US" altLang="ja-JP" sz="1500" dirty="0">
                <a:solidFill>
                  <a:schemeClr val="tx1">
                    <a:lumMod val="75000"/>
                    <a:lumOff val="25000"/>
                  </a:schemeClr>
                </a:solidFill>
                <a:latin typeface="ＭＳ ゴシック (見出し)"/>
                <a:ea typeface="ＭＳ ゴシック"/>
                <a:cs typeface="ＭＳ ゴシック (見出し)"/>
              </a:rPr>
              <a:t> M, </a:t>
            </a:r>
            <a:r>
              <a:rPr lang="en-US" altLang="ja-JP" sz="1500" dirty="0" err="1">
                <a:solidFill>
                  <a:schemeClr val="tx1">
                    <a:lumMod val="75000"/>
                    <a:lumOff val="25000"/>
                  </a:schemeClr>
                </a:solidFill>
                <a:latin typeface="ＭＳ ゴシック (見出し)"/>
                <a:ea typeface="ＭＳ ゴシック"/>
                <a:cs typeface="ＭＳ ゴシック (見出し)"/>
              </a:rPr>
              <a:t>Uetani</a:t>
            </a:r>
            <a:r>
              <a:rPr lang="en-US" altLang="ja-JP" sz="1500" dirty="0">
                <a:solidFill>
                  <a:schemeClr val="tx1">
                    <a:lumMod val="75000"/>
                    <a:lumOff val="25000"/>
                  </a:schemeClr>
                </a:solidFill>
                <a:latin typeface="ＭＳ ゴシック (見出し)"/>
                <a:ea typeface="ＭＳ ゴシック"/>
                <a:cs typeface="ＭＳ ゴシック (見出し)"/>
              </a:rPr>
              <a:t> U, </a:t>
            </a:r>
            <a:r>
              <a:rPr lang="en-US" altLang="ja-JP" sz="1500" dirty="0" err="1">
                <a:solidFill>
                  <a:schemeClr val="tx1">
                    <a:lumMod val="75000"/>
                    <a:lumOff val="25000"/>
                  </a:schemeClr>
                </a:solidFill>
                <a:latin typeface="ＭＳ ゴシック (見出し)"/>
                <a:ea typeface="ＭＳ ゴシック"/>
                <a:cs typeface="ＭＳ ゴシック (見出し)"/>
              </a:rPr>
              <a:t>Funato</a:t>
            </a:r>
            <a:r>
              <a:rPr lang="en-US" altLang="ja-JP" sz="1500" dirty="0">
                <a:solidFill>
                  <a:schemeClr val="tx1">
                    <a:lumMod val="75000"/>
                    <a:lumOff val="25000"/>
                  </a:schemeClr>
                </a:solidFill>
                <a:latin typeface="ＭＳ ゴシック (見出し)"/>
                <a:ea typeface="ＭＳ ゴシック"/>
                <a:cs typeface="ＭＳ ゴシック (見出し)"/>
              </a:rPr>
              <a:t> M, Lee Y.: </a:t>
            </a:r>
            <a:r>
              <a:rPr lang="en-US" altLang="ja-JP" sz="1500" dirty="0" err="1">
                <a:solidFill>
                  <a:schemeClr val="tx1">
                    <a:lumMod val="75000"/>
                    <a:lumOff val="25000"/>
                  </a:schemeClr>
                </a:solidFill>
                <a:latin typeface="ＭＳ ゴシック (見出し)"/>
                <a:ea typeface="ＭＳ ゴシック"/>
                <a:cs typeface="ＭＳ ゴシック (見出し)"/>
              </a:rPr>
              <a:t>Acta</a:t>
            </a:r>
            <a:r>
              <a:rPr lang="en-US" altLang="ja-JP" sz="1500" dirty="0">
                <a:solidFill>
                  <a:schemeClr val="tx1">
                    <a:lumMod val="75000"/>
                    <a:lumOff val="25000"/>
                  </a:schemeClr>
                </a:solidFill>
                <a:latin typeface="ＭＳ ゴシック (見出し)"/>
                <a:ea typeface="ＭＳ ゴシック"/>
                <a:cs typeface="ＭＳ ゴシック (見出し)"/>
              </a:rPr>
              <a:t> </a:t>
            </a:r>
            <a:r>
              <a:rPr lang="en-US" altLang="ja-JP" sz="1500" dirty="0" err="1">
                <a:solidFill>
                  <a:schemeClr val="tx1">
                    <a:lumMod val="75000"/>
                    <a:lumOff val="25000"/>
                  </a:schemeClr>
                </a:solidFill>
                <a:latin typeface="ＭＳ ゴシック (見出し)"/>
                <a:ea typeface="ＭＳ ゴシック"/>
                <a:cs typeface="ＭＳ ゴシック (見出し)"/>
              </a:rPr>
              <a:t>Paediatr</a:t>
            </a:r>
            <a:r>
              <a:rPr lang="en-US" altLang="ja-JP" sz="1500" dirty="0">
                <a:solidFill>
                  <a:schemeClr val="tx1">
                    <a:lumMod val="75000"/>
                    <a:lumOff val="25000"/>
                  </a:schemeClr>
                </a:solidFill>
                <a:latin typeface="ＭＳ ゴシック (見出し)"/>
                <a:ea typeface="ＭＳ ゴシック"/>
                <a:cs typeface="ＭＳ ゴシック (見出し)"/>
              </a:rPr>
              <a:t> </a:t>
            </a:r>
            <a:r>
              <a:rPr lang="en-US" altLang="ja-JP" sz="1500" dirty="0" err="1">
                <a:solidFill>
                  <a:schemeClr val="tx1">
                    <a:lumMod val="75000"/>
                    <a:lumOff val="25000"/>
                  </a:schemeClr>
                </a:solidFill>
                <a:latin typeface="ＭＳ ゴシック (見出し)"/>
                <a:ea typeface="ＭＳ ゴシック"/>
                <a:cs typeface="ＭＳ ゴシック (見出し)"/>
              </a:rPr>
              <a:t>Jpn</a:t>
            </a:r>
            <a:r>
              <a:rPr lang="en-US" altLang="ja-JP" sz="1500" dirty="0">
                <a:solidFill>
                  <a:schemeClr val="tx1">
                    <a:lumMod val="75000"/>
                    <a:lumOff val="25000"/>
                  </a:schemeClr>
                </a:solidFill>
                <a:latin typeface="ＭＳ ゴシック (見出し)"/>
                <a:ea typeface="ＭＳ ゴシック"/>
                <a:cs typeface="ＭＳ ゴシック (見出し)"/>
              </a:rPr>
              <a:t> </a:t>
            </a:r>
            <a:r>
              <a:rPr lang="en-US" altLang="ja-JP" sz="1500" b="1" dirty="0">
                <a:solidFill>
                  <a:schemeClr val="tx1">
                    <a:lumMod val="75000"/>
                    <a:lumOff val="25000"/>
                  </a:schemeClr>
                </a:solidFill>
                <a:latin typeface="ＭＳ ゴシック (見出し)"/>
                <a:ea typeface="ＭＳ ゴシック"/>
                <a:cs typeface="ＭＳ ゴシック (見出し)"/>
              </a:rPr>
              <a:t> </a:t>
            </a:r>
            <a:r>
              <a:rPr lang="en-US" altLang="ja-JP" sz="1500" dirty="0">
                <a:solidFill>
                  <a:schemeClr val="tx1">
                    <a:lumMod val="75000"/>
                    <a:lumOff val="25000"/>
                  </a:schemeClr>
                </a:solidFill>
                <a:latin typeface="ＭＳ ゴシック (見出し)"/>
                <a:ea typeface="ＭＳ ゴシック"/>
                <a:cs typeface="ＭＳ ゴシック (見出し)"/>
              </a:rPr>
              <a:t>34:642-647, 1992 </a:t>
            </a:r>
          </a:p>
        </p:txBody>
      </p:sp>
      <p:sp>
        <p:nvSpPr>
          <p:cNvPr id="7" name="正方形/長方形 6"/>
          <p:cNvSpPr/>
          <p:nvPr/>
        </p:nvSpPr>
        <p:spPr>
          <a:xfrm>
            <a:off x="3581400" y="5715000"/>
            <a:ext cx="2039741" cy="461665"/>
          </a:xfrm>
          <a:prstGeom prst="rect">
            <a:avLst/>
          </a:prstGeom>
        </p:spPr>
        <p:txBody>
          <a:bodyPr wrap="none">
            <a:spAutoFit/>
          </a:bodyPr>
          <a:lstStyle/>
          <a:p>
            <a:r>
              <a:rPr lang="en-US" altLang="ja-JP" sz="2400" dirty="0" smtClean="0">
                <a:latin typeface="ＭＳ Ｐゴシック" charset="-128"/>
                <a:ea typeface="ＭＳ Ｐゴシック" charset="-128"/>
                <a:cs typeface="ＭＳ Ｐゴシック" charset="-128"/>
              </a:rPr>
              <a:t>= 1-specificity</a:t>
            </a:r>
            <a:endParaRPr lang="ja-JP" altLang="en-US" sz="2400" dirty="0">
              <a:latin typeface="ＭＳ Ｐゴシック" charset="-128"/>
              <a:ea typeface="ＭＳ Ｐゴシック" charset="-128"/>
              <a:cs typeface="ＭＳ Ｐゴシック" charset="-128"/>
            </a:endParaRPr>
          </a:p>
        </p:txBody>
      </p:sp>
      <p:sp>
        <p:nvSpPr>
          <p:cNvPr id="9" name="正方形/長方形 8"/>
          <p:cNvSpPr/>
          <p:nvPr/>
        </p:nvSpPr>
        <p:spPr>
          <a:xfrm>
            <a:off x="457200" y="2362200"/>
            <a:ext cx="553998" cy="1905000"/>
          </a:xfrm>
          <a:prstGeom prst="rect">
            <a:avLst/>
          </a:prstGeom>
        </p:spPr>
        <p:txBody>
          <a:bodyPr vert="vert270" wrap="square" anchor="b" anchorCtr="0">
            <a:spAutoFit/>
          </a:bodyPr>
          <a:lstStyle/>
          <a:p>
            <a:r>
              <a:rPr lang="en-US" altLang="ja-JP" sz="2400" dirty="0" smtClean="0">
                <a:latin typeface="ＭＳ Ｐゴシック" charset="-128"/>
                <a:ea typeface="ＭＳ Ｐゴシック" charset="-128"/>
                <a:cs typeface="ＭＳ Ｐゴシック" charset="-128"/>
              </a:rPr>
              <a:t>= sensitivity</a:t>
            </a:r>
            <a:endParaRPr lang="ja-JP" altLang="en-US" sz="2400" dirty="0"/>
          </a:p>
        </p:txBody>
      </p:sp>
      <p:sp>
        <p:nvSpPr>
          <p:cNvPr id="11" name="スライド番号プレースホルダ 10"/>
          <p:cNvSpPr>
            <a:spLocks noGrp="1"/>
          </p:cNvSpPr>
          <p:nvPr>
            <p:ph type="sldNum" sz="quarter" idx="12"/>
          </p:nvPr>
        </p:nvSpPr>
        <p:spPr/>
        <p:txBody>
          <a:bodyPr/>
          <a:lstStyle/>
          <a:p>
            <a:fld id="{E6B7C3CC-9276-48EE-8166-AA23698FC084}" type="slidenum">
              <a:rPr kumimoji="1" lang="ja-JP" altLang="en-US" smtClean="0"/>
              <a:pPr/>
              <a:t>40</a:t>
            </a:fld>
            <a:endParaRPr kumimoji="1" lang="ja-JP"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タイトル 1"/>
          <p:cNvSpPr>
            <a:spLocks noGrp="1"/>
          </p:cNvSpPr>
          <p:nvPr>
            <p:ph type="title"/>
          </p:nvPr>
        </p:nvSpPr>
        <p:spPr>
          <a:xfrm>
            <a:off x="914400" y="274638"/>
            <a:ext cx="7772400" cy="868362"/>
          </a:xfrm>
        </p:spPr>
        <p:txBody>
          <a:bodyPr lIns="128016" tIns="64008" rIns="128016"/>
          <a:lstStyle/>
          <a:p>
            <a:r>
              <a:rPr lang="en-US" altLang="ja-JP" sz="3400" dirty="0"/>
              <a:t>UB</a:t>
            </a:r>
            <a:r>
              <a:rPr lang="ja-JP" altLang="en-US" sz="3400" dirty="0"/>
              <a:t>濃度，</a:t>
            </a:r>
            <a:r>
              <a:rPr lang="en-US" altLang="ja-JP" sz="3400" dirty="0"/>
              <a:t>TB</a:t>
            </a:r>
            <a:r>
              <a:rPr lang="ja-JP" altLang="en-US" sz="3400" dirty="0"/>
              <a:t>濃度の感度・特異度</a:t>
            </a:r>
          </a:p>
        </p:txBody>
      </p:sp>
      <p:pic>
        <p:nvPicPr>
          <p:cNvPr id="48131" name="Picture 2" descr="C:\Users\Masahiko\Desktop\Cutoff of UB, TB.jpg"/>
          <p:cNvPicPr>
            <a:picLocks noChangeAspect="1" noChangeArrowheads="1"/>
          </p:cNvPicPr>
          <p:nvPr/>
        </p:nvPicPr>
        <p:blipFill>
          <a:blip r:embed="rId3"/>
          <a:srcRect/>
          <a:stretch>
            <a:fillRect/>
          </a:stretch>
        </p:blipFill>
        <p:spPr bwMode="auto">
          <a:xfrm>
            <a:off x="76200" y="1143000"/>
            <a:ext cx="8915400" cy="4467225"/>
          </a:xfrm>
          <a:prstGeom prst="rect">
            <a:avLst/>
          </a:prstGeom>
          <a:noFill/>
          <a:ln w="9525">
            <a:noFill/>
            <a:miter lim="800000"/>
            <a:headEnd/>
            <a:tailEnd/>
          </a:ln>
        </p:spPr>
      </p:pic>
      <p:sp>
        <p:nvSpPr>
          <p:cNvPr id="5" name="Rectangle 3"/>
          <p:cNvSpPr txBox="1">
            <a:spLocks noChangeArrowheads="1"/>
          </p:cNvSpPr>
          <p:nvPr/>
        </p:nvSpPr>
        <p:spPr>
          <a:xfrm>
            <a:off x="228600" y="5791200"/>
            <a:ext cx="8686800" cy="485775"/>
          </a:xfrm>
          <a:prstGeom prst="rect">
            <a:avLst/>
          </a:prstGeom>
        </p:spPr>
        <p:txBody>
          <a:bodyPr lIns="128016" tIns="64008" rIns="128016" bIns="64008"/>
          <a:lstStyle/>
          <a:p>
            <a:pPr marL="340512" indent="-340512" defTabSz="908859">
              <a:lnSpc>
                <a:spcPct val="150000"/>
              </a:lnSpc>
              <a:spcBef>
                <a:spcPct val="20000"/>
              </a:spcBef>
              <a:tabLst>
                <a:tab pos="1880010" algn="l"/>
              </a:tabLst>
              <a:defRPr/>
            </a:pPr>
            <a:r>
              <a:rPr lang="en-US" altLang="ja-JP" sz="1500" dirty="0">
                <a:solidFill>
                  <a:schemeClr val="tx1">
                    <a:lumMod val="75000"/>
                    <a:lumOff val="25000"/>
                  </a:schemeClr>
                </a:solidFill>
                <a:latin typeface="+mj-ea"/>
                <a:ea typeface="+mj-ea"/>
              </a:rPr>
              <a:t>Nakamura H, </a:t>
            </a:r>
            <a:r>
              <a:rPr lang="en-US" altLang="ja-JP" sz="1500" dirty="0" err="1">
                <a:solidFill>
                  <a:schemeClr val="tx1">
                    <a:lumMod val="75000"/>
                    <a:lumOff val="25000"/>
                  </a:schemeClr>
                </a:solidFill>
                <a:latin typeface="+mj-ea"/>
                <a:ea typeface="+mj-ea"/>
              </a:rPr>
              <a:t>Yonetani</a:t>
            </a:r>
            <a:r>
              <a:rPr lang="en-US" altLang="ja-JP" sz="1500" dirty="0">
                <a:solidFill>
                  <a:schemeClr val="tx1">
                    <a:lumMod val="75000"/>
                    <a:lumOff val="25000"/>
                  </a:schemeClr>
                </a:solidFill>
                <a:latin typeface="+mj-ea"/>
                <a:ea typeface="+mj-ea"/>
              </a:rPr>
              <a:t> M, </a:t>
            </a:r>
            <a:r>
              <a:rPr lang="en-US" altLang="ja-JP" sz="1500" dirty="0" err="1">
                <a:solidFill>
                  <a:schemeClr val="tx1">
                    <a:lumMod val="75000"/>
                    <a:lumOff val="25000"/>
                  </a:schemeClr>
                </a:solidFill>
                <a:latin typeface="+mj-ea"/>
                <a:ea typeface="+mj-ea"/>
              </a:rPr>
              <a:t>Uetani</a:t>
            </a:r>
            <a:r>
              <a:rPr lang="en-US" altLang="ja-JP" sz="1500" dirty="0">
                <a:solidFill>
                  <a:schemeClr val="tx1">
                    <a:lumMod val="75000"/>
                    <a:lumOff val="25000"/>
                  </a:schemeClr>
                </a:solidFill>
                <a:latin typeface="+mj-ea"/>
                <a:ea typeface="+mj-ea"/>
              </a:rPr>
              <a:t> U, </a:t>
            </a:r>
            <a:r>
              <a:rPr lang="en-US" altLang="ja-JP" sz="1500" dirty="0" err="1">
                <a:solidFill>
                  <a:schemeClr val="tx1">
                    <a:lumMod val="75000"/>
                    <a:lumOff val="25000"/>
                  </a:schemeClr>
                </a:solidFill>
                <a:latin typeface="+mj-ea"/>
                <a:ea typeface="+mj-ea"/>
              </a:rPr>
              <a:t>Funato</a:t>
            </a:r>
            <a:r>
              <a:rPr lang="en-US" altLang="ja-JP" sz="1500" dirty="0">
                <a:solidFill>
                  <a:schemeClr val="tx1">
                    <a:lumMod val="75000"/>
                    <a:lumOff val="25000"/>
                  </a:schemeClr>
                </a:solidFill>
                <a:latin typeface="+mj-ea"/>
                <a:ea typeface="+mj-ea"/>
              </a:rPr>
              <a:t> M, Lee Y.: </a:t>
            </a:r>
            <a:r>
              <a:rPr lang="en-US" altLang="ja-JP" sz="1500" dirty="0" err="1">
                <a:solidFill>
                  <a:schemeClr val="tx1">
                    <a:lumMod val="75000"/>
                    <a:lumOff val="25000"/>
                  </a:schemeClr>
                </a:solidFill>
                <a:latin typeface="+mj-ea"/>
                <a:ea typeface="+mj-ea"/>
              </a:rPr>
              <a:t>Acta</a:t>
            </a:r>
            <a:r>
              <a:rPr lang="en-US" altLang="ja-JP" sz="1500" dirty="0">
                <a:solidFill>
                  <a:schemeClr val="tx1">
                    <a:lumMod val="75000"/>
                    <a:lumOff val="25000"/>
                  </a:schemeClr>
                </a:solidFill>
                <a:latin typeface="+mj-ea"/>
                <a:ea typeface="+mj-ea"/>
              </a:rPr>
              <a:t> </a:t>
            </a:r>
            <a:r>
              <a:rPr lang="en-US" altLang="ja-JP" sz="1500" dirty="0" err="1">
                <a:solidFill>
                  <a:schemeClr val="tx1">
                    <a:lumMod val="75000"/>
                    <a:lumOff val="25000"/>
                  </a:schemeClr>
                </a:solidFill>
                <a:latin typeface="+mj-ea"/>
                <a:ea typeface="+mj-ea"/>
              </a:rPr>
              <a:t>Paediatr</a:t>
            </a:r>
            <a:r>
              <a:rPr lang="en-US" altLang="ja-JP" sz="1500" dirty="0">
                <a:solidFill>
                  <a:schemeClr val="tx1">
                    <a:lumMod val="75000"/>
                    <a:lumOff val="25000"/>
                  </a:schemeClr>
                </a:solidFill>
                <a:latin typeface="+mj-ea"/>
                <a:ea typeface="+mj-ea"/>
              </a:rPr>
              <a:t> </a:t>
            </a:r>
            <a:r>
              <a:rPr lang="en-US" altLang="ja-JP" sz="1500" dirty="0" err="1">
                <a:solidFill>
                  <a:schemeClr val="tx1">
                    <a:lumMod val="75000"/>
                    <a:lumOff val="25000"/>
                  </a:schemeClr>
                </a:solidFill>
                <a:latin typeface="+mj-ea"/>
                <a:ea typeface="+mj-ea"/>
              </a:rPr>
              <a:t>Jpn</a:t>
            </a:r>
            <a:r>
              <a:rPr lang="en-US" altLang="ja-JP" sz="1500" dirty="0">
                <a:solidFill>
                  <a:schemeClr val="tx1">
                    <a:lumMod val="75000"/>
                    <a:lumOff val="25000"/>
                  </a:schemeClr>
                </a:solidFill>
                <a:latin typeface="+mj-ea"/>
                <a:ea typeface="+mj-ea"/>
              </a:rPr>
              <a:t> </a:t>
            </a:r>
            <a:r>
              <a:rPr lang="en-US" altLang="ja-JP" sz="1500" b="1" dirty="0">
                <a:solidFill>
                  <a:schemeClr val="tx1">
                    <a:lumMod val="75000"/>
                    <a:lumOff val="25000"/>
                  </a:schemeClr>
                </a:solidFill>
                <a:latin typeface="+mj-ea"/>
                <a:ea typeface="+mj-ea"/>
              </a:rPr>
              <a:t> </a:t>
            </a:r>
            <a:r>
              <a:rPr lang="en-US" altLang="ja-JP" sz="1500" dirty="0">
                <a:solidFill>
                  <a:schemeClr val="tx1">
                    <a:lumMod val="75000"/>
                    <a:lumOff val="25000"/>
                  </a:schemeClr>
                </a:solidFill>
                <a:latin typeface="+mj-ea"/>
                <a:ea typeface="+mj-ea"/>
              </a:rPr>
              <a:t>34:642-647, 1992 </a:t>
            </a:r>
          </a:p>
        </p:txBody>
      </p:sp>
      <p:sp>
        <p:nvSpPr>
          <p:cNvPr id="6" name="スライド番号プレースホルダ 5"/>
          <p:cNvSpPr>
            <a:spLocks noGrp="1"/>
          </p:cNvSpPr>
          <p:nvPr>
            <p:ph type="sldNum" sz="quarter" idx="12"/>
          </p:nvPr>
        </p:nvSpPr>
        <p:spPr/>
        <p:txBody>
          <a:bodyPr/>
          <a:lstStyle/>
          <a:p>
            <a:fld id="{E6B7C3CC-9276-48EE-8166-AA23698FC084}" type="slidenum">
              <a:rPr kumimoji="1" lang="ja-JP" altLang="en-US" smtClean="0"/>
              <a:pPr/>
              <a:t>41</a:t>
            </a:fld>
            <a:endParaRPr kumimoji="1" lang="ja-JP"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96908"/>
          </a:xfrm>
        </p:spPr>
        <p:txBody>
          <a:bodyPr>
            <a:normAutofit/>
          </a:bodyPr>
          <a:lstStyle/>
          <a:p>
            <a:pPr algn="ctr"/>
            <a:r>
              <a:rPr kumimoji="1" lang="ja-JP" altLang="en-US" sz="2400" dirty="0" smtClean="0"/>
              <a:t>光線療法・交換輸血の適応基準　　　</a:t>
            </a:r>
            <a:r>
              <a:rPr kumimoji="1" lang="en-US" altLang="ja-JP" sz="2400" dirty="0" smtClean="0"/>
              <a:t>1991.4</a:t>
            </a:r>
            <a:r>
              <a:rPr lang="en-US" altLang="ja-JP" sz="2400" dirty="0" smtClean="0"/>
              <a:t>.</a:t>
            </a:r>
            <a:endParaRPr kumimoji="1" lang="ja-JP" altLang="en-US" sz="2400" dirty="0"/>
          </a:p>
        </p:txBody>
      </p:sp>
      <p:sp>
        <p:nvSpPr>
          <p:cNvPr id="4" name="スライド番号プレースホルダ 3"/>
          <p:cNvSpPr>
            <a:spLocks noGrp="1"/>
          </p:cNvSpPr>
          <p:nvPr>
            <p:ph type="sldNum" sz="quarter" idx="12"/>
          </p:nvPr>
        </p:nvSpPr>
        <p:spPr/>
        <p:txBody>
          <a:bodyPr/>
          <a:lstStyle/>
          <a:p>
            <a:fld id="{E6B7C3CC-9276-48EE-8166-AA23698FC084}" type="slidenum">
              <a:rPr kumimoji="1" lang="ja-JP" altLang="en-US" smtClean="0"/>
              <a:pPr/>
              <a:t>42</a:t>
            </a:fld>
            <a:endParaRPr kumimoji="1" lang="ja-JP" altLang="en-US"/>
          </a:p>
        </p:txBody>
      </p:sp>
      <p:pic>
        <p:nvPicPr>
          <p:cNvPr id="6146" name="Picture 2" descr="C:\Users\Nakamura\Desktop\図表こぴ\基準値.jpg"/>
          <p:cNvPicPr>
            <a:picLocks noChangeAspect="1" noChangeArrowheads="1"/>
          </p:cNvPicPr>
          <p:nvPr/>
        </p:nvPicPr>
        <p:blipFill>
          <a:blip r:embed="rId2" cstate="print"/>
          <a:srcRect/>
          <a:stretch>
            <a:fillRect/>
          </a:stretch>
        </p:blipFill>
        <p:spPr bwMode="auto">
          <a:xfrm>
            <a:off x="323528" y="1340768"/>
            <a:ext cx="8129073" cy="460851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タイトル 1"/>
          <p:cNvSpPr>
            <a:spLocks noGrp="1"/>
          </p:cNvSpPr>
          <p:nvPr>
            <p:ph type="title"/>
          </p:nvPr>
        </p:nvSpPr>
        <p:spPr>
          <a:xfrm>
            <a:off x="722313" y="0"/>
            <a:ext cx="7772400" cy="2314575"/>
          </a:xfrm>
        </p:spPr>
        <p:txBody>
          <a:bodyPr lIns="128016" tIns="64008" rIns="128016">
            <a:normAutofit/>
          </a:bodyPr>
          <a:lstStyle/>
          <a:p>
            <a:r>
              <a:rPr lang="en-US" altLang="ja-JP" sz="3200" b="1" dirty="0"/>
              <a:t>Ontogeny of </a:t>
            </a:r>
            <a:r>
              <a:rPr lang="en-US" altLang="ja-JP" sz="3200" b="1" dirty="0" err="1"/>
              <a:t>Bilirubin</a:t>
            </a:r>
            <a:r>
              <a:rPr lang="en-US" altLang="ja-JP" sz="3200" b="1" dirty="0"/>
              <a:t>-Binding Capacity and the Effect of Clinical Status in Premature Infants Born at Less Than 1300 </a:t>
            </a:r>
            <a:r>
              <a:rPr lang="en-US" altLang="ja-JP" sz="3200" b="1" dirty="0" smtClean="0"/>
              <a:t>Grams</a:t>
            </a:r>
            <a:endParaRPr lang="ja-JP" altLang="en-US" sz="3200" dirty="0"/>
          </a:p>
        </p:txBody>
      </p:sp>
      <p:sp>
        <p:nvSpPr>
          <p:cNvPr id="3" name="サブタイトル 2"/>
          <p:cNvSpPr>
            <a:spLocks noGrp="1"/>
          </p:cNvSpPr>
          <p:nvPr>
            <p:ph type="body" idx="1"/>
          </p:nvPr>
        </p:nvSpPr>
        <p:spPr>
          <a:xfrm>
            <a:off x="914400" y="2667000"/>
            <a:ext cx="7848600" cy="914400"/>
          </a:xfrm>
        </p:spPr>
        <p:txBody>
          <a:bodyPr lIns="128016" tIns="64008" rIns="128016" bIns="64008">
            <a:noAutofit/>
          </a:bodyPr>
          <a:lstStyle/>
          <a:p>
            <a:pPr>
              <a:defRPr/>
            </a:pPr>
            <a:r>
              <a:rPr lang="en-US" altLang="ja-JP" sz="2800" b="1" dirty="0" smtClean="0">
                <a:latin typeface="+mj-lt"/>
                <a:ea typeface="+mj-ea"/>
              </a:rPr>
              <a:t>George Jesse Bender, William James </a:t>
            </a:r>
            <a:r>
              <a:rPr lang="en-US" altLang="ja-JP" sz="2800" b="1" dirty="0" err="1" smtClean="0">
                <a:latin typeface="+mj-lt"/>
                <a:ea typeface="+mj-ea"/>
              </a:rPr>
              <a:t>Cashore</a:t>
            </a:r>
            <a:r>
              <a:rPr lang="en-US" altLang="ja-JP" sz="2800" b="1" dirty="0" smtClean="0">
                <a:latin typeface="+mj-lt"/>
                <a:ea typeface="+mj-ea"/>
              </a:rPr>
              <a:t>, </a:t>
            </a:r>
          </a:p>
          <a:p>
            <a:pPr>
              <a:defRPr/>
            </a:pPr>
            <a:r>
              <a:rPr lang="en-US" altLang="ja-JP" sz="2800" b="1" dirty="0" smtClean="0">
                <a:latin typeface="+mj-lt"/>
                <a:ea typeface="+mj-ea"/>
              </a:rPr>
              <a:t> William Oh</a:t>
            </a:r>
          </a:p>
        </p:txBody>
      </p:sp>
      <p:sp>
        <p:nvSpPr>
          <p:cNvPr id="78852" name="テキスト ボックス 3"/>
          <p:cNvSpPr txBox="1">
            <a:spLocks noChangeArrowheads="1"/>
          </p:cNvSpPr>
          <p:nvPr/>
        </p:nvSpPr>
        <p:spPr bwMode="auto">
          <a:xfrm>
            <a:off x="990600" y="4191000"/>
            <a:ext cx="6553200" cy="867930"/>
          </a:xfrm>
          <a:prstGeom prst="rect">
            <a:avLst/>
          </a:prstGeom>
          <a:noFill/>
          <a:ln w="9525">
            <a:noFill/>
            <a:miter lim="800000"/>
            <a:headEnd/>
            <a:tailEnd/>
          </a:ln>
        </p:spPr>
        <p:txBody>
          <a:bodyPr wrap="square" lIns="128016" tIns="64008" rIns="128016" bIns="64008">
            <a:prstTxWarp prst="textNoShape">
              <a:avLst/>
            </a:prstTxWarp>
            <a:spAutoFit/>
          </a:bodyPr>
          <a:lstStyle/>
          <a:p>
            <a:r>
              <a:rPr lang="pt-BR" altLang="ja-JP" sz="2400" dirty="0">
                <a:latin typeface="+mj-ea"/>
                <a:ea typeface="+mj-ea"/>
                <a:cs typeface="ＭＳ Ｐゴシック" charset="-128"/>
              </a:rPr>
              <a:t>PEDIATRICS Vol. 120 No. 5 </a:t>
            </a:r>
            <a:r>
              <a:rPr lang="pt-BR" altLang="ja-JP" sz="2400" dirty="0" err="1">
                <a:latin typeface="+mj-ea"/>
                <a:ea typeface="+mj-ea"/>
                <a:cs typeface="ＭＳ Ｐゴシック" charset="-128"/>
              </a:rPr>
              <a:t>November</a:t>
            </a:r>
            <a:r>
              <a:rPr lang="pt-BR" altLang="ja-JP" sz="2400" dirty="0">
                <a:latin typeface="+mj-ea"/>
                <a:ea typeface="+mj-ea"/>
                <a:cs typeface="ＭＳ Ｐゴシック" charset="-128"/>
              </a:rPr>
              <a:t> 2007, pp. 1067-1073</a:t>
            </a:r>
            <a:endParaRPr lang="ja-JP" altLang="en-US" sz="2400" dirty="0">
              <a:latin typeface="+mj-ea"/>
              <a:ea typeface="+mj-ea"/>
              <a:cs typeface="ＭＳ Ｐゴシック" charset="-128"/>
            </a:endParaRPr>
          </a:p>
        </p:txBody>
      </p:sp>
      <p:sp>
        <p:nvSpPr>
          <p:cNvPr id="5" name="スライド番号プレースホルダ 4"/>
          <p:cNvSpPr>
            <a:spLocks noGrp="1"/>
          </p:cNvSpPr>
          <p:nvPr>
            <p:ph type="sldNum" sz="quarter" idx="12"/>
          </p:nvPr>
        </p:nvSpPr>
        <p:spPr/>
        <p:txBody>
          <a:bodyPr/>
          <a:lstStyle/>
          <a:p>
            <a:fld id="{E6B7C3CC-9276-48EE-8166-AA23698FC084}" type="slidenum">
              <a:rPr kumimoji="1" lang="ja-JP" altLang="en-US" smtClean="0"/>
              <a:pPr/>
              <a:t>43</a:t>
            </a:fld>
            <a:endParaRPr kumimoji="1" lang="ja-JP"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図形グループ 112"/>
          <p:cNvGrpSpPr/>
          <p:nvPr/>
        </p:nvGrpSpPr>
        <p:grpSpPr>
          <a:xfrm>
            <a:off x="-19596" y="1385711"/>
            <a:ext cx="9144000" cy="4552950"/>
            <a:chOff x="-19596" y="1385711"/>
            <a:chExt cx="9144000" cy="4552950"/>
          </a:xfrm>
        </p:grpSpPr>
        <p:grpSp>
          <p:nvGrpSpPr>
            <p:cNvPr id="6" name="図形グループ 54"/>
            <p:cNvGrpSpPr/>
            <p:nvPr/>
          </p:nvGrpSpPr>
          <p:grpSpPr>
            <a:xfrm>
              <a:off x="-19596" y="1385711"/>
              <a:ext cx="9144000" cy="4552950"/>
              <a:chOff x="457200" y="1417638"/>
              <a:chExt cx="9144000" cy="4552950"/>
            </a:xfrm>
          </p:grpSpPr>
          <p:pic>
            <p:nvPicPr>
              <p:cNvPr id="4" name="図 3" descr="スクリーンショット（2011-02-09 14.12.37）.png"/>
              <p:cNvPicPr>
                <a:picLocks noChangeAspect="1"/>
              </p:cNvPicPr>
              <p:nvPr/>
            </p:nvPicPr>
            <p:blipFill>
              <a:blip r:embed="rId2"/>
              <a:stretch>
                <a:fillRect/>
              </a:stretch>
            </p:blipFill>
            <p:spPr>
              <a:xfrm>
                <a:off x="457200" y="1417638"/>
                <a:ext cx="9144000" cy="4552950"/>
              </a:xfrm>
              <a:prstGeom prst="rect">
                <a:avLst/>
              </a:prstGeom>
            </p:spPr>
          </p:pic>
          <p:sp>
            <p:nvSpPr>
              <p:cNvPr id="8" name="十二角形 7"/>
              <p:cNvSpPr/>
              <p:nvPr/>
            </p:nvSpPr>
            <p:spPr>
              <a:xfrm>
                <a:off x="3797144" y="342260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十二角形 8"/>
              <p:cNvSpPr/>
              <p:nvPr/>
            </p:nvSpPr>
            <p:spPr>
              <a:xfrm>
                <a:off x="5823262" y="400677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十二角形 9"/>
              <p:cNvSpPr/>
              <p:nvPr/>
            </p:nvSpPr>
            <p:spPr>
              <a:xfrm>
                <a:off x="6445406" y="458457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十二角形 10"/>
              <p:cNvSpPr/>
              <p:nvPr/>
            </p:nvSpPr>
            <p:spPr>
              <a:xfrm>
                <a:off x="4527238" y="419735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十二角形 11"/>
              <p:cNvSpPr/>
              <p:nvPr/>
            </p:nvSpPr>
            <p:spPr>
              <a:xfrm>
                <a:off x="4273316" y="471162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十二角形 12"/>
              <p:cNvSpPr/>
              <p:nvPr/>
            </p:nvSpPr>
            <p:spPr>
              <a:xfrm>
                <a:off x="3695388" y="438792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十二角形 13"/>
              <p:cNvSpPr/>
              <p:nvPr/>
            </p:nvSpPr>
            <p:spPr>
              <a:xfrm>
                <a:off x="4273316" y="364485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十二角形 14"/>
              <p:cNvSpPr/>
              <p:nvPr/>
            </p:nvSpPr>
            <p:spPr>
              <a:xfrm>
                <a:off x="6496284" y="413382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十二角形 15"/>
              <p:cNvSpPr/>
              <p:nvPr/>
            </p:nvSpPr>
            <p:spPr>
              <a:xfrm>
                <a:off x="6020034" y="407030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十二角形 16"/>
              <p:cNvSpPr/>
              <p:nvPr/>
            </p:nvSpPr>
            <p:spPr>
              <a:xfrm>
                <a:off x="5969156" y="432440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十二角形 17"/>
              <p:cNvSpPr/>
              <p:nvPr/>
            </p:nvSpPr>
            <p:spPr>
              <a:xfrm>
                <a:off x="5721506" y="387972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十二角形 18"/>
              <p:cNvSpPr/>
              <p:nvPr/>
            </p:nvSpPr>
            <p:spPr>
              <a:xfrm>
                <a:off x="4851088" y="472435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十二角形 19"/>
              <p:cNvSpPr/>
              <p:nvPr/>
            </p:nvSpPr>
            <p:spPr>
              <a:xfrm>
                <a:off x="3898900" y="467350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十二角形 20"/>
              <p:cNvSpPr/>
              <p:nvPr/>
            </p:nvSpPr>
            <p:spPr>
              <a:xfrm>
                <a:off x="7861222" y="433710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十二角形 21"/>
              <p:cNvSpPr/>
              <p:nvPr/>
            </p:nvSpPr>
            <p:spPr>
              <a:xfrm>
                <a:off x="5772384" y="419735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十二角形 22"/>
              <p:cNvSpPr/>
              <p:nvPr/>
            </p:nvSpPr>
            <p:spPr>
              <a:xfrm>
                <a:off x="5537122" y="394325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十二角形 23"/>
              <p:cNvSpPr/>
              <p:nvPr/>
            </p:nvSpPr>
            <p:spPr>
              <a:xfrm>
                <a:off x="4679404" y="432440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十二角形 24"/>
              <p:cNvSpPr/>
              <p:nvPr/>
            </p:nvSpPr>
            <p:spPr>
              <a:xfrm>
                <a:off x="3949778" y="426087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十二角形 25"/>
              <p:cNvSpPr/>
              <p:nvPr/>
            </p:nvSpPr>
            <p:spPr>
              <a:xfrm>
                <a:off x="3898900" y="413382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十二角形 26"/>
              <p:cNvSpPr/>
              <p:nvPr/>
            </p:nvSpPr>
            <p:spPr>
              <a:xfrm>
                <a:off x="5136838" y="426087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十二角形 27"/>
              <p:cNvSpPr/>
              <p:nvPr/>
            </p:nvSpPr>
            <p:spPr>
              <a:xfrm>
                <a:off x="5187950" y="400677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十二角形 28"/>
              <p:cNvSpPr/>
              <p:nvPr/>
            </p:nvSpPr>
            <p:spPr>
              <a:xfrm>
                <a:off x="5435366" y="432440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十二角形 29"/>
              <p:cNvSpPr/>
              <p:nvPr/>
            </p:nvSpPr>
            <p:spPr>
              <a:xfrm>
                <a:off x="5638878" y="460997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十二角形 30"/>
              <p:cNvSpPr/>
              <p:nvPr/>
            </p:nvSpPr>
            <p:spPr>
              <a:xfrm>
                <a:off x="5085960" y="400677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十二角形 31"/>
              <p:cNvSpPr/>
              <p:nvPr/>
            </p:nvSpPr>
            <p:spPr>
              <a:xfrm>
                <a:off x="5035550" y="413382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十二角形 32"/>
              <p:cNvSpPr/>
              <p:nvPr/>
            </p:nvSpPr>
            <p:spPr>
              <a:xfrm>
                <a:off x="5772384" y="480055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十二角形 33"/>
              <p:cNvSpPr/>
              <p:nvPr/>
            </p:nvSpPr>
            <p:spPr>
              <a:xfrm>
                <a:off x="5289238" y="419735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十二角形 34"/>
              <p:cNvSpPr/>
              <p:nvPr/>
            </p:nvSpPr>
            <p:spPr>
              <a:xfrm>
                <a:off x="4901966" y="426087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十二角形 35"/>
              <p:cNvSpPr/>
              <p:nvPr/>
            </p:nvSpPr>
            <p:spPr>
              <a:xfrm>
                <a:off x="4851088" y="400677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十二角形 37"/>
              <p:cNvSpPr/>
              <p:nvPr/>
            </p:nvSpPr>
            <p:spPr>
              <a:xfrm>
                <a:off x="7131284" y="381620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十二角形 38"/>
              <p:cNvSpPr/>
              <p:nvPr/>
            </p:nvSpPr>
            <p:spPr>
              <a:xfrm>
                <a:off x="7359572" y="354965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十二角形 39"/>
              <p:cNvSpPr/>
              <p:nvPr/>
            </p:nvSpPr>
            <p:spPr>
              <a:xfrm>
                <a:off x="6680356" y="287020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十二角形 40"/>
              <p:cNvSpPr/>
              <p:nvPr/>
            </p:nvSpPr>
            <p:spPr>
              <a:xfrm>
                <a:off x="7055006" y="413382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十二角形 41"/>
              <p:cNvSpPr/>
              <p:nvPr/>
            </p:nvSpPr>
            <p:spPr>
              <a:xfrm>
                <a:off x="6172668" y="426087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十二角形 44"/>
              <p:cNvSpPr/>
              <p:nvPr/>
            </p:nvSpPr>
            <p:spPr>
              <a:xfrm>
                <a:off x="7080406" y="356845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十二角形 45"/>
              <p:cNvSpPr/>
              <p:nvPr/>
            </p:nvSpPr>
            <p:spPr>
              <a:xfrm>
                <a:off x="6863804" y="318127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十二角形 46"/>
              <p:cNvSpPr/>
              <p:nvPr/>
            </p:nvSpPr>
            <p:spPr>
              <a:xfrm>
                <a:off x="5994322" y="368915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十二角形 47"/>
              <p:cNvSpPr/>
              <p:nvPr/>
            </p:nvSpPr>
            <p:spPr>
              <a:xfrm>
                <a:off x="6274424" y="358132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十二角形 48"/>
              <p:cNvSpPr/>
              <p:nvPr/>
            </p:nvSpPr>
            <p:spPr>
              <a:xfrm>
                <a:off x="7861222" y="367025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十二角形 49"/>
              <p:cNvSpPr/>
              <p:nvPr/>
            </p:nvSpPr>
            <p:spPr>
              <a:xfrm>
                <a:off x="7715562" y="372107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1" name="十二角形 50"/>
              <p:cNvSpPr/>
              <p:nvPr/>
            </p:nvSpPr>
            <p:spPr>
              <a:xfrm>
                <a:off x="7505856" y="3359075"/>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十二角形 51"/>
              <p:cNvSpPr/>
              <p:nvPr/>
            </p:nvSpPr>
            <p:spPr>
              <a:xfrm>
                <a:off x="6172434" y="354965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十二角形 52"/>
              <p:cNvSpPr/>
              <p:nvPr/>
            </p:nvSpPr>
            <p:spPr>
              <a:xfrm>
                <a:off x="6299122" y="381620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4" name="十二角形 53"/>
              <p:cNvSpPr/>
              <p:nvPr/>
            </p:nvSpPr>
            <p:spPr>
              <a:xfrm>
                <a:off x="6400878" y="3943250"/>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56" name="十二角形 55"/>
            <p:cNvSpPr/>
            <p:nvPr/>
          </p:nvSpPr>
          <p:spPr>
            <a:xfrm>
              <a:off x="6343494" y="2973337"/>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1" name="十二角形 60"/>
            <p:cNvSpPr/>
            <p:nvPr/>
          </p:nvSpPr>
          <p:spPr>
            <a:xfrm>
              <a:off x="6807122" y="4275137"/>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十二角形 61"/>
            <p:cNvSpPr/>
            <p:nvPr/>
          </p:nvSpPr>
          <p:spPr>
            <a:xfrm>
              <a:off x="6705366" y="2871813"/>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十二角形 62"/>
            <p:cNvSpPr/>
            <p:nvPr/>
          </p:nvSpPr>
          <p:spPr>
            <a:xfrm>
              <a:off x="4907692" y="4211612"/>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4" name="十二角形 63"/>
            <p:cNvSpPr/>
            <p:nvPr/>
          </p:nvSpPr>
          <p:spPr>
            <a:xfrm>
              <a:off x="5003254" y="4489123"/>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5" name="十二角形 64"/>
            <p:cNvSpPr/>
            <p:nvPr/>
          </p:nvSpPr>
          <p:spPr>
            <a:xfrm>
              <a:off x="4342776" y="4275137"/>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十二角形 65"/>
            <p:cNvSpPr/>
            <p:nvPr/>
          </p:nvSpPr>
          <p:spPr>
            <a:xfrm>
              <a:off x="4736554" y="4755948"/>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0" name="十二角形 69"/>
            <p:cNvSpPr/>
            <p:nvPr/>
          </p:nvSpPr>
          <p:spPr>
            <a:xfrm>
              <a:off x="6654488" y="4370137"/>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1" name="十二角形 70"/>
            <p:cNvSpPr/>
            <p:nvPr/>
          </p:nvSpPr>
          <p:spPr>
            <a:xfrm>
              <a:off x="6831898" y="3752673"/>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2" name="十二角形 71"/>
            <p:cNvSpPr/>
            <p:nvPr/>
          </p:nvSpPr>
          <p:spPr>
            <a:xfrm>
              <a:off x="4812910" y="3911323"/>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3" name="十二角形 72"/>
            <p:cNvSpPr/>
            <p:nvPr/>
          </p:nvSpPr>
          <p:spPr>
            <a:xfrm>
              <a:off x="4901498" y="4465712"/>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4" name="十二角形 73"/>
            <p:cNvSpPr/>
            <p:nvPr/>
          </p:nvSpPr>
          <p:spPr>
            <a:xfrm>
              <a:off x="4292132" y="4148087"/>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5" name="十二角形 74"/>
            <p:cNvSpPr/>
            <p:nvPr/>
          </p:nvSpPr>
          <p:spPr>
            <a:xfrm>
              <a:off x="4660042" y="4641573"/>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6" name="十二角形 75"/>
            <p:cNvSpPr/>
            <p:nvPr/>
          </p:nvSpPr>
          <p:spPr>
            <a:xfrm>
              <a:off x="4037976" y="4548037"/>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9" name="十二角形 78"/>
            <p:cNvSpPr/>
            <p:nvPr/>
          </p:nvSpPr>
          <p:spPr>
            <a:xfrm>
              <a:off x="6501854" y="4483048"/>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0" name="十二角形 79"/>
            <p:cNvSpPr/>
            <p:nvPr/>
          </p:nvSpPr>
          <p:spPr>
            <a:xfrm>
              <a:off x="5193832" y="4387473"/>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1" name="十二角形 80"/>
            <p:cNvSpPr/>
            <p:nvPr/>
          </p:nvSpPr>
          <p:spPr>
            <a:xfrm>
              <a:off x="4761564" y="4292473"/>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2" name="十二角形 81"/>
            <p:cNvSpPr/>
            <p:nvPr/>
          </p:nvSpPr>
          <p:spPr>
            <a:xfrm>
              <a:off x="4291898" y="4402187"/>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3" name="十二角形 82"/>
            <p:cNvSpPr/>
            <p:nvPr/>
          </p:nvSpPr>
          <p:spPr>
            <a:xfrm>
              <a:off x="4202608" y="4101898"/>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4" name="十二角形 83"/>
            <p:cNvSpPr/>
            <p:nvPr/>
          </p:nvSpPr>
          <p:spPr>
            <a:xfrm>
              <a:off x="4088854" y="4084562"/>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5" name="十二角形 84"/>
            <p:cNvSpPr/>
            <p:nvPr/>
          </p:nvSpPr>
          <p:spPr>
            <a:xfrm>
              <a:off x="3784054" y="4567087"/>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6" name="十二角形 85"/>
            <p:cNvSpPr/>
            <p:nvPr/>
          </p:nvSpPr>
          <p:spPr>
            <a:xfrm>
              <a:off x="3307882" y="4497187"/>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8" name="十二角形 87"/>
            <p:cNvSpPr/>
            <p:nvPr/>
          </p:nvSpPr>
          <p:spPr>
            <a:xfrm>
              <a:off x="6629088" y="4578048"/>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9" name="十二角形 88"/>
            <p:cNvSpPr/>
            <p:nvPr/>
          </p:nvSpPr>
          <p:spPr>
            <a:xfrm>
              <a:off x="4856814" y="4355998"/>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0" name="十二角形 89"/>
            <p:cNvSpPr/>
            <p:nvPr/>
          </p:nvSpPr>
          <p:spPr>
            <a:xfrm>
              <a:off x="4698454" y="4370137"/>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十二角形 90"/>
            <p:cNvSpPr/>
            <p:nvPr/>
          </p:nvSpPr>
          <p:spPr>
            <a:xfrm>
              <a:off x="4190376" y="4450998"/>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十二角形 91"/>
            <p:cNvSpPr/>
            <p:nvPr/>
          </p:nvSpPr>
          <p:spPr>
            <a:xfrm>
              <a:off x="4812442" y="4611562"/>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3" name="十二角形 92"/>
            <p:cNvSpPr/>
            <p:nvPr/>
          </p:nvSpPr>
          <p:spPr>
            <a:xfrm>
              <a:off x="3987098" y="4338662"/>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4" name="十二角形 93"/>
            <p:cNvSpPr/>
            <p:nvPr/>
          </p:nvSpPr>
          <p:spPr>
            <a:xfrm>
              <a:off x="4037976" y="4694137"/>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5" name="十二角形 94"/>
            <p:cNvSpPr/>
            <p:nvPr/>
          </p:nvSpPr>
          <p:spPr>
            <a:xfrm>
              <a:off x="3358760" y="4757662"/>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6" name="十二角形 95"/>
            <p:cNvSpPr/>
            <p:nvPr/>
          </p:nvSpPr>
          <p:spPr>
            <a:xfrm>
              <a:off x="1231432" y="2744763"/>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7" name="十二角形 96"/>
            <p:cNvSpPr/>
            <p:nvPr/>
          </p:nvSpPr>
          <p:spPr>
            <a:xfrm>
              <a:off x="1231432" y="2154288"/>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8000"/>
                </a:solidFill>
              </a:endParaRPr>
            </a:p>
          </p:txBody>
        </p:sp>
        <p:sp>
          <p:nvSpPr>
            <p:cNvPr id="98" name="十二角形 97"/>
            <p:cNvSpPr/>
            <p:nvPr/>
          </p:nvSpPr>
          <p:spPr>
            <a:xfrm>
              <a:off x="3675870" y="4495548"/>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0" name="十二角形 99"/>
            <p:cNvSpPr/>
            <p:nvPr/>
          </p:nvSpPr>
          <p:spPr>
            <a:xfrm>
              <a:off x="7893050" y="3879723"/>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十二角形 100"/>
            <p:cNvSpPr/>
            <p:nvPr/>
          </p:nvSpPr>
          <p:spPr>
            <a:xfrm>
              <a:off x="5543238" y="4148087"/>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 name="十二角形 101"/>
            <p:cNvSpPr/>
            <p:nvPr/>
          </p:nvSpPr>
          <p:spPr>
            <a:xfrm>
              <a:off x="6285252" y="4705098"/>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3" name="十二角形 102"/>
            <p:cNvSpPr/>
            <p:nvPr/>
          </p:nvSpPr>
          <p:spPr>
            <a:xfrm>
              <a:off x="6254438" y="3784273"/>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4" name="十二角形 103"/>
            <p:cNvSpPr/>
            <p:nvPr/>
          </p:nvSpPr>
          <p:spPr>
            <a:xfrm>
              <a:off x="6019488" y="4211612"/>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5" name="十二角形 104"/>
            <p:cNvSpPr/>
            <p:nvPr/>
          </p:nvSpPr>
          <p:spPr>
            <a:xfrm>
              <a:off x="7187888" y="4211612"/>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6" name="十二角形 105"/>
            <p:cNvSpPr/>
            <p:nvPr/>
          </p:nvSpPr>
          <p:spPr>
            <a:xfrm>
              <a:off x="5257410" y="4038373"/>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7" name="十二角形 106"/>
            <p:cNvSpPr/>
            <p:nvPr/>
          </p:nvSpPr>
          <p:spPr>
            <a:xfrm>
              <a:off x="5155654" y="4101898"/>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8" name="十二角形 107"/>
            <p:cNvSpPr/>
            <p:nvPr/>
          </p:nvSpPr>
          <p:spPr>
            <a:xfrm>
              <a:off x="6437886" y="4084562"/>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9" name="十二角形 108"/>
            <p:cNvSpPr/>
            <p:nvPr/>
          </p:nvSpPr>
          <p:spPr>
            <a:xfrm>
              <a:off x="5917732" y="4178123"/>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0" name="十二角形 109"/>
            <p:cNvSpPr/>
            <p:nvPr/>
          </p:nvSpPr>
          <p:spPr>
            <a:xfrm>
              <a:off x="6121244" y="4387473"/>
              <a:ext cx="101756" cy="127050"/>
            </a:xfrm>
            <a:prstGeom prst="dodecagon">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1" name="十二角形 110"/>
            <p:cNvSpPr/>
            <p:nvPr/>
          </p:nvSpPr>
          <p:spPr>
            <a:xfrm>
              <a:off x="5448222" y="4084562"/>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2" name="十二角形 111"/>
            <p:cNvSpPr/>
            <p:nvPr/>
          </p:nvSpPr>
          <p:spPr>
            <a:xfrm>
              <a:off x="5720570" y="3816198"/>
              <a:ext cx="101756" cy="127050"/>
            </a:xfrm>
            <a:prstGeom prst="dodec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5" name="正方形/長方形 4"/>
          <p:cNvSpPr/>
          <p:nvPr/>
        </p:nvSpPr>
        <p:spPr>
          <a:xfrm>
            <a:off x="457200" y="5781661"/>
            <a:ext cx="8229599" cy="923330"/>
          </a:xfrm>
          <a:prstGeom prst="rect">
            <a:avLst/>
          </a:prstGeom>
        </p:spPr>
        <p:txBody>
          <a:bodyPr wrap="square">
            <a:spAutoFit/>
          </a:bodyPr>
          <a:lstStyle/>
          <a:p>
            <a:r>
              <a:rPr lang="en-US" altLang="ja-JP" b="1" dirty="0" smtClean="0"/>
              <a:t>From: Ontogeny </a:t>
            </a:r>
            <a:r>
              <a:rPr lang="en-US" altLang="ja-JP" b="1" dirty="0"/>
              <a:t>of </a:t>
            </a:r>
            <a:r>
              <a:rPr lang="en-US" altLang="ja-JP" b="1" dirty="0" err="1"/>
              <a:t>Bilirubin</a:t>
            </a:r>
            <a:r>
              <a:rPr lang="en-US" altLang="ja-JP" b="1" dirty="0"/>
              <a:t>-Binding Capacity and the Effect of Clinical Status in Premature Infants Born at Less Than 1300 Grams</a:t>
            </a:r>
            <a:r>
              <a:rPr lang="en-US" altLang="ja-JP" b="1" dirty="0" smtClean="0"/>
              <a:t> </a:t>
            </a:r>
          </a:p>
          <a:p>
            <a:r>
              <a:rPr lang="en-US" altLang="ja-JP" b="1" dirty="0" smtClean="0"/>
              <a:t>G J </a:t>
            </a:r>
            <a:r>
              <a:rPr lang="en-US" altLang="ja-JP" b="1" dirty="0"/>
              <a:t>Bender, </a:t>
            </a:r>
            <a:r>
              <a:rPr lang="en-US" altLang="ja-JP" b="1" dirty="0" smtClean="0"/>
              <a:t>W J </a:t>
            </a:r>
            <a:r>
              <a:rPr lang="en-US" altLang="ja-JP" b="1" dirty="0" err="1"/>
              <a:t>Cashore</a:t>
            </a:r>
            <a:r>
              <a:rPr lang="en-US" altLang="ja-JP" b="1" dirty="0"/>
              <a:t> and </a:t>
            </a:r>
            <a:r>
              <a:rPr lang="en-US" altLang="ja-JP" b="1" dirty="0" smtClean="0"/>
              <a:t>W Oh:  </a:t>
            </a:r>
            <a:r>
              <a:rPr lang="en-US" altLang="ja-JP" b="1" i="1" dirty="0" smtClean="0"/>
              <a:t>Pediatrics </a:t>
            </a:r>
            <a:r>
              <a:rPr lang="en-US" altLang="ja-JP" b="1" i="1" dirty="0"/>
              <a:t>2007;120;1067-1073</a:t>
            </a:r>
            <a:endParaRPr lang="ja-JP" altLang="en-US" dirty="0"/>
          </a:p>
        </p:txBody>
      </p:sp>
      <p:sp>
        <p:nvSpPr>
          <p:cNvPr id="2" name="タイトル 1"/>
          <p:cNvSpPr>
            <a:spLocks noGrp="1"/>
          </p:cNvSpPr>
          <p:nvPr>
            <p:ph type="title"/>
          </p:nvPr>
        </p:nvSpPr>
        <p:spPr/>
        <p:txBody>
          <a:bodyPr>
            <a:normAutofit fontScale="90000"/>
          </a:bodyPr>
          <a:lstStyle/>
          <a:p>
            <a:r>
              <a:rPr lang="en-US" altLang="ja-JP" sz="2800" dirty="0"/>
              <a:t>The relationship between UB and TSB was significant overall and in each of the risk groups (low, moderate, and high).</a:t>
            </a:r>
            <a:endParaRPr lang="ja-JP" altLang="en-US" sz="2800" dirty="0"/>
          </a:p>
        </p:txBody>
      </p:sp>
      <p:sp>
        <p:nvSpPr>
          <p:cNvPr id="99" name="スライド番号プレースホルダ 98"/>
          <p:cNvSpPr>
            <a:spLocks noGrp="1"/>
          </p:cNvSpPr>
          <p:nvPr>
            <p:ph type="sldNum" sz="quarter" idx="12"/>
          </p:nvPr>
        </p:nvSpPr>
        <p:spPr/>
        <p:txBody>
          <a:bodyPr/>
          <a:lstStyle/>
          <a:p>
            <a:fld id="{E6B7C3CC-9276-48EE-8166-AA23698FC084}" type="slidenum">
              <a:rPr kumimoji="1" lang="ja-JP" altLang="en-US" smtClean="0"/>
              <a:pPr/>
              <a:t>44</a:t>
            </a:fld>
            <a:endParaRPr kumimoji="1" lang="ja-JP"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28600" y="990600"/>
            <a:ext cx="8761085" cy="3048000"/>
          </a:xfrm>
          <a:prstGeom prst="rect">
            <a:avLst/>
          </a:prstGeom>
        </p:spPr>
      </p:pic>
      <p:sp>
        <p:nvSpPr>
          <p:cNvPr id="5" name="正方形/長方形 4"/>
          <p:cNvSpPr/>
          <p:nvPr/>
        </p:nvSpPr>
        <p:spPr>
          <a:xfrm>
            <a:off x="457200" y="4419600"/>
            <a:ext cx="8229599" cy="923330"/>
          </a:xfrm>
          <a:prstGeom prst="rect">
            <a:avLst/>
          </a:prstGeom>
        </p:spPr>
        <p:txBody>
          <a:bodyPr wrap="square">
            <a:spAutoFit/>
          </a:bodyPr>
          <a:lstStyle/>
          <a:p>
            <a:r>
              <a:rPr lang="en-US" altLang="ja-JP" b="1" dirty="0" smtClean="0"/>
              <a:t>From: Ontogeny </a:t>
            </a:r>
            <a:r>
              <a:rPr lang="en-US" altLang="ja-JP" b="1" dirty="0"/>
              <a:t>of </a:t>
            </a:r>
            <a:r>
              <a:rPr lang="en-US" altLang="ja-JP" b="1" dirty="0" err="1"/>
              <a:t>Bilirubin</a:t>
            </a:r>
            <a:r>
              <a:rPr lang="en-US" altLang="ja-JP" b="1" dirty="0"/>
              <a:t>-Binding Capacity and the Effect of Clinical Status in Premature Infants Born at Less Than 1300 Grams</a:t>
            </a:r>
            <a:r>
              <a:rPr lang="en-US" altLang="ja-JP" b="1" dirty="0" smtClean="0"/>
              <a:t> </a:t>
            </a:r>
          </a:p>
          <a:p>
            <a:r>
              <a:rPr lang="en-US" altLang="ja-JP" b="1" dirty="0" smtClean="0"/>
              <a:t>G J </a:t>
            </a:r>
            <a:r>
              <a:rPr lang="en-US" altLang="ja-JP" b="1" dirty="0"/>
              <a:t>Bender, </a:t>
            </a:r>
            <a:r>
              <a:rPr lang="en-US" altLang="ja-JP" b="1" dirty="0" smtClean="0"/>
              <a:t>W J </a:t>
            </a:r>
            <a:r>
              <a:rPr lang="en-US" altLang="ja-JP" b="1" dirty="0" err="1"/>
              <a:t>Cashore</a:t>
            </a:r>
            <a:r>
              <a:rPr lang="en-US" altLang="ja-JP" b="1" dirty="0"/>
              <a:t> and </a:t>
            </a:r>
            <a:r>
              <a:rPr lang="en-US" altLang="ja-JP" b="1" dirty="0" smtClean="0"/>
              <a:t>W Oh:  </a:t>
            </a:r>
            <a:r>
              <a:rPr lang="en-US" altLang="ja-JP" b="1" i="1" dirty="0" smtClean="0"/>
              <a:t>Pediatrics </a:t>
            </a:r>
            <a:r>
              <a:rPr lang="en-US" altLang="ja-JP" b="1" i="1" dirty="0"/>
              <a:t>2007;120;1067-1073</a:t>
            </a:r>
            <a:endParaRPr lang="ja-JP" altLang="en-US" dirty="0"/>
          </a:p>
        </p:txBody>
      </p:sp>
      <p:sp>
        <p:nvSpPr>
          <p:cNvPr id="6" name="スライド番号プレースホルダ 5"/>
          <p:cNvSpPr>
            <a:spLocks noGrp="1"/>
          </p:cNvSpPr>
          <p:nvPr>
            <p:ph type="sldNum" sz="quarter" idx="12"/>
          </p:nvPr>
        </p:nvSpPr>
        <p:spPr/>
        <p:txBody>
          <a:bodyPr/>
          <a:lstStyle/>
          <a:p>
            <a:fld id="{E6B7C3CC-9276-48EE-8166-AA23698FC084}" type="slidenum">
              <a:rPr kumimoji="1" lang="ja-JP" altLang="en-US" smtClean="0"/>
              <a:pPr/>
              <a:t>45</a:t>
            </a:fld>
            <a:endParaRPr kumimoji="1" lang="ja-JP"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22313" y="952501"/>
            <a:ext cx="7772400" cy="876300"/>
          </a:xfrm>
        </p:spPr>
        <p:txBody>
          <a:bodyPr>
            <a:normAutofit/>
          </a:bodyPr>
          <a:lstStyle/>
          <a:p>
            <a:r>
              <a:rPr kumimoji="1" lang="en-US" altLang="ja-JP" sz="3600" dirty="0" smtClean="0">
                <a:latin typeface="+mj-ea"/>
              </a:rPr>
              <a:t>UB Analyzer </a:t>
            </a:r>
            <a:r>
              <a:rPr kumimoji="1" lang="ja-JP" altLang="en-US" sz="3600" dirty="0" smtClean="0">
                <a:latin typeface="+mj-ea"/>
              </a:rPr>
              <a:t>開発から臨床応用まで</a:t>
            </a:r>
            <a:endParaRPr kumimoji="1" lang="ja-JP" altLang="en-US" sz="3600" dirty="0">
              <a:latin typeface="+mj-ea"/>
            </a:endParaRPr>
          </a:p>
        </p:txBody>
      </p:sp>
      <p:sp>
        <p:nvSpPr>
          <p:cNvPr id="31" name="テキスト プレースホルダ 30"/>
          <p:cNvSpPr>
            <a:spLocks noGrp="1"/>
          </p:cNvSpPr>
          <p:nvPr>
            <p:ph type="body" idx="1"/>
          </p:nvPr>
        </p:nvSpPr>
        <p:spPr>
          <a:xfrm>
            <a:off x="457200" y="2819400"/>
            <a:ext cx="8077200" cy="3352800"/>
          </a:xfrm>
        </p:spPr>
        <p:txBody>
          <a:bodyPr>
            <a:normAutofit fontScale="92500"/>
          </a:bodyPr>
          <a:lstStyle/>
          <a:p>
            <a:pPr marL="457200" indent="-457200">
              <a:spcAft>
                <a:spcPts val="1800"/>
              </a:spcAft>
              <a:buClrTx/>
              <a:buFont typeface="+mj-lt"/>
              <a:buAutoNum type="arabicPeriod"/>
            </a:pPr>
            <a:r>
              <a:rPr lang="ja-JP" altLang="en-US" dirty="0" smtClean="0">
                <a:solidFill>
                  <a:srgbClr val="7F7F7F"/>
                </a:solidFill>
                <a:latin typeface="+mn-ea"/>
              </a:rPr>
              <a:t>核黄疸とアンバウンドビリルビンとは</a:t>
            </a:r>
            <a:endParaRPr lang="en-US" altLang="ja-JP" dirty="0" smtClean="0">
              <a:solidFill>
                <a:srgbClr val="7F7F7F"/>
              </a:solidFill>
              <a:latin typeface="+mn-ea"/>
            </a:endParaRPr>
          </a:p>
          <a:p>
            <a:pPr marL="457200" indent="-457200">
              <a:spcAft>
                <a:spcPts val="1800"/>
              </a:spcAft>
              <a:buClrTx/>
              <a:buFont typeface="+mj-lt"/>
              <a:buAutoNum type="arabicPeriod"/>
            </a:pPr>
            <a:r>
              <a:rPr lang="en-US" altLang="ja-JP" dirty="0" smtClean="0">
                <a:solidFill>
                  <a:schemeClr val="bg1">
                    <a:lumMod val="50000"/>
                  </a:schemeClr>
                </a:solidFill>
                <a:latin typeface="+mn-ea"/>
              </a:rPr>
              <a:t>GOD-POD</a:t>
            </a:r>
            <a:r>
              <a:rPr lang="ja-JP" altLang="en-US" dirty="0" smtClean="0">
                <a:solidFill>
                  <a:schemeClr val="bg1">
                    <a:lumMod val="50000"/>
                  </a:schemeClr>
                </a:solidFill>
                <a:latin typeface="+mn-ea"/>
              </a:rPr>
              <a:t>法によるアンバウンドビリルビン測定の原理</a:t>
            </a:r>
            <a:endParaRPr lang="en-US" altLang="ja-JP" dirty="0" smtClean="0">
              <a:solidFill>
                <a:schemeClr val="bg1">
                  <a:lumMod val="50000"/>
                </a:schemeClr>
              </a:solidFill>
              <a:latin typeface="+mn-ea"/>
            </a:endParaRPr>
          </a:p>
          <a:p>
            <a:pPr marL="457200" indent="-457200">
              <a:spcAft>
                <a:spcPts val="1800"/>
              </a:spcAft>
              <a:buClrTx/>
              <a:buFont typeface="+mj-lt"/>
              <a:buAutoNum type="arabicPeriod"/>
            </a:pPr>
            <a:r>
              <a:rPr lang="ja-JP" altLang="en-US" dirty="0" smtClean="0">
                <a:solidFill>
                  <a:schemeClr val="bg1">
                    <a:lumMod val="50000"/>
                  </a:schemeClr>
                </a:solidFill>
                <a:latin typeface="+mn-ea"/>
              </a:rPr>
              <a:t>血清</a:t>
            </a:r>
            <a:r>
              <a:rPr lang="en-US" altLang="ja-JP" dirty="0" smtClean="0">
                <a:solidFill>
                  <a:schemeClr val="bg1">
                    <a:lumMod val="50000"/>
                  </a:schemeClr>
                </a:solidFill>
                <a:latin typeface="+mn-ea"/>
              </a:rPr>
              <a:t>UB</a:t>
            </a:r>
            <a:r>
              <a:rPr lang="ja-JP" altLang="en-US" dirty="0" smtClean="0">
                <a:solidFill>
                  <a:schemeClr val="bg1">
                    <a:lumMod val="50000"/>
                  </a:schemeClr>
                </a:solidFill>
                <a:latin typeface="+mn-ea"/>
              </a:rPr>
              <a:t>値測定上の問題点</a:t>
            </a:r>
            <a:endParaRPr lang="en-US" altLang="ja-JP" dirty="0" smtClean="0">
              <a:solidFill>
                <a:schemeClr val="bg1">
                  <a:lumMod val="50000"/>
                </a:schemeClr>
              </a:solidFill>
              <a:latin typeface="+mn-ea"/>
            </a:endParaRPr>
          </a:p>
          <a:p>
            <a:pPr marL="457200" indent="-457200">
              <a:spcAft>
                <a:spcPts val="1800"/>
              </a:spcAft>
              <a:buClrTx/>
              <a:buFont typeface="+mj-lt"/>
              <a:buAutoNum type="arabicPeriod"/>
            </a:pPr>
            <a:r>
              <a:rPr lang="en-US" altLang="ja-JP" dirty="0" smtClean="0">
                <a:solidFill>
                  <a:schemeClr val="bg1">
                    <a:lumMod val="50000"/>
                  </a:schemeClr>
                </a:solidFill>
                <a:latin typeface="+mn-ea"/>
              </a:rPr>
              <a:t>ABR</a:t>
            </a:r>
            <a:r>
              <a:rPr lang="ja-JP" altLang="en-US" dirty="0" smtClean="0">
                <a:solidFill>
                  <a:schemeClr val="bg1">
                    <a:lumMod val="50000"/>
                  </a:schemeClr>
                </a:solidFill>
                <a:latin typeface="+mn-ea"/>
              </a:rPr>
              <a:t>による</a:t>
            </a:r>
            <a:r>
              <a:rPr lang="en-US" altLang="ja-JP" dirty="0" smtClean="0">
                <a:solidFill>
                  <a:schemeClr val="bg1">
                    <a:lumMod val="50000"/>
                  </a:schemeClr>
                </a:solidFill>
                <a:latin typeface="+mn-ea"/>
              </a:rPr>
              <a:t>UB</a:t>
            </a:r>
            <a:r>
              <a:rPr lang="ja-JP" altLang="en-US" dirty="0" smtClean="0">
                <a:solidFill>
                  <a:schemeClr val="bg1">
                    <a:lumMod val="50000"/>
                  </a:schemeClr>
                </a:solidFill>
                <a:latin typeface="+mn-ea"/>
              </a:rPr>
              <a:t>測定値の臨床有用性の評価</a:t>
            </a:r>
            <a:endParaRPr lang="en-US" altLang="ja-JP" dirty="0" smtClean="0">
              <a:solidFill>
                <a:schemeClr val="bg1">
                  <a:lumMod val="50000"/>
                </a:schemeClr>
              </a:solidFill>
              <a:latin typeface="+mn-ea"/>
            </a:endParaRPr>
          </a:p>
          <a:p>
            <a:pPr marL="457200" indent="-457200">
              <a:spcAft>
                <a:spcPts val="1800"/>
              </a:spcAft>
              <a:buClrTx/>
              <a:buFont typeface="+mj-lt"/>
              <a:buAutoNum type="arabicPeriod"/>
            </a:pPr>
            <a:r>
              <a:rPr lang="en-US" altLang="ja-JP" dirty="0" smtClean="0">
                <a:solidFill>
                  <a:schemeClr val="tx1"/>
                </a:solidFill>
                <a:latin typeface="+mn-ea"/>
              </a:rPr>
              <a:t>VLBW</a:t>
            </a:r>
            <a:r>
              <a:rPr lang="ja-JP" altLang="en-US" dirty="0" smtClean="0">
                <a:solidFill>
                  <a:schemeClr val="tx1"/>
                </a:solidFill>
                <a:latin typeface="+mn-ea"/>
              </a:rPr>
              <a:t>の黄疸管理における最近の課題</a:t>
            </a:r>
            <a:endParaRPr lang="en-US" altLang="ja-JP" dirty="0" smtClean="0">
              <a:solidFill>
                <a:schemeClr val="tx1"/>
              </a:solidFill>
              <a:latin typeface="+mn-ea"/>
            </a:endParaRPr>
          </a:p>
          <a:p>
            <a:endParaRPr lang="en-US" altLang="ja-JP" dirty="0" smtClean="0">
              <a:latin typeface="+mj-ea"/>
            </a:endParaRPr>
          </a:p>
          <a:p>
            <a:endParaRPr lang="en-US" altLang="ja-JP" dirty="0" smtClean="0">
              <a:latin typeface="+mj-ea"/>
            </a:endParaRPr>
          </a:p>
          <a:p>
            <a:endParaRPr lang="en-US" altLang="ja-JP" dirty="0" smtClean="0">
              <a:latin typeface="+mj-ea"/>
            </a:endParaRPr>
          </a:p>
          <a:p>
            <a:endParaRPr lang="en-US" altLang="ja-JP" dirty="0" smtClean="0">
              <a:latin typeface="+mj-ea"/>
            </a:endParaRPr>
          </a:p>
          <a:p>
            <a:endParaRPr lang="ja-JP" altLang="en-US" dirty="0"/>
          </a:p>
        </p:txBody>
      </p:sp>
      <p:sp>
        <p:nvSpPr>
          <p:cNvPr id="30" name="スライド番号プレースホルダ 29"/>
          <p:cNvSpPr>
            <a:spLocks noGrp="1"/>
          </p:cNvSpPr>
          <p:nvPr>
            <p:ph type="sldNum" sz="quarter" idx="12"/>
          </p:nvPr>
        </p:nvSpPr>
        <p:spPr/>
        <p:txBody>
          <a:bodyPr/>
          <a:lstStyle/>
          <a:p>
            <a:fld id="{E6B7C3CC-9276-48EE-8166-AA23698FC084}" type="slidenum">
              <a:rPr kumimoji="1" lang="ja-JP" altLang="en-US" smtClean="0"/>
              <a:pPr/>
              <a:t>46</a:t>
            </a:fld>
            <a:endParaRPr kumimoji="1" lang="ja-JP"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81000" y="76200"/>
            <a:ext cx="8161338" cy="990600"/>
          </a:xfrm>
        </p:spPr>
        <p:txBody>
          <a:bodyPr>
            <a:normAutofit fontScale="90000"/>
          </a:bodyPr>
          <a:lstStyle/>
          <a:p>
            <a:pPr eaLnBrk="1" hangingPunct="1"/>
            <a:r>
              <a:rPr lang="ja-JP" altLang="en-US" sz="3600" b="1" dirty="0" smtClean="0">
                <a:solidFill>
                  <a:schemeClr val="tx1"/>
                </a:solidFill>
              </a:rPr>
              <a:t>慢性ビリルビン脳症と診断した</a:t>
            </a:r>
            <a:r>
              <a:rPr lang="en-US" altLang="ja-JP" sz="3600" b="1" dirty="0" smtClean="0">
                <a:solidFill>
                  <a:schemeClr val="tx1"/>
                </a:solidFill>
              </a:rPr>
              <a:t>ELBW</a:t>
            </a:r>
            <a:r>
              <a:rPr lang="ja-JP" altLang="en-US" sz="3600" b="1" dirty="0" smtClean="0">
                <a:solidFill>
                  <a:schemeClr val="tx1"/>
                </a:solidFill>
              </a:rPr>
              <a:t>症例</a:t>
            </a:r>
            <a:r>
              <a:rPr lang="en-US" altLang="ja-JP" sz="3600" b="1" dirty="0" smtClean="0">
                <a:solidFill>
                  <a:schemeClr val="tx1"/>
                </a:solidFill>
              </a:rPr>
              <a:t/>
            </a:r>
            <a:br>
              <a:rPr lang="en-US" altLang="ja-JP" sz="3600" b="1" dirty="0" smtClean="0">
                <a:solidFill>
                  <a:schemeClr val="tx1"/>
                </a:solidFill>
              </a:rPr>
            </a:br>
            <a:r>
              <a:rPr lang="ja-JP" altLang="en-US" sz="2400" b="1" dirty="0" smtClean="0">
                <a:solidFill>
                  <a:schemeClr val="tx1"/>
                </a:solidFill>
              </a:rPr>
              <a:t>　　　　　　　　　　　　（</a:t>
            </a:r>
            <a:r>
              <a:rPr lang="ja-JP" altLang="en-US" sz="2400" b="1" dirty="0" smtClean="0">
                <a:solidFill>
                  <a:schemeClr val="tx1"/>
                </a:solidFill>
                <a:ea typeface="Osaka" charset="-128"/>
                <a:cs typeface="Osaka" charset="-128"/>
              </a:rPr>
              <a:t>女児</a:t>
            </a:r>
            <a:r>
              <a:rPr lang="en-US" altLang="ja-JP" sz="2400" b="1" dirty="0" smtClean="0">
                <a:solidFill>
                  <a:schemeClr val="tx1"/>
                </a:solidFill>
                <a:ea typeface="Osaka" charset="-128"/>
                <a:cs typeface="Osaka" charset="-128"/>
              </a:rPr>
              <a:t>, 25w, 705g</a:t>
            </a:r>
            <a:r>
              <a:rPr lang="ja-JP" altLang="en-US" sz="2400" b="1" dirty="0" smtClean="0">
                <a:solidFill>
                  <a:schemeClr val="tx1"/>
                </a:solidFill>
                <a:ea typeface="Osaka" charset="-128"/>
                <a:cs typeface="Osaka" charset="-128"/>
              </a:rPr>
              <a:t>）</a:t>
            </a:r>
          </a:p>
        </p:txBody>
      </p:sp>
      <p:sp>
        <p:nvSpPr>
          <p:cNvPr id="29699" name="コンテンツ プレースホルダ 2"/>
          <p:cNvSpPr>
            <a:spLocks noGrp="1"/>
          </p:cNvSpPr>
          <p:nvPr>
            <p:ph sz="quarter" idx="1"/>
          </p:nvPr>
        </p:nvSpPr>
        <p:spPr>
          <a:xfrm>
            <a:off x="381000" y="990600"/>
            <a:ext cx="8435975" cy="2286000"/>
          </a:xfrm>
        </p:spPr>
        <p:txBody>
          <a:bodyPr>
            <a:normAutofit lnSpcReduction="10000"/>
          </a:bodyPr>
          <a:lstStyle/>
          <a:p>
            <a:pPr marL="0" indent="0" eaLnBrk="1" hangingPunct="1">
              <a:buFont typeface="Wingdings" charset="2"/>
              <a:buNone/>
            </a:pPr>
            <a:r>
              <a:rPr lang="ja-JP" altLang="en-US" sz="2000" b="1" dirty="0">
                <a:latin typeface="Osaka" charset="-128"/>
              </a:rPr>
              <a:t>切迫早産で緊急帝切出生。</a:t>
            </a:r>
            <a:r>
              <a:rPr lang="ja-JP" altLang="en-US" sz="2000" b="1" dirty="0"/>
              <a:t>アプガー</a:t>
            </a:r>
            <a:r>
              <a:rPr lang="en-US" altLang="ja-JP" sz="2000" b="1" dirty="0"/>
              <a:t>1</a:t>
            </a:r>
            <a:r>
              <a:rPr lang="ja-JP" altLang="en-US" sz="2000" b="1" dirty="0">
                <a:latin typeface="Osaka" charset="-128"/>
              </a:rPr>
              <a:t>点</a:t>
            </a:r>
            <a:r>
              <a:rPr lang="en-US" altLang="ja-JP" sz="2000" b="1" dirty="0">
                <a:latin typeface="Osaka" charset="-128"/>
              </a:rPr>
              <a:t>/</a:t>
            </a:r>
            <a:r>
              <a:rPr lang="en-US" altLang="ja-JP" sz="2000" b="1" dirty="0"/>
              <a:t>4</a:t>
            </a:r>
            <a:r>
              <a:rPr lang="ja-JP" altLang="en-US" sz="2000" b="1" dirty="0">
                <a:latin typeface="Osaka" charset="-128"/>
              </a:rPr>
              <a:t>点。脳室内出血認めず。日齢</a:t>
            </a:r>
            <a:r>
              <a:rPr lang="en-US" altLang="ja-JP" sz="2000" b="1" dirty="0"/>
              <a:t>15</a:t>
            </a:r>
            <a:r>
              <a:rPr lang="ja-JP" altLang="en-US" sz="2000" b="1" dirty="0"/>
              <a:t>、</a:t>
            </a:r>
            <a:r>
              <a:rPr lang="ja-JP" altLang="en-US" sz="2000" b="1" dirty="0">
                <a:latin typeface="Osaka" charset="-128"/>
              </a:rPr>
              <a:t>肺炎の発症を契機に遷延性黄疸</a:t>
            </a:r>
            <a:r>
              <a:rPr lang="en-US" altLang="ja-JP" sz="2000" b="1" dirty="0"/>
              <a:t>(TB:12.6mg/dL, UB:1.45</a:t>
            </a:r>
            <a:r>
              <a:rPr lang="ja-JP" sz="2000" b="1" dirty="0"/>
              <a:t>μ</a:t>
            </a:r>
            <a:r>
              <a:rPr lang="en-US" altLang="ja-JP" sz="2000" b="1" dirty="0" err="1"/>
              <a:t>g/dL</a:t>
            </a:r>
            <a:r>
              <a:rPr lang="en-US" altLang="ja-JP" sz="2000" b="1" dirty="0"/>
              <a:t>)</a:t>
            </a:r>
            <a:r>
              <a:rPr lang="ja-JP" altLang="en-US" sz="2000" b="1" dirty="0">
                <a:latin typeface="Osaka" charset="-128"/>
              </a:rPr>
              <a:t>を呈したため、免疫グロブリン補充や抗生剤投与とともに光線療法を施行、神経症状は認めず。生後</a:t>
            </a:r>
            <a:r>
              <a:rPr lang="en-US" altLang="ja-JP" sz="2000" b="1" dirty="0"/>
              <a:t>5</a:t>
            </a:r>
            <a:r>
              <a:rPr lang="ja-JP" altLang="en-US" sz="2000" b="1" dirty="0"/>
              <a:t>ヶ月</a:t>
            </a:r>
            <a:r>
              <a:rPr lang="ja-JP" altLang="en-US" sz="2000" b="1" dirty="0">
                <a:latin typeface="Osaka" charset="-128"/>
              </a:rPr>
              <a:t>での</a:t>
            </a:r>
            <a:r>
              <a:rPr lang="en-US" altLang="ja-JP" sz="2000" b="1" dirty="0">
                <a:solidFill>
                  <a:schemeClr val="accent2"/>
                </a:solidFill>
              </a:rPr>
              <a:t>ABR</a:t>
            </a:r>
            <a:r>
              <a:rPr lang="ja-JP" altLang="en-US" sz="2000" b="1" dirty="0">
                <a:latin typeface="Osaka" charset="-128"/>
              </a:rPr>
              <a:t>は</a:t>
            </a:r>
            <a:r>
              <a:rPr lang="ja-JP" altLang="en-US" sz="2000" b="1" dirty="0">
                <a:solidFill>
                  <a:schemeClr val="accent2"/>
                </a:solidFill>
                <a:latin typeface="Osaka" charset="-128"/>
              </a:rPr>
              <a:t>無反応</a:t>
            </a:r>
            <a:r>
              <a:rPr lang="ja-JP" altLang="en-US" sz="2000" b="1" dirty="0">
                <a:latin typeface="Osaka" charset="-128"/>
              </a:rPr>
              <a:t>で、生後</a:t>
            </a:r>
            <a:r>
              <a:rPr lang="ja-JP" sz="2000" b="1" dirty="0">
                <a:latin typeface="Osaka" charset="-128"/>
              </a:rPr>
              <a:t>7</a:t>
            </a:r>
            <a:r>
              <a:rPr lang="ja-JP" altLang="en-US" sz="2000" b="1" dirty="0">
                <a:latin typeface="Osaka" charset="-128"/>
              </a:rPr>
              <a:t>ヶ月から</a:t>
            </a:r>
            <a:r>
              <a:rPr lang="ja-JP" altLang="en-US" sz="2000" b="1" dirty="0">
                <a:solidFill>
                  <a:schemeClr val="accent2"/>
                </a:solidFill>
                <a:latin typeface="Osaka" charset="-128"/>
              </a:rPr>
              <a:t>不随意運動</a:t>
            </a:r>
            <a:r>
              <a:rPr lang="ja-JP" altLang="en-US" sz="2000" b="1" dirty="0">
                <a:latin typeface="Osaka" charset="-128"/>
              </a:rPr>
              <a:t>をきたすようになり、生後</a:t>
            </a:r>
            <a:r>
              <a:rPr lang="ja-JP" sz="2000" b="1" dirty="0">
                <a:latin typeface="Osaka" charset="-128"/>
              </a:rPr>
              <a:t>9</a:t>
            </a:r>
            <a:r>
              <a:rPr lang="ja-JP" altLang="en-US" sz="2000" b="1" dirty="0">
                <a:latin typeface="Osaka" charset="-128"/>
              </a:rPr>
              <a:t>ヶ月から</a:t>
            </a:r>
            <a:r>
              <a:rPr lang="ja-JP" altLang="en-US" sz="2000" b="1" dirty="0">
                <a:solidFill>
                  <a:schemeClr val="accent2"/>
                </a:solidFill>
                <a:latin typeface="Osaka" charset="-128"/>
              </a:rPr>
              <a:t>補聴器</a:t>
            </a:r>
            <a:r>
              <a:rPr lang="ja-JP" altLang="en-US" sz="2000" b="1" dirty="0">
                <a:latin typeface="Osaka" charset="-128"/>
              </a:rPr>
              <a:t>を装用、その後</a:t>
            </a:r>
            <a:r>
              <a:rPr lang="ja-JP" altLang="en-US" sz="2000" b="1" dirty="0">
                <a:solidFill>
                  <a:schemeClr val="accent2"/>
                </a:solidFill>
                <a:latin typeface="Osaka" charset="-128"/>
              </a:rPr>
              <a:t>失調型脳性麻痺</a:t>
            </a:r>
            <a:r>
              <a:rPr lang="ja-JP" altLang="en-US" sz="2000" b="1" dirty="0">
                <a:latin typeface="Osaka" charset="-128"/>
              </a:rPr>
              <a:t>を呈した</a:t>
            </a:r>
            <a:r>
              <a:rPr lang="ja-JP" altLang="en-US" sz="2000" b="1" dirty="0" smtClean="0">
                <a:latin typeface="Osaka" charset="-128"/>
              </a:rPr>
              <a:t>。</a:t>
            </a:r>
            <a:endParaRPr lang="en-US" altLang="ja-JP" sz="2000" b="1" dirty="0" smtClean="0">
              <a:latin typeface="Osaka" charset="-128"/>
            </a:endParaRPr>
          </a:p>
          <a:p>
            <a:pPr marL="0" indent="0" eaLnBrk="1" hangingPunct="1">
              <a:buFont typeface="Wingdings" charset="2"/>
              <a:buNone/>
            </a:pPr>
            <a:r>
              <a:rPr lang="ja-JP" altLang="en-US" sz="2000" b="1" dirty="0" smtClean="0">
                <a:latin typeface="Osaka" charset="-128"/>
              </a:rPr>
              <a:t>生後</a:t>
            </a:r>
            <a:r>
              <a:rPr lang="en-US" altLang="ja-JP" sz="2000" b="1" dirty="0"/>
              <a:t>15</a:t>
            </a:r>
            <a:r>
              <a:rPr lang="ja-JP" altLang="en-US" sz="2000" b="1" dirty="0"/>
              <a:t>ヶ月（修正</a:t>
            </a:r>
            <a:r>
              <a:rPr lang="en-US" altLang="ja-JP" sz="2000" b="1" dirty="0"/>
              <a:t>12M</a:t>
            </a:r>
            <a:r>
              <a:rPr lang="ja-JP" altLang="en-US" sz="2000" b="1" dirty="0"/>
              <a:t>）</a:t>
            </a:r>
            <a:r>
              <a:rPr lang="ja-JP" altLang="en-US" sz="2000" b="1" dirty="0">
                <a:latin typeface="Osaka" charset="-128"/>
              </a:rPr>
              <a:t>での頭部</a:t>
            </a:r>
            <a:r>
              <a:rPr lang="en-US" altLang="ja-JP" sz="2000" b="1" dirty="0"/>
              <a:t>MRI </a:t>
            </a:r>
            <a:r>
              <a:rPr lang="ja-JP" sz="2000" b="1" dirty="0">
                <a:latin typeface="Osaka" charset="-128"/>
              </a:rPr>
              <a:t>(</a:t>
            </a:r>
            <a:r>
              <a:rPr lang="ja-JP" sz="2000" b="1" dirty="0"/>
              <a:t>T2</a:t>
            </a:r>
            <a:r>
              <a:rPr lang="en-US" altLang="ja-JP" sz="2000" b="1" dirty="0"/>
              <a:t>-W</a:t>
            </a:r>
            <a:r>
              <a:rPr lang="ja-JP" sz="2000" b="1" dirty="0">
                <a:latin typeface="Osaka" charset="-128"/>
              </a:rPr>
              <a:t>)</a:t>
            </a:r>
            <a:r>
              <a:rPr lang="ja-JP" altLang="en-US" sz="2000" b="1" dirty="0">
                <a:latin typeface="Osaka" charset="-128"/>
              </a:rPr>
              <a:t>にて</a:t>
            </a:r>
            <a:r>
              <a:rPr lang="ja-JP" altLang="en-US" sz="2000" b="1" dirty="0">
                <a:solidFill>
                  <a:srgbClr val="FF0000"/>
                </a:solidFill>
                <a:latin typeface="Osaka" charset="-128"/>
              </a:rPr>
              <a:t>淡蒼球高信号</a:t>
            </a:r>
            <a:r>
              <a:rPr lang="ja-JP" altLang="en-US" sz="2000" b="1" dirty="0">
                <a:latin typeface="Osaka" charset="-128"/>
              </a:rPr>
              <a:t>を認めた。</a:t>
            </a:r>
          </a:p>
        </p:txBody>
      </p:sp>
      <p:grpSp>
        <p:nvGrpSpPr>
          <p:cNvPr id="10" name="図形グループ 9"/>
          <p:cNvGrpSpPr/>
          <p:nvPr/>
        </p:nvGrpSpPr>
        <p:grpSpPr>
          <a:xfrm>
            <a:off x="1143000" y="3276600"/>
            <a:ext cx="6705600" cy="2941638"/>
            <a:chOff x="1143000" y="3886200"/>
            <a:chExt cx="6705600" cy="2941638"/>
          </a:xfrm>
        </p:grpSpPr>
        <p:pic>
          <p:nvPicPr>
            <p:cNvPr id="29700" name="Picture 2" descr="淡蒼球T2延長.jpg                                               000445A2Macintosh HD                   BE121B6B:"/>
            <p:cNvPicPr>
              <a:picLocks noChangeAspect="1" noChangeArrowheads="1"/>
            </p:cNvPicPr>
            <p:nvPr/>
          </p:nvPicPr>
          <p:blipFill>
            <a:blip r:embed="rId3"/>
            <a:srcRect/>
            <a:stretch>
              <a:fillRect/>
            </a:stretch>
          </p:blipFill>
          <p:spPr bwMode="auto">
            <a:xfrm>
              <a:off x="1143000" y="3886200"/>
              <a:ext cx="6705600" cy="2941638"/>
            </a:xfrm>
            <a:prstGeom prst="rect">
              <a:avLst/>
            </a:prstGeom>
            <a:noFill/>
            <a:ln w="9525">
              <a:noFill/>
              <a:miter lim="800000"/>
              <a:headEnd/>
              <a:tailEnd/>
            </a:ln>
          </p:spPr>
        </p:pic>
        <p:sp>
          <p:nvSpPr>
            <p:cNvPr id="29701" name="Line 8"/>
            <p:cNvSpPr>
              <a:spLocks noChangeShapeType="1"/>
            </p:cNvSpPr>
            <p:nvPr/>
          </p:nvSpPr>
          <p:spPr bwMode="auto">
            <a:xfrm rot="1917458">
              <a:off x="1793875" y="5159375"/>
              <a:ext cx="2032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a:p>
          </p:txBody>
        </p:sp>
        <p:sp>
          <p:nvSpPr>
            <p:cNvPr id="29702" name="Line 9"/>
            <p:cNvSpPr>
              <a:spLocks noChangeShapeType="1"/>
            </p:cNvSpPr>
            <p:nvPr/>
          </p:nvSpPr>
          <p:spPr bwMode="auto">
            <a:xfrm rot="19566232" flipH="1">
              <a:off x="2633663" y="5200650"/>
              <a:ext cx="203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ja-JP" altLang="en-US"/>
            </a:p>
          </p:txBody>
        </p:sp>
        <p:sp>
          <p:nvSpPr>
            <p:cNvPr id="29703" name="Line 10"/>
            <p:cNvSpPr>
              <a:spLocks noChangeShapeType="1"/>
            </p:cNvSpPr>
            <p:nvPr/>
          </p:nvSpPr>
          <p:spPr bwMode="auto">
            <a:xfrm rot="1578062">
              <a:off x="4027488" y="5149850"/>
              <a:ext cx="2032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ja-JP" altLang="en-US"/>
            </a:p>
          </p:txBody>
        </p:sp>
        <p:sp>
          <p:nvSpPr>
            <p:cNvPr id="29704" name="Line 11"/>
            <p:cNvSpPr>
              <a:spLocks noChangeShapeType="1"/>
            </p:cNvSpPr>
            <p:nvPr/>
          </p:nvSpPr>
          <p:spPr bwMode="auto">
            <a:xfrm rot="19519444" flipH="1">
              <a:off x="4859338" y="5162550"/>
              <a:ext cx="201612"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ja-JP" altLang="en-US"/>
            </a:p>
          </p:txBody>
        </p:sp>
        <p:sp>
          <p:nvSpPr>
            <p:cNvPr id="29705" name="テキスト ボックス 8"/>
            <p:cNvSpPr txBox="1">
              <a:spLocks noChangeArrowheads="1"/>
            </p:cNvSpPr>
            <p:nvPr/>
          </p:nvSpPr>
          <p:spPr bwMode="auto">
            <a:xfrm>
              <a:off x="3471863" y="6443663"/>
              <a:ext cx="2319337" cy="338137"/>
            </a:xfrm>
            <a:prstGeom prst="rect">
              <a:avLst/>
            </a:prstGeom>
            <a:noFill/>
            <a:ln w="9525">
              <a:noFill/>
              <a:miter lim="800000"/>
              <a:headEnd/>
              <a:tailEnd/>
            </a:ln>
          </p:spPr>
          <p:txBody>
            <a:bodyPr wrap="none">
              <a:prstTxWarp prst="textNoShape">
                <a:avLst/>
              </a:prstTxWarp>
              <a:spAutoFit/>
            </a:bodyPr>
            <a:lstStyle/>
            <a:p>
              <a:r>
                <a:rPr lang="en-US" altLang="ja-JP" sz="1600" b="1" i="1">
                  <a:solidFill>
                    <a:schemeClr val="accent1"/>
                  </a:solidFill>
                </a:rPr>
                <a:t>Courtesy of Dr Arai H</a:t>
              </a:r>
              <a:endParaRPr lang="ja-JP" altLang="en-US" sz="1600" b="1" i="1">
                <a:solidFill>
                  <a:schemeClr val="accent1"/>
                </a:solidFill>
              </a:endParaRPr>
            </a:p>
          </p:txBody>
        </p:sp>
      </p:grpSp>
      <p:sp>
        <p:nvSpPr>
          <p:cNvPr id="11" name="テキスト ボックス 10"/>
          <p:cNvSpPr txBox="1"/>
          <p:nvPr/>
        </p:nvSpPr>
        <p:spPr>
          <a:xfrm>
            <a:off x="3657600" y="6248400"/>
            <a:ext cx="3877985" cy="461665"/>
          </a:xfrm>
          <a:prstGeom prst="rect">
            <a:avLst/>
          </a:prstGeom>
          <a:noFill/>
        </p:spPr>
        <p:txBody>
          <a:bodyPr wrap="none" rtlCol="0">
            <a:spAutoFit/>
          </a:bodyPr>
          <a:lstStyle/>
          <a:p>
            <a:r>
              <a:rPr kumimoji="1" lang="ja-JP" altLang="en-US" sz="2400" b="1" dirty="0" smtClean="0"/>
              <a:t>高槻病院　李容桂先生から</a:t>
            </a:r>
            <a:endParaRPr kumimoji="1" lang="ja-JP" altLang="en-US" sz="2400" b="1" dirty="0"/>
          </a:p>
        </p:txBody>
      </p:sp>
      <p:sp>
        <p:nvSpPr>
          <p:cNvPr id="12" name="スライド番号プレースホルダ 11"/>
          <p:cNvSpPr>
            <a:spLocks noGrp="1"/>
          </p:cNvSpPr>
          <p:nvPr>
            <p:ph type="sldNum" sz="quarter" idx="12"/>
          </p:nvPr>
        </p:nvSpPr>
        <p:spPr/>
        <p:txBody>
          <a:bodyPr/>
          <a:lstStyle/>
          <a:p>
            <a:fld id="{E6B7C3CC-9276-48EE-8166-AA23698FC084}" type="slidenum">
              <a:rPr kumimoji="1" lang="ja-JP" altLang="en-US" smtClean="0"/>
              <a:pPr/>
              <a:t>47</a:t>
            </a:fld>
            <a:endParaRPr kumimoji="1" lang="ja-JP"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12"/>
          <p:cNvPicPr>
            <a:picLocks noChangeAspect="1" noChangeArrowheads="1"/>
          </p:cNvPicPr>
          <p:nvPr/>
        </p:nvPicPr>
        <p:blipFill>
          <a:blip r:embed="rId2"/>
          <a:srcRect/>
          <a:stretch>
            <a:fillRect/>
          </a:stretch>
        </p:blipFill>
        <p:spPr bwMode="auto">
          <a:xfrm>
            <a:off x="1998662" y="1933575"/>
            <a:ext cx="4537075" cy="993775"/>
          </a:xfrm>
          <a:prstGeom prst="rect">
            <a:avLst/>
          </a:prstGeom>
          <a:noFill/>
          <a:ln w="9525">
            <a:noFill/>
            <a:miter lim="800000"/>
            <a:headEnd/>
            <a:tailEnd/>
          </a:ln>
        </p:spPr>
      </p:pic>
      <p:pic>
        <p:nvPicPr>
          <p:cNvPr id="35843" name="Picture 13"/>
          <p:cNvPicPr>
            <a:picLocks noChangeAspect="1" noChangeArrowheads="1"/>
          </p:cNvPicPr>
          <p:nvPr/>
        </p:nvPicPr>
        <p:blipFill>
          <a:blip r:embed="rId3"/>
          <a:srcRect/>
          <a:stretch>
            <a:fillRect/>
          </a:stretch>
        </p:blipFill>
        <p:spPr bwMode="auto">
          <a:xfrm>
            <a:off x="1998662" y="4094163"/>
            <a:ext cx="4494213" cy="1425575"/>
          </a:xfrm>
          <a:prstGeom prst="rect">
            <a:avLst/>
          </a:prstGeom>
          <a:noFill/>
          <a:ln w="9525">
            <a:noFill/>
            <a:miter lim="800000"/>
            <a:headEnd/>
            <a:tailEnd/>
          </a:ln>
        </p:spPr>
      </p:pic>
      <p:sp>
        <p:nvSpPr>
          <p:cNvPr id="35844" name="Text Box 14"/>
          <p:cNvSpPr txBox="1">
            <a:spLocks noChangeArrowheads="1"/>
          </p:cNvSpPr>
          <p:nvPr/>
        </p:nvSpPr>
        <p:spPr bwMode="auto">
          <a:xfrm>
            <a:off x="690563" y="276225"/>
            <a:ext cx="8064500" cy="1123384"/>
          </a:xfrm>
          <a:prstGeom prst="rect">
            <a:avLst/>
          </a:prstGeom>
          <a:noFill/>
          <a:ln w="9525">
            <a:noFill/>
            <a:miter lim="800000"/>
            <a:headEnd/>
            <a:tailEnd/>
          </a:ln>
        </p:spPr>
        <p:txBody>
          <a:bodyPr>
            <a:prstTxWarp prst="textNoShape">
              <a:avLst/>
            </a:prstTxWarp>
            <a:spAutoFit/>
          </a:bodyPr>
          <a:lstStyle/>
          <a:p>
            <a:pPr algn="ctr">
              <a:spcBef>
                <a:spcPct val="50000"/>
              </a:spcBef>
            </a:pPr>
            <a:r>
              <a:rPr lang="en-US" altLang="ja-JP" sz="4000" b="1" dirty="0">
                <a:solidFill>
                  <a:srgbClr val="000000"/>
                </a:solidFill>
              </a:rPr>
              <a:t>Progress of ABR</a:t>
            </a:r>
            <a:endParaRPr lang="en-US" altLang="ja-JP" sz="4000" b="1" dirty="0" smtClean="0">
              <a:solidFill>
                <a:srgbClr val="000000"/>
              </a:solidFill>
            </a:endParaRPr>
          </a:p>
          <a:p>
            <a:pPr algn="ctr">
              <a:spcBef>
                <a:spcPct val="50000"/>
              </a:spcBef>
              <a:buFontTx/>
              <a:buChar char="-"/>
            </a:pPr>
            <a:r>
              <a:rPr lang="ja-JP" altLang="en-US" b="1" dirty="0" smtClean="0">
                <a:solidFill>
                  <a:srgbClr val="000000"/>
                </a:solidFill>
              </a:rPr>
              <a:t>　</a:t>
            </a:r>
            <a:r>
              <a:rPr lang="en-US" altLang="ja-JP" b="1" dirty="0" smtClean="0">
                <a:solidFill>
                  <a:srgbClr val="000000"/>
                </a:solidFill>
              </a:rPr>
              <a:t>A </a:t>
            </a:r>
            <a:r>
              <a:rPr lang="en-US" altLang="ja-JP" b="1" dirty="0">
                <a:solidFill>
                  <a:srgbClr val="000000"/>
                </a:solidFill>
              </a:rPr>
              <a:t>VLBW Infant with High UB Level (BW:1468g, 30 GW</a:t>
            </a:r>
            <a:r>
              <a:rPr lang="en-US" altLang="ja-JP" b="1" dirty="0" smtClean="0">
                <a:solidFill>
                  <a:srgbClr val="000000"/>
                </a:solidFill>
              </a:rPr>
              <a:t>)</a:t>
            </a:r>
            <a:r>
              <a:rPr lang="ja-JP" altLang="en-US" b="1" dirty="0" smtClean="0">
                <a:solidFill>
                  <a:srgbClr val="000000"/>
                </a:solidFill>
              </a:rPr>
              <a:t>　</a:t>
            </a:r>
            <a:r>
              <a:rPr lang="en-US" altLang="ja-JP" b="1" dirty="0" smtClean="0">
                <a:solidFill>
                  <a:srgbClr val="000000"/>
                </a:solidFill>
              </a:rPr>
              <a:t>-</a:t>
            </a:r>
            <a:endParaRPr lang="en-US" altLang="ja-JP" b="1" dirty="0">
              <a:solidFill>
                <a:srgbClr val="000000"/>
              </a:solidFill>
            </a:endParaRPr>
          </a:p>
        </p:txBody>
      </p:sp>
      <p:sp>
        <p:nvSpPr>
          <p:cNvPr id="35845" name="Text Box 15"/>
          <p:cNvSpPr txBox="1">
            <a:spLocks noChangeArrowheads="1"/>
          </p:cNvSpPr>
          <p:nvPr/>
        </p:nvSpPr>
        <p:spPr bwMode="auto">
          <a:xfrm>
            <a:off x="304800" y="2152650"/>
            <a:ext cx="1366837" cy="519113"/>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2800" b="1">
                <a:solidFill>
                  <a:srgbClr val="000000"/>
                </a:solidFill>
              </a:rPr>
              <a:t>Day 4</a:t>
            </a:r>
          </a:p>
        </p:txBody>
      </p:sp>
      <p:sp>
        <p:nvSpPr>
          <p:cNvPr id="35846" name="Rectangle 16"/>
          <p:cNvSpPr>
            <a:spLocks noChangeArrowheads="1"/>
          </p:cNvSpPr>
          <p:nvPr/>
        </p:nvSpPr>
        <p:spPr bwMode="auto">
          <a:xfrm>
            <a:off x="392112" y="4338638"/>
            <a:ext cx="1362075" cy="519112"/>
          </a:xfrm>
          <a:prstGeom prst="rect">
            <a:avLst/>
          </a:prstGeom>
          <a:noFill/>
          <a:ln w="9525">
            <a:noFill/>
            <a:miter lim="800000"/>
            <a:headEnd/>
            <a:tailEnd/>
          </a:ln>
        </p:spPr>
        <p:txBody>
          <a:bodyPr>
            <a:prstTxWarp prst="textNoShape">
              <a:avLst/>
            </a:prstTxWarp>
            <a:spAutoFit/>
          </a:bodyPr>
          <a:lstStyle/>
          <a:p>
            <a:r>
              <a:rPr lang="en-US" altLang="ja-JP" sz="2800" b="1">
                <a:solidFill>
                  <a:srgbClr val="000000"/>
                </a:solidFill>
              </a:rPr>
              <a:t>Day 36</a:t>
            </a:r>
          </a:p>
        </p:txBody>
      </p:sp>
      <p:sp>
        <p:nvSpPr>
          <p:cNvPr id="35847" name="Text Box 17"/>
          <p:cNvSpPr txBox="1">
            <a:spLocks noChangeArrowheads="1"/>
          </p:cNvSpPr>
          <p:nvPr/>
        </p:nvSpPr>
        <p:spPr bwMode="auto">
          <a:xfrm>
            <a:off x="6800850" y="1919288"/>
            <a:ext cx="2038350" cy="1015663"/>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2400" b="1" dirty="0">
                <a:solidFill>
                  <a:srgbClr val="000000"/>
                </a:solidFill>
              </a:rPr>
              <a:t>TB 15.3mg/dl</a:t>
            </a:r>
          </a:p>
          <a:p>
            <a:pPr>
              <a:spcBef>
                <a:spcPct val="50000"/>
              </a:spcBef>
            </a:pPr>
            <a:r>
              <a:rPr lang="en-US" altLang="ja-JP" sz="2400" b="1" dirty="0">
                <a:solidFill>
                  <a:srgbClr val="000000"/>
                </a:solidFill>
              </a:rPr>
              <a:t>UB 1.51</a:t>
            </a:r>
            <a:r>
              <a:rPr lang="en-US" altLang="ja-JP" sz="2400" b="1" dirty="0">
                <a:solidFill>
                  <a:srgbClr val="000000"/>
                </a:solidFill>
                <a:latin typeface="Symbol" charset="2"/>
              </a:rPr>
              <a:t>m</a:t>
            </a:r>
            <a:r>
              <a:rPr lang="en-US" altLang="ja-JP" sz="2400" b="1" dirty="0">
                <a:solidFill>
                  <a:srgbClr val="000000"/>
                </a:solidFill>
              </a:rPr>
              <a:t>g/dl</a:t>
            </a:r>
            <a:endParaRPr lang="en-US" altLang="ja-JP" sz="2400" b="1" dirty="0">
              <a:solidFill>
                <a:srgbClr val="000000"/>
              </a:solidFill>
              <a:latin typeface="Symbol" charset="2"/>
            </a:endParaRPr>
          </a:p>
        </p:txBody>
      </p:sp>
      <p:sp>
        <p:nvSpPr>
          <p:cNvPr id="35848" name="AutoShape 20"/>
          <p:cNvSpPr>
            <a:spLocks noChangeArrowheads="1"/>
          </p:cNvSpPr>
          <p:nvPr/>
        </p:nvSpPr>
        <p:spPr bwMode="auto">
          <a:xfrm>
            <a:off x="4016376" y="3352800"/>
            <a:ext cx="144462" cy="584200"/>
          </a:xfrm>
          <a:prstGeom prst="downArrow">
            <a:avLst>
              <a:gd name="adj1" fmla="val 50000"/>
              <a:gd name="adj2" fmla="val 50463"/>
            </a:avLst>
          </a:prstGeom>
          <a:solidFill>
            <a:schemeClr val="tx1"/>
          </a:solidFill>
          <a:ln w="9525">
            <a:solidFill>
              <a:schemeClr val="tx1"/>
            </a:solidFill>
            <a:miter lim="800000"/>
            <a:headEnd/>
            <a:tailEnd/>
          </a:ln>
        </p:spPr>
        <p:txBody>
          <a:bodyPr wrap="none" anchor="ctr">
            <a:prstTxWarp prst="textNoShape">
              <a:avLst/>
            </a:prstTxWarp>
          </a:bodyPr>
          <a:lstStyle/>
          <a:p>
            <a:endParaRPr lang="ja-JP" sz="1800">
              <a:solidFill>
                <a:srgbClr val="000000"/>
              </a:solidFill>
            </a:endParaRPr>
          </a:p>
        </p:txBody>
      </p:sp>
      <p:sp>
        <p:nvSpPr>
          <p:cNvPr id="35849" name="Text Box 21"/>
          <p:cNvSpPr txBox="1">
            <a:spLocks noChangeArrowheads="1"/>
          </p:cNvSpPr>
          <p:nvPr/>
        </p:nvSpPr>
        <p:spPr bwMode="auto">
          <a:xfrm>
            <a:off x="4618037" y="3048000"/>
            <a:ext cx="1584325" cy="519112"/>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2800" b="1" dirty="0">
                <a:solidFill>
                  <a:srgbClr val="000000"/>
                </a:solidFill>
              </a:rPr>
              <a:t>ET</a:t>
            </a:r>
          </a:p>
        </p:txBody>
      </p:sp>
      <p:sp>
        <p:nvSpPr>
          <p:cNvPr id="35850" name="テキスト ボックス 9"/>
          <p:cNvSpPr txBox="1">
            <a:spLocks noChangeArrowheads="1"/>
          </p:cNvSpPr>
          <p:nvPr/>
        </p:nvSpPr>
        <p:spPr bwMode="auto">
          <a:xfrm>
            <a:off x="1295400" y="5867400"/>
            <a:ext cx="7432593" cy="461665"/>
          </a:xfrm>
          <a:prstGeom prst="rect">
            <a:avLst/>
          </a:prstGeom>
          <a:noFill/>
          <a:ln w="9525">
            <a:noFill/>
            <a:miter lim="800000"/>
            <a:headEnd/>
            <a:tailEnd/>
          </a:ln>
        </p:spPr>
        <p:txBody>
          <a:bodyPr wrap="none">
            <a:prstTxWarp prst="textNoShape">
              <a:avLst/>
            </a:prstTxWarp>
            <a:spAutoFit/>
          </a:bodyPr>
          <a:lstStyle/>
          <a:p>
            <a:r>
              <a:rPr lang="en-US" altLang="ja-JP" sz="2400" b="1" dirty="0">
                <a:solidFill>
                  <a:srgbClr val="000000"/>
                </a:solidFill>
              </a:rPr>
              <a:t>(Lee Y-K, et al. Pediatrics International, 51:795-799, 2009)</a:t>
            </a:r>
            <a:endParaRPr lang="ja-JP" altLang="en-US" sz="2400" b="1" dirty="0">
              <a:solidFill>
                <a:srgbClr val="000000"/>
              </a:solidFill>
            </a:endParaRPr>
          </a:p>
        </p:txBody>
      </p:sp>
      <p:sp>
        <p:nvSpPr>
          <p:cNvPr id="11" name="スライド番号プレースホルダ 10"/>
          <p:cNvSpPr>
            <a:spLocks noGrp="1"/>
          </p:cNvSpPr>
          <p:nvPr>
            <p:ph type="sldNum" sz="quarter" idx="12"/>
          </p:nvPr>
        </p:nvSpPr>
        <p:spPr/>
        <p:txBody>
          <a:bodyPr/>
          <a:lstStyle/>
          <a:p>
            <a:fld id="{E6B7C3CC-9276-48EE-8166-AA23698FC084}" type="slidenum">
              <a:rPr kumimoji="1" lang="ja-JP" altLang="en-US" smtClean="0"/>
              <a:pPr/>
              <a:t>48</a:t>
            </a:fld>
            <a:endParaRPr kumimoji="1" lang="ja-JP"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17500" y="782638"/>
            <a:ext cx="8637588" cy="701675"/>
          </a:xfrm>
          <a:prstGeom prst="rect">
            <a:avLst/>
          </a:prstGeom>
          <a:noFill/>
          <a:ln w="9525">
            <a:noFill/>
            <a:miter lim="800000"/>
            <a:headEnd/>
            <a:tailEnd/>
          </a:ln>
        </p:spPr>
        <p:txBody>
          <a:bodyPr anchor="b">
            <a:prstTxWarp prst="textNoShape">
              <a:avLst/>
            </a:prstTxWarp>
            <a:spAutoFit/>
          </a:bodyPr>
          <a:lstStyle/>
          <a:p>
            <a:pPr algn="ctr"/>
            <a:r>
              <a:rPr lang="en-US" altLang="ja-JP" sz="4000">
                <a:solidFill>
                  <a:srgbClr val="000000"/>
                </a:solidFill>
              </a:rPr>
              <a:t>A Boy, 25w0d, 667g, abnormal ABR</a:t>
            </a:r>
          </a:p>
        </p:txBody>
      </p:sp>
      <p:pic>
        <p:nvPicPr>
          <p:cNvPr id="34819" name="Picture 3" descr="2Y"/>
          <p:cNvPicPr>
            <a:picLocks noChangeAspect="1" noChangeArrowheads="1"/>
          </p:cNvPicPr>
          <p:nvPr/>
        </p:nvPicPr>
        <p:blipFill>
          <a:blip r:embed="rId2">
            <a:lum contrast="6000"/>
          </a:blip>
          <a:srcRect/>
          <a:stretch>
            <a:fillRect/>
          </a:stretch>
        </p:blipFill>
        <p:spPr bwMode="auto">
          <a:xfrm>
            <a:off x="6084888" y="1924050"/>
            <a:ext cx="2627312" cy="3603625"/>
          </a:xfrm>
          <a:prstGeom prst="rect">
            <a:avLst/>
          </a:prstGeom>
          <a:noFill/>
          <a:ln w="9525">
            <a:noFill/>
            <a:miter lim="800000"/>
            <a:headEnd/>
            <a:tailEnd/>
          </a:ln>
        </p:spPr>
      </p:pic>
      <p:sp>
        <p:nvSpPr>
          <p:cNvPr id="34820" name="Text Box 4"/>
          <p:cNvSpPr txBox="1">
            <a:spLocks noChangeArrowheads="1"/>
          </p:cNvSpPr>
          <p:nvPr/>
        </p:nvSpPr>
        <p:spPr bwMode="auto">
          <a:xfrm>
            <a:off x="611188" y="5451475"/>
            <a:ext cx="7568999" cy="646331"/>
          </a:xfrm>
          <a:prstGeom prst="rect">
            <a:avLst/>
          </a:prstGeom>
          <a:noFill/>
          <a:ln w="9525">
            <a:noFill/>
            <a:miter lim="800000"/>
            <a:headEnd/>
            <a:tailEnd/>
          </a:ln>
        </p:spPr>
        <p:txBody>
          <a:bodyPr wrap="none">
            <a:prstTxWarp prst="textNoShape">
              <a:avLst/>
            </a:prstTxWarp>
            <a:spAutoFit/>
          </a:bodyPr>
          <a:lstStyle/>
          <a:p>
            <a:r>
              <a:rPr lang="en-US" altLang="ja-JP" sz="3600" b="1">
                <a:solidFill>
                  <a:srgbClr val="000000"/>
                </a:solidFill>
              </a:rPr>
              <a:t>40w </a:t>
            </a:r>
            <a:r>
              <a:rPr lang="en-US" altLang="ja-JP" sz="3200" b="1">
                <a:solidFill>
                  <a:srgbClr val="000000"/>
                </a:solidFill>
              </a:rPr>
              <a:t>(PCA)</a:t>
            </a:r>
            <a:r>
              <a:rPr lang="en-US" altLang="ja-JP" sz="3600" b="1">
                <a:solidFill>
                  <a:srgbClr val="000000"/>
                </a:solidFill>
              </a:rPr>
              <a:t>          8m (</a:t>
            </a:r>
            <a:r>
              <a:rPr lang="en-US" altLang="ja-JP" sz="3200" b="1">
                <a:solidFill>
                  <a:srgbClr val="000000"/>
                </a:solidFill>
              </a:rPr>
              <a:t>CA)</a:t>
            </a:r>
            <a:r>
              <a:rPr lang="en-US" altLang="ja-JP" sz="3600" b="1">
                <a:solidFill>
                  <a:srgbClr val="000000"/>
                </a:solidFill>
              </a:rPr>
              <a:t>         2y8m </a:t>
            </a:r>
            <a:r>
              <a:rPr lang="en-US" altLang="ja-JP" sz="3200" b="1">
                <a:solidFill>
                  <a:srgbClr val="000000"/>
                </a:solidFill>
              </a:rPr>
              <a:t>(CA)</a:t>
            </a:r>
          </a:p>
        </p:txBody>
      </p:sp>
      <p:pic>
        <p:nvPicPr>
          <p:cNvPr id="34821" name="Picture 5" descr="8M"/>
          <p:cNvPicPr>
            <a:picLocks noChangeAspect="1" noChangeArrowheads="1"/>
          </p:cNvPicPr>
          <p:nvPr/>
        </p:nvPicPr>
        <p:blipFill>
          <a:blip r:embed="rId3">
            <a:lum bright="-12000" contrast="-18000"/>
          </a:blip>
          <a:srcRect/>
          <a:stretch>
            <a:fillRect/>
          </a:stretch>
        </p:blipFill>
        <p:spPr bwMode="auto">
          <a:xfrm>
            <a:off x="3203575" y="1924050"/>
            <a:ext cx="2601913" cy="3600450"/>
          </a:xfrm>
          <a:prstGeom prst="rect">
            <a:avLst/>
          </a:prstGeom>
          <a:noFill/>
          <a:ln w="9525">
            <a:noFill/>
            <a:miter lim="800000"/>
            <a:headEnd/>
            <a:tailEnd/>
          </a:ln>
        </p:spPr>
      </p:pic>
      <p:pic>
        <p:nvPicPr>
          <p:cNvPr id="34822" name="Picture 6" descr="0d"/>
          <p:cNvPicPr>
            <a:picLocks noChangeAspect="1" noChangeArrowheads="1"/>
          </p:cNvPicPr>
          <p:nvPr/>
        </p:nvPicPr>
        <p:blipFill>
          <a:blip r:embed="rId4"/>
          <a:srcRect/>
          <a:stretch>
            <a:fillRect/>
          </a:stretch>
        </p:blipFill>
        <p:spPr bwMode="auto">
          <a:xfrm>
            <a:off x="468313" y="1916113"/>
            <a:ext cx="2439987" cy="3600450"/>
          </a:xfrm>
          <a:prstGeom prst="rect">
            <a:avLst/>
          </a:prstGeom>
          <a:noFill/>
          <a:ln w="9525">
            <a:noFill/>
            <a:miter lim="800000"/>
            <a:headEnd/>
            <a:tailEnd/>
          </a:ln>
        </p:spPr>
      </p:pic>
      <p:cxnSp>
        <p:nvCxnSpPr>
          <p:cNvPr id="8" name="直線矢印コネクタ 7"/>
          <p:cNvCxnSpPr/>
          <p:nvPr/>
        </p:nvCxnSpPr>
        <p:spPr>
          <a:xfrm rot="5400000">
            <a:off x="5000625" y="3143250"/>
            <a:ext cx="285750" cy="28575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rot="16200000" flipH="1">
            <a:off x="3714750" y="3071813"/>
            <a:ext cx="357188" cy="21431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rot="5400000">
            <a:off x="7929563" y="3214688"/>
            <a:ext cx="285750" cy="28575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16200000" flipH="1">
            <a:off x="6643688" y="3214687"/>
            <a:ext cx="357188" cy="214313"/>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スライド番号プレースホルダ 10"/>
          <p:cNvSpPr>
            <a:spLocks noGrp="1"/>
          </p:cNvSpPr>
          <p:nvPr>
            <p:ph type="sldNum" sz="quarter" idx="12"/>
          </p:nvPr>
        </p:nvSpPr>
        <p:spPr/>
        <p:txBody>
          <a:bodyPr/>
          <a:lstStyle/>
          <a:p>
            <a:fld id="{E6B7C3CC-9276-48EE-8166-AA23698FC084}" type="slidenum">
              <a:rPr kumimoji="1" lang="ja-JP" altLang="en-US" smtClean="0"/>
              <a:pPr/>
              <a:t>49</a:t>
            </a:fld>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09600" y="228600"/>
            <a:ext cx="7696200" cy="685800"/>
          </a:xfrm>
        </p:spPr>
        <p:txBody>
          <a:bodyPr anchor="t">
            <a:normAutofit fontScale="90000"/>
          </a:bodyPr>
          <a:lstStyle/>
          <a:p>
            <a:pPr algn="ctr"/>
            <a:r>
              <a:rPr kumimoji="1" lang="en-US" altLang="ja-JP" sz="3600" dirty="0" smtClean="0">
                <a:latin typeface="+mj-ea"/>
              </a:rPr>
              <a:t>UB</a:t>
            </a:r>
            <a:r>
              <a:rPr kumimoji="1" lang="ja-JP" altLang="en-US" sz="3600" dirty="0" smtClean="0">
                <a:latin typeface="+mj-ea"/>
              </a:rPr>
              <a:t>アナライザー開発当時といま</a:t>
            </a:r>
            <a:endParaRPr kumimoji="1" lang="ja-JP" altLang="en-US" sz="3600" dirty="0">
              <a:latin typeface="+mj-ea"/>
            </a:endParaRPr>
          </a:p>
        </p:txBody>
      </p:sp>
      <p:sp>
        <p:nvSpPr>
          <p:cNvPr id="5" name="スライド番号プレースホルダ 4"/>
          <p:cNvSpPr>
            <a:spLocks noGrp="1"/>
          </p:cNvSpPr>
          <p:nvPr>
            <p:ph type="sldNum" sz="quarter" idx="12"/>
          </p:nvPr>
        </p:nvSpPr>
        <p:spPr/>
        <p:txBody>
          <a:bodyPr/>
          <a:lstStyle/>
          <a:p>
            <a:fld id="{E6B7C3CC-9276-48EE-8166-AA23698FC084}" type="slidenum">
              <a:rPr kumimoji="1" lang="ja-JP" altLang="en-US" smtClean="0"/>
              <a:pPr/>
              <a:t>5</a:t>
            </a:fld>
            <a:endParaRPr kumimoji="1" lang="ja-JP" altLang="en-US"/>
          </a:p>
        </p:txBody>
      </p:sp>
      <p:sp>
        <p:nvSpPr>
          <p:cNvPr id="31" name="テキスト ボックス 30"/>
          <p:cNvSpPr txBox="1"/>
          <p:nvPr/>
        </p:nvSpPr>
        <p:spPr>
          <a:xfrm>
            <a:off x="2286000" y="838200"/>
            <a:ext cx="4339650" cy="461665"/>
          </a:xfrm>
          <a:prstGeom prst="rect">
            <a:avLst/>
          </a:prstGeom>
          <a:noFill/>
        </p:spPr>
        <p:txBody>
          <a:bodyPr wrap="none" rtlCol="0">
            <a:spAutoFit/>
          </a:bodyPr>
          <a:lstStyle/>
          <a:p>
            <a:r>
              <a:rPr kumimoji="1" lang="en-US" altLang="ja-JP" sz="2400" dirty="0" smtClean="0">
                <a:latin typeface="+mj-ea"/>
                <a:ea typeface="+mj-ea"/>
                <a:cs typeface="Arial Unicode MS" pitchFamily="50" charset="-128"/>
              </a:rPr>
              <a:t>1980</a:t>
            </a:r>
            <a:r>
              <a:rPr kumimoji="1" lang="ja-JP" altLang="en-US" sz="2400" dirty="0" smtClean="0">
                <a:latin typeface="+mj-ea"/>
                <a:ea typeface="+mj-ea"/>
                <a:cs typeface="Arial Unicode MS" pitchFamily="50" charset="-128"/>
              </a:rPr>
              <a:t>年のデータからみると、</a:t>
            </a:r>
            <a:endParaRPr kumimoji="1" lang="ja-JP" altLang="en-US" sz="2400" dirty="0">
              <a:latin typeface="+mj-ea"/>
              <a:ea typeface="+mj-ea"/>
              <a:cs typeface="Arial Unicode MS" pitchFamily="50" charset="-128"/>
            </a:endParaRPr>
          </a:p>
        </p:txBody>
      </p:sp>
      <p:graphicFrame>
        <p:nvGraphicFramePr>
          <p:cNvPr id="6" name="表 5"/>
          <p:cNvGraphicFramePr>
            <a:graphicFrameLocks noGrp="1"/>
          </p:cNvGraphicFramePr>
          <p:nvPr/>
        </p:nvGraphicFramePr>
        <p:xfrm>
          <a:off x="304800" y="1371600"/>
          <a:ext cx="8534400" cy="4504770"/>
        </p:xfrm>
        <a:graphic>
          <a:graphicData uri="http://schemas.openxmlformats.org/drawingml/2006/table">
            <a:tbl>
              <a:tblPr firstRow="1" bandRow="1">
                <a:tableStyleId>{1FECB4D8-DB02-4DC6-A0A2-4F2EBAE1DC90}</a:tableStyleId>
              </a:tblPr>
              <a:tblGrid>
                <a:gridCol w="4038600"/>
                <a:gridCol w="2057400"/>
                <a:gridCol w="2438400"/>
              </a:tblGrid>
              <a:tr h="448229">
                <a:tc>
                  <a:txBody>
                    <a:bodyPr/>
                    <a:lstStyle/>
                    <a:p>
                      <a:pPr algn="ctr"/>
                      <a:endParaRPr kumimoji="1" lang="ja-JP" altLang="en-US" sz="2400" dirty="0">
                        <a:latin typeface="+mj-ea"/>
                        <a:ea typeface="+mj-ea"/>
                      </a:endParaRPr>
                    </a:p>
                  </a:txBody>
                  <a:tcPr anchor="ctr"/>
                </a:tc>
                <a:tc>
                  <a:txBody>
                    <a:bodyPr/>
                    <a:lstStyle/>
                    <a:p>
                      <a:pPr algn="ctr"/>
                      <a:r>
                        <a:rPr kumimoji="1" lang="en-US" altLang="ja-JP" sz="2400" dirty="0" smtClean="0">
                          <a:latin typeface="+mj-ea"/>
                          <a:ea typeface="+mj-ea"/>
                        </a:rPr>
                        <a:t>1980</a:t>
                      </a:r>
                      <a:endParaRPr kumimoji="1" lang="ja-JP" altLang="en-US" sz="2400" dirty="0">
                        <a:latin typeface="+mj-ea"/>
                        <a:ea typeface="+mj-ea"/>
                      </a:endParaRPr>
                    </a:p>
                  </a:txBody>
                  <a:tcPr anchor="ctr"/>
                </a:tc>
                <a:tc>
                  <a:txBody>
                    <a:bodyPr/>
                    <a:lstStyle/>
                    <a:p>
                      <a:pPr algn="ctr"/>
                      <a:r>
                        <a:rPr kumimoji="1" lang="en-US" altLang="ja-JP" sz="2400" dirty="0" smtClean="0">
                          <a:latin typeface="+mj-ea"/>
                          <a:ea typeface="+mj-ea"/>
                        </a:rPr>
                        <a:t>2008</a:t>
                      </a:r>
                      <a:endParaRPr kumimoji="1" lang="ja-JP" altLang="en-US" sz="2400" dirty="0">
                        <a:latin typeface="+mj-ea"/>
                        <a:ea typeface="+mj-ea"/>
                      </a:endParaRPr>
                    </a:p>
                  </a:txBody>
                  <a:tcPr anchor="ctr"/>
                </a:tc>
              </a:tr>
              <a:tr h="522933">
                <a:tc>
                  <a:txBody>
                    <a:bodyPr/>
                    <a:lstStyle/>
                    <a:p>
                      <a:pPr algn="l"/>
                      <a:r>
                        <a:rPr kumimoji="1" lang="ja-JP" altLang="en-US" sz="2400" kern="1200" dirty="0" smtClean="0">
                          <a:latin typeface="+mj-ea"/>
                          <a:ea typeface="+mj-ea"/>
                        </a:rPr>
                        <a:t>経済成長率</a:t>
                      </a:r>
                      <a:r>
                        <a:rPr kumimoji="1" lang="en-US" altLang="ja-JP" sz="2400" kern="1200" dirty="0" smtClean="0">
                          <a:latin typeface="+mj-ea"/>
                          <a:ea typeface="+mj-ea"/>
                        </a:rPr>
                        <a:t>, GDP</a:t>
                      </a:r>
                      <a:endParaRPr kumimoji="1" lang="ja-JP" altLang="en-US" sz="2400" dirty="0">
                        <a:latin typeface="+mj-ea"/>
                        <a:ea typeface="+mj-ea"/>
                      </a:endParaRPr>
                    </a:p>
                  </a:txBody>
                  <a:tcPr anchor="ctr"/>
                </a:tc>
                <a:tc>
                  <a:txBody>
                    <a:bodyPr/>
                    <a:lstStyle/>
                    <a:p>
                      <a:pPr algn="ctr"/>
                      <a:r>
                        <a:rPr kumimoji="1" lang="en-US" altLang="ja-JP" sz="2400" kern="1200" dirty="0" smtClean="0">
                          <a:latin typeface="+mj-ea"/>
                          <a:ea typeface="+mj-ea"/>
                        </a:rPr>
                        <a:t>3.5%</a:t>
                      </a:r>
                      <a:r>
                        <a:rPr kumimoji="1" lang="ja-JP" altLang="en-US" sz="2400" kern="1200" dirty="0" smtClean="0">
                          <a:latin typeface="+mj-ea"/>
                          <a:ea typeface="+mj-ea"/>
                        </a:rPr>
                        <a:t>～</a:t>
                      </a:r>
                      <a:r>
                        <a:rPr kumimoji="1" lang="en-US" altLang="ja-JP" sz="2400" kern="1200" dirty="0" smtClean="0">
                          <a:latin typeface="+mj-ea"/>
                          <a:ea typeface="+mj-ea"/>
                        </a:rPr>
                        <a:t>6.3%</a:t>
                      </a:r>
                      <a:endParaRPr kumimoji="1" lang="ja-JP" altLang="en-US" sz="2400" dirty="0">
                        <a:latin typeface="+mj-ea"/>
                        <a:ea typeface="+mj-ea"/>
                      </a:endParaRPr>
                    </a:p>
                  </a:txBody>
                  <a:tcPr anchor="ctr"/>
                </a:tc>
                <a:tc>
                  <a:txBody>
                    <a:bodyPr/>
                    <a:lstStyle/>
                    <a:p>
                      <a:pPr algn="ctr"/>
                      <a:r>
                        <a:rPr kumimoji="1" lang="en-US" altLang="ja-JP" sz="2400" dirty="0" smtClean="0">
                          <a:latin typeface="+mj-ea"/>
                          <a:ea typeface="+mj-ea"/>
                        </a:rPr>
                        <a:t>-1.5%</a:t>
                      </a:r>
                      <a:endParaRPr kumimoji="1" lang="ja-JP" altLang="en-US" sz="2400" dirty="0">
                        <a:latin typeface="+mj-ea"/>
                        <a:ea typeface="+mj-ea"/>
                      </a:endParaRPr>
                    </a:p>
                  </a:txBody>
                  <a:tcPr anchor="ctr"/>
                </a:tc>
              </a:tr>
              <a:tr h="522933">
                <a:tc>
                  <a:txBody>
                    <a:bodyPr/>
                    <a:lstStyle/>
                    <a:p>
                      <a:pPr algn="l"/>
                      <a:r>
                        <a:rPr kumimoji="1" lang="ja-JP" altLang="en-US" sz="2400" kern="1200" dirty="0" smtClean="0">
                          <a:latin typeface="+mj-ea"/>
                          <a:ea typeface="+mj-ea"/>
                        </a:rPr>
                        <a:t>出生数</a:t>
                      </a:r>
                      <a:endParaRPr kumimoji="1" lang="ja-JP" altLang="en-US" sz="2400" dirty="0">
                        <a:latin typeface="+mj-ea"/>
                        <a:ea typeface="+mj-ea"/>
                      </a:endParaRPr>
                    </a:p>
                  </a:txBody>
                  <a:tcPr anchor="ctr"/>
                </a:tc>
                <a:tc>
                  <a:txBody>
                    <a:bodyPr/>
                    <a:lstStyle/>
                    <a:p>
                      <a:pPr algn="ctr"/>
                      <a:r>
                        <a:rPr kumimoji="1" lang="en-US" altLang="ja-JP" sz="2400" kern="1200" dirty="0" smtClean="0">
                          <a:latin typeface="+mj-ea"/>
                          <a:ea typeface="+mj-ea"/>
                        </a:rPr>
                        <a:t>157</a:t>
                      </a:r>
                      <a:r>
                        <a:rPr kumimoji="1" lang="ja-JP" altLang="en-US" sz="2400" kern="1200" dirty="0" smtClean="0">
                          <a:latin typeface="+mj-ea"/>
                          <a:ea typeface="+mj-ea"/>
                        </a:rPr>
                        <a:t>万人</a:t>
                      </a:r>
                      <a:endParaRPr kumimoji="1" lang="ja-JP" altLang="en-US" sz="2400" dirty="0">
                        <a:latin typeface="+mj-ea"/>
                        <a:ea typeface="+mj-ea"/>
                      </a:endParaRPr>
                    </a:p>
                  </a:txBody>
                  <a:tcPr anchor="ctr"/>
                </a:tc>
                <a:tc>
                  <a:txBody>
                    <a:bodyPr/>
                    <a:lstStyle/>
                    <a:p>
                      <a:pPr algn="ctr"/>
                      <a:r>
                        <a:rPr kumimoji="1" lang="en-US" altLang="ja-JP" sz="2400" dirty="0" smtClean="0">
                          <a:latin typeface="+mj-ea"/>
                          <a:ea typeface="+mj-ea"/>
                        </a:rPr>
                        <a:t>109</a:t>
                      </a:r>
                      <a:r>
                        <a:rPr kumimoji="1" lang="ja-JP" altLang="en-US" sz="2400" dirty="0" smtClean="0">
                          <a:latin typeface="+mj-ea"/>
                          <a:ea typeface="+mj-ea"/>
                        </a:rPr>
                        <a:t>万人</a:t>
                      </a:r>
                      <a:endParaRPr kumimoji="1" lang="ja-JP" altLang="en-US" sz="2400" dirty="0">
                        <a:latin typeface="+mj-ea"/>
                        <a:ea typeface="+mj-ea"/>
                      </a:endParaRPr>
                    </a:p>
                  </a:txBody>
                  <a:tcPr anchor="ctr"/>
                </a:tc>
              </a:tr>
              <a:tr h="597638">
                <a:tc>
                  <a:txBody>
                    <a:bodyPr/>
                    <a:lstStyle/>
                    <a:p>
                      <a:pPr algn="l"/>
                      <a:r>
                        <a:rPr kumimoji="1" lang="ja-JP" altLang="en-US" sz="2400" kern="1200" dirty="0" smtClean="0">
                          <a:latin typeface="+mj-ea"/>
                          <a:ea typeface="+mj-ea"/>
                        </a:rPr>
                        <a:t>極低出生体重児の出生数</a:t>
                      </a:r>
                      <a:endParaRPr kumimoji="1" lang="ja-JP" altLang="en-US" sz="2400" dirty="0">
                        <a:latin typeface="+mj-ea"/>
                        <a:ea typeface="+mj-ea"/>
                      </a:endParaRPr>
                    </a:p>
                  </a:txBody>
                  <a:tcPr anchor="ctr"/>
                </a:tc>
                <a:tc>
                  <a:txBody>
                    <a:bodyPr/>
                    <a:lstStyle/>
                    <a:p>
                      <a:pPr algn="ctr"/>
                      <a:r>
                        <a:rPr kumimoji="1" lang="en-US" altLang="ja-JP" sz="2400" kern="1200" dirty="0" smtClean="0">
                          <a:latin typeface="+mj-ea"/>
                          <a:ea typeface="+mj-ea"/>
                        </a:rPr>
                        <a:t>6,000</a:t>
                      </a:r>
                      <a:r>
                        <a:rPr kumimoji="1" lang="ja-JP" altLang="en-US" sz="2400" kern="1200" dirty="0" smtClean="0">
                          <a:latin typeface="+mj-ea"/>
                          <a:ea typeface="+mj-ea"/>
                        </a:rPr>
                        <a:t>人</a:t>
                      </a:r>
                      <a:endParaRPr kumimoji="1" lang="ja-JP" altLang="en-US" sz="2400" dirty="0">
                        <a:latin typeface="+mj-ea"/>
                        <a:ea typeface="+mj-ea"/>
                      </a:endParaRPr>
                    </a:p>
                  </a:txBody>
                  <a:tcPr anchor="ctr"/>
                </a:tc>
                <a:tc>
                  <a:txBody>
                    <a:bodyPr/>
                    <a:lstStyle/>
                    <a:p>
                      <a:pPr algn="ctr"/>
                      <a:r>
                        <a:rPr kumimoji="1" lang="en-US" altLang="ja-JP" sz="2400" dirty="0" smtClean="0">
                          <a:latin typeface="+mj-ea"/>
                          <a:ea typeface="+mj-ea"/>
                        </a:rPr>
                        <a:t>8,300</a:t>
                      </a:r>
                      <a:r>
                        <a:rPr kumimoji="1" lang="ja-JP" altLang="en-US" sz="2400" dirty="0" smtClean="0">
                          <a:latin typeface="+mj-ea"/>
                          <a:ea typeface="+mj-ea"/>
                        </a:rPr>
                        <a:t>人</a:t>
                      </a:r>
                      <a:endParaRPr kumimoji="1" lang="ja-JP" altLang="en-US" sz="2400" dirty="0">
                        <a:latin typeface="+mj-ea"/>
                        <a:ea typeface="+mj-ea"/>
                      </a:endParaRPr>
                    </a:p>
                  </a:txBody>
                  <a:tcPr anchor="ctr"/>
                </a:tc>
              </a:tr>
              <a:tr h="597638">
                <a:tc>
                  <a:txBody>
                    <a:bodyPr/>
                    <a:lstStyle/>
                    <a:p>
                      <a:pPr algn="l"/>
                      <a:r>
                        <a:rPr kumimoji="1" lang="ja-JP" altLang="en-US" sz="2400" kern="1200" dirty="0" smtClean="0">
                          <a:latin typeface="+mj-ea"/>
                          <a:ea typeface="+mj-ea"/>
                        </a:rPr>
                        <a:t>超低出生体重児の出生数</a:t>
                      </a:r>
                      <a:endParaRPr kumimoji="1" lang="ja-JP" altLang="en-US" sz="2400" dirty="0">
                        <a:latin typeface="+mj-ea"/>
                        <a:ea typeface="+mj-ea"/>
                      </a:endParaRPr>
                    </a:p>
                  </a:txBody>
                  <a:tcPr anchor="ctr"/>
                </a:tc>
                <a:tc>
                  <a:txBody>
                    <a:bodyPr/>
                    <a:lstStyle/>
                    <a:p>
                      <a:pPr algn="ctr"/>
                      <a:r>
                        <a:rPr kumimoji="1" lang="en-US" altLang="ja-JP" sz="2400" kern="1200" dirty="0" smtClean="0">
                          <a:latin typeface="+mj-ea"/>
                          <a:ea typeface="+mj-ea"/>
                        </a:rPr>
                        <a:t>1,500</a:t>
                      </a:r>
                      <a:r>
                        <a:rPr kumimoji="1" lang="ja-JP" altLang="en-US" sz="2400" kern="1200" dirty="0" smtClean="0">
                          <a:latin typeface="+mj-ea"/>
                          <a:ea typeface="+mj-ea"/>
                        </a:rPr>
                        <a:t>人</a:t>
                      </a:r>
                      <a:endParaRPr kumimoji="1" lang="ja-JP" altLang="en-US" sz="2400" dirty="0">
                        <a:latin typeface="+mj-ea"/>
                        <a:ea typeface="+mj-ea"/>
                      </a:endParaRPr>
                    </a:p>
                  </a:txBody>
                  <a:tcPr anchor="ctr"/>
                </a:tc>
                <a:tc>
                  <a:txBody>
                    <a:bodyPr/>
                    <a:lstStyle/>
                    <a:p>
                      <a:pPr algn="ctr"/>
                      <a:r>
                        <a:rPr kumimoji="1" lang="en-US" altLang="ja-JP" sz="2400" dirty="0" smtClean="0">
                          <a:latin typeface="+mj-ea"/>
                          <a:ea typeface="+mj-ea"/>
                        </a:rPr>
                        <a:t>3,300</a:t>
                      </a:r>
                      <a:r>
                        <a:rPr kumimoji="1" lang="ja-JP" altLang="en-US" sz="2400" dirty="0" smtClean="0">
                          <a:latin typeface="+mj-ea"/>
                          <a:ea typeface="+mj-ea"/>
                        </a:rPr>
                        <a:t>人</a:t>
                      </a:r>
                      <a:endParaRPr kumimoji="1" lang="ja-JP" altLang="en-US" sz="2400" dirty="0">
                        <a:latin typeface="+mj-ea"/>
                        <a:ea typeface="+mj-ea"/>
                      </a:endParaRPr>
                    </a:p>
                  </a:txBody>
                  <a:tcPr anchor="ctr"/>
                </a:tc>
              </a:tr>
              <a:tr h="522933">
                <a:tc>
                  <a:txBody>
                    <a:bodyPr/>
                    <a:lstStyle/>
                    <a:p>
                      <a:pPr algn="l"/>
                      <a:r>
                        <a:rPr kumimoji="1" lang="ja-JP" altLang="en-US" sz="2400" kern="1200" dirty="0" smtClean="0">
                          <a:latin typeface="+mj-ea"/>
                          <a:ea typeface="+mj-ea"/>
                        </a:rPr>
                        <a:t>新生児死亡率</a:t>
                      </a:r>
                      <a:endParaRPr kumimoji="1" lang="ja-JP" altLang="en-US" sz="2400" dirty="0">
                        <a:latin typeface="+mj-ea"/>
                        <a:ea typeface="+mj-ea"/>
                      </a:endParaRPr>
                    </a:p>
                  </a:txBody>
                  <a:tcPr anchor="ctr"/>
                </a:tc>
                <a:tc>
                  <a:txBody>
                    <a:bodyPr/>
                    <a:lstStyle/>
                    <a:p>
                      <a:pPr algn="ctr"/>
                      <a:r>
                        <a:rPr kumimoji="1" lang="en-US" altLang="ja-JP" sz="2400" kern="1200" dirty="0" smtClean="0">
                          <a:latin typeface="+mj-ea"/>
                          <a:ea typeface="+mj-ea"/>
                        </a:rPr>
                        <a:t>4.9</a:t>
                      </a:r>
                      <a:endParaRPr kumimoji="1" lang="ja-JP" altLang="en-US" sz="2400" dirty="0">
                        <a:latin typeface="+mj-ea"/>
                        <a:ea typeface="+mj-ea"/>
                      </a:endParaRPr>
                    </a:p>
                  </a:txBody>
                  <a:tcPr anchor="ctr"/>
                </a:tc>
                <a:tc>
                  <a:txBody>
                    <a:bodyPr/>
                    <a:lstStyle/>
                    <a:p>
                      <a:pPr algn="ctr"/>
                      <a:r>
                        <a:rPr kumimoji="1" lang="en-US" altLang="ja-JP" sz="2400" dirty="0" smtClean="0">
                          <a:latin typeface="+mj-ea"/>
                          <a:ea typeface="+mj-ea"/>
                        </a:rPr>
                        <a:t>1.2</a:t>
                      </a:r>
                      <a:endParaRPr kumimoji="1" lang="ja-JP" altLang="en-US" sz="2400" dirty="0">
                        <a:latin typeface="+mj-ea"/>
                        <a:ea typeface="+mj-ea"/>
                      </a:endParaRPr>
                    </a:p>
                  </a:txBody>
                  <a:tcPr anchor="ctr"/>
                </a:tc>
              </a:tr>
              <a:tr h="597638">
                <a:tc>
                  <a:txBody>
                    <a:bodyPr/>
                    <a:lstStyle/>
                    <a:p>
                      <a:pPr algn="l"/>
                      <a:r>
                        <a:rPr kumimoji="1" lang="ja-JP" altLang="en-US" sz="2400" kern="1200" dirty="0" smtClean="0">
                          <a:latin typeface="+mj-ea"/>
                          <a:ea typeface="+mj-ea"/>
                        </a:rPr>
                        <a:t>極低出生体重児の死亡率</a:t>
                      </a:r>
                      <a:endParaRPr kumimoji="1" lang="ja-JP" altLang="en-US" sz="2400" dirty="0">
                        <a:latin typeface="+mj-ea"/>
                        <a:ea typeface="+mj-ea"/>
                      </a:endParaRPr>
                    </a:p>
                  </a:txBody>
                  <a:tcPr anchor="ctr"/>
                </a:tc>
                <a:tc>
                  <a:txBody>
                    <a:bodyPr/>
                    <a:lstStyle/>
                    <a:p>
                      <a:pPr algn="ctr"/>
                      <a:r>
                        <a:rPr kumimoji="1" lang="en-US" altLang="ja-JP" sz="2400" kern="1200" dirty="0" smtClean="0">
                          <a:latin typeface="+mj-ea"/>
                          <a:ea typeface="+mj-ea"/>
                        </a:rPr>
                        <a:t>25%</a:t>
                      </a:r>
                      <a:endParaRPr kumimoji="1" lang="ja-JP" altLang="en-US" sz="2400" dirty="0">
                        <a:latin typeface="+mj-ea"/>
                        <a:ea typeface="+mj-ea"/>
                      </a:endParaRPr>
                    </a:p>
                  </a:txBody>
                  <a:tcPr anchor="ctr"/>
                </a:tc>
                <a:tc>
                  <a:txBody>
                    <a:bodyPr/>
                    <a:lstStyle/>
                    <a:p>
                      <a:pPr algn="ctr"/>
                      <a:r>
                        <a:rPr kumimoji="1" lang="en-US" altLang="ja-JP" sz="2400" dirty="0" smtClean="0">
                          <a:latin typeface="+mj-ea"/>
                          <a:ea typeface="+mj-ea"/>
                        </a:rPr>
                        <a:t>2.1%</a:t>
                      </a:r>
                      <a:endParaRPr kumimoji="1" lang="ja-JP" altLang="en-US" sz="2400" dirty="0">
                        <a:latin typeface="+mj-ea"/>
                        <a:ea typeface="+mj-ea"/>
                      </a:endParaRPr>
                    </a:p>
                  </a:txBody>
                  <a:tcPr anchor="ctr"/>
                </a:tc>
              </a:tr>
              <a:tr h="685857">
                <a:tc>
                  <a:txBody>
                    <a:bodyPr/>
                    <a:lstStyle/>
                    <a:p>
                      <a:pPr algn="l"/>
                      <a:r>
                        <a:rPr kumimoji="1" lang="ja-JP" altLang="en-US" sz="2400" kern="1200" dirty="0" smtClean="0">
                          <a:latin typeface="+mj-ea"/>
                          <a:ea typeface="+mj-ea"/>
                        </a:rPr>
                        <a:t>超低出生体重児の死亡率</a:t>
                      </a:r>
                      <a:endParaRPr kumimoji="1" lang="ja-JP" altLang="en-US" sz="2400" dirty="0">
                        <a:latin typeface="+mj-ea"/>
                        <a:ea typeface="+mj-ea"/>
                      </a:endParaRPr>
                    </a:p>
                  </a:txBody>
                  <a:tcPr anchor="ctr"/>
                </a:tc>
                <a:tc>
                  <a:txBody>
                    <a:bodyPr/>
                    <a:lstStyle/>
                    <a:p>
                      <a:pPr algn="ctr"/>
                      <a:r>
                        <a:rPr kumimoji="1" lang="en-US" altLang="ja-JP" sz="2400" kern="1200" dirty="0" smtClean="0">
                          <a:latin typeface="+mj-ea"/>
                          <a:ea typeface="+mj-ea"/>
                        </a:rPr>
                        <a:t>58%</a:t>
                      </a:r>
                      <a:endParaRPr kumimoji="1" lang="ja-JP" altLang="en-US" sz="2400" dirty="0">
                        <a:latin typeface="+mj-ea"/>
                        <a:ea typeface="+mj-ea"/>
                      </a:endParaRPr>
                    </a:p>
                  </a:txBody>
                  <a:tcPr anchor="ctr"/>
                </a:tc>
                <a:tc>
                  <a:txBody>
                    <a:bodyPr/>
                    <a:lstStyle/>
                    <a:p>
                      <a:pPr algn="ctr"/>
                      <a:r>
                        <a:rPr kumimoji="1" lang="en-US" altLang="ja-JP" sz="2400" dirty="0" smtClean="0">
                          <a:latin typeface="+mj-ea"/>
                          <a:ea typeface="+mj-ea"/>
                        </a:rPr>
                        <a:t>7.5%</a:t>
                      </a:r>
                      <a:endParaRPr kumimoji="1" lang="ja-JP" altLang="en-US" sz="2400" dirty="0">
                        <a:latin typeface="+mj-ea"/>
                        <a:ea typeface="+mj-ea"/>
                      </a:endParaRPr>
                    </a:p>
                  </a:txBody>
                  <a:tcPr anchor="ct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228600" y="304800"/>
            <a:ext cx="8637588" cy="762000"/>
          </a:xfrm>
          <a:prstGeom prst="rect">
            <a:avLst/>
          </a:prstGeom>
          <a:noFill/>
          <a:ln w="9525">
            <a:noFill/>
            <a:miter lim="800000"/>
            <a:headEnd/>
            <a:tailEnd/>
          </a:ln>
        </p:spPr>
        <p:txBody>
          <a:bodyPr anchor="b">
            <a:prstTxWarp prst="textNoShape">
              <a:avLst/>
            </a:prstTxWarp>
            <a:spAutoFit/>
          </a:bodyPr>
          <a:lstStyle/>
          <a:p>
            <a:pPr algn="ctr"/>
            <a:r>
              <a:rPr lang="en-US" altLang="ja-JP" sz="4400" dirty="0">
                <a:solidFill>
                  <a:srgbClr val="000000"/>
                </a:solidFill>
              </a:rPr>
              <a:t>Number of VLBW </a:t>
            </a:r>
            <a:r>
              <a:rPr lang="en-US" altLang="ja-JP" sz="4400" dirty="0" err="1">
                <a:solidFill>
                  <a:srgbClr val="000000"/>
                </a:solidFill>
              </a:rPr>
              <a:t>athetotic</a:t>
            </a:r>
            <a:r>
              <a:rPr lang="en-US" altLang="ja-JP" sz="4400" dirty="0">
                <a:solidFill>
                  <a:srgbClr val="000000"/>
                </a:solidFill>
              </a:rPr>
              <a:t> CP</a:t>
            </a:r>
          </a:p>
        </p:txBody>
      </p:sp>
      <p:graphicFrame>
        <p:nvGraphicFramePr>
          <p:cNvPr id="5" name="Object 5"/>
          <p:cNvGraphicFramePr>
            <a:graphicFrameLocks noChangeAspect="1"/>
          </p:cNvGraphicFramePr>
          <p:nvPr/>
        </p:nvGraphicFramePr>
        <p:xfrm>
          <a:off x="328613" y="1928813"/>
          <a:ext cx="8434387" cy="4111625"/>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762000" y="1219200"/>
            <a:ext cx="7739062" cy="461665"/>
          </a:xfrm>
          <a:prstGeom prst="rect">
            <a:avLst/>
          </a:prstGeom>
          <a:noFill/>
        </p:spPr>
        <p:txBody>
          <a:bodyPr wrap="square">
            <a:spAutoFit/>
          </a:bodyPr>
          <a:lstStyle/>
          <a:p>
            <a:pPr>
              <a:defRPr/>
            </a:pPr>
            <a:r>
              <a:rPr lang="en-US" altLang="ja-JP" sz="2400" dirty="0">
                <a:effectLst>
                  <a:outerShdw blurRad="38100" dist="38100" dir="2700000" algn="tl">
                    <a:srgbClr val="FFFFFF"/>
                  </a:outerShdw>
                </a:effectLst>
                <a:latin typeface="Times New Roman" pitchFamily="18" charset="0"/>
                <a:ea typeface="ＭＳ Ｐゴシック" pitchFamily="50" charset="-128"/>
                <a:cs typeface="+mn-cs"/>
              </a:rPr>
              <a:t>(Arai, H:Bobath Memorial Hospital &amp; </a:t>
            </a:r>
            <a:r>
              <a:rPr lang="en-US" altLang="ja-JP" sz="2400" dirty="0" err="1">
                <a:effectLst>
                  <a:outerShdw blurRad="38100" dist="38100" dir="2700000" algn="tl">
                    <a:srgbClr val="FFFFFF"/>
                  </a:outerShdw>
                </a:effectLst>
                <a:latin typeface="Times New Roman" pitchFamily="18" charset="0"/>
                <a:ea typeface="ＭＳ Ｐゴシック" pitchFamily="50" charset="-128"/>
                <a:cs typeface="+mn-cs"/>
              </a:rPr>
              <a:t>Morinomiya</a:t>
            </a:r>
            <a:r>
              <a:rPr lang="en-US" altLang="ja-JP" sz="2400" dirty="0">
                <a:effectLst>
                  <a:outerShdw blurRad="38100" dist="38100" dir="2700000" algn="tl">
                    <a:srgbClr val="FFFFFF"/>
                  </a:outerShdw>
                </a:effectLst>
                <a:latin typeface="Times New Roman" pitchFamily="18" charset="0"/>
                <a:ea typeface="ＭＳ Ｐゴシック" pitchFamily="50" charset="-128"/>
                <a:cs typeface="+mn-cs"/>
              </a:rPr>
              <a:t> Hospital)</a:t>
            </a:r>
          </a:p>
        </p:txBody>
      </p:sp>
      <p:sp>
        <p:nvSpPr>
          <p:cNvPr id="7" name="スライド番号プレースホルダ 6"/>
          <p:cNvSpPr>
            <a:spLocks noGrp="1"/>
          </p:cNvSpPr>
          <p:nvPr>
            <p:ph type="sldNum" sz="quarter" idx="12"/>
          </p:nvPr>
        </p:nvSpPr>
        <p:spPr/>
        <p:txBody>
          <a:bodyPr/>
          <a:lstStyle/>
          <a:p>
            <a:fld id="{E6B7C3CC-9276-48EE-8166-AA23698FC084}" type="slidenum">
              <a:rPr kumimoji="1" lang="ja-JP" altLang="en-US" smtClean="0"/>
              <a:pPr/>
              <a:t>50</a:t>
            </a:fld>
            <a:endParaRPr kumimoji="1" lang="ja-JP"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Rectangle 5"/>
          <p:cNvSpPr>
            <a:spLocks noChangeArrowheads="1"/>
          </p:cNvSpPr>
          <p:nvPr/>
        </p:nvSpPr>
        <p:spPr bwMode="auto">
          <a:xfrm>
            <a:off x="2133600" y="1447800"/>
            <a:ext cx="4576763" cy="728662"/>
          </a:xfrm>
          <a:prstGeom prst="rect">
            <a:avLst/>
          </a:prstGeom>
          <a:noFill/>
          <a:ln w="9525">
            <a:noFill/>
            <a:miter lim="800000"/>
            <a:headEnd/>
            <a:tailEnd/>
          </a:ln>
        </p:spPr>
        <p:txBody>
          <a:bodyPr>
            <a:prstTxWarp prst="textNoShape">
              <a:avLst/>
            </a:prstTxWarp>
          </a:bodyPr>
          <a:lstStyle/>
          <a:p>
            <a:pPr algn="ctr">
              <a:spcBef>
                <a:spcPct val="20000"/>
              </a:spcBef>
            </a:pPr>
            <a:endParaRPr lang="en-US" altLang="ja-JP" sz="3600" dirty="0"/>
          </a:p>
        </p:txBody>
      </p:sp>
      <p:sp>
        <p:nvSpPr>
          <p:cNvPr id="32773" name="Text Box 7"/>
          <p:cNvSpPr txBox="1">
            <a:spLocks noChangeArrowheads="1"/>
          </p:cNvSpPr>
          <p:nvPr/>
        </p:nvSpPr>
        <p:spPr bwMode="auto">
          <a:xfrm>
            <a:off x="706438" y="3929063"/>
            <a:ext cx="5925445" cy="523220"/>
          </a:xfrm>
          <a:prstGeom prst="rect">
            <a:avLst/>
          </a:prstGeom>
          <a:noFill/>
          <a:ln w="9525">
            <a:noFill/>
            <a:miter lim="800000"/>
            <a:headEnd/>
            <a:tailEnd/>
          </a:ln>
        </p:spPr>
        <p:txBody>
          <a:bodyPr wrap="none">
            <a:prstTxWarp prst="textNoShape">
              <a:avLst/>
            </a:prstTxWarp>
            <a:spAutoFit/>
          </a:bodyPr>
          <a:lstStyle/>
          <a:p>
            <a:r>
              <a:rPr lang="en-US" altLang="ja-JP" sz="2800" dirty="0"/>
              <a:t>Analysis of 26 cases (&gt; 3y.) born </a:t>
            </a:r>
            <a:r>
              <a:rPr lang="en-US" altLang="ja-JP" sz="2800" dirty="0" smtClean="0"/>
              <a:t>preterm</a:t>
            </a:r>
            <a:r>
              <a:rPr lang="ja-JP" altLang="en-US" sz="2800" dirty="0" smtClean="0"/>
              <a:t>；</a:t>
            </a:r>
            <a:endParaRPr lang="en-US" altLang="ja-JP" sz="2800" dirty="0"/>
          </a:p>
        </p:txBody>
      </p:sp>
      <p:sp>
        <p:nvSpPr>
          <p:cNvPr id="32774" name="Text Box 8"/>
          <p:cNvSpPr txBox="1">
            <a:spLocks noChangeArrowheads="1"/>
          </p:cNvSpPr>
          <p:nvPr/>
        </p:nvSpPr>
        <p:spPr bwMode="auto">
          <a:xfrm>
            <a:off x="1981200" y="4419600"/>
            <a:ext cx="4841039" cy="1040285"/>
          </a:xfrm>
          <a:prstGeom prst="rect">
            <a:avLst/>
          </a:prstGeom>
          <a:noFill/>
          <a:ln w="9525">
            <a:noFill/>
            <a:miter lim="800000"/>
            <a:headEnd/>
            <a:tailEnd/>
          </a:ln>
        </p:spPr>
        <p:txBody>
          <a:bodyPr wrap="none">
            <a:prstTxWarp prst="textNoShape">
              <a:avLst/>
            </a:prstTxWarp>
            <a:spAutoFit/>
          </a:bodyPr>
          <a:lstStyle/>
          <a:p>
            <a:pPr>
              <a:spcBef>
                <a:spcPct val="20000"/>
              </a:spcBef>
            </a:pPr>
            <a:r>
              <a:rPr lang="en-US" altLang="ja-JP" sz="2800" dirty="0"/>
              <a:t>GA (</a:t>
            </a:r>
            <a:r>
              <a:rPr lang="en-US" altLang="ja-JP" sz="2800" dirty="0" err="1"/>
              <a:t>w</a:t>
            </a:r>
            <a:r>
              <a:rPr lang="en-US" altLang="ja-JP" sz="2800" dirty="0"/>
              <a:t>)    26.2±2.0   (23</a:t>
            </a:r>
            <a:r>
              <a:rPr lang="ja-JP" altLang="en-US" sz="2800" dirty="0"/>
              <a:t>～</a:t>
            </a:r>
            <a:r>
              <a:rPr lang="en-US" altLang="ja-JP" sz="2800" dirty="0"/>
              <a:t>30)</a:t>
            </a:r>
          </a:p>
          <a:p>
            <a:pPr>
              <a:spcBef>
                <a:spcPct val="20000"/>
              </a:spcBef>
            </a:pPr>
            <a:r>
              <a:rPr lang="en-US" altLang="ja-JP" sz="2800" dirty="0"/>
              <a:t>BW (</a:t>
            </a:r>
            <a:r>
              <a:rPr lang="en-US" altLang="ja-JP" sz="2800" dirty="0" err="1"/>
              <a:t>g</a:t>
            </a:r>
            <a:r>
              <a:rPr lang="en-US" altLang="ja-JP" sz="2800" dirty="0"/>
              <a:t>)  </a:t>
            </a:r>
            <a:r>
              <a:rPr lang="en-US" altLang="ja-JP" sz="2800" dirty="0" smtClean="0"/>
              <a:t>    </a:t>
            </a:r>
            <a:r>
              <a:rPr lang="en-US" altLang="ja-JP" sz="2800" dirty="0"/>
              <a:t>834±187   (544</a:t>
            </a:r>
            <a:r>
              <a:rPr lang="ja-JP" altLang="en-US" sz="2800" dirty="0"/>
              <a:t>～</a:t>
            </a:r>
            <a:r>
              <a:rPr lang="en-US" altLang="ja-JP" sz="2800" dirty="0"/>
              <a:t>1247)</a:t>
            </a:r>
          </a:p>
        </p:txBody>
      </p:sp>
      <p:sp>
        <p:nvSpPr>
          <p:cNvPr id="32776" name="テキスト ボックス 8"/>
          <p:cNvSpPr txBox="1">
            <a:spLocks noChangeArrowheads="1"/>
          </p:cNvSpPr>
          <p:nvPr/>
        </p:nvSpPr>
        <p:spPr bwMode="auto">
          <a:xfrm>
            <a:off x="304800" y="2667000"/>
            <a:ext cx="8552685" cy="1077218"/>
          </a:xfrm>
          <a:prstGeom prst="rect">
            <a:avLst/>
          </a:prstGeom>
          <a:noFill/>
          <a:ln w="9525">
            <a:noFill/>
            <a:miter lim="800000"/>
            <a:headEnd/>
            <a:tailEnd/>
          </a:ln>
        </p:spPr>
        <p:txBody>
          <a:bodyPr wrap="square">
            <a:prstTxWarp prst="textNoShape">
              <a:avLst/>
            </a:prstTxWarp>
            <a:spAutoFit/>
          </a:bodyPr>
          <a:lstStyle/>
          <a:p>
            <a:r>
              <a:rPr lang="en-US" altLang="ja-JP" sz="3200" dirty="0"/>
              <a:t>(Provided by the </a:t>
            </a:r>
            <a:r>
              <a:rPr lang="en-US" altLang="ja-JP" sz="3200" dirty="0" err="1"/>
              <a:t>coputesy</a:t>
            </a:r>
            <a:r>
              <a:rPr lang="en-US" altLang="ja-JP" sz="3200" dirty="0"/>
              <a:t> of  Dr. Arai, H</a:t>
            </a:r>
          </a:p>
          <a:p>
            <a:r>
              <a:rPr lang="en-US" altLang="ja-JP" sz="3200" dirty="0" err="1"/>
              <a:t>Bobath</a:t>
            </a:r>
            <a:r>
              <a:rPr lang="en-US" altLang="ja-JP" sz="3200" dirty="0"/>
              <a:t> Memorial Hospital and </a:t>
            </a:r>
            <a:r>
              <a:rPr lang="en-US" altLang="ja-JP" sz="3200" dirty="0" err="1"/>
              <a:t>Morinomiya</a:t>
            </a:r>
            <a:r>
              <a:rPr lang="en-US" altLang="ja-JP" sz="3200" dirty="0"/>
              <a:t> Hospital)</a:t>
            </a:r>
            <a:endParaRPr lang="ja-JP" altLang="en-US" sz="3200" dirty="0"/>
          </a:p>
        </p:txBody>
      </p:sp>
      <p:sp>
        <p:nvSpPr>
          <p:cNvPr id="9" name="タイトル 8"/>
          <p:cNvSpPr>
            <a:spLocks noGrp="1"/>
          </p:cNvSpPr>
          <p:nvPr>
            <p:ph type="title"/>
          </p:nvPr>
        </p:nvSpPr>
        <p:spPr>
          <a:xfrm>
            <a:off x="609600" y="457200"/>
            <a:ext cx="7772400" cy="1362075"/>
          </a:xfrm>
        </p:spPr>
        <p:txBody>
          <a:bodyPr>
            <a:normAutofit/>
          </a:bodyPr>
          <a:lstStyle/>
          <a:p>
            <a:pPr algn="ctr"/>
            <a:r>
              <a:rPr lang="en-US" altLang="ja-JP" dirty="0" err="1" smtClean="0"/>
              <a:t>Dystonic</a:t>
            </a:r>
            <a:r>
              <a:rPr lang="en-US" altLang="ja-JP" dirty="0" smtClean="0"/>
              <a:t> Cerebral Palsy</a:t>
            </a:r>
            <a:br>
              <a:rPr lang="en-US" altLang="ja-JP" dirty="0" smtClean="0"/>
            </a:br>
            <a:r>
              <a:rPr lang="en-US" altLang="ja-JP" sz="3200" dirty="0" err="1" smtClean="0"/>
              <a:t>Kernicterus</a:t>
            </a:r>
            <a:r>
              <a:rPr lang="en-US" altLang="ja-JP" sz="3200" dirty="0" smtClean="0"/>
              <a:t> or not?</a:t>
            </a:r>
            <a:endParaRPr lang="ja-JP" altLang="en-US" sz="3200" dirty="0"/>
          </a:p>
        </p:txBody>
      </p:sp>
      <p:sp>
        <p:nvSpPr>
          <p:cNvPr id="11" name="スライド番号プレースホルダ 10"/>
          <p:cNvSpPr>
            <a:spLocks noGrp="1"/>
          </p:cNvSpPr>
          <p:nvPr>
            <p:ph type="sldNum" sz="quarter" idx="12"/>
          </p:nvPr>
        </p:nvSpPr>
        <p:spPr/>
        <p:txBody>
          <a:bodyPr/>
          <a:lstStyle/>
          <a:p>
            <a:fld id="{E6B7C3CC-9276-48EE-8166-AA23698FC084}" type="slidenum">
              <a:rPr kumimoji="1" lang="ja-JP" altLang="en-US" smtClean="0"/>
              <a:pPr/>
              <a:t>51</a:t>
            </a:fld>
            <a:endParaRPr kumimoji="1" lang="ja-JP" altLang="en-US"/>
          </a:p>
        </p:txBody>
      </p:sp>
      <p:sp>
        <p:nvSpPr>
          <p:cNvPr id="8" name="テキスト ボックス 7"/>
          <p:cNvSpPr txBox="1"/>
          <p:nvPr/>
        </p:nvSpPr>
        <p:spPr>
          <a:xfrm>
            <a:off x="2743200" y="5943600"/>
            <a:ext cx="5407635" cy="461665"/>
          </a:xfrm>
          <a:prstGeom prst="rect">
            <a:avLst/>
          </a:prstGeom>
          <a:noFill/>
        </p:spPr>
        <p:txBody>
          <a:bodyPr wrap="none" rtlCol="0">
            <a:spAutoFit/>
          </a:bodyPr>
          <a:lstStyle/>
          <a:p>
            <a:r>
              <a:rPr kumimoji="1" lang="ja-JP" altLang="en-US" sz="2400" b="1" dirty="0" smtClean="0"/>
              <a:t>淀川キリスト　船戸正久先生発表から</a:t>
            </a:r>
            <a:endParaRPr kumimoji="1" lang="ja-JP" altLang="en-US" sz="24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28600" y="228600"/>
            <a:ext cx="8637588" cy="762000"/>
          </a:xfrm>
          <a:prstGeom prst="rect">
            <a:avLst/>
          </a:prstGeom>
          <a:noFill/>
          <a:ln w="9525">
            <a:noFill/>
            <a:miter lim="800000"/>
            <a:headEnd/>
            <a:tailEnd/>
          </a:ln>
        </p:spPr>
        <p:txBody>
          <a:bodyPr anchor="b">
            <a:prstTxWarp prst="textNoShape">
              <a:avLst/>
            </a:prstTxWarp>
            <a:spAutoFit/>
          </a:bodyPr>
          <a:lstStyle/>
          <a:p>
            <a:pPr algn="ctr"/>
            <a:r>
              <a:rPr lang="en-US" altLang="ja-JP" sz="4400" dirty="0"/>
              <a:t>Affirmative</a:t>
            </a:r>
          </a:p>
        </p:txBody>
      </p:sp>
      <p:sp>
        <p:nvSpPr>
          <p:cNvPr id="33795" name="Rectangle 3"/>
          <p:cNvSpPr>
            <a:spLocks noChangeArrowheads="1"/>
          </p:cNvSpPr>
          <p:nvPr/>
        </p:nvSpPr>
        <p:spPr bwMode="auto">
          <a:xfrm>
            <a:off x="304800" y="990600"/>
            <a:ext cx="8636000" cy="3886200"/>
          </a:xfrm>
          <a:prstGeom prst="rect">
            <a:avLst/>
          </a:prstGeom>
          <a:noFill/>
          <a:ln w="9525">
            <a:noFill/>
            <a:miter lim="800000"/>
            <a:headEnd/>
            <a:tailEnd/>
          </a:ln>
        </p:spPr>
        <p:txBody>
          <a:bodyPr>
            <a:prstTxWarp prst="textNoShape">
              <a:avLst/>
            </a:prstTxWarp>
          </a:bodyPr>
          <a:lstStyle/>
          <a:p>
            <a:pPr marL="609600" indent="-609600">
              <a:spcBef>
                <a:spcPct val="20000"/>
              </a:spcBef>
              <a:spcAft>
                <a:spcPts val="1200"/>
              </a:spcAft>
              <a:buFont typeface="Wingdings" charset="2"/>
              <a:buAutoNum type="arabicPeriod"/>
            </a:pPr>
            <a:r>
              <a:rPr lang="en-US" altLang="ja-JP" sz="2800" dirty="0" err="1"/>
              <a:t>Dystonic</a:t>
            </a:r>
            <a:r>
              <a:rPr lang="en-US" altLang="ja-JP" sz="2800" dirty="0"/>
              <a:t> cerebral </a:t>
            </a:r>
            <a:r>
              <a:rPr lang="en-US" altLang="ja-JP" sz="2800" dirty="0" smtClean="0"/>
              <a:t>palsy</a:t>
            </a:r>
          </a:p>
          <a:p>
            <a:pPr marL="609600" indent="-609600">
              <a:spcBef>
                <a:spcPct val="20000"/>
              </a:spcBef>
              <a:spcAft>
                <a:spcPts val="1200"/>
              </a:spcAft>
              <a:buFont typeface="Wingdings" charset="2"/>
              <a:buAutoNum type="arabicPeriod"/>
            </a:pPr>
            <a:r>
              <a:rPr lang="en-US" altLang="ja-JP" sz="2800" dirty="0"/>
              <a:t>T2 </a:t>
            </a:r>
            <a:r>
              <a:rPr lang="en-US" altLang="ja-JP" sz="2800" dirty="0" err="1"/>
              <a:t>hyperintensity</a:t>
            </a:r>
            <a:r>
              <a:rPr lang="en-US" altLang="ja-JP" sz="2800" dirty="0"/>
              <a:t> of internal </a:t>
            </a:r>
            <a:r>
              <a:rPr lang="en-US" altLang="ja-JP" sz="2800" dirty="0" err="1"/>
              <a:t>globus</a:t>
            </a:r>
            <a:r>
              <a:rPr lang="en-US" altLang="ja-JP" sz="2800" dirty="0"/>
              <a:t> </a:t>
            </a:r>
            <a:r>
              <a:rPr lang="en-US" altLang="ja-JP" sz="2800" dirty="0" err="1" smtClean="0"/>
              <a:t>pallidus</a:t>
            </a:r>
            <a:endParaRPr lang="en-US" altLang="ja-JP" sz="2800" dirty="0" smtClean="0"/>
          </a:p>
          <a:p>
            <a:pPr marL="1066800" lvl="1" indent="-609600">
              <a:spcBef>
                <a:spcPct val="20000"/>
              </a:spcBef>
              <a:spcAft>
                <a:spcPts val="1200"/>
              </a:spcAft>
              <a:buFont typeface="Wingdings" charset="2"/>
              <a:buChar char="Ø"/>
            </a:pPr>
            <a:r>
              <a:rPr lang="en-US" altLang="ja-JP" sz="2800" b="1" dirty="0" smtClean="0"/>
              <a:t>88% (14/16) had </a:t>
            </a:r>
            <a:r>
              <a:rPr lang="en-US" altLang="ja-JP" sz="2800" b="1" dirty="0" err="1" smtClean="0"/>
              <a:t>pallidal</a:t>
            </a:r>
            <a:r>
              <a:rPr lang="en-US" altLang="ja-JP" sz="2800" b="1" dirty="0" smtClean="0"/>
              <a:t> </a:t>
            </a:r>
            <a:r>
              <a:rPr lang="en-US" altLang="ja-JP" sz="2800" b="1" dirty="0" err="1" smtClean="0"/>
              <a:t>hyperintensity</a:t>
            </a:r>
            <a:r>
              <a:rPr lang="en-US" altLang="ja-JP" sz="2800" b="1" dirty="0" smtClean="0"/>
              <a:t> (&lt;1y).</a:t>
            </a:r>
            <a:endParaRPr lang="en-US" altLang="ja-JP" sz="2800" dirty="0" smtClean="0"/>
          </a:p>
          <a:p>
            <a:pPr marL="609600" indent="-609600">
              <a:spcBef>
                <a:spcPct val="20000"/>
              </a:spcBef>
              <a:spcAft>
                <a:spcPts val="1200"/>
              </a:spcAft>
              <a:buFont typeface="Wingdings" charset="2"/>
              <a:buAutoNum type="arabicPeriod"/>
            </a:pPr>
            <a:r>
              <a:rPr lang="en-US" altLang="ja-JP" sz="2800" dirty="0"/>
              <a:t>Abnormal </a:t>
            </a:r>
            <a:r>
              <a:rPr lang="en-US" altLang="ja-JP" sz="2800" dirty="0" smtClean="0"/>
              <a:t>ABR</a:t>
            </a:r>
          </a:p>
          <a:p>
            <a:pPr marL="1066800" lvl="1" indent="-609600">
              <a:spcBef>
                <a:spcPct val="20000"/>
              </a:spcBef>
              <a:spcAft>
                <a:spcPts val="1200"/>
              </a:spcAft>
              <a:buFont typeface="Wingdings" charset="2"/>
              <a:buChar char="Ø"/>
            </a:pPr>
            <a:r>
              <a:rPr lang="en-US" altLang="ja-JP" sz="2800" b="1" dirty="0" smtClean="0"/>
              <a:t>50% (10/20) was abnormal around 40w PCA.</a:t>
            </a:r>
            <a:endParaRPr lang="en-US" altLang="ja-JP" sz="2800" dirty="0" smtClean="0"/>
          </a:p>
          <a:p>
            <a:pPr marL="609600" indent="-609600">
              <a:spcBef>
                <a:spcPct val="20000"/>
              </a:spcBef>
              <a:spcAft>
                <a:spcPts val="1200"/>
              </a:spcAft>
              <a:buFont typeface="Wingdings" charset="2"/>
              <a:buAutoNum type="arabicPeriod"/>
            </a:pPr>
            <a:r>
              <a:rPr lang="en-US" altLang="ja-JP" sz="2800" dirty="0"/>
              <a:t>Relatively good cognitive and communicative </a:t>
            </a:r>
            <a:r>
              <a:rPr lang="en-US" altLang="ja-JP" sz="2800" dirty="0" smtClean="0"/>
              <a:t>development</a:t>
            </a:r>
          </a:p>
          <a:p>
            <a:pPr marL="1066800" lvl="1" indent="-609600">
              <a:spcBef>
                <a:spcPct val="20000"/>
              </a:spcBef>
              <a:spcAft>
                <a:spcPts val="1200"/>
              </a:spcAft>
              <a:buFont typeface="Wingdings" charset="2"/>
              <a:buChar char="Ø"/>
            </a:pPr>
            <a:r>
              <a:rPr lang="en-US" altLang="ja-JP" sz="2800" b="1" dirty="0" smtClean="0"/>
              <a:t>87% (20/23) spoke words, 52% spoke sentences</a:t>
            </a:r>
          </a:p>
          <a:p>
            <a:pPr marL="609600" indent="-609600">
              <a:spcBef>
                <a:spcPct val="20000"/>
              </a:spcBef>
              <a:spcAft>
                <a:spcPts val="1200"/>
              </a:spcAft>
              <a:buFont typeface="Wingdings" charset="2"/>
              <a:buAutoNum type="arabicPeriod"/>
            </a:pPr>
            <a:endParaRPr lang="en-US" altLang="ja-JP" sz="3200" dirty="0" smtClean="0"/>
          </a:p>
          <a:p>
            <a:pPr marL="1079500" lvl="1">
              <a:spcBef>
                <a:spcPct val="20000"/>
              </a:spcBef>
            </a:pPr>
            <a:endParaRPr lang="en-US" altLang="ja-JP" sz="2800" dirty="0"/>
          </a:p>
        </p:txBody>
      </p:sp>
      <p:sp>
        <p:nvSpPr>
          <p:cNvPr id="7" name="スライド番号プレースホルダ 6"/>
          <p:cNvSpPr>
            <a:spLocks noGrp="1"/>
          </p:cNvSpPr>
          <p:nvPr>
            <p:ph type="sldNum" sz="quarter" idx="12"/>
          </p:nvPr>
        </p:nvSpPr>
        <p:spPr/>
        <p:txBody>
          <a:bodyPr/>
          <a:lstStyle/>
          <a:p>
            <a:fld id="{E6B7C3CC-9276-48EE-8166-AA23698FC084}" type="slidenum">
              <a:rPr kumimoji="1" lang="ja-JP" altLang="en-US" smtClean="0"/>
              <a:pPr/>
              <a:t>52</a:t>
            </a:fld>
            <a:endParaRPr kumimoji="1" lang="ja-JP"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txBox="1">
            <a:spLocks/>
          </p:cNvSpPr>
          <p:nvPr/>
        </p:nvSpPr>
        <p:spPr>
          <a:xfrm>
            <a:off x="381000" y="2057400"/>
            <a:ext cx="8763000" cy="4279900"/>
          </a:xfrm>
          <a:prstGeom prst="rect">
            <a:avLst/>
          </a:prstGeom>
        </p:spPr>
        <p:txBody>
          <a:bodyPr>
            <a:prstTxWarp prst="textNoShape">
              <a:avLst/>
            </a:prstTxWarp>
            <a:normAutofit/>
          </a:bodyPr>
          <a:lstStyle/>
          <a:p>
            <a:pPr>
              <a:lnSpc>
                <a:spcPct val="90000"/>
              </a:lnSpc>
              <a:buFont typeface="Wingdings 2" charset="2"/>
              <a:buNone/>
              <a:tabLst>
                <a:tab pos="3143250" algn="l"/>
                <a:tab pos="5018088" algn="l"/>
              </a:tabLst>
            </a:pPr>
            <a:r>
              <a:rPr lang="en-US" altLang="ja-JP" sz="2400" b="1" dirty="0"/>
              <a:t>10 cases reported (phototherapy only</a:t>
            </a:r>
            <a:r>
              <a:rPr lang="en-US" altLang="ja-JP" sz="2400" b="1" dirty="0" smtClean="0"/>
              <a:t>)</a:t>
            </a:r>
          </a:p>
          <a:p>
            <a:pPr>
              <a:lnSpc>
                <a:spcPct val="90000"/>
              </a:lnSpc>
              <a:buFont typeface="Wingdings 2" charset="2"/>
              <a:buNone/>
              <a:tabLst>
                <a:tab pos="3143250" algn="l"/>
                <a:tab pos="5018088" algn="l"/>
              </a:tabLst>
            </a:pPr>
            <a:r>
              <a:rPr lang="en-US" altLang="ja-JP" sz="2400" b="1" dirty="0"/>
              <a:t>Birth weight; 834</a:t>
            </a:r>
            <a:r>
              <a:rPr lang="ja-JP" sz="2400" b="1" dirty="0"/>
              <a:t>±</a:t>
            </a:r>
            <a:r>
              <a:rPr lang="en-US" altLang="ja-JP" sz="2400" b="1" dirty="0"/>
              <a:t>173g (626 – 1186g)</a:t>
            </a:r>
          </a:p>
          <a:p>
            <a:pPr>
              <a:lnSpc>
                <a:spcPct val="90000"/>
              </a:lnSpc>
              <a:buFont typeface="Wingdings 2" charset="2"/>
              <a:buNone/>
              <a:tabLst>
                <a:tab pos="3143250" algn="l"/>
                <a:tab pos="5018088" algn="l"/>
              </a:tabLst>
            </a:pPr>
            <a:r>
              <a:rPr lang="en-US" altLang="ja-JP" sz="2400" b="1" dirty="0"/>
              <a:t>Gestational age: 25.4</a:t>
            </a:r>
            <a:r>
              <a:rPr lang="ja-JP" sz="2400" b="1" dirty="0"/>
              <a:t>±</a:t>
            </a:r>
            <a:r>
              <a:rPr lang="en-US" altLang="ja-JP" sz="2400" b="1" dirty="0"/>
              <a:t>1.6wks (23w5d - 28w2d)</a:t>
            </a:r>
          </a:p>
          <a:p>
            <a:pPr>
              <a:lnSpc>
                <a:spcPct val="90000"/>
              </a:lnSpc>
              <a:buFont typeface="Wingdings 2" charset="2"/>
              <a:buNone/>
              <a:tabLst>
                <a:tab pos="3143250" algn="l"/>
                <a:tab pos="5018088" algn="l"/>
              </a:tabLst>
            </a:pPr>
            <a:endParaRPr lang="en-US" altLang="ja-JP" sz="2400" b="1" dirty="0"/>
          </a:p>
          <a:p>
            <a:pPr>
              <a:lnSpc>
                <a:spcPct val="90000"/>
              </a:lnSpc>
              <a:buFont typeface="Wingdings 2" charset="2"/>
              <a:buNone/>
              <a:tabLst>
                <a:tab pos="3143250" algn="l"/>
                <a:tab pos="5018088" algn="l"/>
              </a:tabLst>
            </a:pPr>
            <a:r>
              <a:rPr lang="en-US" altLang="ja-JP" sz="2400" b="1" dirty="0"/>
              <a:t>Brain-echo finding: IVH:3 , PVL:3 </a:t>
            </a:r>
          </a:p>
          <a:p>
            <a:pPr eaLnBrk="0" hangingPunct="0">
              <a:lnSpc>
                <a:spcPct val="90000"/>
              </a:lnSpc>
              <a:spcBef>
                <a:spcPct val="20000"/>
              </a:spcBef>
              <a:buFont typeface="Wingdings 2" charset="2"/>
              <a:buNone/>
              <a:tabLst>
                <a:tab pos="3143250" algn="l"/>
                <a:tab pos="5018088" algn="l"/>
              </a:tabLst>
            </a:pPr>
            <a:r>
              <a:rPr lang="en-US" altLang="ja-JP" sz="2400" b="1" dirty="0"/>
              <a:t>Brain MRI : </a:t>
            </a:r>
            <a:r>
              <a:rPr lang="en-US" altLang="ja-JP" sz="2400" b="1" dirty="0" smtClean="0"/>
              <a:t>8 </a:t>
            </a:r>
            <a:r>
              <a:rPr lang="en-US" altLang="ja-JP" sz="2400" b="1" dirty="0"/>
              <a:t>(T2 HI in </a:t>
            </a:r>
            <a:r>
              <a:rPr lang="en-US" altLang="ja-JP" sz="2400" b="1" dirty="0" err="1"/>
              <a:t>globus</a:t>
            </a:r>
            <a:r>
              <a:rPr lang="en-US" altLang="ja-JP" sz="2400" b="1" dirty="0"/>
              <a:t> </a:t>
            </a:r>
            <a:r>
              <a:rPr lang="en-US" altLang="ja-JP" sz="2400" b="1" dirty="0" err="1"/>
              <a:t>pallidus</a:t>
            </a:r>
            <a:r>
              <a:rPr lang="en-US" altLang="ja-JP" sz="2400" b="1" dirty="0"/>
              <a:t>: 5 , </a:t>
            </a:r>
            <a:r>
              <a:rPr lang="en-US" altLang="ja-JP" sz="2400" b="1" dirty="0" err="1"/>
              <a:t>cerebellar</a:t>
            </a:r>
            <a:r>
              <a:rPr lang="en-US" altLang="ja-JP" sz="2400" b="1" dirty="0"/>
              <a:t> atrophy: 3)</a:t>
            </a:r>
          </a:p>
          <a:p>
            <a:pPr eaLnBrk="0" hangingPunct="0">
              <a:lnSpc>
                <a:spcPct val="90000"/>
              </a:lnSpc>
              <a:spcBef>
                <a:spcPct val="20000"/>
              </a:spcBef>
              <a:buFont typeface="Wingdings 2" charset="2"/>
              <a:buNone/>
              <a:tabLst>
                <a:tab pos="3143250" algn="l"/>
                <a:tab pos="5018088" algn="l"/>
              </a:tabLst>
            </a:pPr>
            <a:r>
              <a:rPr lang="en-US" altLang="ja-JP" sz="2400" b="1" dirty="0"/>
              <a:t>ABR:  8   (non-response: 7,  prolonged latencies: 1)</a:t>
            </a:r>
            <a:endParaRPr lang="en-US" altLang="ja-JP" sz="2400" b="1" dirty="0" smtClean="0"/>
          </a:p>
          <a:p>
            <a:pPr eaLnBrk="0" hangingPunct="0">
              <a:lnSpc>
                <a:spcPct val="90000"/>
              </a:lnSpc>
              <a:spcBef>
                <a:spcPct val="20000"/>
              </a:spcBef>
              <a:buFont typeface="Wingdings 2" charset="2"/>
              <a:buNone/>
              <a:tabLst>
                <a:tab pos="3143250" algn="l"/>
                <a:tab pos="5018088" algn="l"/>
              </a:tabLst>
            </a:pPr>
            <a:endParaRPr lang="en-US" altLang="ja-JP" sz="2400" b="1" dirty="0" smtClean="0"/>
          </a:p>
          <a:p>
            <a:pPr eaLnBrk="0" hangingPunct="0">
              <a:lnSpc>
                <a:spcPct val="90000"/>
              </a:lnSpc>
              <a:spcBef>
                <a:spcPct val="20000"/>
              </a:spcBef>
              <a:buFont typeface="Wingdings 2" charset="2"/>
              <a:buNone/>
              <a:tabLst>
                <a:tab pos="3143250" algn="l"/>
                <a:tab pos="5018088" algn="l"/>
              </a:tabLst>
            </a:pPr>
            <a:r>
              <a:rPr lang="en-US" altLang="ja-JP" sz="2400" b="1" dirty="0" smtClean="0"/>
              <a:t>TB</a:t>
            </a:r>
            <a:r>
              <a:rPr lang="en-US" altLang="ja-JP" sz="2400" b="1" dirty="0"/>
              <a:t>=&amp;&gt;10mg/dl:  5/10        </a:t>
            </a:r>
          </a:p>
          <a:p>
            <a:pPr eaLnBrk="0" hangingPunct="0">
              <a:lnSpc>
                <a:spcPct val="90000"/>
              </a:lnSpc>
              <a:spcBef>
                <a:spcPct val="20000"/>
              </a:spcBef>
              <a:buFont typeface="Wingdings 2" charset="2"/>
              <a:buNone/>
              <a:tabLst>
                <a:tab pos="3143250" algn="l"/>
                <a:tab pos="5018088" algn="l"/>
              </a:tabLst>
            </a:pPr>
            <a:r>
              <a:rPr lang="en-US" altLang="ja-JP" sz="2400" b="1" dirty="0"/>
              <a:t>UB=&amp;&gt;1.0ug/dl:  3/10</a:t>
            </a:r>
          </a:p>
          <a:p>
            <a:pPr eaLnBrk="0" hangingPunct="0">
              <a:lnSpc>
                <a:spcPct val="90000"/>
              </a:lnSpc>
              <a:spcBef>
                <a:spcPct val="20000"/>
              </a:spcBef>
              <a:buFont typeface="Wingdings 2" charset="2"/>
              <a:buNone/>
              <a:tabLst>
                <a:tab pos="3143250" algn="l"/>
                <a:tab pos="5018088" algn="l"/>
              </a:tabLst>
            </a:pPr>
            <a:r>
              <a:rPr lang="ja-JP" altLang="en-US" sz="2400" b="1" dirty="0"/>
              <a:t>→</a:t>
            </a:r>
            <a:r>
              <a:rPr lang="en-US" altLang="ja-JP" sz="2400" b="1" dirty="0"/>
              <a:t>Prolonged Jaundice noted, but no ET during the </a:t>
            </a:r>
            <a:r>
              <a:rPr lang="en-US" altLang="ja-JP" sz="2400" b="1" dirty="0" smtClean="0"/>
              <a:t>course</a:t>
            </a:r>
            <a:endParaRPr lang="ja-JP" altLang="en-US" b="1" dirty="0"/>
          </a:p>
        </p:txBody>
      </p:sp>
      <p:sp>
        <p:nvSpPr>
          <p:cNvPr id="4" name="正方形/長方形 3"/>
          <p:cNvSpPr/>
          <p:nvPr/>
        </p:nvSpPr>
        <p:spPr>
          <a:xfrm>
            <a:off x="304800" y="228600"/>
            <a:ext cx="8510587" cy="1569660"/>
          </a:xfrm>
          <a:prstGeom prst="rect">
            <a:avLst/>
          </a:prstGeom>
          <a:solidFill>
            <a:schemeClr val="accent5">
              <a:lumMod val="50000"/>
            </a:schemeClr>
          </a:solidFill>
        </p:spPr>
        <p:txBody>
          <a:bodyPr wrap="square">
            <a:prstTxWarp prst="textNoShape">
              <a:avLst/>
            </a:prstTxWarp>
            <a:spAutoFit/>
          </a:bodyPr>
          <a:lstStyle/>
          <a:p>
            <a:pPr algn="ctr"/>
            <a:r>
              <a:rPr lang="en-US" altLang="ja-JP" sz="3200" b="1" dirty="0" err="1">
                <a:solidFill>
                  <a:srgbClr val="FFFF00"/>
                </a:solidFill>
              </a:rPr>
              <a:t>Athetotic</a:t>
            </a:r>
            <a:r>
              <a:rPr lang="en-US" altLang="ja-JP" sz="3200" b="1" dirty="0">
                <a:solidFill>
                  <a:srgbClr val="FFFF00"/>
                </a:solidFill>
              </a:rPr>
              <a:t> CP  and </a:t>
            </a:r>
            <a:r>
              <a:rPr lang="en-US" altLang="ja-JP" sz="3200" b="1" dirty="0" err="1">
                <a:solidFill>
                  <a:srgbClr val="FFFF00"/>
                </a:solidFill>
              </a:rPr>
              <a:t>Kernicterus</a:t>
            </a:r>
            <a:r>
              <a:rPr lang="en-US" altLang="ja-JP" sz="3200" b="1" dirty="0">
                <a:solidFill>
                  <a:srgbClr val="FFFF00"/>
                </a:solidFill>
              </a:rPr>
              <a:t> in VLBW infants</a:t>
            </a:r>
          </a:p>
          <a:p>
            <a:pPr algn="ctr"/>
            <a:r>
              <a:rPr lang="en-US" altLang="ja-JP" sz="3200" b="1" dirty="0">
                <a:solidFill>
                  <a:srgbClr val="FFFF00"/>
                </a:solidFill>
              </a:rPr>
              <a:t> – Cohort Surveillance  by the JSPNM</a:t>
            </a:r>
          </a:p>
          <a:p>
            <a:pPr algn="ctr"/>
            <a:r>
              <a:rPr lang="en-US" altLang="ja-JP" sz="3200" b="1" dirty="0">
                <a:solidFill>
                  <a:schemeClr val="bg1"/>
                </a:solidFill>
              </a:rPr>
              <a:t> by Arai H, </a:t>
            </a:r>
            <a:r>
              <a:rPr lang="en-US" altLang="ja-JP" sz="3200" b="1" dirty="0" err="1">
                <a:solidFill>
                  <a:schemeClr val="bg1"/>
                </a:solidFill>
              </a:rPr>
              <a:t>Funato</a:t>
            </a:r>
            <a:r>
              <a:rPr lang="en-US" altLang="ja-JP" sz="3200" b="1" dirty="0">
                <a:solidFill>
                  <a:schemeClr val="bg1"/>
                </a:solidFill>
              </a:rPr>
              <a:t> M</a:t>
            </a:r>
            <a:endParaRPr lang="ja-JP" altLang="en-US" sz="3200" b="1" dirty="0">
              <a:solidFill>
                <a:schemeClr val="bg1"/>
              </a:solidFill>
            </a:endParaRPr>
          </a:p>
        </p:txBody>
      </p:sp>
      <p:sp>
        <p:nvSpPr>
          <p:cNvPr id="5" name="スライド番号プレースホルダ 4"/>
          <p:cNvSpPr>
            <a:spLocks noGrp="1"/>
          </p:cNvSpPr>
          <p:nvPr>
            <p:ph type="sldNum" sz="quarter" idx="12"/>
          </p:nvPr>
        </p:nvSpPr>
        <p:spPr/>
        <p:txBody>
          <a:bodyPr/>
          <a:lstStyle/>
          <a:p>
            <a:fld id="{E6B7C3CC-9276-48EE-8166-AA23698FC084}" type="slidenum">
              <a:rPr kumimoji="1" lang="ja-JP" altLang="en-US" smtClean="0"/>
              <a:pPr/>
              <a:t>53</a:t>
            </a:fld>
            <a:endParaRPr kumimoji="1" lang="ja-JP"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タイトル 1"/>
          <p:cNvSpPr>
            <a:spLocks noGrp="1"/>
          </p:cNvSpPr>
          <p:nvPr>
            <p:ph type="title"/>
          </p:nvPr>
        </p:nvSpPr>
        <p:spPr>
          <a:xfrm>
            <a:off x="685800" y="228600"/>
            <a:ext cx="7772400" cy="1743075"/>
          </a:xfrm>
        </p:spPr>
        <p:txBody>
          <a:bodyPr lIns="128016" tIns="64008" rIns="128016">
            <a:normAutofit/>
          </a:bodyPr>
          <a:lstStyle/>
          <a:p>
            <a:r>
              <a:rPr lang="ja-JP" altLang="en-US" sz="3400" dirty="0" smtClean="0">
                <a:latin typeface="ＭＳ Ｐゴシック" charset="-128"/>
              </a:rPr>
              <a:t>まとめ１</a:t>
            </a:r>
            <a:r>
              <a:rPr lang="en-US" altLang="ja-JP" sz="3400" dirty="0" smtClean="0">
                <a:latin typeface="ＭＳ Ｐゴシック" charset="-128"/>
              </a:rPr>
              <a:t/>
            </a:r>
            <a:br>
              <a:rPr lang="en-US" altLang="ja-JP" sz="3400" dirty="0" smtClean="0">
                <a:latin typeface="ＭＳ Ｐゴシック" charset="-128"/>
              </a:rPr>
            </a:br>
            <a:r>
              <a:rPr lang="en-US" altLang="ja-JP" sz="3400" dirty="0" smtClean="0">
                <a:latin typeface="ＭＳ Ｐゴシック" charset="-128"/>
              </a:rPr>
              <a:t/>
            </a:r>
            <a:br>
              <a:rPr lang="en-US" altLang="ja-JP" sz="3400" dirty="0" smtClean="0">
                <a:latin typeface="ＭＳ Ｐゴシック" charset="-128"/>
              </a:rPr>
            </a:br>
            <a:r>
              <a:rPr lang="ja-JP" altLang="en-US" sz="3400" dirty="0" smtClean="0">
                <a:latin typeface="ＭＳ Ｐゴシック" charset="-128"/>
              </a:rPr>
              <a:t>黄疸管理の進歩と課題</a:t>
            </a:r>
            <a:endParaRPr lang="ja-JP" altLang="en-US" sz="3400" dirty="0">
              <a:latin typeface="ＭＳ Ｐゴシック" charset="-128"/>
            </a:endParaRPr>
          </a:p>
        </p:txBody>
      </p:sp>
      <p:sp>
        <p:nvSpPr>
          <p:cNvPr id="84995" name="コンテンツ プレースホルダ 2"/>
          <p:cNvSpPr>
            <a:spLocks noGrp="1"/>
          </p:cNvSpPr>
          <p:nvPr>
            <p:ph type="body" idx="1"/>
          </p:nvPr>
        </p:nvSpPr>
        <p:spPr>
          <a:xfrm>
            <a:off x="228600" y="2667000"/>
            <a:ext cx="8494713" cy="3352800"/>
          </a:xfrm>
        </p:spPr>
        <p:txBody>
          <a:bodyPr lIns="128016" tIns="64008" rIns="128016" bIns="64008">
            <a:noAutofit/>
          </a:bodyPr>
          <a:lstStyle/>
          <a:p>
            <a:pPr marL="457200" indent="-457200">
              <a:lnSpc>
                <a:spcPct val="110000"/>
              </a:lnSpc>
              <a:spcAft>
                <a:spcPts val="840"/>
              </a:spcAft>
              <a:buClr>
                <a:schemeClr val="tx1"/>
              </a:buClr>
              <a:buFont typeface="+mj-lt"/>
              <a:buAutoNum type="arabicParenR"/>
            </a:pPr>
            <a:r>
              <a:rPr lang="en-US" altLang="ja-JP" dirty="0" smtClean="0">
                <a:solidFill>
                  <a:srgbClr val="000000"/>
                </a:solidFill>
                <a:latin typeface="ＭＳ Ｐゴシック" charset="-128"/>
              </a:rPr>
              <a:t>ABR</a:t>
            </a:r>
            <a:r>
              <a:rPr lang="en-US" altLang="ja-JP" dirty="0">
                <a:solidFill>
                  <a:srgbClr val="000000"/>
                </a:solidFill>
                <a:latin typeface="ＭＳ Ｐゴシック" charset="-128"/>
              </a:rPr>
              <a:t>, MRI</a:t>
            </a:r>
            <a:r>
              <a:rPr lang="ja-JP" altLang="en-US" dirty="0">
                <a:solidFill>
                  <a:srgbClr val="000000"/>
                </a:solidFill>
                <a:latin typeface="ＭＳ Ｐゴシック" charset="-128"/>
              </a:rPr>
              <a:t>など診断技術の進歩と普及により、ビリルビンによる神経障害を客観的に評価する手段が得られた</a:t>
            </a:r>
            <a:r>
              <a:rPr lang="ja-JP" altLang="en-US" dirty="0" smtClean="0">
                <a:solidFill>
                  <a:srgbClr val="000000"/>
                </a:solidFill>
                <a:latin typeface="ＭＳ Ｐゴシック" charset="-128"/>
              </a:rPr>
              <a:t>。</a:t>
            </a:r>
            <a:endParaRPr lang="en-US" altLang="ja-JP" dirty="0" smtClean="0">
              <a:solidFill>
                <a:srgbClr val="000000"/>
              </a:solidFill>
              <a:latin typeface="ＭＳ Ｐゴシック" charset="-128"/>
            </a:endParaRPr>
          </a:p>
          <a:p>
            <a:pPr marL="457200" indent="-457200">
              <a:lnSpc>
                <a:spcPct val="110000"/>
              </a:lnSpc>
              <a:spcAft>
                <a:spcPts val="840"/>
              </a:spcAft>
              <a:buClr>
                <a:schemeClr val="tx1"/>
              </a:buClr>
              <a:buFont typeface="+mj-lt"/>
              <a:buAutoNum type="arabicParenR"/>
            </a:pPr>
            <a:r>
              <a:rPr lang="ja-JP" altLang="en-US" dirty="0" smtClean="0">
                <a:solidFill>
                  <a:srgbClr val="000000"/>
                </a:solidFill>
                <a:latin typeface="ＭＳ Ｐゴシック" charset="-128"/>
              </a:rPr>
              <a:t>免疫グロブリン療法、アルブミン輸注など光線療法、交換輸血以外の治療が病態によって選択されるようになり、黄疸の治療が多様化している。</a:t>
            </a:r>
            <a:endParaRPr lang="en-US" altLang="ja-JP" dirty="0" smtClean="0">
              <a:solidFill>
                <a:srgbClr val="000000"/>
              </a:solidFill>
              <a:latin typeface="ＭＳ Ｐゴシック" charset="-128"/>
            </a:endParaRPr>
          </a:p>
        </p:txBody>
      </p:sp>
      <p:sp>
        <p:nvSpPr>
          <p:cNvPr id="4" name="スライド番号プレースホルダ 3"/>
          <p:cNvSpPr>
            <a:spLocks noGrp="1"/>
          </p:cNvSpPr>
          <p:nvPr>
            <p:ph type="sldNum" sz="quarter" idx="12"/>
          </p:nvPr>
        </p:nvSpPr>
        <p:spPr/>
        <p:txBody>
          <a:bodyPr/>
          <a:lstStyle/>
          <a:p>
            <a:fld id="{E6B7C3CC-9276-48EE-8166-AA23698FC084}" type="slidenum">
              <a:rPr kumimoji="1" lang="ja-JP" altLang="en-US" smtClean="0"/>
              <a:pPr/>
              <a:t>54</a:t>
            </a:fld>
            <a:endParaRPr kumimoji="1" lang="ja-JP"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タイトル 1"/>
          <p:cNvSpPr>
            <a:spLocks noGrp="1"/>
          </p:cNvSpPr>
          <p:nvPr>
            <p:ph type="title"/>
          </p:nvPr>
        </p:nvSpPr>
        <p:spPr>
          <a:xfrm>
            <a:off x="685800" y="228600"/>
            <a:ext cx="7772400" cy="1743075"/>
          </a:xfrm>
        </p:spPr>
        <p:txBody>
          <a:bodyPr lIns="128016" tIns="64008" rIns="128016">
            <a:normAutofit/>
          </a:bodyPr>
          <a:lstStyle/>
          <a:p>
            <a:r>
              <a:rPr lang="ja-JP" altLang="en-US" sz="3400" dirty="0" smtClean="0">
                <a:latin typeface="ＭＳ Ｐゴシック" charset="-128"/>
              </a:rPr>
              <a:t>まとめ２</a:t>
            </a:r>
            <a:r>
              <a:rPr lang="en-US" altLang="ja-JP" sz="3400" dirty="0" smtClean="0">
                <a:latin typeface="ＭＳ Ｐゴシック" charset="-128"/>
              </a:rPr>
              <a:t/>
            </a:r>
            <a:br>
              <a:rPr lang="en-US" altLang="ja-JP" sz="3400" dirty="0" smtClean="0">
                <a:latin typeface="ＭＳ Ｐゴシック" charset="-128"/>
              </a:rPr>
            </a:br>
            <a:r>
              <a:rPr lang="en-US" altLang="ja-JP" sz="3400" dirty="0" smtClean="0">
                <a:latin typeface="ＭＳ Ｐゴシック" charset="-128"/>
              </a:rPr>
              <a:t/>
            </a:r>
            <a:br>
              <a:rPr lang="en-US" altLang="ja-JP" sz="3400" dirty="0" smtClean="0">
                <a:latin typeface="ＭＳ Ｐゴシック" charset="-128"/>
              </a:rPr>
            </a:br>
            <a:r>
              <a:rPr lang="ja-JP" altLang="en-US" sz="3400" dirty="0" smtClean="0">
                <a:latin typeface="ＭＳ Ｐゴシック" charset="-128"/>
              </a:rPr>
              <a:t>黄疸管理の進歩と課題</a:t>
            </a:r>
            <a:endParaRPr lang="ja-JP" altLang="en-US" sz="3400" dirty="0">
              <a:latin typeface="ＭＳ Ｐゴシック" charset="-128"/>
            </a:endParaRPr>
          </a:p>
        </p:txBody>
      </p:sp>
      <p:sp>
        <p:nvSpPr>
          <p:cNvPr id="84995" name="コンテンツ プレースホルダ 2"/>
          <p:cNvSpPr>
            <a:spLocks noGrp="1"/>
          </p:cNvSpPr>
          <p:nvPr>
            <p:ph type="body" idx="1"/>
          </p:nvPr>
        </p:nvSpPr>
        <p:spPr>
          <a:xfrm>
            <a:off x="228600" y="2667000"/>
            <a:ext cx="8494713" cy="2514600"/>
          </a:xfrm>
        </p:spPr>
        <p:txBody>
          <a:bodyPr lIns="128016" tIns="64008" rIns="128016" bIns="64008">
            <a:noAutofit/>
          </a:bodyPr>
          <a:lstStyle/>
          <a:p>
            <a:pPr marL="514350" indent="-514350">
              <a:lnSpc>
                <a:spcPct val="110000"/>
              </a:lnSpc>
              <a:spcAft>
                <a:spcPts val="840"/>
              </a:spcAft>
              <a:buClr>
                <a:schemeClr val="tx1"/>
              </a:buClr>
              <a:buFont typeface="+mj-lt"/>
              <a:buAutoNum type="arabicParenR" startAt="3"/>
            </a:pPr>
            <a:r>
              <a:rPr lang="ja-JP" altLang="en-US" dirty="0" smtClean="0">
                <a:solidFill>
                  <a:srgbClr val="000000"/>
                </a:solidFill>
                <a:latin typeface="+mn-ea"/>
              </a:rPr>
              <a:t>新生児の黄疸管理のゴールは、高ビリルビン血症の予防ではなく、ビリルビンによる神経障害の予防である。</a:t>
            </a:r>
          </a:p>
          <a:p>
            <a:pPr marL="514350" indent="-514350">
              <a:lnSpc>
                <a:spcPct val="110000"/>
              </a:lnSpc>
              <a:spcAft>
                <a:spcPts val="840"/>
              </a:spcAft>
              <a:buClr>
                <a:schemeClr val="tx1"/>
              </a:buClr>
              <a:buFont typeface="+mj-lt"/>
              <a:buAutoNum type="arabicParenR" startAt="3"/>
            </a:pPr>
            <a:r>
              <a:rPr lang="en-US" altLang="ja-JP" dirty="0" smtClean="0">
                <a:solidFill>
                  <a:srgbClr val="000000"/>
                </a:solidFill>
                <a:latin typeface="+mn-ea"/>
              </a:rPr>
              <a:t>VLBW</a:t>
            </a:r>
            <a:r>
              <a:rPr lang="ja-JP" altLang="en-US" dirty="0" smtClean="0">
                <a:solidFill>
                  <a:srgbClr val="000000"/>
                </a:solidFill>
                <a:latin typeface="+mn-ea"/>
              </a:rPr>
              <a:t>では、高ビリルビン血症の証拠がなくても、光線療法のみの治療を受けた児の中に、核黄疸を示唆する所見をもつ児が認められている。</a:t>
            </a:r>
            <a:endParaRPr lang="en-US" altLang="ja-JP" dirty="0" smtClean="0">
              <a:solidFill>
                <a:srgbClr val="000000"/>
              </a:solidFill>
              <a:latin typeface="+mn-ea"/>
            </a:endParaRPr>
          </a:p>
          <a:p>
            <a:pPr marL="514350" indent="-514350">
              <a:lnSpc>
                <a:spcPct val="110000"/>
              </a:lnSpc>
              <a:spcAft>
                <a:spcPts val="840"/>
              </a:spcAft>
              <a:buClr>
                <a:schemeClr val="tx1"/>
              </a:buClr>
              <a:buFont typeface="+mj-lt"/>
              <a:buAutoNum type="arabicParenR" startAt="3"/>
            </a:pPr>
            <a:endParaRPr lang="en-US" altLang="ja-JP" dirty="0" smtClean="0">
              <a:solidFill>
                <a:srgbClr val="000000"/>
              </a:solidFill>
              <a:latin typeface="+mn-ea"/>
            </a:endParaRPr>
          </a:p>
        </p:txBody>
      </p:sp>
      <p:sp>
        <p:nvSpPr>
          <p:cNvPr id="4" name="スライド番号プレースホルダ 3"/>
          <p:cNvSpPr>
            <a:spLocks noGrp="1"/>
          </p:cNvSpPr>
          <p:nvPr>
            <p:ph type="sldNum" sz="quarter" idx="12"/>
          </p:nvPr>
        </p:nvSpPr>
        <p:spPr/>
        <p:txBody>
          <a:bodyPr/>
          <a:lstStyle/>
          <a:p>
            <a:fld id="{E6B7C3CC-9276-48EE-8166-AA23698FC084}" type="slidenum">
              <a:rPr kumimoji="1" lang="ja-JP" altLang="en-US" smtClean="0"/>
              <a:pPr/>
              <a:t>55</a:t>
            </a:fld>
            <a:endParaRPr kumimoji="1" lang="ja-JP"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ctr">
              <a:lnSpc>
                <a:spcPct val="150000"/>
              </a:lnSpc>
            </a:pPr>
            <a:r>
              <a:rPr lang="ja-JP" altLang="en-US" sz="3600" dirty="0" smtClean="0">
                <a:latin typeface="+mj-ea"/>
                <a:cs typeface="Arial Unicode MS" pitchFamily="50" charset="-128"/>
              </a:rPr>
              <a:t>超低出生体重児の黄疸管理での</a:t>
            </a:r>
            <a:r>
              <a:rPr lang="en-US" altLang="ja-JP" sz="3600" dirty="0" smtClean="0">
                <a:latin typeface="+mj-ea"/>
                <a:cs typeface="Arial Unicode MS" pitchFamily="50" charset="-128"/>
              </a:rPr>
              <a:t/>
            </a:r>
            <a:br>
              <a:rPr lang="en-US" altLang="ja-JP" sz="3600" dirty="0" smtClean="0">
                <a:latin typeface="+mj-ea"/>
                <a:cs typeface="Arial Unicode MS" pitchFamily="50" charset="-128"/>
              </a:rPr>
            </a:br>
            <a:r>
              <a:rPr lang="ja-JP" altLang="en-US" sz="3600" dirty="0" smtClean="0">
                <a:latin typeface="+mj-ea"/>
                <a:cs typeface="Arial Unicode MS" pitchFamily="50" charset="-128"/>
              </a:rPr>
              <a:t>今後の課題</a:t>
            </a:r>
            <a:endParaRPr lang="ja-JP" altLang="en-US" sz="3600" dirty="0">
              <a:latin typeface="+mj-ea"/>
              <a:cs typeface="Arial Unicode MS" pitchFamily="50" charset="-128"/>
            </a:endParaRPr>
          </a:p>
        </p:txBody>
      </p:sp>
      <p:sp>
        <p:nvSpPr>
          <p:cNvPr id="5" name="スライド番号プレースホルダ 4"/>
          <p:cNvSpPr>
            <a:spLocks noGrp="1"/>
          </p:cNvSpPr>
          <p:nvPr>
            <p:ph type="sldNum" sz="quarter" idx="12"/>
          </p:nvPr>
        </p:nvSpPr>
        <p:spPr/>
        <p:txBody>
          <a:bodyPr/>
          <a:lstStyle/>
          <a:p>
            <a:fld id="{E6B7C3CC-9276-48EE-8166-AA23698FC084}" type="slidenum">
              <a:rPr kumimoji="1" lang="ja-JP" altLang="en-US" smtClean="0"/>
              <a:pPr/>
              <a:t>56</a:t>
            </a:fld>
            <a:endParaRPr kumimoji="1" lang="ja-JP" altLang="en-US"/>
          </a:p>
        </p:txBody>
      </p:sp>
      <p:sp>
        <p:nvSpPr>
          <p:cNvPr id="8" name="テキスト ボックス 7"/>
          <p:cNvSpPr txBox="1"/>
          <p:nvPr/>
        </p:nvSpPr>
        <p:spPr>
          <a:xfrm>
            <a:off x="838200" y="2895600"/>
            <a:ext cx="6912768" cy="1113766"/>
          </a:xfrm>
          <a:prstGeom prst="rect">
            <a:avLst/>
          </a:prstGeom>
          <a:noFill/>
        </p:spPr>
        <p:txBody>
          <a:bodyPr wrap="square" rtlCol="0">
            <a:spAutoFit/>
          </a:bodyPr>
          <a:lstStyle/>
          <a:p>
            <a:pPr algn="ctr">
              <a:lnSpc>
                <a:spcPct val="150000"/>
              </a:lnSpc>
            </a:pPr>
            <a:r>
              <a:rPr kumimoji="1" lang="ja-JP" altLang="en-US" sz="2400" dirty="0" smtClean="0">
                <a:latin typeface="+mj-ea"/>
                <a:ea typeface="+mj-ea"/>
                <a:cs typeface="Arial Unicode MS" pitchFamily="50" charset="-128"/>
              </a:rPr>
              <a:t>核黄疸は許されない、予知できる疾患！</a:t>
            </a:r>
            <a:endParaRPr kumimoji="1" lang="en-US" altLang="ja-JP" sz="2400" dirty="0" smtClean="0">
              <a:latin typeface="+mj-ea"/>
              <a:ea typeface="+mj-ea"/>
              <a:cs typeface="Arial Unicode MS" pitchFamily="50" charset="-128"/>
            </a:endParaRPr>
          </a:p>
          <a:p>
            <a:pPr algn="ctr">
              <a:lnSpc>
                <a:spcPct val="150000"/>
              </a:lnSpc>
            </a:pPr>
            <a:r>
              <a:rPr kumimoji="1" lang="ja-JP" altLang="en-US" sz="2400" dirty="0" smtClean="0">
                <a:latin typeface="+mj-ea"/>
                <a:ea typeface="+mj-ea"/>
                <a:cs typeface="Arial Unicode MS" pitchFamily="50" charset="-128"/>
              </a:rPr>
              <a:t>いかに核黄疸のリスクを評価するか？</a:t>
            </a:r>
            <a:endParaRPr kumimoji="1" lang="ja-JP" altLang="en-US" sz="2400" dirty="0">
              <a:latin typeface="+mj-ea"/>
              <a:ea typeface="+mj-ea"/>
              <a:cs typeface="Arial Unicode MS" pitchFamily="50" charset="-128"/>
            </a:endParaRPr>
          </a:p>
        </p:txBody>
      </p:sp>
      <p:sp>
        <p:nvSpPr>
          <p:cNvPr id="7" name="テキスト ボックス 6"/>
          <p:cNvSpPr txBox="1"/>
          <p:nvPr/>
        </p:nvSpPr>
        <p:spPr>
          <a:xfrm>
            <a:off x="1140768" y="4267200"/>
            <a:ext cx="6494085" cy="1723549"/>
          </a:xfrm>
          <a:prstGeom prst="rect">
            <a:avLst/>
          </a:prstGeom>
          <a:noFill/>
        </p:spPr>
        <p:txBody>
          <a:bodyPr wrap="none" rtlCol="0">
            <a:spAutoFit/>
          </a:bodyPr>
          <a:lstStyle/>
          <a:p>
            <a:pPr algn="ctr">
              <a:lnSpc>
                <a:spcPct val="150000"/>
              </a:lnSpc>
            </a:pPr>
            <a:r>
              <a:rPr lang="en-US" altLang="ja-JP" sz="2400" dirty="0" smtClean="0">
                <a:latin typeface="+mj-ea"/>
                <a:ea typeface="+mj-ea"/>
                <a:cs typeface="Arial Unicode MS" pitchFamily="50" charset="-128"/>
              </a:rPr>
              <a:t>TB,UB</a:t>
            </a:r>
            <a:r>
              <a:rPr lang="ja-JP" altLang="en-US" sz="2400" dirty="0" smtClean="0">
                <a:latin typeface="+mj-ea"/>
                <a:ea typeface="+mj-ea"/>
                <a:cs typeface="Arial Unicode MS" pitchFamily="50" charset="-128"/>
              </a:rPr>
              <a:t>測定法の簡易化、微量化。非観血的に。</a:t>
            </a:r>
            <a:endParaRPr lang="en-US" altLang="ja-JP" sz="2400" dirty="0" smtClean="0">
              <a:latin typeface="+mj-ea"/>
              <a:ea typeface="+mj-ea"/>
              <a:cs typeface="Arial Unicode MS" pitchFamily="50" charset="-128"/>
            </a:endParaRPr>
          </a:p>
          <a:p>
            <a:pPr algn="ctr">
              <a:lnSpc>
                <a:spcPct val="150000"/>
              </a:lnSpc>
            </a:pPr>
            <a:r>
              <a:rPr lang="ja-JP" altLang="en-US" sz="2400" dirty="0" smtClean="0">
                <a:latin typeface="+mj-ea"/>
                <a:ea typeface="+mj-ea"/>
                <a:cs typeface="Arial Unicode MS" pitchFamily="50" charset="-128"/>
              </a:rPr>
              <a:t>脳機能評価法として、</a:t>
            </a:r>
            <a:r>
              <a:rPr lang="en-US" altLang="ja-JP" sz="2400" dirty="0" smtClean="0">
                <a:latin typeface="+mj-ea"/>
                <a:ea typeface="+mj-ea"/>
                <a:cs typeface="Arial Unicode MS" pitchFamily="50" charset="-128"/>
              </a:rPr>
              <a:t>ABR</a:t>
            </a:r>
            <a:r>
              <a:rPr lang="ja-JP" altLang="en-US" sz="2400" dirty="0" smtClean="0">
                <a:latin typeface="+mj-ea"/>
                <a:ea typeface="+mj-ea"/>
                <a:cs typeface="Arial Unicode MS" pitchFamily="50" charset="-128"/>
              </a:rPr>
              <a:t>から</a:t>
            </a:r>
            <a:r>
              <a:rPr lang="en-US" altLang="ja-JP" sz="2400" dirty="0" smtClean="0">
                <a:latin typeface="+mj-ea"/>
                <a:ea typeface="+mj-ea"/>
                <a:cs typeface="Arial Unicode MS" pitchFamily="50" charset="-128"/>
              </a:rPr>
              <a:t>MRI,MRS</a:t>
            </a:r>
            <a:r>
              <a:rPr lang="ja-JP" altLang="en-US" sz="2400" dirty="0" smtClean="0">
                <a:latin typeface="+mj-ea"/>
                <a:ea typeface="+mj-ea"/>
                <a:cs typeface="Arial Unicode MS" pitchFamily="50" charset="-128"/>
              </a:rPr>
              <a:t>へ、</a:t>
            </a:r>
            <a:endParaRPr lang="en-US" altLang="ja-JP" sz="2400" dirty="0" smtClean="0">
              <a:latin typeface="+mj-ea"/>
              <a:ea typeface="+mj-ea"/>
              <a:cs typeface="Arial Unicode MS" pitchFamily="50" charset="-128"/>
            </a:endParaRPr>
          </a:p>
          <a:p>
            <a:pPr algn="ctr">
              <a:lnSpc>
                <a:spcPct val="150000"/>
              </a:lnSpc>
            </a:pPr>
            <a:r>
              <a:rPr lang="ja-JP" altLang="en-US" sz="2400" dirty="0" smtClean="0">
                <a:latin typeface="+mj-ea"/>
                <a:ea typeface="+mj-ea"/>
                <a:cs typeface="Arial Unicode MS" pitchFamily="50" charset="-128"/>
              </a:rPr>
              <a:t>さらに　？？？</a:t>
            </a:r>
            <a:endParaRPr lang="en-US" altLang="ja-JP" sz="2400" dirty="0" smtClean="0">
              <a:latin typeface="+mj-ea"/>
              <a:ea typeface="+mj-ea"/>
              <a:cs typeface="Arial Unicode MS" pitchFamily="50" charset="-12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タイトル 1"/>
          <p:cNvSpPr>
            <a:spLocks noGrp="1"/>
          </p:cNvSpPr>
          <p:nvPr>
            <p:ph type="title"/>
          </p:nvPr>
        </p:nvSpPr>
        <p:spPr>
          <a:xfrm>
            <a:off x="685800" y="228600"/>
            <a:ext cx="7772400" cy="1743075"/>
          </a:xfrm>
        </p:spPr>
        <p:txBody>
          <a:bodyPr lIns="128016" tIns="64008" rIns="128016">
            <a:normAutofit/>
          </a:bodyPr>
          <a:lstStyle/>
          <a:p>
            <a:r>
              <a:rPr lang="ja-JP" altLang="en-US" sz="3400" dirty="0" smtClean="0">
                <a:latin typeface="ＭＳ Ｐゴシック" charset="-128"/>
              </a:rPr>
              <a:t>謝辞</a:t>
            </a:r>
            <a:endParaRPr lang="ja-JP" altLang="en-US" sz="3400" dirty="0">
              <a:latin typeface="ＭＳ Ｐゴシック" charset="-128"/>
            </a:endParaRPr>
          </a:p>
        </p:txBody>
      </p:sp>
      <p:sp>
        <p:nvSpPr>
          <p:cNvPr id="84995" name="コンテンツ プレースホルダ 2"/>
          <p:cNvSpPr>
            <a:spLocks noGrp="1"/>
          </p:cNvSpPr>
          <p:nvPr>
            <p:ph type="body" idx="1"/>
          </p:nvPr>
        </p:nvSpPr>
        <p:spPr>
          <a:xfrm>
            <a:off x="228600" y="3124200"/>
            <a:ext cx="8494713" cy="2209800"/>
          </a:xfrm>
        </p:spPr>
        <p:txBody>
          <a:bodyPr wrap="square" lIns="128016" tIns="64008" rIns="128016" bIns="64008">
            <a:noAutofit/>
          </a:bodyPr>
          <a:lstStyle/>
          <a:p>
            <a:pPr indent="355600">
              <a:lnSpc>
                <a:spcPct val="110000"/>
              </a:lnSpc>
              <a:spcAft>
                <a:spcPts val="4440"/>
              </a:spcAft>
              <a:buClr>
                <a:schemeClr val="tx1"/>
              </a:buClr>
            </a:pPr>
            <a:r>
              <a:rPr lang="ja-JP" altLang="en-US" dirty="0" smtClean="0">
                <a:solidFill>
                  <a:srgbClr val="000000"/>
                </a:solidFill>
                <a:latin typeface="+mn-ea"/>
              </a:rPr>
              <a:t>今回の発表に当たり、各種資料の提供、ご助言を下さった高槻病院　李　容桂先生、淀川キリスト教病院　船戸正久先生、加古川市民病院　米谷昌彦先生をはじめ、</a:t>
            </a:r>
            <a:r>
              <a:rPr lang="en-US" altLang="ja-JP" dirty="0" smtClean="0">
                <a:solidFill>
                  <a:srgbClr val="000000"/>
                </a:solidFill>
                <a:latin typeface="+mn-ea"/>
              </a:rPr>
              <a:t>UB</a:t>
            </a:r>
            <a:r>
              <a:rPr lang="ja-JP" altLang="en-US" dirty="0" smtClean="0">
                <a:solidFill>
                  <a:srgbClr val="000000"/>
                </a:solidFill>
                <a:latin typeface="+mn-ea"/>
              </a:rPr>
              <a:t>研究会の諸先生方のご協力に深謝致します。</a:t>
            </a:r>
            <a:endParaRPr lang="en-US" altLang="ja-JP" dirty="0" smtClean="0">
              <a:solidFill>
                <a:srgbClr val="000000"/>
              </a:solidFill>
              <a:latin typeface="+mn-ea"/>
            </a:endParaRPr>
          </a:p>
        </p:txBody>
      </p:sp>
      <p:sp>
        <p:nvSpPr>
          <p:cNvPr id="4" name="スライド番号プレースホルダ 3"/>
          <p:cNvSpPr>
            <a:spLocks noGrp="1"/>
          </p:cNvSpPr>
          <p:nvPr>
            <p:ph type="sldNum" sz="quarter" idx="12"/>
          </p:nvPr>
        </p:nvSpPr>
        <p:spPr/>
        <p:txBody>
          <a:bodyPr/>
          <a:lstStyle/>
          <a:p>
            <a:fld id="{E6B7C3CC-9276-48EE-8166-AA23698FC084}" type="slidenum">
              <a:rPr kumimoji="1" lang="ja-JP" altLang="en-US" smtClean="0"/>
              <a:pPr/>
              <a:t>57</a:t>
            </a:fld>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81000" y="274638"/>
            <a:ext cx="7772400" cy="868362"/>
          </a:xfrm>
        </p:spPr>
        <p:txBody>
          <a:bodyPr>
            <a:normAutofit/>
          </a:bodyPr>
          <a:lstStyle/>
          <a:p>
            <a:pPr algn="ctr"/>
            <a:r>
              <a:rPr kumimoji="1" lang="en-US" altLang="ja-JP" sz="3600" dirty="0" smtClean="0">
                <a:latin typeface="+mj-ea"/>
              </a:rPr>
              <a:t>UB</a:t>
            </a:r>
            <a:r>
              <a:rPr kumimoji="1" lang="ja-JP" altLang="en-US" sz="3600" dirty="0" smtClean="0">
                <a:latin typeface="+mj-ea"/>
              </a:rPr>
              <a:t>アナライザー開発当時といま</a:t>
            </a:r>
            <a:endParaRPr kumimoji="1" lang="ja-JP" altLang="en-US" sz="3600" dirty="0">
              <a:latin typeface="+mj-ea"/>
            </a:endParaRPr>
          </a:p>
        </p:txBody>
      </p:sp>
      <p:sp>
        <p:nvSpPr>
          <p:cNvPr id="6" name="スライド番号プレースホルダ 5"/>
          <p:cNvSpPr>
            <a:spLocks noGrp="1"/>
          </p:cNvSpPr>
          <p:nvPr>
            <p:ph type="sldNum" sz="quarter" idx="12"/>
          </p:nvPr>
        </p:nvSpPr>
        <p:spPr/>
        <p:txBody>
          <a:bodyPr/>
          <a:lstStyle/>
          <a:p>
            <a:fld id="{E6B7C3CC-9276-48EE-8166-AA23698FC084}" type="slidenum">
              <a:rPr kumimoji="1" lang="ja-JP" altLang="en-US" smtClean="0"/>
              <a:pPr/>
              <a:t>6</a:t>
            </a:fld>
            <a:endParaRPr kumimoji="1" lang="ja-JP" altLang="en-US"/>
          </a:p>
        </p:txBody>
      </p:sp>
      <p:sp>
        <p:nvSpPr>
          <p:cNvPr id="30" name="テキスト ボックス 29"/>
          <p:cNvSpPr txBox="1"/>
          <p:nvPr/>
        </p:nvSpPr>
        <p:spPr>
          <a:xfrm>
            <a:off x="755576" y="2204864"/>
            <a:ext cx="7560840" cy="3970318"/>
          </a:xfrm>
          <a:prstGeom prst="rect">
            <a:avLst/>
          </a:prstGeom>
          <a:noFill/>
        </p:spPr>
        <p:txBody>
          <a:bodyPr wrap="square" rtlCol="0">
            <a:spAutoFit/>
          </a:bodyPr>
          <a:lstStyle/>
          <a:p>
            <a:pPr>
              <a:lnSpc>
                <a:spcPct val="150000"/>
              </a:lnSpc>
              <a:buFont typeface="Arial" pitchFamily="34" charset="0"/>
              <a:buChar char="•"/>
              <a:tabLst>
                <a:tab pos="4757738" algn="l"/>
              </a:tabLst>
            </a:pPr>
            <a:r>
              <a:rPr kumimoji="1" lang="ja-JP" altLang="en-US" sz="2400" dirty="0" smtClean="0">
                <a:latin typeface="+mn-ea"/>
                <a:cs typeface="Arial Unicode MS" pitchFamily="50" charset="-128"/>
              </a:rPr>
              <a:t>交換輸血療法頻度</a:t>
            </a:r>
            <a:r>
              <a:rPr lang="en-US" altLang="ja-JP" sz="2400" dirty="0" smtClean="0">
                <a:latin typeface="+mn-ea"/>
                <a:cs typeface="Arial Unicode MS" pitchFamily="50" charset="-128"/>
              </a:rPr>
              <a:t>	</a:t>
            </a:r>
            <a:r>
              <a:rPr kumimoji="1" lang="ja-JP" altLang="en-US" sz="2400" dirty="0" smtClean="0">
                <a:latin typeface="+mn-ea"/>
                <a:cs typeface="Arial Unicode MS" pitchFamily="50" charset="-128"/>
              </a:rPr>
              <a:t>月２～３例程度</a:t>
            </a:r>
            <a:endParaRPr kumimoji="1" lang="en-US" altLang="ja-JP" sz="2400" dirty="0" smtClean="0">
              <a:latin typeface="+mn-ea"/>
              <a:cs typeface="Arial Unicode MS" pitchFamily="50" charset="-128"/>
            </a:endParaRPr>
          </a:p>
          <a:p>
            <a:pPr>
              <a:lnSpc>
                <a:spcPct val="150000"/>
              </a:lnSpc>
              <a:buFont typeface="Arial" pitchFamily="34" charset="0"/>
              <a:buChar char="•"/>
              <a:tabLst>
                <a:tab pos="4757738" algn="l"/>
              </a:tabLst>
            </a:pPr>
            <a:r>
              <a:rPr lang="ja-JP" altLang="en-US" sz="2400" dirty="0" smtClean="0">
                <a:latin typeface="+mn-ea"/>
                <a:cs typeface="Arial Unicode MS" pitchFamily="50" charset="-128"/>
              </a:rPr>
              <a:t>血液型不適合による重症黄疸</a:t>
            </a:r>
            <a:r>
              <a:rPr lang="en-US" altLang="ja-JP" sz="2400" dirty="0" smtClean="0">
                <a:latin typeface="+mn-ea"/>
                <a:cs typeface="Arial Unicode MS" pitchFamily="50" charset="-128"/>
              </a:rPr>
              <a:t>	</a:t>
            </a:r>
            <a:r>
              <a:rPr lang="ja-JP" altLang="en-US" sz="2400" dirty="0" smtClean="0">
                <a:latin typeface="+mn-ea"/>
                <a:cs typeface="Arial Unicode MS" pitchFamily="50" charset="-128"/>
              </a:rPr>
              <a:t>稀でない</a:t>
            </a:r>
            <a:endParaRPr lang="en-US" altLang="ja-JP" sz="2400" dirty="0" smtClean="0">
              <a:latin typeface="+mn-ea"/>
              <a:cs typeface="Arial Unicode MS" pitchFamily="50" charset="-128"/>
            </a:endParaRPr>
          </a:p>
          <a:p>
            <a:pPr>
              <a:lnSpc>
                <a:spcPct val="150000"/>
              </a:lnSpc>
              <a:buFont typeface="Arial" pitchFamily="34" charset="0"/>
              <a:buChar char="•"/>
              <a:tabLst>
                <a:tab pos="4757738" algn="l"/>
              </a:tabLst>
            </a:pPr>
            <a:r>
              <a:rPr kumimoji="1" lang="ja-JP" altLang="en-US" sz="2400" dirty="0" smtClean="0">
                <a:latin typeface="+mn-ea"/>
                <a:cs typeface="Arial Unicode MS" pitchFamily="50" charset="-128"/>
              </a:rPr>
              <a:t>敗血症</a:t>
            </a:r>
            <a:r>
              <a:rPr kumimoji="1" lang="en-US" altLang="ja-JP" sz="2400" dirty="0" smtClean="0">
                <a:latin typeface="+mn-ea"/>
                <a:cs typeface="Arial Unicode MS" pitchFamily="50" charset="-128"/>
              </a:rPr>
              <a:t>	</a:t>
            </a:r>
            <a:r>
              <a:rPr kumimoji="1" lang="ja-JP" altLang="en-US" sz="2400" dirty="0" smtClean="0">
                <a:latin typeface="+mn-ea"/>
                <a:cs typeface="Arial Unicode MS" pitchFamily="50" charset="-128"/>
              </a:rPr>
              <a:t>稀でない</a:t>
            </a:r>
            <a:endParaRPr kumimoji="1" lang="en-US" altLang="ja-JP" sz="2400" dirty="0" smtClean="0">
              <a:latin typeface="+mn-ea"/>
              <a:cs typeface="Arial Unicode MS" pitchFamily="50" charset="-128"/>
            </a:endParaRPr>
          </a:p>
          <a:p>
            <a:pPr>
              <a:lnSpc>
                <a:spcPct val="150000"/>
              </a:lnSpc>
              <a:buFont typeface="Arial" pitchFamily="34" charset="0"/>
              <a:buChar char="•"/>
              <a:tabLst>
                <a:tab pos="4757738" algn="l"/>
              </a:tabLst>
            </a:pPr>
            <a:r>
              <a:rPr lang="ja-JP" altLang="en-US" sz="2400" dirty="0" smtClean="0">
                <a:latin typeface="+mn-ea"/>
                <a:cs typeface="Arial Unicode MS" pitchFamily="50" charset="-128"/>
              </a:rPr>
              <a:t>光線療法</a:t>
            </a:r>
            <a:r>
              <a:rPr lang="en-US" altLang="ja-JP" sz="2400" dirty="0" smtClean="0">
                <a:latin typeface="+mn-ea"/>
                <a:cs typeface="Arial Unicode MS" pitchFamily="50" charset="-128"/>
              </a:rPr>
              <a:t>	</a:t>
            </a:r>
            <a:r>
              <a:rPr lang="ja-JP" altLang="en-US" sz="2400" dirty="0" smtClean="0">
                <a:latin typeface="+mn-ea"/>
                <a:cs typeface="Arial Unicode MS" pitchFamily="50" charset="-128"/>
              </a:rPr>
              <a:t>普及中</a:t>
            </a:r>
            <a:endParaRPr lang="en-US" altLang="ja-JP" sz="2400" dirty="0" smtClean="0">
              <a:latin typeface="+mn-ea"/>
              <a:cs typeface="Arial Unicode MS" pitchFamily="50" charset="-128"/>
            </a:endParaRPr>
          </a:p>
          <a:p>
            <a:pPr>
              <a:lnSpc>
                <a:spcPct val="150000"/>
              </a:lnSpc>
              <a:buFont typeface="Arial" pitchFamily="34" charset="0"/>
              <a:buChar char="•"/>
              <a:tabLst>
                <a:tab pos="4757738" algn="l"/>
              </a:tabLst>
            </a:pPr>
            <a:r>
              <a:rPr kumimoji="1" lang="ja-JP" altLang="en-US" sz="2400" dirty="0" smtClean="0">
                <a:latin typeface="+mn-ea"/>
                <a:cs typeface="Arial Unicode MS" pitchFamily="50" charset="-128"/>
              </a:rPr>
              <a:t>血清総ビリルビン測定</a:t>
            </a:r>
            <a:r>
              <a:rPr kumimoji="1" lang="en-US" altLang="ja-JP" sz="2400" dirty="0" smtClean="0">
                <a:latin typeface="+mn-ea"/>
                <a:cs typeface="Arial Unicode MS" pitchFamily="50" charset="-128"/>
              </a:rPr>
              <a:t>	</a:t>
            </a:r>
            <a:r>
              <a:rPr kumimoji="1" lang="ja-JP" altLang="en-US" sz="2400" dirty="0" smtClean="0">
                <a:latin typeface="+mn-ea"/>
                <a:cs typeface="Arial Unicode MS" pitchFamily="50" charset="-128"/>
              </a:rPr>
              <a:t>普及中</a:t>
            </a:r>
            <a:endParaRPr kumimoji="1" lang="en-US" altLang="ja-JP" sz="2400" dirty="0" smtClean="0">
              <a:latin typeface="+mn-ea"/>
              <a:cs typeface="Arial Unicode MS" pitchFamily="50" charset="-128"/>
            </a:endParaRPr>
          </a:p>
          <a:p>
            <a:pPr>
              <a:lnSpc>
                <a:spcPct val="150000"/>
              </a:lnSpc>
              <a:buFont typeface="Arial" pitchFamily="34" charset="0"/>
              <a:buChar char="•"/>
              <a:tabLst>
                <a:tab pos="4757738" algn="l"/>
              </a:tabLst>
            </a:pPr>
            <a:r>
              <a:rPr lang="ja-JP" altLang="en-US" sz="2400" dirty="0" smtClean="0">
                <a:latin typeface="+mn-ea"/>
                <a:cs typeface="Arial Unicode MS" pitchFamily="50" charset="-128"/>
              </a:rPr>
              <a:t>経皮的ビリルビン測定　</a:t>
            </a:r>
            <a:r>
              <a:rPr lang="en-US" altLang="ja-JP" sz="2400" dirty="0" smtClean="0">
                <a:latin typeface="+mn-ea"/>
                <a:cs typeface="Arial Unicode MS" pitchFamily="50" charset="-128"/>
              </a:rPr>
              <a:t>	</a:t>
            </a:r>
            <a:r>
              <a:rPr lang="ja-JP" altLang="en-US" sz="2400" dirty="0" smtClean="0">
                <a:latin typeface="+mn-ea"/>
                <a:cs typeface="Arial Unicode MS" pitchFamily="50" charset="-128"/>
              </a:rPr>
              <a:t>研究段階</a:t>
            </a:r>
            <a:endParaRPr lang="en-US" altLang="ja-JP" sz="2400" dirty="0" smtClean="0">
              <a:latin typeface="+mn-ea"/>
              <a:cs typeface="Arial Unicode MS" pitchFamily="50" charset="-128"/>
            </a:endParaRPr>
          </a:p>
          <a:p>
            <a:pPr>
              <a:lnSpc>
                <a:spcPct val="150000"/>
              </a:lnSpc>
              <a:buFont typeface="Arial" pitchFamily="34" charset="0"/>
              <a:buChar char="•"/>
              <a:tabLst>
                <a:tab pos="4757738" algn="l"/>
              </a:tabLst>
            </a:pPr>
            <a:r>
              <a:rPr lang="ja-JP" altLang="en-US" sz="2400" dirty="0" smtClean="0">
                <a:latin typeface="+mn-ea"/>
                <a:cs typeface="Arial Unicode MS" pitchFamily="50" charset="-128"/>
              </a:rPr>
              <a:t>血清</a:t>
            </a:r>
            <a:r>
              <a:rPr lang="en-US" altLang="ja-JP" sz="2400" dirty="0" smtClean="0">
                <a:latin typeface="+mn-ea"/>
                <a:cs typeface="Arial Unicode MS" pitchFamily="50" charset="-128"/>
              </a:rPr>
              <a:t>UB</a:t>
            </a:r>
            <a:r>
              <a:rPr lang="ja-JP" altLang="en-US" sz="2400" dirty="0" smtClean="0">
                <a:latin typeface="+mn-ea"/>
                <a:cs typeface="Arial Unicode MS" pitchFamily="50" charset="-128"/>
              </a:rPr>
              <a:t>測定</a:t>
            </a:r>
            <a:r>
              <a:rPr lang="en-US" altLang="ja-JP" sz="2400" dirty="0" smtClean="0">
                <a:latin typeface="+mn-ea"/>
                <a:cs typeface="Arial Unicode MS" pitchFamily="50" charset="-128"/>
              </a:rPr>
              <a:t>	</a:t>
            </a:r>
            <a:r>
              <a:rPr lang="ja-JP" altLang="en-US" sz="2400" dirty="0" smtClean="0">
                <a:latin typeface="+mn-ea"/>
                <a:cs typeface="Arial Unicode MS" pitchFamily="50" charset="-128"/>
              </a:rPr>
              <a:t>研究段階</a:t>
            </a:r>
            <a:endParaRPr kumimoji="1" lang="ja-JP" altLang="en-US" sz="2400" dirty="0">
              <a:latin typeface="+mn-ea"/>
              <a:cs typeface="Arial Unicode MS" pitchFamily="50" charset="-128"/>
            </a:endParaRPr>
          </a:p>
        </p:txBody>
      </p:sp>
      <p:sp>
        <p:nvSpPr>
          <p:cNvPr id="5" name="正方形/長方形 4"/>
          <p:cNvSpPr/>
          <p:nvPr/>
        </p:nvSpPr>
        <p:spPr>
          <a:xfrm>
            <a:off x="755576" y="1340768"/>
            <a:ext cx="8136904" cy="738664"/>
          </a:xfrm>
          <a:prstGeom prst="rect">
            <a:avLst/>
          </a:prstGeom>
        </p:spPr>
        <p:txBody>
          <a:bodyPr wrap="square">
            <a:spAutoFit/>
          </a:bodyPr>
          <a:lstStyle/>
          <a:p>
            <a:pPr>
              <a:lnSpc>
                <a:spcPct val="150000"/>
              </a:lnSpc>
              <a:tabLst>
                <a:tab pos="5735638" algn="l"/>
              </a:tabLst>
            </a:pPr>
            <a:r>
              <a:rPr lang="en-US" altLang="ja-JP" sz="2800" dirty="0" smtClean="0">
                <a:latin typeface="+mj-ea"/>
                <a:ea typeface="+mj-ea"/>
                <a:cs typeface="Arial Unicode MS" pitchFamily="50" charset="-128"/>
              </a:rPr>
              <a:t>1980</a:t>
            </a:r>
            <a:r>
              <a:rPr lang="ja-JP" altLang="en-US" sz="2800" dirty="0" smtClean="0">
                <a:latin typeface="+mj-ea"/>
                <a:ea typeface="+mj-ea"/>
                <a:cs typeface="Arial Unicode MS" pitchFamily="50" charset="-128"/>
              </a:rPr>
              <a:t>年代には、核黄疸による脳障害は稀でない</a:t>
            </a:r>
            <a:endParaRPr lang="en-US" altLang="ja-JP" sz="2800" dirty="0" smtClean="0">
              <a:latin typeface="+mj-ea"/>
              <a:ea typeface="+mj-ea"/>
              <a:cs typeface="Arial Unicode MS"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22313" y="952501"/>
            <a:ext cx="7772400" cy="876300"/>
          </a:xfrm>
        </p:spPr>
        <p:txBody>
          <a:bodyPr>
            <a:normAutofit/>
          </a:bodyPr>
          <a:lstStyle/>
          <a:p>
            <a:r>
              <a:rPr kumimoji="1" lang="en-US" altLang="ja-JP" sz="3600" dirty="0" smtClean="0">
                <a:latin typeface="+mj-ea"/>
              </a:rPr>
              <a:t>UB Analyzer </a:t>
            </a:r>
            <a:r>
              <a:rPr kumimoji="1" lang="ja-JP" altLang="en-US" sz="3600" dirty="0" smtClean="0">
                <a:latin typeface="+mj-ea"/>
              </a:rPr>
              <a:t>開発から臨床応用まで</a:t>
            </a:r>
            <a:endParaRPr kumimoji="1" lang="ja-JP" altLang="en-US" sz="3600" dirty="0">
              <a:latin typeface="+mj-ea"/>
            </a:endParaRPr>
          </a:p>
        </p:txBody>
      </p:sp>
      <p:sp>
        <p:nvSpPr>
          <p:cNvPr id="31" name="テキスト プレースホルダ 30"/>
          <p:cNvSpPr>
            <a:spLocks noGrp="1"/>
          </p:cNvSpPr>
          <p:nvPr>
            <p:ph type="body" idx="1"/>
          </p:nvPr>
        </p:nvSpPr>
        <p:spPr>
          <a:xfrm>
            <a:off x="457200" y="2819400"/>
            <a:ext cx="8077200" cy="3352800"/>
          </a:xfrm>
        </p:spPr>
        <p:txBody>
          <a:bodyPr>
            <a:normAutofit fontScale="92500"/>
          </a:bodyPr>
          <a:lstStyle/>
          <a:p>
            <a:pPr marL="457200" indent="-457200">
              <a:spcAft>
                <a:spcPts val="1800"/>
              </a:spcAft>
              <a:buClrTx/>
              <a:buFont typeface="+mj-lt"/>
              <a:buAutoNum type="arabicPeriod"/>
            </a:pPr>
            <a:r>
              <a:rPr lang="ja-JP" altLang="en-US" dirty="0" smtClean="0">
                <a:solidFill>
                  <a:srgbClr val="000000"/>
                </a:solidFill>
                <a:latin typeface="+mn-ea"/>
              </a:rPr>
              <a:t>核黄疸とアンバウンドビリルビンとは</a:t>
            </a:r>
            <a:endParaRPr lang="en-US" altLang="ja-JP" dirty="0" smtClean="0">
              <a:solidFill>
                <a:srgbClr val="000000"/>
              </a:solidFill>
              <a:latin typeface="+mn-ea"/>
            </a:endParaRPr>
          </a:p>
          <a:p>
            <a:pPr marL="457200" indent="-457200">
              <a:spcAft>
                <a:spcPts val="1800"/>
              </a:spcAft>
              <a:buClrTx/>
              <a:buFont typeface="+mj-lt"/>
              <a:buAutoNum type="arabicPeriod"/>
            </a:pPr>
            <a:r>
              <a:rPr lang="en-US" altLang="ja-JP" dirty="0" smtClean="0">
                <a:solidFill>
                  <a:schemeClr val="bg1">
                    <a:lumMod val="50000"/>
                  </a:schemeClr>
                </a:solidFill>
                <a:latin typeface="+mn-ea"/>
              </a:rPr>
              <a:t>GOD-POD</a:t>
            </a:r>
            <a:r>
              <a:rPr lang="ja-JP" altLang="en-US" dirty="0" smtClean="0">
                <a:solidFill>
                  <a:schemeClr val="bg1">
                    <a:lumMod val="50000"/>
                  </a:schemeClr>
                </a:solidFill>
                <a:latin typeface="+mn-ea"/>
              </a:rPr>
              <a:t>法によるアンバウンドビリルビン測定の原理</a:t>
            </a:r>
            <a:endParaRPr lang="en-US" altLang="ja-JP" dirty="0" smtClean="0">
              <a:solidFill>
                <a:schemeClr val="bg1">
                  <a:lumMod val="50000"/>
                </a:schemeClr>
              </a:solidFill>
              <a:latin typeface="+mn-ea"/>
            </a:endParaRPr>
          </a:p>
          <a:p>
            <a:pPr marL="457200" indent="-457200">
              <a:spcAft>
                <a:spcPts val="1800"/>
              </a:spcAft>
              <a:buClrTx/>
              <a:buFont typeface="+mj-lt"/>
              <a:buAutoNum type="arabicPeriod"/>
            </a:pPr>
            <a:r>
              <a:rPr lang="ja-JP" altLang="en-US" dirty="0" smtClean="0">
                <a:solidFill>
                  <a:schemeClr val="bg1">
                    <a:lumMod val="50000"/>
                  </a:schemeClr>
                </a:solidFill>
                <a:latin typeface="+mn-ea"/>
              </a:rPr>
              <a:t>血清</a:t>
            </a:r>
            <a:r>
              <a:rPr lang="en-US" altLang="ja-JP" dirty="0" smtClean="0">
                <a:solidFill>
                  <a:schemeClr val="bg1">
                    <a:lumMod val="50000"/>
                  </a:schemeClr>
                </a:solidFill>
                <a:latin typeface="+mn-ea"/>
              </a:rPr>
              <a:t>UB</a:t>
            </a:r>
            <a:r>
              <a:rPr lang="ja-JP" altLang="en-US" dirty="0" smtClean="0">
                <a:solidFill>
                  <a:schemeClr val="bg1">
                    <a:lumMod val="50000"/>
                  </a:schemeClr>
                </a:solidFill>
                <a:latin typeface="+mn-ea"/>
              </a:rPr>
              <a:t>値測定上の問題点</a:t>
            </a:r>
            <a:endParaRPr lang="en-US" altLang="ja-JP" dirty="0" smtClean="0">
              <a:solidFill>
                <a:schemeClr val="bg1">
                  <a:lumMod val="50000"/>
                </a:schemeClr>
              </a:solidFill>
              <a:latin typeface="+mn-ea"/>
            </a:endParaRPr>
          </a:p>
          <a:p>
            <a:pPr marL="457200" indent="-457200">
              <a:spcAft>
                <a:spcPts val="1800"/>
              </a:spcAft>
              <a:buClrTx/>
              <a:buFont typeface="+mj-lt"/>
              <a:buAutoNum type="arabicPeriod"/>
            </a:pPr>
            <a:r>
              <a:rPr lang="en-US" altLang="ja-JP" dirty="0" smtClean="0">
                <a:solidFill>
                  <a:schemeClr val="bg1">
                    <a:lumMod val="50000"/>
                  </a:schemeClr>
                </a:solidFill>
                <a:latin typeface="+mn-ea"/>
              </a:rPr>
              <a:t>ABR</a:t>
            </a:r>
            <a:r>
              <a:rPr lang="ja-JP" altLang="en-US" dirty="0" smtClean="0">
                <a:solidFill>
                  <a:schemeClr val="bg1">
                    <a:lumMod val="50000"/>
                  </a:schemeClr>
                </a:solidFill>
                <a:latin typeface="+mn-ea"/>
              </a:rPr>
              <a:t>による</a:t>
            </a:r>
            <a:r>
              <a:rPr lang="en-US" altLang="ja-JP" dirty="0" smtClean="0">
                <a:solidFill>
                  <a:schemeClr val="bg1">
                    <a:lumMod val="50000"/>
                  </a:schemeClr>
                </a:solidFill>
                <a:latin typeface="+mn-ea"/>
              </a:rPr>
              <a:t>UB</a:t>
            </a:r>
            <a:r>
              <a:rPr lang="ja-JP" altLang="en-US" dirty="0" smtClean="0">
                <a:solidFill>
                  <a:schemeClr val="bg1">
                    <a:lumMod val="50000"/>
                  </a:schemeClr>
                </a:solidFill>
                <a:latin typeface="+mn-ea"/>
              </a:rPr>
              <a:t>測定値の臨床有用性の評価</a:t>
            </a:r>
            <a:endParaRPr lang="en-US" altLang="ja-JP" dirty="0" smtClean="0">
              <a:solidFill>
                <a:schemeClr val="bg1">
                  <a:lumMod val="50000"/>
                </a:schemeClr>
              </a:solidFill>
              <a:latin typeface="+mn-ea"/>
            </a:endParaRPr>
          </a:p>
          <a:p>
            <a:pPr marL="457200" indent="-457200">
              <a:spcAft>
                <a:spcPts val="1800"/>
              </a:spcAft>
              <a:buClrTx/>
              <a:buFont typeface="+mj-lt"/>
              <a:buAutoNum type="arabicPeriod"/>
            </a:pPr>
            <a:r>
              <a:rPr lang="en-US" altLang="ja-JP" dirty="0" smtClean="0">
                <a:solidFill>
                  <a:schemeClr val="bg1">
                    <a:lumMod val="50000"/>
                  </a:schemeClr>
                </a:solidFill>
                <a:latin typeface="+mn-ea"/>
              </a:rPr>
              <a:t>VLBW</a:t>
            </a:r>
            <a:r>
              <a:rPr lang="ja-JP" altLang="en-US" dirty="0" smtClean="0">
                <a:solidFill>
                  <a:schemeClr val="bg1">
                    <a:lumMod val="50000"/>
                  </a:schemeClr>
                </a:solidFill>
                <a:latin typeface="+mn-ea"/>
              </a:rPr>
              <a:t>の黄疸管理における最近の課題</a:t>
            </a:r>
            <a:endParaRPr lang="en-US" altLang="ja-JP" dirty="0" smtClean="0">
              <a:solidFill>
                <a:schemeClr val="bg1">
                  <a:lumMod val="50000"/>
                </a:schemeClr>
              </a:solidFill>
              <a:latin typeface="+mn-ea"/>
            </a:endParaRPr>
          </a:p>
          <a:p>
            <a:endParaRPr lang="en-US" altLang="ja-JP" dirty="0" smtClean="0">
              <a:latin typeface="+mj-ea"/>
            </a:endParaRPr>
          </a:p>
          <a:p>
            <a:endParaRPr lang="en-US" altLang="ja-JP" dirty="0" smtClean="0">
              <a:latin typeface="+mj-ea"/>
            </a:endParaRPr>
          </a:p>
          <a:p>
            <a:endParaRPr lang="en-US" altLang="ja-JP" dirty="0" smtClean="0">
              <a:latin typeface="+mj-ea"/>
            </a:endParaRPr>
          </a:p>
          <a:p>
            <a:endParaRPr lang="en-US" altLang="ja-JP" dirty="0" smtClean="0">
              <a:latin typeface="+mj-ea"/>
            </a:endParaRPr>
          </a:p>
          <a:p>
            <a:endParaRPr lang="ja-JP" altLang="en-US" dirty="0"/>
          </a:p>
        </p:txBody>
      </p:sp>
      <p:sp>
        <p:nvSpPr>
          <p:cNvPr id="30" name="スライド番号プレースホルダ 29"/>
          <p:cNvSpPr>
            <a:spLocks noGrp="1"/>
          </p:cNvSpPr>
          <p:nvPr>
            <p:ph type="sldNum" sz="quarter" idx="12"/>
          </p:nvPr>
        </p:nvSpPr>
        <p:spPr/>
        <p:txBody>
          <a:bodyPr/>
          <a:lstStyle/>
          <a:p>
            <a:fld id="{E6B7C3CC-9276-48EE-8166-AA23698FC084}" type="slidenum">
              <a:rPr kumimoji="1" lang="ja-JP" altLang="en-US" smtClean="0"/>
              <a:pPr/>
              <a:t>7</a:t>
            </a:fld>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22313" y="952501"/>
            <a:ext cx="7772400" cy="952500"/>
          </a:xfrm>
        </p:spPr>
        <p:txBody>
          <a:bodyPr/>
          <a:lstStyle/>
          <a:p>
            <a:pPr algn="ctr"/>
            <a:r>
              <a:rPr lang="ja-JP" altLang="en-US" dirty="0" smtClean="0"/>
              <a:t>核黄疸とビリルビン脳症</a:t>
            </a:r>
            <a:endParaRPr lang="ja-JP" altLang="en-US" dirty="0"/>
          </a:p>
        </p:txBody>
      </p:sp>
      <p:sp>
        <p:nvSpPr>
          <p:cNvPr id="7" name="テキスト プレースホルダ 6"/>
          <p:cNvSpPr>
            <a:spLocks noGrp="1"/>
          </p:cNvSpPr>
          <p:nvPr>
            <p:ph type="body" idx="1"/>
          </p:nvPr>
        </p:nvSpPr>
        <p:spPr>
          <a:xfrm>
            <a:off x="762000" y="2971800"/>
            <a:ext cx="7772400" cy="1338262"/>
          </a:xfrm>
        </p:spPr>
        <p:txBody>
          <a:bodyPr>
            <a:normAutofit fontScale="25000" lnSpcReduction="20000"/>
          </a:bodyPr>
          <a:lstStyle/>
          <a:p>
            <a:pPr algn="ctr">
              <a:lnSpc>
                <a:spcPct val="150000"/>
              </a:lnSpc>
              <a:spcAft>
                <a:spcPts val="2400"/>
              </a:spcAft>
            </a:pPr>
            <a:r>
              <a:rPr lang="en-US" sz="12800" dirty="0" err="1" smtClean="0">
                <a:solidFill>
                  <a:schemeClr val="tx1"/>
                </a:solidFill>
                <a:latin typeface="+mj-lt"/>
              </a:rPr>
              <a:t>Kernicterus</a:t>
            </a:r>
            <a:r>
              <a:rPr lang="en-US" sz="12800" dirty="0" smtClean="0">
                <a:solidFill>
                  <a:schemeClr val="tx1"/>
                </a:solidFill>
                <a:latin typeface="+mj-lt"/>
              </a:rPr>
              <a:t> and </a:t>
            </a:r>
            <a:r>
              <a:rPr lang="en-US" sz="12800" dirty="0" err="1" smtClean="0">
                <a:solidFill>
                  <a:schemeClr val="tx1"/>
                </a:solidFill>
                <a:latin typeface="+mj-lt"/>
              </a:rPr>
              <a:t>Bilirubin</a:t>
            </a:r>
            <a:r>
              <a:rPr lang="en-US" sz="12800" dirty="0" smtClean="0">
                <a:solidFill>
                  <a:schemeClr val="tx1"/>
                </a:solidFill>
                <a:latin typeface="+mj-lt"/>
              </a:rPr>
              <a:t> Encephalopathy</a:t>
            </a:r>
            <a:endParaRPr lang="ja-JP" altLang="en-US" sz="12800" dirty="0" smtClean="0">
              <a:solidFill>
                <a:srgbClr val="000000"/>
              </a:solidFill>
              <a:effectLst>
                <a:outerShdw blurRad="38100" dist="38100" dir="2700000" algn="tl">
                  <a:srgbClr val="FFFFFF"/>
                </a:outerShdw>
              </a:effectLst>
              <a:latin typeface="+mj-lt"/>
              <a:cs typeface="Osaka" charset="-128"/>
            </a:endParaRPr>
          </a:p>
          <a:p>
            <a:endParaRPr lang="ja-JP" altLang="en-US" dirty="0"/>
          </a:p>
        </p:txBody>
      </p:sp>
      <p:sp>
        <p:nvSpPr>
          <p:cNvPr id="5" name="正方形/長方形 4"/>
          <p:cNvSpPr/>
          <p:nvPr/>
        </p:nvSpPr>
        <p:spPr>
          <a:xfrm>
            <a:off x="2285999" y="2389751"/>
            <a:ext cx="5751029" cy="646331"/>
          </a:xfrm>
          <a:prstGeom prst="rect">
            <a:avLst/>
          </a:prstGeom>
        </p:spPr>
        <p:txBody>
          <a:bodyPr wrap="square">
            <a:spAutoFit/>
          </a:bodyPr>
          <a:lstStyle/>
          <a:p>
            <a:endParaRPr lang="ja-JP" altLang="en-US" sz="3600" b="1" dirty="0">
              <a:effectLst>
                <a:outerShdw blurRad="38100" dist="38100" dir="2700000" algn="tl">
                  <a:srgbClr val="FFFFFF"/>
                </a:outerShdw>
              </a:effectLst>
            </a:endParaRPr>
          </a:p>
        </p:txBody>
      </p:sp>
      <p:sp>
        <p:nvSpPr>
          <p:cNvPr id="8" name="スライド番号プレースホルダ 7"/>
          <p:cNvSpPr>
            <a:spLocks noGrp="1"/>
          </p:cNvSpPr>
          <p:nvPr>
            <p:ph type="sldNum" sz="quarter" idx="12"/>
          </p:nvPr>
        </p:nvSpPr>
        <p:spPr/>
        <p:txBody>
          <a:bodyPr/>
          <a:lstStyle/>
          <a:p>
            <a:fld id="{E6B7C3CC-9276-48EE-8166-AA23698FC084}"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28600"/>
            <a:ext cx="8229600" cy="1143000"/>
          </a:xfrm>
        </p:spPr>
        <p:txBody>
          <a:bodyPr/>
          <a:lstStyle/>
          <a:p>
            <a:pPr algn="ctr"/>
            <a:r>
              <a:rPr lang="ja-JP" altLang="en-US" dirty="0" smtClean="0"/>
              <a:t>核黄疸の神経病理</a:t>
            </a:r>
            <a:endParaRPr lang="ja-JP" altLang="en-US" dirty="0"/>
          </a:p>
        </p:txBody>
      </p:sp>
      <p:sp>
        <p:nvSpPr>
          <p:cNvPr id="5" name="正方形/長方形 4"/>
          <p:cNvSpPr/>
          <p:nvPr/>
        </p:nvSpPr>
        <p:spPr>
          <a:xfrm>
            <a:off x="2285999" y="2389751"/>
            <a:ext cx="5751029" cy="646331"/>
          </a:xfrm>
          <a:prstGeom prst="rect">
            <a:avLst/>
          </a:prstGeom>
        </p:spPr>
        <p:txBody>
          <a:bodyPr wrap="square">
            <a:spAutoFit/>
          </a:bodyPr>
          <a:lstStyle/>
          <a:p>
            <a:endParaRPr lang="ja-JP" altLang="en-US" sz="3600" b="1" dirty="0">
              <a:effectLst>
                <a:outerShdw blurRad="38100" dist="38100" dir="2700000" algn="tl">
                  <a:srgbClr val="FFFFFF"/>
                </a:outerShdw>
              </a:effectLst>
            </a:endParaRPr>
          </a:p>
        </p:txBody>
      </p:sp>
      <p:sp>
        <p:nvSpPr>
          <p:cNvPr id="6" name="正方形/長方形 5"/>
          <p:cNvSpPr/>
          <p:nvPr/>
        </p:nvSpPr>
        <p:spPr>
          <a:xfrm>
            <a:off x="1929766" y="1796791"/>
            <a:ext cx="6107262" cy="904863"/>
          </a:xfrm>
          <a:prstGeom prst="rect">
            <a:avLst/>
          </a:prstGeom>
        </p:spPr>
        <p:txBody>
          <a:bodyPr wrap="square">
            <a:spAutoFit/>
          </a:bodyPr>
          <a:lstStyle/>
          <a:p>
            <a:pPr>
              <a:spcBef>
                <a:spcPct val="20000"/>
              </a:spcBef>
              <a:buClr>
                <a:schemeClr val="accent1"/>
              </a:buClr>
              <a:buSzPct val="90000"/>
              <a:tabLst>
                <a:tab pos="1427163" algn="l"/>
                <a:tab pos="4575175" algn="l"/>
              </a:tabLst>
            </a:pPr>
            <a:endParaRPr lang="ja-JP" altLang="en-US" sz="2400" dirty="0" smtClean="0">
              <a:solidFill>
                <a:srgbClr val="000000"/>
              </a:solidFill>
              <a:effectLst>
                <a:outerShdw blurRad="38100" dist="38100" dir="2700000" algn="tl">
                  <a:srgbClr val="FFFFFF"/>
                </a:outerShdw>
              </a:effectLst>
              <a:latin typeface="+mn-ea"/>
              <a:cs typeface="平成角ゴシック" charset="-128"/>
            </a:endParaRPr>
          </a:p>
          <a:p>
            <a:pPr>
              <a:lnSpc>
                <a:spcPct val="150000"/>
              </a:lnSpc>
              <a:spcAft>
                <a:spcPts val="2400"/>
              </a:spcAft>
              <a:buFont typeface="Wingdings" charset="2"/>
              <a:buChar char="ü"/>
            </a:pPr>
            <a:endParaRPr lang="ja-JP" altLang="en-US" sz="2400" b="1" dirty="0">
              <a:solidFill>
                <a:srgbClr val="000000"/>
              </a:solidFill>
              <a:effectLst>
                <a:outerShdw blurRad="38100" dist="38100" dir="2700000" algn="tl">
                  <a:srgbClr val="FFFFFF"/>
                </a:outerShdw>
              </a:effectLst>
              <a:latin typeface="+mn-ea"/>
              <a:cs typeface="Osaka" charset="-128"/>
            </a:endParaRPr>
          </a:p>
        </p:txBody>
      </p:sp>
      <p:sp>
        <p:nvSpPr>
          <p:cNvPr id="8" name="正方形/長方形 7"/>
          <p:cNvSpPr/>
          <p:nvPr/>
        </p:nvSpPr>
        <p:spPr>
          <a:xfrm>
            <a:off x="838200" y="1828800"/>
            <a:ext cx="7772400" cy="3970318"/>
          </a:xfrm>
          <a:prstGeom prst="rect">
            <a:avLst/>
          </a:prstGeom>
        </p:spPr>
        <p:txBody>
          <a:bodyPr wrap="square">
            <a:spAutoFit/>
          </a:bodyPr>
          <a:lstStyle/>
          <a:p>
            <a:pPr>
              <a:lnSpc>
                <a:spcPct val="150000"/>
              </a:lnSpc>
            </a:pPr>
            <a:r>
              <a:rPr lang="ja-JP" altLang="en-US" sz="2800" b="1" dirty="0" smtClean="0">
                <a:latin typeface="平成明朝" charset="-128"/>
                <a:ea typeface="平成明朝" charset="-128"/>
                <a:cs typeface="平成明朝" charset="-128"/>
              </a:rPr>
              <a:t>急性ビリルビン脳症の典型的な神経病理所見は、特異的な部位の神経核*へのビリルビンの沈着と神経細胞壊死を特徴とする。</a:t>
            </a:r>
            <a:endParaRPr lang="en-US" altLang="ja-JP" sz="2800" b="1" dirty="0" smtClean="0">
              <a:latin typeface="平成明朝" charset="-128"/>
              <a:ea typeface="平成明朝" charset="-128"/>
              <a:cs typeface="平成明朝" charset="-128"/>
            </a:endParaRPr>
          </a:p>
          <a:p>
            <a:pPr>
              <a:lnSpc>
                <a:spcPct val="150000"/>
              </a:lnSpc>
            </a:pPr>
            <a:r>
              <a:rPr lang="ja-JP" sz="2800" b="1" dirty="0" smtClean="0"/>
              <a:t>		</a:t>
            </a:r>
            <a:r>
              <a:rPr lang="en-US" sz="2800" b="1" dirty="0" smtClean="0"/>
              <a:t>		</a:t>
            </a:r>
          </a:p>
          <a:p>
            <a:r>
              <a:rPr lang="en-US" sz="2800" b="1" dirty="0" smtClean="0"/>
              <a:t>*  Basal ganglia, </a:t>
            </a:r>
            <a:r>
              <a:rPr lang="en-US" sz="2800" b="1" dirty="0" err="1" smtClean="0"/>
              <a:t>globus</a:t>
            </a:r>
            <a:r>
              <a:rPr lang="en-US" sz="2800" b="1" dirty="0" smtClean="0"/>
              <a:t> </a:t>
            </a:r>
            <a:r>
              <a:rPr lang="en-US" sz="2800" b="1" dirty="0" err="1" smtClean="0"/>
              <a:t>pallidus</a:t>
            </a:r>
            <a:r>
              <a:rPr lang="en-US" sz="2800" b="1" dirty="0" smtClean="0"/>
              <a:t>, </a:t>
            </a:r>
            <a:r>
              <a:rPr lang="en-US" sz="2800" b="1" dirty="0" err="1" smtClean="0"/>
              <a:t>subthalamic</a:t>
            </a:r>
            <a:r>
              <a:rPr lang="en-US" sz="2800" b="1" dirty="0" smtClean="0"/>
              <a:t> nucleus, hippocampus, </a:t>
            </a:r>
            <a:r>
              <a:rPr lang="en-US" sz="2800" b="1" dirty="0" err="1" smtClean="0"/>
              <a:t>substantia</a:t>
            </a:r>
            <a:r>
              <a:rPr lang="en-US" sz="2800" b="1" dirty="0" smtClean="0"/>
              <a:t> </a:t>
            </a:r>
            <a:r>
              <a:rPr lang="en-US" sz="2800" b="1" dirty="0" err="1" smtClean="0"/>
              <a:t>nigra</a:t>
            </a:r>
            <a:r>
              <a:rPr lang="en-US" sz="2800" b="1" dirty="0" smtClean="0"/>
              <a:t>, cranial nerve nuclei, reticular formation.   by Volpe	</a:t>
            </a:r>
            <a:endParaRPr lang="ja-JP" altLang="en-US" sz="2800" dirty="0"/>
          </a:p>
        </p:txBody>
      </p:sp>
      <p:sp>
        <p:nvSpPr>
          <p:cNvPr id="7" name="スライド番号プレースホルダ 6"/>
          <p:cNvSpPr>
            <a:spLocks noGrp="1"/>
          </p:cNvSpPr>
          <p:nvPr>
            <p:ph type="sldNum" sz="quarter" idx="12"/>
          </p:nvPr>
        </p:nvSpPr>
        <p:spPr/>
        <p:txBody>
          <a:bodyPr/>
          <a:lstStyle/>
          <a:p>
            <a:fld id="{E6B7C3CC-9276-48EE-8166-AA23698FC084}" type="slidenum">
              <a:rPr kumimoji="1" lang="ja-JP" altLang="en-US" smtClean="0"/>
              <a:pPr/>
              <a:t>9</a:t>
            </a:fld>
            <a:endParaRPr kumimoji="1" lang="ja-JP"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ジャパネスク">
  <a:themeElements>
    <a:clrScheme name="ジャパネスク">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ジャパネスク">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ジャパネスク.thmx</Template>
  <TotalTime>2551</TotalTime>
  <Words>3353</Words>
  <Application>Microsoft Macintosh PowerPoint</Application>
  <PresentationFormat>画面に合わせる (4:3)</PresentationFormat>
  <Paragraphs>476</Paragraphs>
  <Slides>57</Slides>
  <Notes>15</Notes>
  <HiddenSlides>0</HiddenSlides>
  <MMClips>0</MMClips>
  <ScaleCrop>false</ScaleCrop>
  <HeadingPairs>
    <vt:vector size="4" baseType="variant">
      <vt:variant>
        <vt:lpstr>デザイン テンプレート</vt:lpstr>
      </vt:variant>
      <vt:variant>
        <vt:i4>1</vt:i4>
      </vt:variant>
      <vt:variant>
        <vt:lpstr>スライド タイトル</vt:lpstr>
      </vt:variant>
      <vt:variant>
        <vt:i4>57</vt:i4>
      </vt:variant>
    </vt:vector>
  </HeadingPairs>
  <TitlesOfParts>
    <vt:vector size="58" baseType="lpstr">
      <vt:lpstr>ジャパネスク</vt:lpstr>
      <vt:lpstr>「温故知新」 Unbound bilirubin 測定の歴史</vt:lpstr>
      <vt:lpstr>第1回UB研究会　於いて　神戸ポートピアホテル　1990.11．</vt:lpstr>
      <vt:lpstr>スライド 3</vt:lpstr>
      <vt:lpstr>スライド 4</vt:lpstr>
      <vt:lpstr>UBアナライザー開発当時といま</vt:lpstr>
      <vt:lpstr>UBアナライザー開発当時といま</vt:lpstr>
      <vt:lpstr>UB Analyzer 開発から臨床応用まで</vt:lpstr>
      <vt:lpstr>核黄疸とビリルビン脳症</vt:lpstr>
      <vt:lpstr>核黄疸の神経病理</vt:lpstr>
      <vt:lpstr>核黄疸　Kernicterus</vt:lpstr>
      <vt:lpstr>核黄疸　Kernicterus</vt:lpstr>
      <vt:lpstr>ビリルビン脳症の臨床症状</vt:lpstr>
      <vt:lpstr>核黄疸の発症機序</vt:lpstr>
      <vt:lpstr>アンバウンドビリルビンとは </vt:lpstr>
      <vt:lpstr>The Mode of Entry of Bilirubin-C14  into the Central Nervous System</vt:lpstr>
      <vt:lpstr>Bilirubin binding test のさまざま</vt:lpstr>
      <vt:lpstr>UB Analyzer 開発から臨床応用まで</vt:lpstr>
      <vt:lpstr>UB Analyzer (UA-2) (Arrows, Osaka, Japan)</vt:lpstr>
      <vt:lpstr>GOD-POD法によるビリルビンの酸化</vt:lpstr>
      <vt:lpstr>Calculation of unbound bilirubin  in the presence of peroxidase</vt:lpstr>
      <vt:lpstr>Law of mass action in bilirubin-albumin binding</vt:lpstr>
      <vt:lpstr>臍帯血を用いた Bilirubin Titration Curves</vt:lpstr>
      <vt:lpstr>Scatchard plot of bilirubin-albumin binding</vt:lpstr>
      <vt:lpstr>Effects of hemolysis on the TB and UB levels by the addition of different conc. of hemolysate</vt:lpstr>
      <vt:lpstr>Sulfisoxazole投与後のBilirubin tritration Curveの変化</vt:lpstr>
      <vt:lpstr>UB Analyzer 開発から臨床応用まで</vt:lpstr>
      <vt:lpstr>アンバウンドビリルビン濃度の測定と その臨床応用における注意点</vt:lpstr>
      <vt:lpstr>測定手技上の注意</vt:lpstr>
      <vt:lpstr>UB濃度への影響因子（測定上の影響）</vt:lpstr>
      <vt:lpstr>UB濃度への影響因子</vt:lpstr>
      <vt:lpstr>軽症・重症感染症のUB値、UB/TB比の経時的変化 （成熟児）</vt:lpstr>
      <vt:lpstr>UB Analyzer 開発から臨床応用まで</vt:lpstr>
      <vt:lpstr>スライド 33</vt:lpstr>
      <vt:lpstr>ABR recording in infant treated with exchange transfusion</vt:lpstr>
      <vt:lpstr>スライド 35</vt:lpstr>
      <vt:lpstr>スライド 36</vt:lpstr>
      <vt:lpstr>血清アンバウンドビリルビン濃度測定の 臨床的有用性とカットオフ値の検討　</vt:lpstr>
      <vt:lpstr>血清アンバウンドビリルビン濃度測定の 臨床的有用性とカットオフ値の検討</vt:lpstr>
      <vt:lpstr>VLBW, LBW児における最高TB,UB値の分布</vt:lpstr>
      <vt:lpstr>ROC曲線とTB，UBの至適カットオフ値</vt:lpstr>
      <vt:lpstr>UB濃度，TB濃度の感度・特異度</vt:lpstr>
      <vt:lpstr>光線療法・交換輸血の適応基準　　　1991.4.</vt:lpstr>
      <vt:lpstr>Ontogeny of Bilirubin-Binding Capacity and the Effect of Clinical Status in Premature Infants Born at Less Than 1300 Grams</vt:lpstr>
      <vt:lpstr>The relationship between UB and TSB was significant overall and in each of the risk groups (low, moderate, and high).</vt:lpstr>
      <vt:lpstr>スライド 45</vt:lpstr>
      <vt:lpstr>UB Analyzer 開発から臨床応用まで</vt:lpstr>
      <vt:lpstr>慢性ビリルビン脳症と診断したELBW症例 　　　　　　　　　　　　（女児, 25w, 705g）</vt:lpstr>
      <vt:lpstr>スライド 48</vt:lpstr>
      <vt:lpstr>スライド 49</vt:lpstr>
      <vt:lpstr>スライド 50</vt:lpstr>
      <vt:lpstr>Dystonic Cerebral Palsy Kernicterus or not?</vt:lpstr>
      <vt:lpstr>スライド 52</vt:lpstr>
      <vt:lpstr>スライド 53</vt:lpstr>
      <vt:lpstr>まとめ１  黄疸管理の進歩と課題</vt:lpstr>
      <vt:lpstr>まとめ２  黄疸管理の進歩と課題</vt:lpstr>
      <vt:lpstr>超低出生体重児の黄疸管理での 今後の課題</vt:lpstr>
      <vt:lpstr>謝辞</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新生児黄疸研究と UBアナライザー開発の経緯</dc:title>
  <dc:creator>Nakamura</dc:creator>
  <cp:lastModifiedBy>中村 肇</cp:lastModifiedBy>
  <cp:revision>23</cp:revision>
  <cp:lastPrinted>2011-02-13T13:17:14Z</cp:lastPrinted>
  <dcterms:created xsi:type="dcterms:W3CDTF">2011-02-14T01:00:12Z</dcterms:created>
  <dcterms:modified xsi:type="dcterms:W3CDTF">2011-02-14T01:08:14Z</dcterms:modified>
</cp:coreProperties>
</file>