
<file path=[Content_Types].xml><?xml version="1.0" encoding="utf-8"?>
<Types xmlns="http://schemas.openxmlformats.org/package/2006/content-types">
  <Override PartName="/ppt/drawings/drawing1.xml" ContentType="application/vnd.openxmlformats-officedocument.drawingml.chartshapes+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tags/tag1.xml" ContentType="application/vnd.openxmlformats-officedocument.presentationml.tags+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tags/tag2.xml" ContentType="application/vnd.openxmlformats-officedocument.presentationml.tags+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tags/tag3.xml" ContentType="application/vnd.openxmlformats-officedocument.presentationml.tags+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tags/tag4.xml" ContentType="application/vnd.openxmlformats-officedocument.presentationml.tags+xml"/>
  <Default Extension="wmf" ContentType="image/x-wmf"/>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9"/>
  </p:notesMasterIdLst>
  <p:handoutMasterIdLst>
    <p:handoutMasterId r:id="rId30"/>
  </p:handoutMasterIdLst>
  <p:sldIdLst>
    <p:sldId id="291" r:id="rId2"/>
    <p:sldId id="292" r:id="rId3"/>
    <p:sldId id="257" r:id="rId4"/>
    <p:sldId id="268" r:id="rId5"/>
    <p:sldId id="278" r:id="rId6"/>
    <p:sldId id="260" r:id="rId7"/>
    <p:sldId id="276" r:id="rId8"/>
    <p:sldId id="274" r:id="rId9"/>
    <p:sldId id="269" r:id="rId10"/>
    <p:sldId id="270" r:id="rId11"/>
    <p:sldId id="262" r:id="rId12"/>
    <p:sldId id="277" r:id="rId13"/>
    <p:sldId id="263" r:id="rId14"/>
    <p:sldId id="275" r:id="rId15"/>
    <p:sldId id="272" r:id="rId16"/>
    <p:sldId id="281" r:id="rId17"/>
    <p:sldId id="279" r:id="rId18"/>
    <p:sldId id="280" r:id="rId19"/>
    <p:sldId id="282" r:id="rId20"/>
    <p:sldId id="283" r:id="rId21"/>
    <p:sldId id="284" r:id="rId22"/>
    <p:sldId id="285" r:id="rId23"/>
    <p:sldId id="286" r:id="rId24"/>
    <p:sldId id="287" r:id="rId25"/>
    <p:sldId id="288" r:id="rId26"/>
    <p:sldId id="289" r:id="rId27"/>
    <p:sldId id="290" r:id="rId28"/>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FFEBF5"/>
    <a:srgbClr val="FFB5ED"/>
    <a:srgbClr val="FFFFCC"/>
    <a:srgbClr val="E6FC10"/>
    <a:srgbClr val="FF9900"/>
    <a:srgbClr val="0067B4"/>
    <a:srgbClr val="005DA2"/>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p:restoredLeft sz="15620" autoAdjust="0"/>
    <p:restoredTop sz="94658" autoAdjust="0"/>
  </p:normalViewPr>
  <p:slideViewPr>
    <p:cSldViewPr>
      <p:cViewPr>
        <p:scale>
          <a:sx n="75" d="100"/>
          <a:sy n="75" d="100"/>
        </p:scale>
        <p:origin x="-1304" y="-7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072"/>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21307;&#23616;2\Desktop\&#30476;&#31435;&#30149;&#38498;&#23398;&#20250;&#12471;&#12531;&#12509;&#12472;&#12454;&#12512;\&#21463;&#35386;&#32773;&#32113;&#35336;.xlsx"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2"/>
  <c:clrMapOvr bg1="lt1" tx1="dk1" bg2="lt2" tx2="dk2" accent1="accent1" accent2="accent2" accent3="accent3" accent4="accent4" accent5="accent5" accent6="accent6" hlink="hlink" folHlink="folHlink"/>
  <c:chart>
    <c:plotArea>
      <c:layout>
        <c:manualLayout>
          <c:layoutTarget val="inner"/>
          <c:xMode val="edge"/>
          <c:yMode val="edge"/>
          <c:x val="0.0384916226239417"/>
          <c:y val="0.0870576616662847"/>
          <c:w val="0.621379899587892"/>
          <c:h val="0.825884676667442"/>
        </c:manualLayout>
      </c:layout>
      <c:pieChart>
        <c:varyColors val="1"/>
        <c:ser>
          <c:idx val="0"/>
          <c:order val="0"/>
          <c:dPt>
            <c:idx val="0"/>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solidFill>
                  <a:schemeClr val="bg1"/>
                </a:solidFill>
              </a:ln>
            </c:spPr>
          </c:dPt>
          <c:dPt>
            <c:idx val="1"/>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solidFill>
                  <a:schemeClr val="bg1"/>
                </a:solidFill>
              </a:ln>
            </c:spPr>
          </c:dPt>
          <c:dPt>
            <c:idx val="2"/>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solidFill>
                  <a:schemeClr val="bg1"/>
                </a:solidFill>
              </a:ln>
            </c:spPr>
          </c:dPt>
          <c:dPt>
            <c:idx val="3"/>
            <c: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a:solidFill>
                  <a:schemeClr val="bg1"/>
                </a:solidFill>
              </a:ln>
            </c:spPr>
          </c:dPt>
          <c:dPt>
            <c:idx val="4"/>
            <c:spPr>
              <a:gradFill flip="none" rotWithShape="1">
                <a:gsLst>
                  <a:gs pos="0">
                    <a:srgbClr val="4BACC6">
                      <a:lumMod val="75000"/>
                      <a:shade val="30000"/>
                      <a:satMod val="115000"/>
                    </a:srgbClr>
                  </a:gs>
                  <a:gs pos="50000">
                    <a:srgbClr val="4BACC6">
                      <a:lumMod val="75000"/>
                      <a:shade val="67500"/>
                      <a:satMod val="115000"/>
                    </a:srgbClr>
                  </a:gs>
                  <a:gs pos="100000">
                    <a:srgbClr val="4BACC6">
                      <a:lumMod val="75000"/>
                      <a:shade val="100000"/>
                      <a:satMod val="115000"/>
                    </a:srgbClr>
                  </a:gs>
                </a:gsLst>
                <a:lin ang="10800000" scaled="1"/>
                <a:tileRect/>
              </a:gradFill>
              <a:ln>
                <a:solidFill>
                  <a:schemeClr val="bg1"/>
                </a:solidFill>
              </a:ln>
            </c:spPr>
          </c:dPt>
          <c:dPt>
            <c:idx val="5"/>
            <c:spPr>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10800000" scaled="1"/>
                <a:tileRect/>
              </a:gradFill>
              <a:ln>
                <a:solidFill>
                  <a:schemeClr val="bg1"/>
                </a:solidFill>
              </a:ln>
            </c:spPr>
          </c:dPt>
          <c:dPt>
            <c:idx val="6"/>
            <c:spPr>
              <a:gradFill flip="none" rotWithShape="1">
                <a:gsLst>
                  <a:gs pos="0">
                    <a:srgbClr val="1F497D">
                      <a:lumMod val="40000"/>
                      <a:lumOff val="60000"/>
                      <a:shade val="30000"/>
                      <a:satMod val="115000"/>
                    </a:srgbClr>
                  </a:gs>
                  <a:gs pos="50000">
                    <a:srgbClr val="1F497D">
                      <a:lumMod val="40000"/>
                      <a:lumOff val="60000"/>
                      <a:shade val="67500"/>
                      <a:satMod val="115000"/>
                    </a:srgbClr>
                  </a:gs>
                  <a:gs pos="100000">
                    <a:srgbClr val="1F497D">
                      <a:lumMod val="40000"/>
                      <a:lumOff val="60000"/>
                      <a:shade val="100000"/>
                      <a:satMod val="115000"/>
                    </a:srgbClr>
                  </a:gs>
                </a:gsLst>
                <a:lin ang="10800000" scaled="1"/>
                <a:tileRect/>
              </a:gradFill>
              <a:ln>
                <a:solidFill>
                  <a:schemeClr val="bg1"/>
                </a:solidFill>
              </a:ln>
            </c:spPr>
          </c:dPt>
          <c:dPt>
            <c:idx val="7"/>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a:solidFill>
                  <a:schemeClr val="bg1"/>
                </a:solidFill>
              </a:ln>
            </c:spPr>
          </c:dPt>
          <c:dPt>
            <c:idx val="8"/>
            <c:spPr>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10800000" scaled="1"/>
                <a:tileRect/>
              </a:gradFill>
              <a:ln>
                <a:solidFill>
                  <a:schemeClr val="bg1"/>
                </a:solidFill>
              </a:ln>
            </c:spPr>
          </c:dPt>
          <c:dPt>
            <c:idx val="9"/>
            <c:spPr>
              <a:gradFill flip="none" rotWithShape="1">
                <a:gsLst>
                  <a:gs pos="0">
                    <a:srgbClr val="8064A2">
                      <a:lumMod val="60000"/>
                      <a:lumOff val="40000"/>
                      <a:shade val="30000"/>
                      <a:satMod val="115000"/>
                    </a:srgbClr>
                  </a:gs>
                  <a:gs pos="50000">
                    <a:srgbClr val="8064A2">
                      <a:lumMod val="60000"/>
                      <a:lumOff val="40000"/>
                      <a:shade val="67500"/>
                      <a:satMod val="115000"/>
                    </a:srgbClr>
                  </a:gs>
                  <a:gs pos="100000">
                    <a:srgbClr val="8064A2">
                      <a:lumMod val="60000"/>
                      <a:lumOff val="40000"/>
                      <a:shade val="100000"/>
                      <a:satMod val="115000"/>
                    </a:srgbClr>
                  </a:gs>
                </a:gsLst>
                <a:lin ang="10800000" scaled="1"/>
                <a:tileRect/>
              </a:gradFill>
              <a:ln>
                <a:solidFill>
                  <a:schemeClr val="bg1"/>
                </a:solidFill>
              </a:ln>
            </c:spPr>
          </c:dPt>
          <c:dPt>
            <c:idx val="11"/>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a:solidFill>
                  <a:schemeClr val="bg1"/>
                </a:solidFill>
              </a:ln>
            </c:spPr>
          </c:dPt>
          <c:dPt>
            <c:idx val="19"/>
            <c:spPr>
              <a:gradFill flip="none" rotWithShape="1">
                <a:gsLst>
                  <a:gs pos="0">
                    <a:srgbClr val="F79646">
                      <a:lumMod val="40000"/>
                      <a:lumOff val="60000"/>
                      <a:shade val="30000"/>
                      <a:satMod val="115000"/>
                    </a:srgbClr>
                  </a:gs>
                  <a:gs pos="50000">
                    <a:srgbClr val="F79646">
                      <a:lumMod val="40000"/>
                      <a:lumOff val="60000"/>
                      <a:shade val="67500"/>
                      <a:satMod val="115000"/>
                    </a:srgbClr>
                  </a:gs>
                  <a:gs pos="100000">
                    <a:srgbClr val="F79646">
                      <a:lumMod val="40000"/>
                      <a:lumOff val="60000"/>
                      <a:shade val="100000"/>
                      <a:satMod val="115000"/>
                    </a:srgbClr>
                  </a:gs>
                </a:gsLst>
                <a:lin ang="10800000" scaled="1"/>
                <a:tileRect/>
              </a:gradFill>
              <a:ln>
                <a:solidFill>
                  <a:schemeClr val="bg1"/>
                </a:solidFill>
              </a:ln>
            </c:spPr>
          </c:dPt>
          <c:dPt>
            <c:idx val="20"/>
            <c:spPr>
              <a:gradFill flip="none" rotWithShape="1">
                <a:gsLst>
                  <a:gs pos="0">
                    <a:srgbClr val="9BBB59">
                      <a:lumMod val="40000"/>
                      <a:lumOff val="60000"/>
                      <a:shade val="30000"/>
                      <a:satMod val="115000"/>
                    </a:srgbClr>
                  </a:gs>
                  <a:gs pos="50000">
                    <a:srgbClr val="9BBB59">
                      <a:lumMod val="40000"/>
                      <a:lumOff val="60000"/>
                      <a:shade val="67500"/>
                      <a:satMod val="115000"/>
                    </a:srgbClr>
                  </a:gs>
                  <a:gs pos="100000">
                    <a:srgbClr val="9BBB59">
                      <a:lumMod val="40000"/>
                      <a:lumOff val="60000"/>
                      <a:shade val="100000"/>
                      <a:satMod val="115000"/>
                    </a:srgbClr>
                  </a:gs>
                </a:gsLst>
                <a:lin ang="10800000" scaled="1"/>
                <a:tileRect/>
              </a:gradFill>
              <a:ln>
                <a:solidFill>
                  <a:schemeClr val="bg1"/>
                </a:solidFill>
              </a:ln>
            </c:spPr>
          </c:dPt>
          <c:cat>
            <c:strRef>
              <c:f>主要症状と年齢!$I$4:$I$24</c:f>
              <c:strCache>
                <c:ptCount val="21"/>
                <c:pt idx="0">
                  <c:v>発熱</c:v>
                </c:pt>
                <c:pt idx="1">
                  <c:v>嘔吐・下痢</c:v>
                </c:pt>
                <c:pt idx="2">
                  <c:v>咳・喘鳴</c:v>
                </c:pt>
                <c:pt idx="3">
                  <c:v>発疹</c:v>
                </c:pt>
                <c:pt idx="4">
                  <c:v>腹痛</c:v>
                </c:pt>
                <c:pt idx="5">
                  <c:v>痛み</c:v>
                </c:pt>
                <c:pt idx="6">
                  <c:v>けいれん</c:v>
                </c:pt>
                <c:pt idx="7">
                  <c:v>呼吸困難</c:v>
                </c:pt>
                <c:pt idx="8">
                  <c:v>鼻汁・痰</c:v>
                </c:pt>
                <c:pt idx="9">
                  <c:v>耳の異常</c:v>
                </c:pt>
                <c:pt idx="10">
                  <c:v>頭痛</c:v>
                </c:pt>
                <c:pt idx="11">
                  <c:v>尿便の異常</c:v>
                </c:pt>
                <c:pt idx="12">
                  <c:v>耳下腺の異常</c:v>
                </c:pt>
                <c:pt idx="13">
                  <c:v>機嫌が悪い</c:v>
                </c:pt>
                <c:pt idx="14">
                  <c:v>異物誤飲</c:v>
                </c:pt>
                <c:pt idx="15">
                  <c:v>陰部の異常</c:v>
                </c:pt>
                <c:pt idx="16">
                  <c:v>便秘</c:v>
                </c:pt>
                <c:pt idx="17">
                  <c:v>怪我・打撲</c:v>
                </c:pt>
                <c:pt idx="18">
                  <c:v>目の異常</c:v>
                </c:pt>
                <c:pt idx="19">
                  <c:v>その他</c:v>
                </c:pt>
                <c:pt idx="20">
                  <c:v>(空白)</c:v>
                </c:pt>
              </c:strCache>
            </c:strRef>
          </c:cat>
          <c:val>
            <c:numRef>
              <c:f>主要症状と年齢!$J$4:$J$24</c:f>
              <c:numCache>
                <c:formatCode>_-* #,##0_-;\-* #,##0_-;_-* "-"_-;_-@_-</c:formatCode>
                <c:ptCount val="21"/>
                <c:pt idx="0">
                  <c:v>22727.0</c:v>
                </c:pt>
                <c:pt idx="1">
                  <c:v>2796.0</c:v>
                </c:pt>
                <c:pt idx="2">
                  <c:v>2273.0</c:v>
                </c:pt>
                <c:pt idx="3">
                  <c:v>1644.0</c:v>
                </c:pt>
                <c:pt idx="4">
                  <c:v>1004.0</c:v>
                </c:pt>
                <c:pt idx="5">
                  <c:v>322.0</c:v>
                </c:pt>
                <c:pt idx="6">
                  <c:v>317.0</c:v>
                </c:pt>
                <c:pt idx="7">
                  <c:v>298.0</c:v>
                </c:pt>
                <c:pt idx="8">
                  <c:v>255.0</c:v>
                </c:pt>
                <c:pt idx="9">
                  <c:v>186.0</c:v>
                </c:pt>
                <c:pt idx="10">
                  <c:v>158.0</c:v>
                </c:pt>
                <c:pt idx="11">
                  <c:v>156.0</c:v>
                </c:pt>
                <c:pt idx="12">
                  <c:v>147.0</c:v>
                </c:pt>
                <c:pt idx="13">
                  <c:v>101.0</c:v>
                </c:pt>
                <c:pt idx="14">
                  <c:v>100.0</c:v>
                </c:pt>
                <c:pt idx="15">
                  <c:v>78.0</c:v>
                </c:pt>
                <c:pt idx="16">
                  <c:v>48.0</c:v>
                </c:pt>
                <c:pt idx="17">
                  <c:v>49.0</c:v>
                </c:pt>
                <c:pt idx="18">
                  <c:v>49.0</c:v>
                </c:pt>
                <c:pt idx="19">
                  <c:v>264.0</c:v>
                </c:pt>
                <c:pt idx="20">
                  <c:v>199.0</c:v>
                </c:pt>
              </c:numCache>
            </c:numRef>
          </c:val>
        </c:ser>
        <c:ser>
          <c:idx val="1"/>
          <c:order val="1"/>
          <c:cat>
            <c:strRef>
              <c:f>主要症状と年齢!$I$4:$I$24</c:f>
              <c:strCache>
                <c:ptCount val="21"/>
                <c:pt idx="0">
                  <c:v>発熱</c:v>
                </c:pt>
                <c:pt idx="1">
                  <c:v>嘔吐・下痢</c:v>
                </c:pt>
                <c:pt idx="2">
                  <c:v>咳・喘鳴</c:v>
                </c:pt>
                <c:pt idx="3">
                  <c:v>発疹</c:v>
                </c:pt>
                <c:pt idx="4">
                  <c:v>腹痛</c:v>
                </c:pt>
                <c:pt idx="5">
                  <c:v>痛み</c:v>
                </c:pt>
                <c:pt idx="6">
                  <c:v>けいれん</c:v>
                </c:pt>
                <c:pt idx="7">
                  <c:v>呼吸困難</c:v>
                </c:pt>
                <c:pt idx="8">
                  <c:v>鼻汁・痰</c:v>
                </c:pt>
                <c:pt idx="9">
                  <c:v>耳の異常</c:v>
                </c:pt>
                <c:pt idx="10">
                  <c:v>頭痛</c:v>
                </c:pt>
                <c:pt idx="11">
                  <c:v>尿便の異常</c:v>
                </c:pt>
                <c:pt idx="12">
                  <c:v>耳下腺の異常</c:v>
                </c:pt>
                <c:pt idx="13">
                  <c:v>機嫌が悪い</c:v>
                </c:pt>
                <c:pt idx="14">
                  <c:v>異物誤飲</c:v>
                </c:pt>
                <c:pt idx="15">
                  <c:v>陰部の異常</c:v>
                </c:pt>
                <c:pt idx="16">
                  <c:v>便秘</c:v>
                </c:pt>
                <c:pt idx="17">
                  <c:v>怪我・打撲</c:v>
                </c:pt>
                <c:pt idx="18">
                  <c:v>目の異常</c:v>
                </c:pt>
                <c:pt idx="19">
                  <c:v>その他</c:v>
                </c:pt>
                <c:pt idx="20">
                  <c:v>(空白)</c:v>
                </c:pt>
              </c:strCache>
            </c:strRef>
          </c:cat>
          <c:val>
            <c:numRef>
              <c:f>主要症状と年齢!$K$4:$K$24</c:f>
              <c:numCache>
                <c:formatCode>_-* #,##0_-;\-* #,##0_-;_-* "-"_-;_-@_-</c:formatCode>
                <c:ptCount val="21"/>
                <c:pt idx="0">
                  <c:v>1967.0</c:v>
                </c:pt>
                <c:pt idx="1">
                  <c:v>327.0</c:v>
                </c:pt>
                <c:pt idx="2">
                  <c:v>283.0</c:v>
                </c:pt>
                <c:pt idx="3">
                  <c:v>219.0</c:v>
                </c:pt>
                <c:pt idx="4">
                  <c:v>6.0</c:v>
                </c:pt>
                <c:pt idx="5">
                  <c:v>1.0</c:v>
                </c:pt>
                <c:pt idx="6">
                  <c:v>27.0</c:v>
                </c:pt>
                <c:pt idx="7">
                  <c:v>26.0</c:v>
                </c:pt>
                <c:pt idx="8">
                  <c:v>87.0</c:v>
                </c:pt>
                <c:pt idx="9">
                  <c:v>3.0</c:v>
                </c:pt>
                <c:pt idx="10">
                  <c:v>0.0</c:v>
                </c:pt>
                <c:pt idx="11">
                  <c:v>42.0</c:v>
                </c:pt>
                <c:pt idx="12">
                  <c:v>2.0</c:v>
                </c:pt>
                <c:pt idx="13">
                  <c:v>47.0</c:v>
                </c:pt>
                <c:pt idx="14">
                  <c:v>38.0</c:v>
                </c:pt>
                <c:pt idx="15">
                  <c:v>6.0</c:v>
                </c:pt>
                <c:pt idx="16">
                  <c:v>21.0</c:v>
                </c:pt>
                <c:pt idx="17">
                  <c:v>12.0</c:v>
                </c:pt>
                <c:pt idx="18">
                  <c:v>7.0</c:v>
                </c:pt>
                <c:pt idx="19">
                  <c:v>54.0</c:v>
                </c:pt>
                <c:pt idx="20">
                  <c:v>25.0</c:v>
                </c:pt>
              </c:numCache>
            </c:numRef>
          </c:val>
        </c:ser>
        <c:ser>
          <c:idx val="2"/>
          <c:order val="2"/>
          <c:cat>
            <c:strRef>
              <c:f>主要症状と年齢!$I$4:$I$24</c:f>
              <c:strCache>
                <c:ptCount val="21"/>
                <c:pt idx="0">
                  <c:v>発熱</c:v>
                </c:pt>
                <c:pt idx="1">
                  <c:v>嘔吐・下痢</c:v>
                </c:pt>
                <c:pt idx="2">
                  <c:v>咳・喘鳴</c:v>
                </c:pt>
                <c:pt idx="3">
                  <c:v>発疹</c:v>
                </c:pt>
                <c:pt idx="4">
                  <c:v>腹痛</c:v>
                </c:pt>
                <c:pt idx="5">
                  <c:v>痛み</c:v>
                </c:pt>
                <c:pt idx="6">
                  <c:v>けいれん</c:v>
                </c:pt>
                <c:pt idx="7">
                  <c:v>呼吸困難</c:v>
                </c:pt>
                <c:pt idx="8">
                  <c:v>鼻汁・痰</c:v>
                </c:pt>
                <c:pt idx="9">
                  <c:v>耳の異常</c:v>
                </c:pt>
                <c:pt idx="10">
                  <c:v>頭痛</c:v>
                </c:pt>
                <c:pt idx="11">
                  <c:v>尿便の異常</c:v>
                </c:pt>
                <c:pt idx="12">
                  <c:v>耳下腺の異常</c:v>
                </c:pt>
                <c:pt idx="13">
                  <c:v>機嫌が悪い</c:v>
                </c:pt>
                <c:pt idx="14">
                  <c:v>異物誤飲</c:v>
                </c:pt>
                <c:pt idx="15">
                  <c:v>陰部の異常</c:v>
                </c:pt>
                <c:pt idx="16">
                  <c:v>便秘</c:v>
                </c:pt>
                <c:pt idx="17">
                  <c:v>怪我・打撲</c:v>
                </c:pt>
                <c:pt idx="18">
                  <c:v>目の異常</c:v>
                </c:pt>
                <c:pt idx="19">
                  <c:v>その他</c:v>
                </c:pt>
                <c:pt idx="20">
                  <c:v>(空白)</c:v>
                </c:pt>
              </c:strCache>
            </c:strRef>
          </c:cat>
          <c:val>
            <c:numRef>
              <c:f>主要症状と年齢!$L$4:$L$24</c:f>
              <c:numCache>
                <c:formatCode>_-* #,##0_-;\-* #,##0_-;_-* "-"_-;_-@_-</c:formatCode>
                <c:ptCount val="21"/>
                <c:pt idx="0">
                  <c:v>5569.0</c:v>
                </c:pt>
                <c:pt idx="1">
                  <c:v>893.0</c:v>
                </c:pt>
                <c:pt idx="2">
                  <c:v>665.0</c:v>
                </c:pt>
                <c:pt idx="3">
                  <c:v>534.0</c:v>
                </c:pt>
                <c:pt idx="4">
                  <c:v>84.0</c:v>
                </c:pt>
                <c:pt idx="5">
                  <c:v>39.0</c:v>
                </c:pt>
                <c:pt idx="6">
                  <c:v>179.0</c:v>
                </c:pt>
                <c:pt idx="7">
                  <c:v>79.0</c:v>
                </c:pt>
                <c:pt idx="8">
                  <c:v>105.0</c:v>
                </c:pt>
                <c:pt idx="9">
                  <c:v>33.0</c:v>
                </c:pt>
                <c:pt idx="10">
                  <c:v>1.0</c:v>
                </c:pt>
                <c:pt idx="11">
                  <c:v>41.0</c:v>
                </c:pt>
                <c:pt idx="12">
                  <c:v>20.0</c:v>
                </c:pt>
                <c:pt idx="13">
                  <c:v>49.0</c:v>
                </c:pt>
                <c:pt idx="14">
                  <c:v>50.0</c:v>
                </c:pt>
                <c:pt idx="15">
                  <c:v>14.0</c:v>
                </c:pt>
                <c:pt idx="16">
                  <c:v>18.0</c:v>
                </c:pt>
                <c:pt idx="17">
                  <c:v>17.0</c:v>
                </c:pt>
                <c:pt idx="18">
                  <c:v>13.0</c:v>
                </c:pt>
                <c:pt idx="19">
                  <c:v>71.0</c:v>
                </c:pt>
                <c:pt idx="20">
                  <c:v>57.0</c:v>
                </c:pt>
              </c:numCache>
            </c:numRef>
          </c:val>
        </c:ser>
        <c:ser>
          <c:idx val="3"/>
          <c:order val="3"/>
          <c:cat>
            <c:strRef>
              <c:f>主要症状と年齢!$I$4:$I$24</c:f>
              <c:strCache>
                <c:ptCount val="21"/>
                <c:pt idx="0">
                  <c:v>発熱</c:v>
                </c:pt>
                <c:pt idx="1">
                  <c:v>嘔吐・下痢</c:v>
                </c:pt>
                <c:pt idx="2">
                  <c:v>咳・喘鳴</c:v>
                </c:pt>
                <c:pt idx="3">
                  <c:v>発疹</c:v>
                </c:pt>
                <c:pt idx="4">
                  <c:v>腹痛</c:v>
                </c:pt>
                <c:pt idx="5">
                  <c:v>痛み</c:v>
                </c:pt>
                <c:pt idx="6">
                  <c:v>けいれん</c:v>
                </c:pt>
                <c:pt idx="7">
                  <c:v>呼吸困難</c:v>
                </c:pt>
                <c:pt idx="8">
                  <c:v>鼻汁・痰</c:v>
                </c:pt>
                <c:pt idx="9">
                  <c:v>耳の異常</c:v>
                </c:pt>
                <c:pt idx="10">
                  <c:v>頭痛</c:v>
                </c:pt>
                <c:pt idx="11">
                  <c:v>尿便の異常</c:v>
                </c:pt>
                <c:pt idx="12">
                  <c:v>耳下腺の異常</c:v>
                </c:pt>
                <c:pt idx="13">
                  <c:v>機嫌が悪い</c:v>
                </c:pt>
                <c:pt idx="14">
                  <c:v>異物誤飲</c:v>
                </c:pt>
                <c:pt idx="15">
                  <c:v>陰部の異常</c:v>
                </c:pt>
                <c:pt idx="16">
                  <c:v>便秘</c:v>
                </c:pt>
                <c:pt idx="17">
                  <c:v>怪我・打撲</c:v>
                </c:pt>
                <c:pt idx="18">
                  <c:v>目の異常</c:v>
                </c:pt>
                <c:pt idx="19">
                  <c:v>その他</c:v>
                </c:pt>
                <c:pt idx="20">
                  <c:v>(空白)</c:v>
                </c:pt>
              </c:strCache>
            </c:strRef>
          </c:cat>
          <c:val>
            <c:numRef>
              <c:f>主要症状と年齢!$M$4:$M$24</c:f>
              <c:numCache>
                <c:formatCode>_-* #,##0_-;\-* #,##0_-;_-* "-"_-;_-@_-</c:formatCode>
                <c:ptCount val="21"/>
                <c:pt idx="0">
                  <c:v>5692.0</c:v>
                </c:pt>
                <c:pt idx="1">
                  <c:v>833.0</c:v>
                </c:pt>
                <c:pt idx="2">
                  <c:v>802.0</c:v>
                </c:pt>
                <c:pt idx="3">
                  <c:v>476.0</c:v>
                </c:pt>
                <c:pt idx="4">
                  <c:v>355.0</c:v>
                </c:pt>
                <c:pt idx="5">
                  <c:v>129.0</c:v>
                </c:pt>
                <c:pt idx="6">
                  <c:v>85.0</c:v>
                </c:pt>
                <c:pt idx="7">
                  <c:v>74.0</c:v>
                </c:pt>
                <c:pt idx="8">
                  <c:v>44.0</c:v>
                </c:pt>
                <c:pt idx="9">
                  <c:v>101.0</c:v>
                </c:pt>
                <c:pt idx="10">
                  <c:v>39.0</c:v>
                </c:pt>
                <c:pt idx="11">
                  <c:v>48.0</c:v>
                </c:pt>
                <c:pt idx="12">
                  <c:v>55.0</c:v>
                </c:pt>
                <c:pt idx="13">
                  <c:v>4.0</c:v>
                </c:pt>
                <c:pt idx="14">
                  <c:v>10.0</c:v>
                </c:pt>
                <c:pt idx="15">
                  <c:v>44.0</c:v>
                </c:pt>
                <c:pt idx="16">
                  <c:v>5.0</c:v>
                </c:pt>
                <c:pt idx="17">
                  <c:v>14.0</c:v>
                </c:pt>
                <c:pt idx="18">
                  <c:v>14.0</c:v>
                </c:pt>
                <c:pt idx="19">
                  <c:v>75.0</c:v>
                </c:pt>
                <c:pt idx="20">
                  <c:v>49.0</c:v>
                </c:pt>
              </c:numCache>
            </c:numRef>
          </c:val>
        </c:ser>
        <c:ser>
          <c:idx val="4"/>
          <c:order val="4"/>
          <c:cat>
            <c:strRef>
              <c:f>主要症状と年齢!$I$4:$I$24</c:f>
              <c:strCache>
                <c:ptCount val="21"/>
                <c:pt idx="0">
                  <c:v>発熱</c:v>
                </c:pt>
                <c:pt idx="1">
                  <c:v>嘔吐・下痢</c:v>
                </c:pt>
                <c:pt idx="2">
                  <c:v>咳・喘鳴</c:v>
                </c:pt>
                <c:pt idx="3">
                  <c:v>発疹</c:v>
                </c:pt>
                <c:pt idx="4">
                  <c:v>腹痛</c:v>
                </c:pt>
                <c:pt idx="5">
                  <c:v>痛み</c:v>
                </c:pt>
                <c:pt idx="6">
                  <c:v>けいれん</c:v>
                </c:pt>
                <c:pt idx="7">
                  <c:v>呼吸困難</c:v>
                </c:pt>
                <c:pt idx="8">
                  <c:v>鼻汁・痰</c:v>
                </c:pt>
                <c:pt idx="9">
                  <c:v>耳の異常</c:v>
                </c:pt>
                <c:pt idx="10">
                  <c:v>頭痛</c:v>
                </c:pt>
                <c:pt idx="11">
                  <c:v>尿便の異常</c:v>
                </c:pt>
                <c:pt idx="12">
                  <c:v>耳下腺の異常</c:v>
                </c:pt>
                <c:pt idx="13">
                  <c:v>機嫌が悪い</c:v>
                </c:pt>
                <c:pt idx="14">
                  <c:v>異物誤飲</c:v>
                </c:pt>
                <c:pt idx="15">
                  <c:v>陰部の異常</c:v>
                </c:pt>
                <c:pt idx="16">
                  <c:v>便秘</c:v>
                </c:pt>
                <c:pt idx="17">
                  <c:v>怪我・打撲</c:v>
                </c:pt>
                <c:pt idx="18">
                  <c:v>目の異常</c:v>
                </c:pt>
                <c:pt idx="19">
                  <c:v>その他</c:v>
                </c:pt>
                <c:pt idx="20">
                  <c:v>(空白)</c:v>
                </c:pt>
              </c:strCache>
            </c:strRef>
          </c:cat>
          <c:val>
            <c:numRef>
              <c:f>主要症状と年齢!$N$4:$N$24</c:f>
              <c:numCache>
                <c:formatCode>_-* #,##0_-;\-* #,##0_-;_-* "-"_-;_-@_-</c:formatCode>
                <c:ptCount val="21"/>
                <c:pt idx="0">
                  <c:v>7092.0</c:v>
                </c:pt>
                <c:pt idx="1">
                  <c:v>638.0</c:v>
                </c:pt>
                <c:pt idx="2">
                  <c:v>478.0</c:v>
                </c:pt>
                <c:pt idx="3">
                  <c:v>345.0</c:v>
                </c:pt>
                <c:pt idx="4">
                  <c:v>443.0</c:v>
                </c:pt>
                <c:pt idx="5">
                  <c:v>123.0</c:v>
                </c:pt>
                <c:pt idx="6">
                  <c:v>23.0</c:v>
                </c:pt>
                <c:pt idx="7">
                  <c:v>94.0</c:v>
                </c:pt>
                <c:pt idx="8">
                  <c:v>13.0</c:v>
                </c:pt>
                <c:pt idx="9">
                  <c:v>45.0</c:v>
                </c:pt>
                <c:pt idx="10">
                  <c:v>96.0</c:v>
                </c:pt>
                <c:pt idx="11">
                  <c:v>19.0</c:v>
                </c:pt>
                <c:pt idx="12">
                  <c:v>62.0</c:v>
                </c:pt>
                <c:pt idx="13">
                  <c:v>1.0</c:v>
                </c:pt>
                <c:pt idx="14">
                  <c:v>1.0</c:v>
                </c:pt>
                <c:pt idx="15">
                  <c:v>12.0</c:v>
                </c:pt>
                <c:pt idx="16">
                  <c:v>4.0</c:v>
                </c:pt>
                <c:pt idx="17">
                  <c:v>5.0</c:v>
                </c:pt>
                <c:pt idx="18">
                  <c:v>13.0</c:v>
                </c:pt>
                <c:pt idx="19">
                  <c:v>43.0</c:v>
                </c:pt>
                <c:pt idx="20">
                  <c:v>53.0</c:v>
                </c:pt>
              </c:numCache>
            </c:numRef>
          </c:val>
        </c:ser>
        <c:ser>
          <c:idx val="5"/>
          <c:order val="5"/>
          <c:cat>
            <c:strRef>
              <c:f>主要症状と年齢!$I$4:$I$24</c:f>
              <c:strCache>
                <c:ptCount val="21"/>
                <c:pt idx="0">
                  <c:v>発熱</c:v>
                </c:pt>
                <c:pt idx="1">
                  <c:v>嘔吐・下痢</c:v>
                </c:pt>
                <c:pt idx="2">
                  <c:v>咳・喘鳴</c:v>
                </c:pt>
                <c:pt idx="3">
                  <c:v>発疹</c:v>
                </c:pt>
                <c:pt idx="4">
                  <c:v>腹痛</c:v>
                </c:pt>
                <c:pt idx="5">
                  <c:v>痛み</c:v>
                </c:pt>
                <c:pt idx="6">
                  <c:v>けいれん</c:v>
                </c:pt>
                <c:pt idx="7">
                  <c:v>呼吸困難</c:v>
                </c:pt>
                <c:pt idx="8">
                  <c:v>鼻汁・痰</c:v>
                </c:pt>
                <c:pt idx="9">
                  <c:v>耳の異常</c:v>
                </c:pt>
                <c:pt idx="10">
                  <c:v>頭痛</c:v>
                </c:pt>
                <c:pt idx="11">
                  <c:v>尿便の異常</c:v>
                </c:pt>
                <c:pt idx="12">
                  <c:v>耳下腺の異常</c:v>
                </c:pt>
                <c:pt idx="13">
                  <c:v>機嫌が悪い</c:v>
                </c:pt>
                <c:pt idx="14">
                  <c:v>異物誤飲</c:v>
                </c:pt>
                <c:pt idx="15">
                  <c:v>陰部の異常</c:v>
                </c:pt>
                <c:pt idx="16">
                  <c:v>便秘</c:v>
                </c:pt>
                <c:pt idx="17">
                  <c:v>怪我・打撲</c:v>
                </c:pt>
                <c:pt idx="18">
                  <c:v>目の異常</c:v>
                </c:pt>
                <c:pt idx="19">
                  <c:v>その他</c:v>
                </c:pt>
                <c:pt idx="20">
                  <c:v>(空白)</c:v>
                </c:pt>
              </c:strCache>
            </c:strRef>
          </c:cat>
          <c:val>
            <c:numRef>
              <c:f>主要症状と年齢!$O$4:$O$24</c:f>
              <c:numCache>
                <c:formatCode>_-* #,##0_-;\-* #,##0_-;_-* "-"_-;_-@_-</c:formatCode>
                <c:ptCount val="21"/>
                <c:pt idx="0">
                  <c:v>2407.0</c:v>
                </c:pt>
                <c:pt idx="1">
                  <c:v>105.0</c:v>
                </c:pt>
                <c:pt idx="2">
                  <c:v>45.0</c:v>
                </c:pt>
                <c:pt idx="3">
                  <c:v>70.0</c:v>
                </c:pt>
                <c:pt idx="4">
                  <c:v>116.0</c:v>
                </c:pt>
                <c:pt idx="5">
                  <c:v>30.0</c:v>
                </c:pt>
                <c:pt idx="6">
                  <c:v>3.0</c:v>
                </c:pt>
                <c:pt idx="7">
                  <c:v>25.0</c:v>
                </c:pt>
                <c:pt idx="8">
                  <c:v>6.0</c:v>
                </c:pt>
                <c:pt idx="9">
                  <c:v>4.0</c:v>
                </c:pt>
                <c:pt idx="10">
                  <c:v>22.0</c:v>
                </c:pt>
                <c:pt idx="11">
                  <c:v>6.0</c:v>
                </c:pt>
                <c:pt idx="12">
                  <c:v>8.0</c:v>
                </c:pt>
                <c:pt idx="13">
                  <c:v>0.0</c:v>
                </c:pt>
                <c:pt idx="14">
                  <c:v>1.0</c:v>
                </c:pt>
                <c:pt idx="15">
                  <c:v>2.0</c:v>
                </c:pt>
                <c:pt idx="16">
                  <c:v>0.0</c:v>
                </c:pt>
                <c:pt idx="17">
                  <c:v>1.0</c:v>
                </c:pt>
                <c:pt idx="18">
                  <c:v>2.0</c:v>
                </c:pt>
                <c:pt idx="19">
                  <c:v>21.0</c:v>
                </c:pt>
                <c:pt idx="20">
                  <c:v>15.0</c:v>
                </c:pt>
              </c:numCache>
            </c:numRef>
          </c:val>
        </c:ser>
        <c:firstSliceAng val="0"/>
      </c:pieChart>
    </c:plotArea>
    <c:legend>
      <c:legendPos val="r"/>
      <c:legendEntry>
        <c:idx val="0"/>
        <c:txPr>
          <a:bodyPr/>
          <a:lstStyle/>
          <a:p>
            <a:pPr>
              <a:defRPr sz="1600" b="1"/>
            </a:pPr>
            <a:endParaRPr lang="ja-JP"/>
          </a:p>
        </c:txPr>
      </c:legendEntry>
      <c:legendEntry>
        <c:idx val="1"/>
        <c:txPr>
          <a:bodyPr/>
          <a:lstStyle/>
          <a:p>
            <a:pPr>
              <a:defRPr sz="1600" b="1"/>
            </a:pPr>
            <a:endParaRPr lang="ja-JP"/>
          </a:p>
        </c:txPr>
      </c:legendEntry>
      <c:legendEntry>
        <c:idx val="2"/>
        <c:txPr>
          <a:bodyPr/>
          <a:lstStyle/>
          <a:p>
            <a:pPr>
              <a:defRPr sz="1600" b="1"/>
            </a:pPr>
            <a:endParaRPr lang="ja-JP"/>
          </a:p>
        </c:txPr>
      </c:legendEntry>
      <c:legendEntry>
        <c:idx val="20"/>
        <c:delete val="1"/>
      </c:legendEntry>
      <c:layout>
        <c:manualLayout>
          <c:xMode val="edge"/>
          <c:yMode val="edge"/>
          <c:x val="0.76990612154205"/>
          <c:y val="0.0251607064756518"/>
          <c:w val="0.209937387909283"/>
          <c:h val="0.923438710748032"/>
        </c:manualLayout>
      </c:layout>
      <c:txPr>
        <a:bodyPr/>
        <a:lstStyle/>
        <a:p>
          <a:pPr>
            <a:defRPr sz="1600"/>
          </a:pPr>
          <a:endParaRPr lang="ja-JP"/>
        </a:p>
      </c:txPr>
    </c:legend>
    <c:plotVisOnly val="1"/>
  </c:chart>
  <c:externalData r:id="rId2"/>
  <c:userShapes r:id="rId3"/>
</c:chartSpace>
</file>

<file path=ppt/drawings/drawing1.xml><?xml version="1.0" encoding="utf-8"?>
<c:userShapes xmlns:c="http://schemas.openxmlformats.org/drawingml/2006/chart">
  <cdr:relSizeAnchor xmlns:cdr="http://schemas.openxmlformats.org/drawingml/2006/chartDrawing">
    <cdr:from>
      <cdr:x>0.42857</cdr:x>
      <cdr:y>0.64557</cdr:y>
    </cdr:from>
    <cdr:to>
      <cdr:x>0.53333</cdr:x>
      <cdr:y>0.78481</cdr:y>
    </cdr:to>
    <cdr:sp macro="" textlink="">
      <cdr:nvSpPr>
        <cdr:cNvPr id="4" name="テキスト ボックス 3"/>
        <cdr:cNvSpPr txBox="1"/>
      </cdr:nvSpPr>
      <cdr:spPr>
        <a:xfrm xmlns:a="http://schemas.openxmlformats.org/drawingml/2006/main">
          <a:off x="3240349" y="3672410"/>
          <a:ext cx="792074" cy="7920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smtClean="0">
              <a:solidFill>
                <a:schemeClr val="bg1"/>
              </a:solidFill>
              <a:effectLst>
                <a:outerShdw blurRad="38100" dist="38100" dir="2700000" algn="tl">
                  <a:srgbClr val="000000">
                    <a:alpha val="43137"/>
                  </a:srgbClr>
                </a:outerShdw>
              </a:effectLst>
            </a:rPr>
            <a:t>発熱</a:t>
          </a:r>
          <a:endParaRPr lang="en-US" altLang="ja-JP" sz="1800" dirty="0" smtClean="0">
            <a:solidFill>
              <a:schemeClr val="bg1"/>
            </a:solidFill>
            <a:effectLst>
              <a:outerShdw blurRad="38100" dist="38100" dir="2700000" algn="tl">
                <a:srgbClr val="000000">
                  <a:alpha val="43137"/>
                </a:srgbClr>
              </a:outerShdw>
            </a:effectLst>
          </a:endParaRPr>
        </a:p>
        <a:p xmlns:a="http://schemas.openxmlformats.org/drawingml/2006/main">
          <a:r>
            <a:rPr lang="en-US" altLang="ja-JP" sz="1800" dirty="0">
              <a:solidFill>
                <a:schemeClr val="bg1"/>
              </a:solidFill>
              <a:effectLst>
                <a:outerShdw blurRad="38100" dist="38100" dir="2700000" algn="tl">
                  <a:srgbClr val="000000">
                    <a:alpha val="43137"/>
                  </a:srgbClr>
                </a:outerShdw>
              </a:effectLst>
            </a:rPr>
            <a:t>69%</a:t>
          </a:r>
          <a:endParaRPr lang="ja-JP" altLang="en-US" sz="1800" dirty="0">
            <a:solidFill>
              <a:schemeClr val="bg1"/>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0.09524</cdr:x>
      <cdr:y>0.49367</cdr:y>
    </cdr:from>
    <cdr:to>
      <cdr:x>0.27619</cdr:x>
      <cdr:y>0.62025</cdr:y>
    </cdr:to>
    <cdr:sp macro="" textlink="">
      <cdr:nvSpPr>
        <cdr:cNvPr id="5" name="テキスト ボックス 4"/>
        <cdr:cNvSpPr txBox="1"/>
      </cdr:nvSpPr>
      <cdr:spPr>
        <a:xfrm xmlns:a="http://schemas.openxmlformats.org/drawingml/2006/main">
          <a:off x="720094" y="2808306"/>
          <a:ext cx="1368134" cy="7200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smtClean="0">
              <a:solidFill>
                <a:schemeClr val="bg1"/>
              </a:solidFill>
              <a:effectLst>
                <a:outerShdw blurRad="38100" dist="38100" dir="2700000" algn="tl">
                  <a:srgbClr val="000000">
                    <a:alpha val="43137"/>
                  </a:srgbClr>
                </a:outerShdw>
              </a:effectLst>
            </a:rPr>
            <a:t>嘔吐・下痢</a:t>
          </a:r>
          <a:endParaRPr lang="en-US" altLang="ja-JP" sz="1800" dirty="0" smtClean="0">
            <a:solidFill>
              <a:schemeClr val="bg1"/>
            </a:solidFill>
            <a:effectLst>
              <a:outerShdw blurRad="38100" dist="38100" dir="2700000" algn="tl">
                <a:srgbClr val="000000">
                  <a:alpha val="43137"/>
                </a:srgbClr>
              </a:outerShdw>
            </a:effectLst>
          </a:endParaRPr>
        </a:p>
        <a:p xmlns:a="http://schemas.openxmlformats.org/drawingml/2006/main">
          <a:r>
            <a:rPr lang="en-US" altLang="ja-JP" sz="1800" dirty="0" smtClean="0">
              <a:solidFill>
                <a:schemeClr val="bg1"/>
              </a:solidFill>
              <a:effectLst>
                <a:outerShdw blurRad="38100" dist="38100" dir="2700000" algn="tl">
                  <a:srgbClr val="000000">
                    <a:alpha val="43137"/>
                  </a:srgbClr>
                </a:outerShdw>
              </a:effectLst>
            </a:rPr>
            <a:t>8%</a:t>
          </a:r>
        </a:p>
        <a:p xmlns:a="http://schemas.openxmlformats.org/drawingml/2006/main">
          <a:endParaRPr lang="en-US" altLang="ja-JP" sz="1800" dirty="0" smtClean="0">
            <a:solidFill>
              <a:schemeClr val="bg1"/>
            </a:solidFill>
            <a:effectLst>
              <a:outerShdw blurRad="38100" dist="38100" dir="2700000" algn="tl">
                <a:srgbClr val="000000">
                  <a:alpha val="43137"/>
                </a:srgbClr>
              </a:outerShdw>
            </a:effectLst>
          </a:endParaRPr>
        </a:p>
        <a:p xmlns:a="http://schemas.openxmlformats.org/drawingml/2006/main">
          <a:endParaRPr lang="ja-JP" altLang="en-US" sz="1800" dirty="0">
            <a:solidFill>
              <a:schemeClr val="bg1"/>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0.05714</cdr:x>
      <cdr:y>0.34177</cdr:y>
    </cdr:from>
    <cdr:to>
      <cdr:x>0.22857</cdr:x>
      <cdr:y>0.4557</cdr:y>
    </cdr:to>
    <cdr:sp macro="" textlink="">
      <cdr:nvSpPr>
        <cdr:cNvPr id="6" name="テキスト ボックス 5"/>
        <cdr:cNvSpPr txBox="1"/>
      </cdr:nvSpPr>
      <cdr:spPr>
        <a:xfrm xmlns:a="http://schemas.openxmlformats.org/drawingml/2006/main">
          <a:off x="432048" y="1944216"/>
          <a:ext cx="1296154"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smtClean="0">
              <a:solidFill>
                <a:schemeClr val="bg1"/>
              </a:solidFill>
              <a:effectLst>
                <a:outerShdw blurRad="38100" dist="38100" dir="2700000" algn="tl">
                  <a:srgbClr val="000000">
                    <a:alpha val="43137"/>
                  </a:srgbClr>
                </a:outerShdw>
              </a:effectLst>
            </a:rPr>
            <a:t>咳・喘鳴</a:t>
          </a:r>
          <a:endParaRPr lang="en-US" altLang="ja-JP" sz="1800" dirty="0" smtClean="0">
            <a:solidFill>
              <a:schemeClr val="bg1"/>
            </a:solidFill>
            <a:effectLst>
              <a:outerShdw blurRad="38100" dist="38100" dir="2700000" algn="tl">
                <a:srgbClr val="000000">
                  <a:alpha val="43137"/>
                </a:srgbClr>
              </a:outerShdw>
            </a:effectLst>
          </a:endParaRPr>
        </a:p>
        <a:p xmlns:a="http://schemas.openxmlformats.org/drawingml/2006/main">
          <a:r>
            <a:rPr lang="en-US" altLang="ja-JP" sz="1800" dirty="0" smtClean="0">
              <a:solidFill>
                <a:schemeClr val="bg1"/>
              </a:solidFill>
              <a:effectLst>
                <a:outerShdw blurRad="38100" dist="38100" dir="2700000" algn="tl">
                  <a:srgbClr val="000000">
                    <a:alpha val="43137"/>
                  </a:srgbClr>
                </a:outerShdw>
              </a:effectLst>
            </a:rPr>
            <a:t>7%</a:t>
          </a:r>
        </a:p>
        <a:p xmlns:a="http://schemas.openxmlformats.org/drawingml/2006/main">
          <a:endParaRPr lang="ja-JP" altLang="en-US" sz="1800" dirty="0">
            <a:solidFill>
              <a:schemeClr val="bg1"/>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0.04762</cdr:x>
      <cdr:y>0.16456</cdr:y>
    </cdr:from>
    <cdr:to>
      <cdr:x>0.15238</cdr:x>
      <cdr:y>0.27849</cdr:y>
    </cdr:to>
    <cdr:sp macro="" textlink="">
      <cdr:nvSpPr>
        <cdr:cNvPr id="7" name="テキスト ボックス 6"/>
        <cdr:cNvSpPr txBox="1"/>
      </cdr:nvSpPr>
      <cdr:spPr>
        <a:xfrm xmlns:a="http://schemas.openxmlformats.org/drawingml/2006/main">
          <a:off x="360040" y="936104"/>
          <a:ext cx="792074" cy="6481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smtClean="0"/>
            <a:t>発疹</a:t>
          </a:r>
          <a:r>
            <a:rPr lang="en-US" altLang="ja-JP" sz="1800" dirty="0" smtClean="0"/>
            <a:t>5%</a:t>
          </a:r>
        </a:p>
        <a:p xmlns:a="http://schemas.openxmlformats.org/drawingml/2006/main">
          <a:endParaRPr lang="ja-JP" altLang="en-US" sz="1800" dirty="0"/>
        </a:p>
      </cdr:txBody>
    </cdr:sp>
  </cdr:relSizeAnchor>
  <cdr:relSizeAnchor xmlns:cdr="http://schemas.openxmlformats.org/drawingml/2006/chartDrawing">
    <cdr:from>
      <cdr:x>0.11429</cdr:x>
      <cdr:y>0.06329</cdr:y>
    </cdr:from>
    <cdr:to>
      <cdr:x>0.20953</cdr:x>
      <cdr:y>0.17721</cdr:y>
    </cdr:to>
    <cdr:sp macro="" textlink="">
      <cdr:nvSpPr>
        <cdr:cNvPr id="8" name="テキスト ボックス 7"/>
        <cdr:cNvSpPr txBox="1"/>
      </cdr:nvSpPr>
      <cdr:spPr>
        <a:xfrm xmlns:a="http://schemas.openxmlformats.org/drawingml/2006/main">
          <a:off x="864096" y="360040"/>
          <a:ext cx="720095" cy="648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smtClean="0"/>
            <a:t>腹痛</a:t>
          </a:r>
          <a:endParaRPr lang="en-US" altLang="ja-JP" sz="1800" dirty="0" smtClean="0"/>
        </a:p>
        <a:p xmlns:a="http://schemas.openxmlformats.org/drawingml/2006/main">
          <a:r>
            <a:rPr lang="en-US" altLang="ja-JP" sz="1800" dirty="0" smtClean="0"/>
            <a:t>3%</a:t>
          </a:r>
        </a:p>
        <a:p xmlns:a="http://schemas.openxmlformats.org/drawingml/2006/main">
          <a:endParaRPr lang="ja-JP" alt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0124AD0E-9DD5-4644-9CCD-3580701890CF}" type="datetimeFigureOut">
              <a:rPr lang="ja-JP" altLang="en-US" smtClean="0"/>
              <a:pPr/>
              <a:t>10.12.1</a:t>
            </a:fld>
            <a:endParaRPr lang="ja-JP" altLang="en-US"/>
          </a:p>
        </p:txBody>
      </p:sp>
      <p:sp>
        <p:nvSpPr>
          <p:cNvPr id="4" name="フッター プレースホルダ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309E7BE-FC04-AD47-9D60-1499D151CCEE}"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2770CF3-4BFB-4A84-8E01-362070F59CF7}" type="datetimeFigureOut">
              <a:rPr kumimoji="1" lang="ja-JP" altLang="en-US" smtClean="0"/>
              <a:pPr/>
              <a:t>10.12.1</a:t>
            </a:fld>
            <a:endParaRPr kumimoji="1"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B736DAC-2C46-403B-8194-B67B9425657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平成</a:t>
            </a:r>
            <a:r>
              <a:rPr lang="en-US" altLang="ja-JP" smtClean="0"/>
              <a:t>21</a:t>
            </a:r>
            <a:r>
              <a:rPr lang="ja-JP" altLang="en-US" smtClean="0"/>
              <a:t>年度の受診患者の主訴です。</a:t>
            </a:r>
            <a:endParaRPr lang="en-US" altLang="ja-JP" smtClean="0"/>
          </a:p>
          <a:p>
            <a:pPr eaLnBrk="1" hangingPunct="1">
              <a:spcBef>
                <a:spcPct val="0"/>
              </a:spcBef>
            </a:pPr>
            <a:r>
              <a:rPr lang="ja-JP" altLang="en-US" smtClean="0"/>
              <a:t>ベスト</a:t>
            </a:r>
            <a:r>
              <a:rPr lang="en-US" altLang="ja-JP" smtClean="0"/>
              <a:t>5</a:t>
            </a:r>
            <a:r>
              <a:rPr lang="ja-JP" altLang="en-US" smtClean="0"/>
              <a:t>は、発熱</a:t>
            </a:r>
            <a:r>
              <a:rPr lang="en-US" altLang="ja-JP" smtClean="0"/>
              <a:t>69</a:t>
            </a:r>
            <a:r>
              <a:rPr lang="ja-JP" altLang="en-US" smtClean="0"/>
              <a:t>％、嘔吐下痢</a:t>
            </a:r>
            <a:r>
              <a:rPr lang="en-US" altLang="ja-JP" smtClean="0"/>
              <a:t>8</a:t>
            </a:r>
            <a:r>
              <a:rPr lang="ja-JP" altLang="en-US" smtClean="0"/>
              <a:t>％、咳喘鳴</a:t>
            </a:r>
            <a:r>
              <a:rPr lang="en-US" altLang="ja-JP" smtClean="0"/>
              <a:t>7</a:t>
            </a:r>
            <a:r>
              <a:rPr lang="ja-JP" altLang="en-US" smtClean="0"/>
              <a:t>％、発疹</a:t>
            </a:r>
            <a:r>
              <a:rPr lang="en-US" altLang="ja-JP" smtClean="0"/>
              <a:t>5</a:t>
            </a:r>
            <a:r>
              <a:rPr lang="ja-JP" altLang="en-US" smtClean="0"/>
              <a:t>％、腹痛</a:t>
            </a:r>
            <a:r>
              <a:rPr lang="en-US" altLang="ja-JP" smtClean="0"/>
              <a:t>3</a:t>
            </a:r>
            <a:r>
              <a:rPr lang="ja-JP" altLang="en-US" smtClean="0"/>
              <a:t>％でした。</a:t>
            </a:r>
            <a:endParaRPr lang="en-US" altLang="ja-JP" smtClean="0"/>
          </a:p>
          <a:p>
            <a:pPr eaLnBrk="1" hangingPunct="1">
              <a:spcBef>
                <a:spcPct val="0"/>
              </a:spcBef>
            </a:pPr>
            <a:r>
              <a:rPr lang="ja-JP" altLang="en-US" smtClean="0"/>
              <a:t>痛み、けいれん、呼吸困難と続いています。</a:t>
            </a:r>
            <a:endParaRPr lang="en-US" altLang="ja-JP" smtClean="0"/>
          </a:p>
          <a:p>
            <a:pPr eaLnBrk="1" hangingPunct="1">
              <a:spcBef>
                <a:spcPct val="0"/>
              </a:spcBef>
            </a:pPr>
            <a:r>
              <a:rPr lang="ja-JP" altLang="en-US" smtClean="0"/>
              <a:t>圧倒的に発熱です。</a:t>
            </a:r>
            <a:r>
              <a:rPr lang="en-US" altLang="ja-JP" smtClean="0"/>
              <a:t>21</a:t>
            </a:r>
            <a:r>
              <a:rPr lang="ja-JP" altLang="en-US" smtClean="0"/>
              <a:t>年度は新型インフルによる受診患者の大幅な増加がありましたが、受診患者の主症状の割合は平成</a:t>
            </a:r>
            <a:r>
              <a:rPr lang="en-US" altLang="ja-JP" smtClean="0"/>
              <a:t>20</a:t>
            </a:r>
            <a:r>
              <a:rPr lang="ja-JP" altLang="en-US" smtClean="0"/>
              <a:t>年度とかわりません。</a:t>
            </a:r>
            <a:endParaRPr lang="en-US" altLang="ja-JP" smtClean="0"/>
          </a:p>
          <a:p>
            <a:pPr eaLnBrk="1" hangingPunct="1">
              <a:spcBef>
                <a:spcPct val="0"/>
              </a:spcBef>
            </a:pPr>
            <a:endParaRPr lang="en-US" altLang="ja-JP" smtClean="0"/>
          </a:p>
          <a:p>
            <a:pPr eaLnBrk="1" hangingPunct="1">
              <a:spcBef>
                <a:spcPct val="0"/>
              </a:spcBef>
            </a:pPr>
            <a:r>
              <a:rPr lang="ja-JP" altLang="en-US" smtClean="0"/>
              <a:t>次のスライド</a:t>
            </a:r>
            <a:endParaRPr lang="en-US" altLang="ja-JP" smtClean="0"/>
          </a:p>
          <a:p>
            <a:pPr eaLnBrk="1" hangingPunct="1">
              <a:spcBef>
                <a:spcPct val="0"/>
              </a:spcBef>
            </a:pPr>
            <a:endParaRPr lang="ja-JP" altLang="en-US" smtClean="0"/>
          </a:p>
        </p:txBody>
      </p:sp>
      <p:sp>
        <p:nvSpPr>
          <p:cNvPr id="5734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85961C-42E9-41F4-A1B2-EEC75D5C82F4}" type="slidenum">
              <a:rPr lang="ja-JP" altLang="en-US" smtClean="0"/>
              <a:pPr fontAlgn="base">
                <a:spcBef>
                  <a:spcPct val="0"/>
                </a:spcBef>
                <a:spcAft>
                  <a:spcPct val="0"/>
                </a:spcAft>
                <a:defRPr/>
              </a:pPr>
              <a:t>4</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B736DAC-2C46-403B-8194-B67B94256578}" type="slidenum">
              <a:rPr kumimoji="1" lang="ja-JP" altLang="en-US" smtClean="0"/>
              <a:pPr/>
              <a:t>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阪神北広域こども急病センターの小児救急看護認定看護師の川村です。</a:t>
            </a:r>
            <a:endParaRPr kumimoji="1" lang="en-US" altLang="ja-JP" dirty="0" smtClean="0"/>
          </a:p>
          <a:p>
            <a:r>
              <a:rPr kumimoji="1" lang="ja-JP" altLang="en-US" dirty="0" smtClean="0"/>
              <a:t>引き続きまして、私のほうからは、子どもの事故についてお話させていただきます。</a:t>
            </a:r>
            <a:endParaRPr kumimoji="1" lang="en-US" altLang="ja-JP" dirty="0" smtClean="0"/>
          </a:p>
          <a:p>
            <a:r>
              <a:rPr kumimoji="1" lang="ja-JP" altLang="en-US" dirty="0" smtClean="0"/>
              <a:t>宜しくお願いします。</a:t>
            </a:r>
            <a:endParaRPr kumimoji="1" lang="ja-JP" altLang="en-US" dirty="0"/>
          </a:p>
        </p:txBody>
      </p:sp>
      <p:sp>
        <p:nvSpPr>
          <p:cNvPr id="4" name="スライド番号プレースホルダ 3"/>
          <p:cNvSpPr>
            <a:spLocks noGrp="1"/>
          </p:cNvSpPr>
          <p:nvPr>
            <p:ph type="sldNum" sz="quarter" idx="10"/>
          </p:nvPr>
        </p:nvSpPr>
        <p:spPr/>
        <p:txBody>
          <a:bodyPr/>
          <a:lstStyle/>
          <a:p>
            <a:fld id="{CAFDF21A-B75D-4AA4-8F92-B62A4AA310FF}" type="slidenum">
              <a:rPr kumimoji="1" lang="ja-JP" altLang="en-US" smtClean="0"/>
              <a:pPr/>
              <a:t>19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まず初めに、子どもの事故の実態を見てみましょう。</a:t>
            </a:r>
            <a:br>
              <a:rPr lang="ja-JP" altLang="en-US" dirty="0" smtClean="0"/>
            </a:br>
            <a:r>
              <a:rPr lang="ja-JP" altLang="en-US" dirty="0" smtClean="0"/>
              <a:t/>
            </a:r>
            <a:br>
              <a:rPr lang="ja-JP" altLang="en-US" dirty="0" smtClean="0"/>
            </a:br>
            <a:r>
              <a:rPr lang="ja-JP" altLang="en-US" dirty="0" smtClean="0"/>
              <a:t>　　現在、悪性新生物、脳血管疾患、心疾患が日本人の３大死因となっていますが、０歳を除いた１～１９歳の小児の死因の第１位は「不慮の事故」となっています。この状況は１９６０年以降、現在まで全く変化が見られません。</a:t>
            </a:r>
            <a:endParaRPr lang="en-US" altLang="ja-JP" dirty="0" smtClean="0"/>
          </a:p>
          <a:p>
            <a:r>
              <a:rPr lang="ja-JP" altLang="en-US" dirty="0" smtClean="0"/>
              <a:t>もうひとつショッキングなことは、</a:t>
            </a:r>
            <a:r>
              <a:rPr lang="en-US" altLang="ja-JP" dirty="0" smtClean="0"/>
              <a:t>15</a:t>
            </a:r>
            <a:r>
              <a:rPr lang="ja-JP" altLang="en-US" dirty="0" smtClean="0"/>
              <a:t>～</a:t>
            </a:r>
            <a:r>
              <a:rPr lang="en-US" altLang="ja-JP" dirty="0" smtClean="0"/>
              <a:t>19</a:t>
            </a:r>
            <a:r>
              <a:rPr lang="ja-JP" altLang="en-US" dirty="0" smtClean="0"/>
              <a:t>歳の</a:t>
            </a:r>
            <a:r>
              <a:rPr lang="en-US" altLang="ja-JP" dirty="0" smtClean="0"/>
              <a:t>1</a:t>
            </a:r>
            <a:r>
              <a:rPr lang="ja-JP" altLang="en-US" dirty="0" smtClean="0"/>
              <a:t>位がこの統計から自殺になったんです。</a:t>
            </a:r>
            <a:endParaRPr lang="en-US" altLang="ja-JP" dirty="0" smtClean="0"/>
          </a:p>
          <a:p>
            <a:endParaRPr lang="en-US" altLang="ja-JP" dirty="0" smtClean="0"/>
          </a:p>
          <a:p>
            <a:r>
              <a:rPr lang="ja-JP" altLang="en-US" dirty="0" smtClean="0"/>
              <a:t>小児の生命や健康をおびやかす最大の危険は「事故」であること、事故の発生件数は膨大な数に上がっていることがお分かりいただけたと思います。</a:t>
            </a:r>
            <a:br>
              <a:rPr lang="ja-JP" altLang="en-US" dirty="0" smtClean="0"/>
            </a:br>
            <a:r>
              <a:rPr lang="ja-JP" altLang="en-US"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fld id="{CAFDF21A-B75D-4AA4-8F92-B62A4AA310FF}" type="slidenum">
              <a:rPr kumimoji="1" lang="ja-JP" altLang="en-US" smtClean="0"/>
              <a:pPr/>
              <a:t>20</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一口で不慮の事故と言っても、さまざまな事故があります。</a:t>
            </a:r>
            <a:endParaRPr kumimoji="1" lang="en-US" altLang="ja-JP" dirty="0" smtClean="0"/>
          </a:p>
          <a:p>
            <a:r>
              <a:rPr kumimoji="1" lang="ja-JP" altLang="en-US" dirty="0" smtClean="0"/>
              <a:t>当然子どもですから、年齢発達により特徴的な事故の特徴もみられます。</a:t>
            </a:r>
            <a:endParaRPr kumimoji="1" lang="en-US" altLang="ja-JP" dirty="0" smtClean="0"/>
          </a:p>
          <a:p>
            <a:endParaRPr kumimoji="1" lang="en-US" altLang="ja-JP" dirty="0" smtClean="0"/>
          </a:p>
          <a:p>
            <a:r>
              <a:rPr kumimoji="1" lang="ja-JP" altLang="en-US" dirty="0" smtClean="0"/>
              <a:t>まず</a:t>
            </a:r>
            <a:r>
              <a:rPr kumimoji="1" lang="en-US" altLang="ja-JP" dirty="0" smtClean="0"/>
              <a:t>0</a:t>
            </a:r>
            <a:r>
              <a:rPr kumimoji="1" lang="ja-JP" altLang="en-US" dirty="0" smtClean="0"/>
              <a:t>歳児にみられる事故で圧倒的に多いのは窒息です。これはものを喉に詰まらせて、息ができなくなる状態です。</a:t>
            </a:r>
            <a:endParaRPr kumimoji="1" lang="en-US" altLang="ja-JP" dirty="0" smtClean="0"/>
          </a:p>
          <a:p>
            <a:r>
              <a:rPr kumimoji="1" lang="ja-JP" altLang="en-US" dirty="0" smtClean="0"/>
              <a:t>以降、</a:t>
            </a:r>
            <a:r>
              <a:rPr kumimoji="1" lang="en-US" altLang="ja-JP" dirty="0" smtClean="0"/>
              <a:t>1</a:t>
            </a:r>
            <a:r>
              <a:rPr kumimoji="1" lang="ja-JP" altLang="en-US" dirty="0" smtClean="0"/>
              <a:t>～</a:t>
            </a:r>
            <a:r>
              <a:rPr kumimoji="1" lang="en-US" altLang="ja-JP" dirty="0" smtClean="0"/>
              <a:t>19</a:t>
            </a:r>
            <a:r>
              <a:rPr kumimoji="1" lang="ja-JP" altLang="en-US" dirty="0" smtClean="0"/>
              <a:t>歳までの</a:t>
            </a:r>
            <a:r>
              <a:rPr kumimoji="1" lang="en-US" altLang="ja-JP" dirty="0" smtClean="0"/>
              <a:t>1</a:t>
            </a:r>
            <a:r>
              <a:rPr kumimoji="1" lang="ja-JP" altLang="en-US" dirty="0" smtClean="0"/>
              <a:t>位は交通事故です。</a:t>
            </a:r>
            <a:endParaRPr kumimoji="1" lang="en-US" altLang="ja-JP" dirty="0" smtClean="0"/>
          </a:p>
          <a:p>
            <a:r>
              <a:rPr kumimoji="1" lang="ja-JP" altLang="en-US" dirty="0" smtClean="0"/>
              <a:t>同じ交通事故でも、年齢によって事故の種類はことなります。</a:t>
            </a:r>
            <a:endParaRPr kumimoji="1" lang="en-US" altLang="ja-JP" dirty="0" smtClean="0"/>
          </a:p>
          <a:p>
            <a:r>
              <a:rPr kumimoji="1" lang="en-US" altLang="ja-JP" dirty="0" smtClean="0"/>
              <a:t>0</a:t>
            </a:r>
            <a:r>
              <a:rPr kumimoji="1" lang="ja-JP" altLang="en-US" dirty="0" smtClean="0"/>
              <a:t>歳、</a:t>
            </a:r>
            <a:r>
              <a:rPr kumimoji="1" lang="en-US" altLang="ja-JP" dirty="0" smtClean="0"/>
              <a:t>1</a:t>
            </a:r>
            <a:r>
              <a:rPr kumimoji="1" lang="ja-JP" altLang="en-US" dirty="0" smtClean="0"/>
              <a:t>～</a:t>
            </a:r>
            <a:r>
              <a:rPr kumimoji="1" lang="en-US" altLang="ja-JP" dirty="0" smtClean="0"/>
              <a:t>4</a:t>
            </a:r>
            <a:r>
              <a:rPr kumimoji="1" lang="ja-JP" altLang="en-US" dirty="0" smtClean="0"/>
              <a:t>歳の交通事故、これはチャイルドシート未装着によるものが多いです。</a:t>
            </a:r>
            <a:endParaRPr kumimoji="1" lang="en-US" altLang="ja-JP" dirty="0" smtClean="0"/>
          </a:p>
          <a:p>
            <a:r>
              <a:rPr kumimoji="1" lang="ja-JP" altLang="en-US" dirty="0" smtClean="0"/>
              <a:t>少し大きくなってくると、飛び出しですね。</a:t>
            </a:r>
            <a:endParaRPr kumimoji="1" lang="en-US" altLang="ja-JP" dirty="0" smtClean="0"/>
          </a:p>
          <a:p>
            <a:r>
              <a:rPr kumimoji="1" lang="ja-JP" altLang="en-US" dirty="0" smtClean="0"/>
              <a:t>もうちょっと大きくなってくると、自転車の事故が多くなります。</a:t>
            </a:r>
            <a:endParaRPr kumimoji="1" lang="en-US" altLang="ja-JP" dirty="0" smtClean="0"/>
          </a:p>
          <a:p>
            <a:endParaRPr kumimoji="1" lang="en-US" altLang="ja-JP" dirty="0" smtClean="0"/>
          </a:p>
          <a:p>
            <a:r>
              <a:rPr kumimoji="1" lang="ja-JP" altLang="en-US" dirty="0" smtClean="0"/>
              <a:t>つづいて、全年齢階級での</a:t>
            </a:r>
            <a:r>
              <a:rPr kumimoji="1" lang="en-US" altLang="ja-JP" dirty="0" smtClean="0"/>
              <a:t>2</a:t>
            </a:r>
            <a:r>
              <a:rPr kumimoji="1" lang="ja-JP" altLang="en-US" dirty="0" smtClean="0"/>
              <a:t>位は溺水、これは溺れることですね。</a:t>
            </a:r>
            <a:endParaRPr kumimoji="1" lang="en-US" altLang="ja-JP" dirty="0" smtClean="0"/>
          </a:p>
          <a:p>
            <a:r>
              <a:rPr kumimoji="1" lang="ja-JP" altLang="en-US" dirty="0" smtClean="0"/>
              <a:t>これは同じ溺水でも、</a:t>
            </a:r>
            <a:r>
              <a:rPr kumimoji="1" lang="en-US" altLang="ja-JP" dirty="0" smtClean="0"/>
              <a:t>0</a:t>
            </a:r>
            <a:r>
              <a:rPr kumimoji="1" lang="ja-JP" altLang="en-US" dirty="0" smtClean="0"/>
              <a:t>歳から</a:t>
            </a:r>
            <a:r>
              <a:rPr kumimoji="1" lang="en-US" altLang="ja-JP" dirty="0" smtClean="0"/>
              <a:t>1</a:t>
            </a:r>
            <a:r>
              <a:rPr kumimoji="1" lang="ja-JP" altLang="en-US" dirty="0" smtClean="0"/>
              <a:t>歳はお風呂での溺水。</a:t>
            </a:r>
            <a:endParaRPr kumimoji="1" lang="en-US" altLang="ja-JP" dirty="0" smtClean="0"/>
          </a:p>
          <a:p>
            <a:r>
              <a:rPr kumimoji="1" lang="en-US" altLang="ja-JP" dirty="0" smtClean="0"/>
              <a:t>5</a:t>
            </a:r>
            <a:r>
              <a:rPr kumimoji="1" lang="ja-JP" altLang="en-US" dirty="0" smtClean="0"/>
              <a:t>歳以上になってくると、海、川、池、プールでの溺水が主になってきます。</a:t>
            </a:r>
            <a:endParaRPr kumimoji="1" lang="en-US" altLang="ja-JP" dirty="0" smtClean="0"/>
          </a:p>
          <a:p>
            <a:endParaRPr kumimoji="1" lang="en-US" altLang="ja-JP" dirty="0" smtClean="0"/>
          </a:p>
          <a:p>
            <a:r>
              <a:rPr kumimoji="1" lang="ja-JP" altLang="en-US" dirty="0" smtClean="0"/>
              <a:t>本日は、窒息に至ったり、重大な状況に陥ってしまう可能性のある誤飲、誤嚥につい</a:t>
            </a:r>
            <a:r>
              <a:rPr kumimoji="1" lang="ja-JP" altLang="en-US" dirty="0" err="1" smtClean="0"/>
              <a:t>てを</a:t>
            </a:r>
            <a:r>
              <a:rPr kumimoji="1" lang="ja-JP" altLang="en-US" dirty="0" smtClean="0"/>
              <a:t>中心に、交通事故と溺水について</a:t>
            </a:r>
            <a:endParaRPr kumimoji="1" lang="en-US" altLang="ja-JP" dirty="0" smtClean="0"/>
          </a:p>
          <a:p>
            <a:r>
              <a:rPr kumimoji="1" lang="ja-JP" altLang="en-US" dirty="0" smtClean="0"/>
              <a:t>少し詳しくお話させて頂きます。</a:t>
            </a:r>
            <a:endParaRPr kumimoji="1" lang="ja-JP" altLang="en-US" dirty="0"/>
          </a:p>
        </p:txBody>
      </p:sp>
      <p:sp>
        <p:nvSpPr>
          <p:cNvPr id="4" name="スライド番号プレースホルダ 3"/>
          <p:cNvSpPr>
            <a:spLocks noGrp="1"/>
          </p:cNvSpPr>
          <p:nvPr>
            <p:ph type="sldNum" sz="quarter" idx="10"/>
          </p:nvPr>
        </p:nvSpPr>
        <p:spPr/>
        <p:txBody>
          <a:bodyPr/>
          <a:lstStyle/>
          <a:p>
            <a:fld id="{CAFDF21A-B75D-4AA4-8F92-B62A4AA310FF}" type="slidenum">
              <a:rPr kumimoji="1" lang="ja-JP" altLang="en-US" smtClean="0"/>
              <a:pPr/>
              <a:t>21</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a:t>
            </a:r>
            <a:r>
              <a:rPr kumimoji="1" lang="en-US" altLang="ja-JP" dirty="0" smtClean="0"/>
              <a:t>1</a:t>
            </a:r>
            <a:r>
              <a:rPr kumimoji="1" lang="ja-JP" altLang="en-US" dirty="0" smtClean="0"/>
              <a:t>歳以下に多い誤飲、誤嚥について。</a:t>
            </a:r>
            <a:endParaRPr kumimoji="1" lang="en-US" altLang="ja-JP" dirty="0" smtClean="0"/>
          </a:p>
          <a:p>
            <a:r>
              <a:rPr kumimoji="1" lang="ja-JP" altLang="en-US" dirty="0" smtClean="0"/>
              <a:t>誤飲とは・・・食物以外のものを誤って口から摂取すること。</a:t>
            </a:r>
            <a:endParaRPr kumimoji="1" lang="en-US" altLang="ja-JP" dirty="0" smtClean="0"/>
          </a:p>
          <a:p>
            <a:r>
              <a:rPr kumimoji="1" lang="ja-JP" altLang="en-US" dirty="0" smtClean="0"/>
              <a:t>誤嚥は・・・とあります。誤嚥は食べ物をきちんと口から入れたにもかかわらず、食道ではなく、気管支に入ってしまうことです。</a:t>
            </a:r>
            <a:endParaRPr kumimoji="1" lang="en-US" altLang="ja-JP" dirty="0" smtClean="0"/>
          </a:p>
          <a:p>
            <a:endParaRPr kumimoji="1" lang="en-US" altLang="ja-JP" dirty="0" smtClean="0"/>
          </a:p>
          <a:p>
            <a:r>
              <a:rPr kumimoji="1" lang="ja-JP" altLang="en-US" dirty="0" smtClean="0"/>
              <a:t>誤飲事故の統計では</a:t>
            </a:r>
            <a:r>
              <a:rPr kumimoji="1" lang="en-US" altLang="ja-JP" dirty="0" smtClean="0"/>
              <a:t>5</a:t>
            </a:r>
            <a:r>
              <a:rPr kumimoji="1" lang="ja-JP" altLang="en-US" dirty="0" smtClean="0"/>
              <a:t>～</a:t>
            </a:r>
            <a:r>
              <a:rPr kumimoji="1" lang="en-US" altLang="ja-JP" dirty="0" smtClean="0"/>
              <a:t>6</a:t>
            </a:r>
            <a:r>
              <a:rPr kumimoji="1" lang="ja-JP" altLang="en-US" dirty="0" smtClean="0"/>
              <a:t>ヶ月を過ぎると急増しています。これはちょうど離乳食が始まる時期でもありますね。</a:t>
            </a:r>
            <a:endParaRPr kumimoji="1" lang="en-US" altLang="ja-JP" dirty="0" smtClean="0"/>
          </a:p>
          <a:p>
            <a:r>
              <a:rPr kumimoji="1" lang="ja-JP" altLang="en-US" dirty="0" smtClean="0"/>
              <a:t>そして小児の年齢の中でも</a:t>
            </a:r>
            <a:r>
              <a:rPr kumimoji="1" lang="en-US" altLang="ja-JP" dirty="0" smtClean="0"/>
              <a:t>6</a:t>
            </a:r>
            <a:r>
              <a:rPr kumimoji="1" lang="ja-JP" altLang="en-US" dirty="0" smtClean="0"/>
              <a:t>ヶ月から</a:t>
            </a:r>
            <a:r>
              <a:rPr kumimoji="1" lang="en-US" altLang="ja-JP" dirty="0" smtClean="0"/>
              <a:t>1</a:t>
            </a:r>
            <a:r>
              <a:rPr kumimoji="1" lang="ja-JP" altLang="en-US" dirty="0" smtClean="0"/>
              <a:t>歳未満が誤飲をおこしやすい年齢のピークとなります。</a:t>
            </a:r>
            <a:endParaRPr kumimoji="1" lang="en-US" altLang="ja-JP" dirty="0" smtClean="0"/>
          </a:p>
          <a:p>
            <a:r>
              <a:rPr kumimoji="1" lang="ja-JP" altLang="en-US" dirty="0" smtClean="0"/>
              <a:t>センターでは電話相談をしているのですが、事故の相談内容の</a:t>
            </a:r>
            <a:r>
              <a:rPr kumimoji="1" lang="en-US" altLang="ja-JP" dirty="0" smtClean="0"/>
              <a:t>1</a:t>
            </a:r>
            <a:r>
              <a:rPr kumimoji="1" lang="ja-JP" altLang="en-US" dirty="0" smtClean="0"/>
              <a:t>位は誤飲・誤嚥です。</a:t>
            </a:r>
            <a:endParaRPr kumimoji="1" lang="ja-JP" altLang="en-US" dirty="0"/>
          </a:p>
        </p:txBody>
      </p:sp>
      <p:sp>
        <p:nvSpPr>
          <p:cNvPr id="4" name="スライド番号プレースホルダ 3"/>
          <p:cNvSpPr>
            <a:spLocks noGrp="1"/>
          </p:cNvSpPr>
          <p:nvPr>
            <p:ph type="sldNum" sz="quarter" idx="10"/>
          </p:nvPr>
        </p:nvSpPr>
        <p:spPr/>
        <p:txBody>
          <a:bodyPr/>
          <a:lstStyle/>
          <a:p>
            <a:fld id="{C9BDE087-9957-4385-B078-CACF3A5EAD62}" type="slidenum">
              <a:rPr kumimoji="1" lang="ja-JP" altLang="en-US" smtClean="0"/>
              <a:pPr/>
              <a:t>22</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9BDE087-9957-4385-B078-CACF3A5EAD62}" type="slidenum">
              <a:rPr kumimoji="1" lang="ja-JP" altLang="en-US" smtClean="0"/>
              <a:pPr/>
              <a:t>23</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平成</a:t>
            </a:r>
            <a:r>
              <a:rPr kumimoji="1" lang="en-US" altLang="ja-JP" dirty="0" smtClean="0"/>
              <a:t>12</a:t>
            </a:r>
            <a:r>
              <a:rPr kumimoji="1" lang="ja-JP" altLang="en-US" dirty="0" smtClean="0"/>
              <a:t>年から</a:t>
            </a:r>
            <a:r>
              <a:rPr kumimoji="1" lang="en-US" altLang="ja-JP" dirty="0" smtClean="0"/>
              <a:t>6</a:t>
            </a:r>
            <a:r>
              <a:rPr kumimoji="1" lang="ja-JP" altLang="en-US" dirty="0" smtClean="0"/>
              <a:t>歳未満はチャイルドシートが義務化されています。</a:t>
            </a:r>
            <a:endParaRPr kumimoji="1" lang="en-US" altLang="ja-JP" dirty="0" smtClean="0"/>
          </a:p>
          <a:p>
            <a:r>
              <a:rPr kumimoji="1" lang="ja-JP" altLang="en-US" dirty="0" smtClean="0"/>
              <a:t>兵庫県では平成</a:t>
            </a:r>
            <a:r>
              <a:rPr kumimoji="1" lang="en-US" altLang="ja-JP" dirty="0" smtClean="0"/>
              <a:t>20</a:t>
            </a:r>
            <a:r>
              <a:rPr kumimoji="1" lang="ja-JP" altLang="en-US" dirty="0" smtClean="0"/>
              <a:t>年</a:t>
            </a:r>
            <a:r>
              <a:rPr kumimoji="1" lang="en-US" altLang="ja-JP" dirty="0" smtClean="0"/>
              <a:t>63.7%</a:t>
            </a:r>
            <a:r>
              <a:rPr kumimoji="1" lang="ja-JP" altLang="en-US" dirty="0" smtClean="0"/>
              <a:t>でした。</a:t>
            </a:r>
            <a:endParaRPr kumimoji="1" lang="en-US" altLang="ja-JP" dirty="0" smtClean="0"/>
          </a:p>
          <a:p>
            <a:r>
              <a:rPr lang="ja-JP" altLang="en-US" dirty="0" smtClean="0"/>
              <a:t>幼児の死亡事故は時速</a:t>
            </a:r>
            <a:r>
              <a:rPr lang="en-US" altLang="ja-JP" dirty="0" smtClean="0"/>
              <a:t>40km</a:t>
            </a:r>
            <a:r>
              <a:rPr lang="ja-JP" altLang="en-US" dirty="0" smtClean="0"/>
              <a:t>以下での事故が過半数。</a:t>
            </a:r>
            <a:endParaRPr lang="en-US" altLang="ja-JP" dirty="0" smtClean="0"/>
          </a:p>
          <a:p>
            <a:r>
              <a:rPr lang="ja-JP" altLang="en-US" dirty="0" smtClean="0"/>
              <a:t>車の速度が遅くても、軽いブレーキでも子どもは前に飛ばされてしまいます。 </a:t>
            </a:r>
            <a:endParaRPr kumimoji="1" lang="en-US" altLang="ja-JP" dirty="0" smtClean="0"/>
          </a:p>
          <a:p>
            <a:r>
              <a:rPr kumimoji="1" lang="ja-JP" altLang="en-US" dirty="0" smtClean="0"/>
              <a:t>光るシール</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CAFDF21A-B75D-4AA4-8F92-B62A4AA310FF}" type="slidenum">
              <a:rPr kumimoji="1" lang="ja-JP" altLang="en-US" smtClean="0"/>
              <a:pPr/>
              <a:t>27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10.12.1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10.12.1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10.12.1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10.12.1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10.12.1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10.12.1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10.12.1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10.12.1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10.12.1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10.12.1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10.12.1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10.12.1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wmf"/><Relationship Id="rId5" Type="http://schemas.openxmlformats.org/officeDocument/2006/relationships/image" Target="../media/image22.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jpeg"/><Relationship Id="rId5" Type="http://schemas.openxmlformats.org/officeDocument/2006/relationships/image" Target="../media/image5.jpeg"/><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1143000"/>
            <a:ext cx="8229600" cy="1524000"/>
          </a:xfrm>
        </p:spPr>
        <p:style>
          <a:lnRef idx="1">
            <a:schemeClr val="accent6"/>
          </a:lnRef>
          <a:fillRef idx="2">
            <a:schemeClr val="accent6"/>
          </a:fillRef>
          <a:effectRef idx="1">
            <a:schemeClr val="accent6"/>
          </a:effectRef>
          <a:fontRef idx="minor">
            <a:schemeClr val="dk1"/>
          </a:fontRef>
        </p:style>
        <p:txBody>
          <a:bodyPr>
            <a:normAutofit/>
          </a:bodyPr>
          <a:lstStyle/>
          <a:p>
            <a:r>
              <a:rPr lang="ja-JP" altLang="en-US" dirty="0" smtClean="0"/>
              <a:t>現代育児講座</a:t>
            </a:r>
            <a:r>
              <a:rPr lang="en-US" altLang="ja-JP" dirty="0" smtClean="0"/>
              <a:t/>
            </a:r>
            <a:br>
              <a:rPr lang="en-US" altLang="ja-JP" dirty="0" smtClean="0"/>
            </a:br>
            <a:r>
              <a:rPr lang="en-US" altLang="ja-JP" dirty="0" smtClean="0"/>
              <a:t>〜</a:t>
            </a:r>
            <a:r>
              <a:rPr lang="ja-JP" altLang="en-US" dirty="0" smtClean="0"/>
              <a:t>今と昔の子育て状況の違い</a:t>
            </a:r>
            <a:r>
              <a:rPr lang="en-US" altLang="ja-JP" dirty="0" smtClean="0"/>
              <a:t>〜</a:t>
            </a:r>
            <a:endParaRPr lang="ja-JP" altLang="en-US" dirty="0"/>
          </a:p>
        </p:txBody>
      </p:sp>
      <p:sp>
        <p:nvSpPr>
          <p:cNvPr id="3" name="テキスト ボックス 2"/>
          <p:cNvSpPr txBox="1"/>
          <p:nvPr/>
        </p:nvSpPr>
        <p:spPr>
          <a:xfrm>
            <a:off x="457200" y="304800"/>
            <a:ext cx="2309046" cy="461665"/>
          </a:xfrm>
          <a:prstGeom prst="rect">
            <a:avLst/>
          </a:prstGeom>
          <a:noFill/>
        </p:spPr>
        <p:txBody>
          <a:bodyPr wrap="none" rtlCol="0">
            <a:spAutoFit/>
          </a:bodyPr>
          <a:lstStyle/>
          <a:p>
            <a:r>
              <a:rPr kumimoji="1" lang="ja-JP" altLang="en-US" sz="2400" dirty="0" smtClean="0"/>
              <a:t>孫育て推進事業</a:t>
            </a:r>
            <a:endParaRPr kumimoji="1" lang="ja-JP" altLang="en-US" sz="2400" dirty="0"/>
          </a:p>
        </p:txBody>
      </p:sp>
      <p:sp>
        <p:nvSpPr>
          <p:cNvPr id="4" name="テキスト ボックス 3"/>
          <p:cNvSpPr txBox="1"/>
          <p:nvPr/>
        </p:nvSpPr>
        <p:spPr>
          <a:xfrm>
            <a:off x="1981200" y="4453860"/>
            <a:ext cx="4848403" cy="1184940"/>
          </a:xfrm>
          <a:prstGeom prst="rect">
            <a:avLst/>
          </a:prstGeom>
          <a:noFill/>
        </p:spPr>
        <p:txBody>
          <a:bodyPr wrap="none" rtlCol="0">
            <a:spAutoFit/>
          </a:bodyPr>
          <a:lstStyle/>
          <a:p>
            <a:pPr algn="ctr">
              <a:spcAft>
                <a:spcPts val="1800"/>
              </a:spcAft>
            </a:pPr>
            <a:r>
              <a:rPr kumimoji="1" lang="ja-JP" altLang="en-US" sz="2800" dirty="0" smtClean="0"/>
              <a:t>阪神北広域こども急病センター</a:t>
            </a:r>
            <a:endParaRPr kumimoji="1" lang="en-US" altLang="ja-JP" sz="2800" dirty="0" smtClean="0"/>
          </a:p>
          <a:p>
            <a:pPr algn="ctr">
              <a:spcAft>
                <a:spcPts val="1800"/>
              </a:spcAft>
            </a:pPr>
            <a:r>
              <a:rPr lang="ja-JP" altLang="en-US" sz="2800" dirty="0" smtClean="0"/>
              <a:t>理事長　中　村　　肇</a:t>
            </a:r>
            <a:endParaRPr kumimoji="1" lang="ja-JP" altLang="en-US" sz="2800" dirty="0"/>
          </a:p>
        </p:txBody>
      </p:sp>
      <p:sp>
        <p:nvSpPr>
          <p:cNvPr id="5" name="テキスト ボックス 4"/>
          <p:cNvSpPr txBox="1"/>
          <p:nvPr/>
        </p:nvSpPr>
        <p:spPr>
          <a:xfrm>
            <a:off x="990600" y="3200400"/>
            <a:ext cx="6732132" cy="461665"/>
          </a:xfrm>
          <a:prstGeom prst="rect">
            <a:avLst/>
          </a:prstGeom>
          <a:noFill/>
        </p:spPr>
        <p:txBody>
          <a:bodyPr wrap="none" rtlCol="0">
            <a:spAutoFit/>
          </a:bodyPr>
          <a:lstStyle/>
          <a:p>
            <a:r>
              <a:rPr kumimoji="1" lang="ja-JP" altLang="en-US" sz="2400" dirty="0" smtClean="0"/>
              <a:t>平成２２年１２月３日　中山台コミュニティーセンター</a:t>
            </a:r>
            <a:endParaRPr kumimoji="1" lang="ja-JP" altLang="en-US" sz="2400" dirty="0"/>
          </a:p>
        </p:txBody>
      </p:sp>
      <p:pic>
        <p:nvPicPr>
          <p:cNvPr id="6" name="図 5"/>
          <p:cNvPicPr>
            <a:picLocks noChangeAspect="1"/>
          </p:cNvPicPr>
          <p:nvPr/>
        </p:nvPicPr>
        <p:blipFill>
          <a:blip r:embed="rId2"/>
          <a:stretch>
            <a:fillRect/>
          </a:stretch>
        </p:blipFill>
        <p:spPr>
          <a:xfrm>
            <a:off x="6934200" y="4495800"/>
            <a:ext cx="1946776" cy="1905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3923928" y="3284984"/>
            <a:ext cx="1368152" cy="504056"/>
          </a:xfrm>
          <a:prstGeom prst="rect">
            <a:avLst/>
          </a:prstGeom>
          <a:noFill/>
          <a:ln w="9525">
            <a:noFill/>
            <a:miter lim="800000"/>
            <a:headEnd/>
            <a:tailEnd/>
          </a:ln>
          <a:effectLst/>
        </p:spPr>
      </p:pic>
      <p:sp>
        <p:nvSpPr>
          <p:cNvPr id="3" name="テキスト ボックス 2"/>
          <p:cNvSpPr txBox="1"/>
          <p:nvPr/>
        </p:nvSpPr>
        <p:spPr>
          <a:xfrm>
            <a:off x="1259632" y="1947604"/>
            <a:ext cx="6840760" cy="3785652"/>
          </a:xfrm>
          <a:prstGeom prst="rect">
            <a:avLst/>
          </a:prstGeom>
          <a:solidFill>
            <a:schemeClr val="accent3">
              <a:lumMod val="40000"/>
              <a:lumOff val="60000"/>
            </a:schemeClr>
          </a:solidFill>
          <a:effectLst>
            <a:outerShdw blurRad="50800" dist="38100" dir="8100000" algn="tr" rotWithShape="0">
              <a:prstClr val="black">
                <a:alpha val="40000"/>
              </a:prstClr>
            </a:outerShdw>
          </a:effectLst>
        </p:spPr>
        <p:txBody>
          <a:bodyPr wrap="square" rtlCol="0">
            <a:spAutoFit/>
          </a:bodyPr>
          <a:lstStyle/>
          <a:p>
            <a:pPr marL="177800">
              <a:lnSpc>
                <a:spcPct val="150000"/>
              </a:lnSpc>
              <a:buFont typeface="Arial" pitchFamily="34" charset="0"/>
              <a:buChar char="•"/>
            </a:pPr>
            <a:r>
              <a:rPr lang="ja-JP" altLang="en-US" sz="2000" dirty="0" smtClean="0"/>
              <a:t>　</a:t>
            </a:r>
            <a:r>
              <a:rPr lang="ja-JP" altLang="en-US" sz="2000" dirty="0" smtClean="0">
                <a:latin typeface="+mj-ea"/>
                <a:ea typeface="+mj-ea"/>
              </a:rPr>
              <a:t>熱が</a:t>
            </a:r>
            <a:r>
              <a:rPr lang="en-US" altLang="ja-JP" sz="2000" b="1" dirty="0" smtClean="0">
                <a:solidFill>
                  <a:srgbClr val="C00000"/>
                </a:solidFill>
                <a:latin typeface="+mj-ea"/>
                <a:ea typeface="+mj-ea"/>
              </a:rPr>
              <a:t>38</a:t>
            </a:r>
            <a:r>
              <a:rPr lang="ja-JP" altLang="en-US" sz="2000" b="1" dirty="0" smtClean="0">
                <a:solidFill>
                  <a:srgbClr val="C00000"/>
                </a:solidFill>
                <a:latin typeface="+mj-ea"/>
                <a:ea typeface="+mj-ea"/>
              </a:rPr>
              <a:t>℃</a:t>
            </a:r>
            <a:r>
              <a:rPr lang="ja-JP" altLang="en-US" sz="2000" dirty="0" smtClean="0">
                <a:latin typeface="+mj-ea"/>
                <a:ea typeface="+mj-ea"/>
              </a:rPr>
              <a:t>以上ある</a:t>
            </a:r>
            <a:endParaRPr lang="en-US" altLang="ja-JP" sz="2000" dirty="0" smtClean="0">
              <a:latin typeface="+mj-ea"/>
              <a:ea typeface="+mj-ea"/>
            </a:endParaRPr>
          </a:p>
          <a:p>
            <a:pPr marL="177800">
              <a:lnSpc>
                <a:spcPct val="150000"/>
              </a:lnSpc>
              <a:buFont typeface="Arial" pitchFamily="34" charset="0"/>
              <a:buChar char="•"/>
            </a:pPr>
            <a:r>
              <a:rPr kumimoji="1" lang="ja-JP" altLang="en-US" sz="2000" dirty="0" smtClean="0">
                <a:latin typeface="+mj-ea"/>
                <a:ea typeface="+mj-ea"/>
              </a:rPr>
              <a:t>　けいれんは</a:t>
            </a:r>
            <a:r>
              <a:rPr kumimoji="1" lang="en-US" altLang="ja-JP" sz="2000" b="1" dirty="0" smtClean="0">
                <a:solidFill>
                  <a:srgbClr val="C00000"/>
                </a:solidFill>
                <a:latin typeface="+mj-ea"/>
                <a:ea typeface="+mj-ea"/>
              </a:rPr>
              <a:t>10</a:t>
            </a:r>
            <a:r>
              <a:rPr kumimoji="1" lang="ja-JP" altLang="en-US" sz="2000" b="1" dirty="0" smtClean="0">
                <a:solidFill>
                  <a:srgbClr val="C00000"/>
                </a:solidFill>
                <a:latin typeface="+mj-ea"/>
                <a:ea typeface="+mj-ea"/>
              </a:rPr>
              <a:t>分以内</a:t>
            </a:r>
            <a:r>
              <a:rPr kumimoji="1" lang="ja-JP" altLang="en-US" sz="2000" dirty="0" smtClean="0">
                <a:latin typeface="+mj-ea"/>
                <a:ea typeface="+mj-ea"/>
              </a:rPr>
              <a:t>に止まった</a:t>
            </a:r>
            <a:endParaRPr kumimoji="1" lang="en-US" altLang="ja-JP" sz="2000" dirty="0" smtClean="0">
              <a:latin typeface="+mj-ea"/>
              <a:ea typeface="+mj-ea"/>
            </a:endParaRPr>
          </a:p>
          <a:p>
            <a:pPr marL="177800">
              <a:lnSpc>
                <a:spcPct val="150000"/>
              </a:lnSpc>
              <a:buFont typeface="Arial" pitchFamily="34" charset="0"/>
              <a:buChar char="•"/>
            </a:pPr>
            <a:r>
              <a:rPr lang="ja-JP" altLang="en-US" sz="2000" dirty="0" smtClean="0">
                <a:latin typeface="+mj-ea"/>
                <a:ea typeface="+mj-ea"/>
              </a:rPr>
              <a:t>　けいれんは</a:t>
            </a:r>
            <a:r>
              <a:rPr lang="ja-JP" altLang="en-US" sz="2000" b="1" dirty="0" smtClean="0">
                <a:solidFill>
                  <a:srgbClr val="C00000"/>
                </a:solidFill>
                <a:latin typeface="+mj-ea"/>
                <a:ea typeface="+mj-ea"/>
              </a:rPr>
              <a:t>全身性で左右差がない</a:t>
            </a:r>
            <a:endParaRPr lang="en-US" altLang="ja-JP" sz="2000" b="1" dirty="0" smtClean="0">
              <a:solidFill>
                <a:srgbClr val="C00000"/>
              </a:solidFill>
              <a:latin typeface="+mj-ea"/>
              <a:ea typeface="+mj-ea"/>
            </a:endParaRPr>
          </a:p>
          <a:p>
            <a:pPr marL="177800">
              <a:lnSpc>
                <a:spcPct val="150000"/>
              </a:lnSpc>
              <a:buFont typeface="Arial" pitchFamily="34" charset="0"/>
              <a:buChar char="•"/>
            </a:pPr>
            <a:r>
              <a:rPr kumimoji="1" lang="ja-JP" altLang="en-US" sz="2000" dirty="0" smtClean="0">
                <a:latin typeface="+mj-ea"/>
                <a:ea typeface="+mj-ea"/>
              </a:rPr>
              <a:t>　けいれんの後に</a:t>
            </a:r>
            <a:r>
              <a:rPr kumimoji="1" lang="ja-JP" altLang="en-US" sz="2000" b="1" dirty="0" smtClean="0">
                <a:solidFill>
                  <a:srgbClr val="C00000"/>
                </a:solidFill>
                <a:latin typeface="+mj-ea"/>
                <a:ea typeface="+mj-ea"/>
              </a:rPr>
              <a:t>麻痺や意識障害がない</a:t>
            </a:r>
            <a:r>
              <a:rPr kumimoji="1" lang="ja-JP" altLang="en-US" sz="2000" dirty="0" smtClean="0">
                <a:latin typeface="+mj-ea"/>
                <a:ea typeface="+mj-ea"/>
              </a:rPr>
              <a:t>（後睡眠は除く）</a:t>
            </a:r>
            <a:endParaRPr kumimoji="1" lang="en-US" altLang="ja-JP" sz="2000" dirty="0" smtClean="0">
              <a:latin typeface="+mj-ea"/>
              <a:ea typeface="+mj-ea"/>
            </a:endParaRPr>
          </a:p>
          <a:p>
            <a:pPr marL="177800">
              <a:lnSpc>
                <a:spcPct val="150000"/>
              </a:lnSpc>
              <a:buFont typeface="Arial" pitchFamily="34" charset="0"/>
              <a:buChar char="•"/>
            </a:pPr>
            <a:r>
              <a:rPr lang="ja-JP" altLang="en-US" sz="2000" dirty="0" smtClean="0">
                <a:latin typeface="+mj-ea"/>
                <a:ea typeface="+mj-ea"/>
              </a:rPr>
              <a:t>　けいれんが繰り返しても一日に</a:t>
            </a:r>
            <a:r>
              <a:rPr lang="en-US" altLang="ja-JP" sz="2000" b="1" dirty="0" smtClean="0">
                <a:solidFill>
                  <a:srgbClr val="C00000"/>
                </a:solidFill>
                <a:latin typeface="+mj-ea"/>
                <a:ea typeface="+mj-ea"/>
              </a:rPr>
              <a:t>2</a:t>
            </a:r>
            <a:r>
              <a:rPr lang="ja-JP" altLang="en-US" sz="2000" b="1" dirty="0" smtClean="0">
                <a:solidFill>
                  <a:srgbClr val="C00000"/>
                </a:solidFill>
                <a:latin typeface="+mj-ea"/>
                <a:ea typeface="+mj-ea"/>
              </a:rPr>
              <a:t>回まで</a:t>
            </a:r>
            <a:endParaRPr lang="en-US" altLang="ja-JP" sz="2000" b="1" dirty="0" smtClean="0">
              <a:solidFill>
                <a:srgbClr val="C00000"/>
              </a:solidFill>
              <a:latin typeface="+mj-ea"/>
              <a:ea typeface="+mj-ea"/>
            </a:endParaRPr>
          </a:p>
          <a:p>
            <a:pPr marL="177800">
              <a:lnSpc>
                <a:spcPct val="150000"/>
              </a:lnSpc>
              <a:buFont typeface="Arial" pitchFamily="34" charset="0"/>
              <a:buChar char="•"/>
            </a:pPr>
            <a:r>
              <a:rPr lang="ja-JP" altLang="en-US" sz="2000" dirty="0" smtClean="0">
                <a:latin typeface="+mj-ea"/>
                <a:ea typeface="+mj-ea"/>
              </a:rPr>
              <a:t>　</a:t>
            </a:r>
            <a:r>
              <a:rPr lang="ja-JP" altLang="en-US" sz="2000" b="1" dirty="0" smtClean="0">
                <a:solidFill>
                  <a:srgbClr val="C00000"/>
                </a:solidFill>
                <a:latin typeface="+mj-ea"/>
                <a:ea typeface="+mj-ea"/>
              </a:rPr>
              <a:t>突然</a:t>
            </a:r>
            <a:r>
              <a:rPr lang="ja-JP" altLang="en-US" sz="2000" dirty="0" smtClean="0">
                <a:latin typeface="+mj-ea"/>
                <a:ea typeface="+mj-ea"/>
              </a:rPr>
              <a:t>で予期しないけいれん</a:t>
            </a:r>
            <a:endParaRPr lang="en-US" altLang="ja-JP" sz="2000" dirty="0" smtClean="0">
              <a:latin typeface="+mj-ea"/>
              <a:ea typeface="+mj-ea"/>
            </a:endParaRPr>
          </a:p>
          <a:p>
            <a:pPr marL="177800">
              <a:lnSpc>
                <a:spcPct val="150000"/>
              </a:lnSpc>
              <a:buFont typeface="Arial" pitchFamily="34" charset="0"/>
              <a:buChar char="•"/>
            </a:pPr>
            <a:r>
              <a:rPr lang="ja-JP" altLang="en-US" sz="2000" dirty="0" smtClean="0">
                <a:latin typeface="+mj-ea"/>
                <a:ea typeface="+mj-ea"/>
              </a:rPr>
              <a:t>　年齢が</a:t>
            </a:r>
            <a:r>
              <a:rPr lang="en-US" altLang="ja-JP" sz="2000" b="1" dirty="0" smtClean="0">
                <a:solidFill>
                  <a:srgbClr val="C00000"/>
                </a:solidFill>
                <a:latin typeface="+mj-ea"/>
                <a:ea typeface="+mj-ea"/>
              </a:rPr>
              <a:t>6</a:t>
            </a:r>
            <a:r>
              <a:rPr lang="ja-JP" altLang="en-US" sz="2000" b="1" dirty="0" smtClean="0">
                <a:solidFill>
                  <a:srgbClr val="C00000"/>
                </a:solidFill>
                <a:latin typeface="+mj-ea"/>
                <a:ea typeface="+mj-ea"/>
              </a:rPr>
              <a:t>ヶ月以上から</a:t>
            </a:r>
            <a:r>
              <a:rPr lang="en-US" altLang="ja-JP" sz="2000" b="1" dirty="0" smtClean="0">
                <a:solidFill>
                  <a:srgbClr val="C00000"/>
                </a:solidFill>
                <a:latin typeface="+mj-ea"/>
                <a:ea typeface="+mj-ea"/>
              </a:rPr>
              <a:t>6</a:t>
            </a:r>
            <a:r>
              <a:rPr lang="ja-JP" altLang="en-US" sz="2000" b="1" dirty="0" smtClean="0">
                <a:solidFill>
                  <a:srgbClr val="C00000"/>
                </a:solidFill>
                <a:latin typeface="+mj-ea"/>
                <a:ea typeface="+mj-ea"/>
              </a:rPr>
              <a:t>歳未満</a:t>
            </a:r>
            <a:endParaRPr lang="en-US" altLang="ja-JP" sz="2000" b="1" dirty="0" smtClean="0">
              <a:solidFill>
                <a:srgbClr val="C00000"/>
              </a:solidFill>
              <a:latin typeface="+mj-ea"/>
              <a:ea typeface="+mj-ea"/>
            </a:endParaRPr>
          </a:p>
          <a:p>
            <a:pPr marL="177800">
              <a:lnSpc>
                <a:spcPct val="150000"/>
              </a:lnSpc>
              <a:buFont typeface="Arial" pitchFamily="34" charset="0"/>
              <a:buChar char="•"/>
            </a:pPr>
            <a:r>
              <a:rPr lang="ja-JP" altLang="en-US" sz="2000" dirty="0" smtClean="0">
                <a:latin typeface="+mj-ea"/>
                <a:ea typeface="+mj-ea"/>
              </a:rPr>
              <a:t>　脳障害などの</a:t>
            </a:r>
            <a:r>
              <a:rPr lang="ja-JP" altLang="en-US" sz="2000" b="1" dirty="0" smtClean="0">
                <a:solidFill>
                  <a:srgbClr val="C00000"/>
                </a:solidFill>
                <a:latin typeface="+mj-ea"/>
                <a:ea typeface="+mj-ea"/>
              </a:rPr>
              <a:t>基礎疾患を持たない</a:t>
            </a:r>
            <a:r>
              <a:rPr lang="ja-JP" altLang="en-US" sz="2000" dirty="0" smtClean="0">
                <a:latin typeface="+mj-ea"/>
                <a:ea typeface="+mj-ea"/>
              </a:rPr>
              <a:t>子ども</a:t>
            </a:r>
            <a:endParaRPr kumimoji="1" lang="ja-JP" altLang="en-US" sz="2000" dirty="0">
              <a:latin typeface="+mj-ea"/>
              <a:ea typeface="+mj-ea"/>
            </a:endParaRPr>
          </a:p>
        </p:txBody>
      </p:sp>
      <p:sp>
        <p:nvSpPr>
          <p:cNvPr id="2" name="タイトル 1"/>
          <p:cNvSpPr>
            <a:spLocks noGrp="1"/>
          </p:cNvSpPr>
          <p:nvPr>
            <p:ph type="title"/>
          </p:nvPr>
        </p:nvSpPr>
        <p:spPr>
          <a:xfrm>
            <a:off x="0" y="0"/>
            <a:ext cx="9144000" cy="692696"/>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txBody>
          <a:bodyPr>
            <a:noAutofit/>
          </a:bodyPr>
          <a:lstStyle/>
          <a:p>
            <a:r>
              <a:rPr kumimoji="1" lang="ja-JP" altLang="en-US" sz="3200" dirty="0" smtClean="0">
                <a:solidFill>
                  <a:schemeClr val="bg1"/>
                </a:solidFill>
              </a:rPr>
              <a:t>心配のないひきつけ</a:t>
            </a:r>
            <a:endParaRPr kumimoji="1" lang="ja-JP" altLang="en-US" sz="3200" dirty="0">
              <a:solidFill>
                <a:schemeClr val="bg1"/>
              </a:solidFill>
            </a:endParaRPr>
          </a:p>
        </p:txBody>
      </p:sp>
      <p:sp>
        <p:nvSpPr>
          <p:cNvPr id="4" name="角丸四角形 3"/>
          <p:cNvSpPr/>
          <p:nvPr/>
        </p:nvSpPr>
        <p:spPr>
          <a:xfrm>
            <a:off x="2699792" y="1124744"/>
            <a:ext cx="3816424" cy="648072"/>
          </a:xfrm>
          <a:prstGeom prst="round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rgbClr val="FFFF00"/>
                </a:solidFill>
                <a:effectLst>
                  <a:outerShdw blurRad="38100" dist="38100" dir="2700000" algn="tl">
                    <a:srgbClr val="000000">
                      <a:alpha val="43137"/>
                    </a:srgbClr>
                  </a:outerShdw>
                </a:effectLst>
              </a:rPr>
              <a:t>単純型熱性けいれん</a:t>
            </a:r>
            <a:endParaRPr kumimoji="1" lang="ja-JP" altLang="en-US" sz="2800" b="1" dirty="0">
              <a:solidFill>
                <a:srgbClr val="FFFF00"/>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3" cstate="print"/>
          <a:srcRect l="68071" r="7033" b="-1830"/>
          <a:stretch>
            <a:fillRect/>
          </a:stretch>
        </p:blipFill>
        <p:spPr bwMode="auto">
          <a:xfrm>
            <a:off x="7020272" y="4221536"/>
            <a:ext cx="1584176" cy="23758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72008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txBody>
          <a:bodyPr>
            <a:normAutofit/>
          </a:bodyPr>
          <a:lstStyle/>
          <a:p>
            <a:r>
              <a:rPr kumimoji="1" lang="ja-JP" altLang="en-US" sz="3600" dirty="0" smtClean="0">
                <a:solidFill>
                  <a:schemeClr val="bg1"/>
                </a:solidFill>
              </a:rPr>
              <a:t>せき・鼻水・喘鳴</a:t>
            </a:r>
            <a:endParaRPr kumimoji="1" lang="ja-JP" altLang="en-US" sz="3600" dirty="0">
              <a:solidFill>
                <a:schemeClr val="bg1"/>
              </a:solidFill>
            </a:endParaRPr>
          </a:p>
        </p:txBody>
      </p:sp>
      <p:sp>
        <p:nvSpPr>
          <p:cNvPr id="4" name="テキスト ボックス 3"/>
          <p:cNvSpPr txBox="1"/>
          <p:nvPr/>
        </p:nvSpPr>
        <p:spPr>
          <a:xfrm>
            <a:off x="971600" y="980728"/>
            <a:ext cx="7200800" cy="1446550"/>
          </a:xfrm>
          <a:prstGeom prst="rect">
            <a:avLst/>
          </a:prstGeom>
          <a:solidFill>
            <a:schemeClr val="accent1">
              <a:lumMod val="20000"/>
              <a:lumOff val="80000"/>
            </a:schemeClr>
          </a:solidFill>
        </p:spPr>
        <p:txBody>
          <a:bodyPr wrap="square" rtlCol="0">
            <a:spAutoFit/>
          </a:bodyPr>
          <a:lstStyle/>
          <a:p>
            <a:pPr indent="177800"/>
            <a:r>
              <a:rPr kumimoji="1" lang="ja-JP" altLang="en-US" sz="2200" b="1" dirty="0" smtClean="0"/>
              <a:t>セキ</a:t>
            </a:r>
            <a:r>
              <a:rPr kumimoji="1" lang="ja-JP" altLang="en-US" sz="2200" dirty="0" smtClean="0"/>
              <a:t>と</a:t>
            </a:r>
            <a:r>
              <a:rPr kumimoji="1" lang="ja-JP" altLang="en-US" sz="2200" b="1" dirty="0" smtClean="0"/>
              <a:t>鼻水</a:t>
            </a:r>
            <a:r>
              <a:rPr kumimoji="1" lang="ja-JP" altLang="en-US" sz="2200" dirty="0" smtClean="0"/>
              <a:t>は、気道に侵入した</a:t>
            </a:r>
            <a:r>
              <a:rPr kumimoji="1" lang="ja-JP" altLang="en-US" sz="2200" b="1" dirty="0" smtClean="0"/>
              <a:t>外敵</a:t>
            </a:r>
            <a:r>
              <a:rPr kumimoji="1" lang="ja-JP" altLang="en-US" sz="2200" dirty="0" smtClean="0"/>
              <a:t>や</a:t>
            </a:r>
            <a:r>
              <a:rPr kumimoji="1" lang="ja-JP" altLang="en-US" sz="2200" b="1" dirty="0" smtClean="0"/>
              <a:t>痰</a:t>
            </a:r>
            <a:r>
              <a:rPr kumimoji="1" lang="ja-JP" altLang="en-US" sz="2200" dirty="0" smtClean="0"/>
              <a:t>の排出。</a:t>
            </a:r>
            <a:endParaRPr kumimoji="1" lang="en-US" altLang="ja-JP" sz="2200" dirty="0" smtClean="0"/>
          </a:p>
          <a:p>
            <a:pPr indent="177800"/>
            <a:r>
              <a:rPr lang="ja-JP" altLang="en-US" sz="2200" dirty="0" smtClean="0"/>
              <a:t>　</a:t>
            </a:r>
            <a:r>
              <a:rPr kumimoji="1" lang="ja-JP" altLang="en-US" sz="2200" dirty="0" smtClean="0"/>
              <a:t>　→　</a:t>
            </a:r>
            <a:r>
              <a:rPr lang="ja-JP" altLang="en-US" sz="2200" b="1" dirty="0" smtClean="0">
                <a:solidFill>
                  <a:srgbClr val="C00000"/>
                </a:solidFill>
              </a:rPr>
              <a:t>防御</a:t>
            </a:r>
            <a:r>
              <a:rPr kumimoji="1" lang="ja-JP" altLang="en-US" sz="2200" b="1" dirty="0" smtClean="0">
                <a:solidFill>
                  <a:srgbClr val="C00000"/>
                </a:solidFill>
              </a:rPr>
              <a:t>反応</a:t>
            </a:r>
            <a:endParaRPr kumimoji="1" lang="en-US" altLang="ja-JP" sz="2200" b="1" dirty="0" smtClean="0">
              <a:solidFill>
                <a:srgbClr val="C00000"/>
              </a:solidFill>
            </a:endParaRPr>
          </a:p>
          <a:p>
            <a:pPr indent="177800">
              <a:lnSpc>
                <a:spcPct val="200000"/>
              </a:lnSpc>
            </a:pPr>
            <a:r>
              <a:rPr lang="ja-JP" altLang="en-US" sz="2200" dirty="0" smtClean="0"/>
              <a:t>加温・加湿・水分補給で乗り切る。</a:t>
            </a:r>
            <a:r>
              <a:rPr lang="ja-JP" altLang="en-US" sz="2200" b="1" dirty="0" smtClean="0">
                <a:solidFill>
                  <a:srgbClr val="0070C0"/>
                </a:solidFill>
              </a:rPr>
              <a:t>　　</a:t>
            </a:r>
            <a:endParaRPr kumimoji="1" lang="ja-JP" altLang="en-US" sz="2200" b="1" dirty="0">
              <a:solidFill>
                <a:srgbClr val="0070C0"/>
              </a:solidFill>
            </a:endParaRPr>
          </a:p>
        </p:txBody>
      </p:sp>
      <p:sp>
        <p:nvSpPr>
          <p:cNvPr id="8" name="テキスト ボックス 7"/>
          <p:cNvSpPr txBox="1"/>
          <p:nvPr/>
        </p:nvSpPr>
        <p:spPr>
          <a:xfrm>
            <a:off x="971600" y="2903794"/>
            <a:ext cx="5832648" cy="669222"/>
          </a:xfrm>
          <a:prstGeom prst="rect">
            <a:avLst/>
          </a:prstGeom>
          <a:solidFill>
            <a:schemeClr val="accent1">
              <a:lumMod val="20000"/>
              <a:lumOff val="80000"/>
            </a:schemeClr>
          </a:solidFill>
        </p:spPr>
        <p:txBody>
          <a:bodyPr wrap="square" rtlCol="0" anchor="ctr">
            <a:spAutoFit/>
          </a:bodyPr>
          <a:lstStyle/>
          <a:p>
            <a:pPr indent="95250">
              <a:lnSpc>
                <a:spcPct val="200000"/>
              </a:lnSpc>
            </a:pPr>
            <a:r>
              <a:rPr lang="en-US" altLang="ja-JP" sz="2200" b="1" dirty="0" smtClean="0">
                <a:solidFill>
                  <a:srgbClr val="C00000"/>
                </a:solidFill>
              </a:rPr>
              <a:t>Q</a:t>
            </a:r>
            <a:r>
              <a:rPr lang="ja-JP" altLang="en-US" sz="2200" b="1" dirty="0" smtClean="0">
                <a:solidFill>
                  <a:srgbClr val="C00000"/>
                </a:solidFill>
              </a:rPr>
              <a:t> </a:t>
            </a:r>
            <a:r>
              <a:rPr lang="en-US" altLang="ja-JP" sz="2200" b="1" dirty="0" smtClean="0">
                <a:solidFill>
                  <a:srgbClr val="C00000"/>
                </a:solidFill>
              </a:rPr>
              <a:t>:</a:t>
            </a:r>
            <a:r>
              <a:rPr lang="en-US" altLang="ja-JP" sz="2200" b="1" dirty="0" smtClean="0">
                <a:solidFill>
                  <a:srgbClr val="0070C0"/>
                </a:solidFill>
              </a:rPr>
              <a:t>  </a:t>
            </a:r>
            <a:r>
              <a:rPr lang="ja-JP" altLang="en-US" sz="2200" b="1" dirty="0" smtClean="0">
                <a:solidFill>
                  <a:srgbClr val="0070C0"/>
                </a:solidFill>
              </a:rPr>
              <a:t>セキがこじれると肺炎になる？　</a:t>
            </a:r>
            <a:endParaRPr kumimoji="1" lang="ja-JP" altLang="en-US" sz="2200" dirty="0"/>
          </a:p>
        </p:txBody>
      </p:sp>
      <p:sp>
        <p:nvSpPr>
          <p:cNvPr id="9" name="テキスト ボックス 8"/>
          <p:cNvSpPr txBox="1"/>
          <p:nvPr/>
        </p:nvSpPr>
        <p:spPr>
          <a:xfrm>
            <a:off x="971600" y="5663570"/>
            <a:ext cx="7200800" cy="861774"/>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nchor="ctr">
            <a:spAutoFit/>
          </a:bodyPr>
          <a:lstStyle/>
          <a:p>
            <a:pPr>
              <a:lnSpc>
                <a:spcPct val="150000"/>
              </a:lnSpc>
            </a:pPr>
            <a:r>
              <a:rPr lang="ja-JP" altLang="en-US" sz="2000" b="1" dirty="0" smtClean="0">
                <a:solidFill>
                  <a:srgbClr val="FF0000"/>
                </a:solidFill>
              </a:rPr>
              <a:t>　　</a:t>
            </a:r>
            <a:endParaRPr lang="en-US" altLang="ja-JP" sz="2000" b="1" dirty="0" smtClean="0">
              <a:solidFill>
                <a:srgbClr val="C00000"/>
              </a:solidFill>
            </a:endParaRPr>
          </a:p>
          <a:p>
            <a:pPr indent="273050"/>
            <a:r>
              <a:rPr lang="ja-JP" altLang="en-US" sz="2000" dirty="0" smtClean="0"/>
              <a:t>    ①　「食べる・飲む」、  ②　「寝る」、   ③　「遊ぶ」</a:t>
            </a:r>
            <a:endParaRPr lang="en-US" altLang="ja-JP" sz="2000" dirty="0" smtClean="0"/>
          </a:p>
        </p:txBody>
      </p:sp>
      <p:sp>
        <p:nvSpPr>
          <p:cNvPr id="6" name="テキスト ボックス 5"/>
          <p:cNvSpPr txBox="1"/>
          <p:nvPr/>
        </p:nvSpPr>
        <p:spPr>
          <a:xfrm>
            <a:off x="971600" y="3757389"/>
            <a:ext cx="7200800" cy="1615827"/>
          </a:xfrm>
          <a:prstGeom prst="rect">
            <a:avLst/>
          </a:prstGeom>
          <a:solidFill>
            <a:schemeClr val="accent6">
              <a:lumMod val="20000"/>
              <a:lumOff val="80000"/>
            </a:schemeClr>
          </a:solidFill>
        </p:spPr>
        <p:txBody>
          <a:bodyPr wrap="square" rtlCol="0" anchor="ctr">
            <a:spAutoFit/>
          </a:bodyPr>
          <a:lstStyle/>
          <a:p>
            <a:pPr marL="180975">
              <a:lnSpc>
                <a:spcPct val="150000"/>
              </a:lnSpc>
            </a:pPr>
            <a:r>
              <a:rPr lang="ja-JP" altLang="en-US" sz="2200" b="1" dirty="0" smtClean="0"/>
              <a:t>　　</a:t>
            </a:r>
            <a:r>
              <a:rPr kumimoji="1" lang="ja-JP" altLang="en-US" sz="2200" b="1" dirty="0" smtClean="0">
                <a:solidFill>
                  <a:srgbClr val="0067B4"/>
                </a:solidFill>
              </a:rPr>
              <a:t>セキと喘鳴は違う。</a:t>
            </a:r>
            <a:endParaRPr kumimoji="1" lang="en-US" altLang="ja-JP" b="1" dirty="0" smtClean="0">
              <a:solidFill>
                <a:srgbClr val="0067B4"/>
              </a:solidFill>
            </a:endParaRPr>
          </a:p>
          <a:p>
            <a:pPr marL="180975"/>
            <a:r>
              <a:rPr kumimoji="1" lang="ja-JP" altLang="en-US" sz="2200" dirty="0" smtClean="0"/>
              <a:t>ゼーゼー、ヒューヒュー　（喘鳴）</a:t>
            </a:r>
            <a:endParaRPr kumimoji="1" lang="en-US" altLang="ja-JP" sz="2200" dirty="0" smtClean="0"/>
          </a:p>
          <a:p>
            <a:pPr marL="355600" indent="-174625"/>
            <a:r>
              <a:rPr lang="ja-JP" altLang="en-US" sz="2200" dirty="0" smtClean="0"/>
              <a:t>　狭くなった気道を空気が流れるときの笛を吹くような音　→　たて笛</a:t>
            </a:r>
            <a:r>
              <a:rPr kumimoji="1" lang="ja-JP" altLang="en-US" sz="2200" dirty="0" smtClean="0"/>
              <a:t>　</a:t>
            </a:r>
            <a:endParaRPr kumimoji="1" lang="ja-JP" altLang="en-US" sz="2200" dirty="0"/>
          </a:p>
        </p:txBody>
      </p:sp>
      <p:pic>
        <p:nvPicPr>
          <p:cNvPr id="10" name="Picture 3"/>
          <p:cNvPicPr>
            <a:picLocks noChangeAspect="1" noChangeArrowheads="1"/>
          </p:cNvPicPr>
          <p:nvPr/>
        </p:nvPicPr>
        <p:blipFill>
          <a:blip r:embed="rId2" cstate="print"/>
          <a:srcRect l="3989" r="12233" b="7335"/>
          <a:stretch>
            <a:fillRect/>
          </a:stretch>
        </p:blipFill>
        <p:spPr bwMode="auto">
          <a:xfrm>
            <a:off x="6876256" y="2564904"/>
            <a:ext cx="1440160" cy="1440160"/>
          </a:xfrm>
          <a:prstGeom prst="rect">
            <a:avLst/>
          </a:prstGeom>
          <a:solidFill>
            <a:schemeClr val="accent6">
              <a:lumMod val="20000"/>
              <a:lumOff val="80000"/>
            </a:schemeClr>
          </a:solidFill>
          <a:ln w="9525">
            <a:noFill/>
            <a:miter lim="800000"/>
            <a:headEnd/>
            <a:tailEnd/>
          </a:ln>
          <a:effectLst/>
          <a:scene3d>
            <a:camera prst="perspectiveBelow"/>
            <a:lightRig rig="threePt" dir="t"/>
          </a:scene3d>
        </p:spPr>
      </p:pic>
      <p:pic>
        <p:nvPicPr>
          <p:cNvPr id="12" name="Picture 3"/>
          <p:cNvPicPr>
            <a:picLocks noChangeAspect="1" noChangeArrowheads="1"/>
          </p:cNvPicPr>
          <p:nvPr/>
        </p:nvPicPr>
        <p:blipFill>
          <a:blip r:embed="rId3" cstate="print"/>
          <a:srcRect/>
          <a:stretch>
            <a:fillRect/>
          </a:stretch>
        </p:blipFill>
        <p:spPr bwMode="auto">
          <a:xfrm>
            <a:off x="5559746" y="2996952"/>
            <a:ext cx="1460526" cy="504056"/>
          </a:xfrm>
          <a:prstGeom prst="rect">
            <a:avLst/>
          </a:prstGeom>
          <a:noFill/>
          <a:ln w="9525">
            <a:noFill/>
            <a:miter lim="800000"/>
            <a:headEnd/>
            <a:tailEnd/>
          </a:ln>
          <a:effectLst/>
        </p:spPr>
      </p:pic>
      <p:sp>
        <p:nvSpPr>
          <p:cNvPr id="17" name="角丸四角形 16"/>
          <p:cNvSpPr/>
          <p:nvPr/>
        </p:nvSpPr>
        <p:spPr>
          <a:xfrm>
            <a:off x="5508104" y="3024248"/>
            <a:ext cx="1440160" cy="504056"/>
          </a:xfrm>
          <a:prstGeom prst="roundRect">
            <a:avLst/>
          </a:prstGeom>
          <a:solidFill>
            <a:schemeClr val="accent6">
              <a:lumMod val="20000"/>
              <a:lumOff val="80000"/>
            </a:schemeClr>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2200" b="1" dirty="0" smtClean="0">
                <a:solidFill>
                  <a:srgbClr val="C00000"/>
                </a:solidFill>
              </a:rPr>
              <a:t>A</a:t>
            </a:r>
            <a:r>
              <a:rPr lang="ja-JP" altLang="en-US" sz="2200" b="1" dirty="0" smtClean="0">
                <a:solidFill>
                  <a:srgbClr val="C00000"/>
                </a:solidFill>
              </a:rPr>
              <a:t>：　</a:t>
            </a:r>
            <a:r>
              <a:rPr lang="en-US" altLang="ja-JP" sz="2200" b="1" dirty="0" smtClean="0">
                <a:solidFill>
                  <a:srgbClr val="0070C0"/>
                </a:solidFill>
              </a:rPr>
              <a:t>×</a:t>
            </a:r>
            <a:endParaRPr kumimoji="1" lang="ja-JP" altLang="en-US" sz="2800" b="1" dirty="0">
              <a:solidFill>
                <a:srgbClr val="0070C0"/>
              </a:solidFill>
            </a:endParaRPr>
          </a:p>
        </p:txBody>
      </p:sp>
      <p:sp>
        <p:nvSpPr>
          <p:cNvPr id="18" name="山形 17"/>
          <p:cNvSpPr/>
          <p:nvPr/>
        </p:nvSpPr>
        <p:spPr>
          <a:xfrm>
            <a:off x="1043608" y="5739032"/>
            <a:ext cx="216024" cy="196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6" name="グループ化 15"/>
          <p:cNvGrpSpPr/>
          <p:nvPr/>
        </p:nvGrpSpPr>
        <p:grpSpPr>
          <a:xfrm>
            <a:off x="755576" y="5589240"/>
            <a:ext cx="2088232" cy="864096"/>
            <a:chOff x="755576" y="5589240"/>
            <a:chExt cx="2088232" cy="864096"/>
          </a:xfrm>
        </p:grpSpPr>
        <p:sp>
          <p:nvSpPr>
            <p:cNvPr id="14" name="角丸四角形 13"/>
            <p:cNvSpPr/>
            <p:nvPr/>
          </p:nvSpPr>
          <p:spPr>
            <a:xfrm>
              <a:off x="1331640" y="5589240"/>
              <a:ext cx="1512168" cy="432048"/>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rPr>
                <a:t>観察事項</a:t>
              </a:r>
              <a:endParaRPr kumimoji="1" lang="ja-JP" altLang="en-US" sz="2000" dirty="0">
                <a:solidFill>
                  <a:schemeClr val="bg1"/>
                </a:solidFill>
              </a:endParaRPr>
            </a:p>
          </p:txBody>
        </p:sp>
        <p:sp>
          <p:nvSpPr>
            <p:cNvPr id="11" name="右矢印 10"/>
            <p:cNvSpPr/>
            <p:nvPr/>
          </p:nvSpPr>
          <p:spPr>
            <a:xfrm>
              <a:off x="755576" y="6165304"/>
              <a:ext cx="504056" cy="288032"/>
            </a:xfrm>
            <a:prstGeom prst="rightArrow">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星 5 19"/>
          <p:cNvSpPr/>
          <p:nvPr/>
        </p:nvSpPr>
        <p:spPr>
          <a:xfrm>
            <a:off x="1228568" y="3991416"/>
            <a:ext cx="216024" cy="144016"/>
          </a:xfrm>
          <a:prstGeom prst="star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星 5 14"/>
          <p:cNvSpPr/>
          <p:nvPr/>
        </p:nvSpPr>
        <p:spPr>
          <a:xfrm>
            <a:off x="1111848" y="3861048"/>
            <a:ext cx="435816" cy="346392"/>
          </a:xfrm>
          <a:prstGeom prst="star5">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27384"/>
            <a:ext cx="9144000" cy="648072"/>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txBody>
          <a:bodyPr>
            <a:noAutofit/>
          </a:bodyPr>
          <a:lstStyle/>
          <a:p>
            <a:r>
              <a:rPr kumimoji="1" lang="ja-JP" altLang="en-US" sz="3600" dirty="0" smtClean="0">
                <a:solidFill>
                  <a:schemeClr val="bg1"/>
                </a:solidFill>
              </a:rPr>
              <a:t>咳・喘鳴で注意すべき疾患</a:t>
            </a:r>
            <a:endParaRPr kumimoji="1" lang="ja-JP" altLang="en-US" sz="3600" dirty="0">
              <a:solidFill>
                <a:schemeClr val="bg1"/>
              </a:solidFill>
            </a:endParaRPr>
          </a:p>
        </p:txBody>
      </p:sp>
      <p:graphicFrame>
        <p:nvGraphicFramePr>
          <p:cNvPr id="4" name="表 3"/>
          <p:cNvGraphicFramePr>
            <a:graphicFrameLocks noGrp="1"/>
          </p:cNvGraphicFramePr>
          <p:nvPr/>
        </p:nvGraphicFramePr>
        <p:xfrm>
          <a:off x="539552" y="939281"/>
          <a:ext cx="8064896" cy="5370037"/>
        </p:xfrm>
        <a:graphic>
          <a:graphicData uri="http://schemas.openxmlformats.org/drawingml/2006/table">
            <a:tbl>
              <a:tblPr firstRow="1" bandRow="1">
                <a:tableStyleId>{5C22544A-7EE6-4342-B048-85BDC9FD1C3A}</a:tableStyleId>
              </a:tblPr>
              <a:tblGrid>
                <a:gridCol w="2016224"/>
                <a:gridCol w="6048672"/>
              </a:tblGrid>
              <a:tr h="374440">
                <a:tc>
                  <a:txBody>
                    <a:bodyPr/>
                    <a:lstStyle/>
                    <a:p>
                      <a:pPr algn="ctr"/>
                      <a:r>
                        <a:rPr kumimoji="1" lang="ja-JP" altLang="en-US" dirty="0" smtClean="0"/>
                        <a:t>疾　　患</a:t>
                      </a:r>
                      <a:endParaRPr kumimoji="1" lang="ja-JP" altLang="en-US" dirty="0"/>
                    </a:p>
                  </a:txBody>
                  <a:tcPr anchor="ctr"/>
                </a:tc>
                <a:tc>
                  <a:txBody>
                    <a:bodyPr/>
                    <a:lstStyle/>
                    <a:p>
                      <a:pPr algn="ctr"/>
                      <a:r>
                        <a:rPr kumimoji="1" lang="ja-JP" altLang="en-US" dirty="0" smtClean="0"/>
                        <a:t>　　　　</a:t>
                      </a:r>
                      <a:endParaRPr kumimoji="1" lang="ja-JP" altLang="en-US" dirty="0"/>
                    </a:p>
                  </a:txBody>
                  <a:tcPr anchor="ctr"/>
                </a:tc>
              </a:tr>
              <a:tr h="1068609">
                <a:tc>
                  <a:txBody>
                    <a:bodyPr/>
                    <a:lstStyle/>
                    <a:p>
                      <a:pPr algn="dist"/>
                      <a:r>
                        <a:rPr kumimoji="1" lang="ja-JP" altLang="en-US" sz="2000" b="1" dirty="0" smtClean="0">
                          <a:solidFill>
                            <a:srgbClr val="002060"/>
                          </a:solidFill>
                        </a:rPr>
                        <a:t>喘息性気管支炎</a:t>
                      </a:r>
                      <a:endParaRPr kumimoji="1" lang="ja-JP" altLang="en-US" sz="2000" b="1" dirty="0">
                        <a:solidFill>
                          <a:srgbClr val="002060"/>
                        </a:solidFill>
                      </a:endParaRPr>
                    </a:p>
                  </a:txBody>
                  <a:tcPr anchor="ctr">
                    <a:solidFill>
                      <a:schemeClr val="accent6">
                        <a:lumMod val="40000"/>
                        <a:lumOff val="60000"/>
                      </a:schemeClr>
                    </a:solidFill>
                  </a:tcPr>
                </a:tc>
                <a:tc>
                  <a:txBody>
                    <a:bodyPr/>
                    <a:lstStyle/>
                    <a:p>
                      <a:pPr marL="0" indent="85725"/>
                      <a:r>
                        <a:rPr lang="ja-JP" altLang="en-US" dirty="0" smtClean="0">
                          <a:solidFill>
                            <a:schemeClr val="tx1"/>
                          </a:solidFill>
                          <a:latin typeface="ＭＳ ゴシック" pitchFamily="49" charset="-128"/>
                          <a:ea typeface="ＭＳ ゴシック" pitchFamily="49" charset="-128"/>
                        </a:rPr>
                        <a:t>子どもは気管支が狭い。軽い気管支の炎症でも喘息のようなゼーゼー。「機嫌」「食べる・飲む」「睡眠」は通常良好。成長とともに改善。</a:t>
                      </a:r>
                      <a:endParaRPr kumimoji="1" lang="ja-JP" altLang="en-US" dirty="0">
                        <a:solidFill>
                          <a:schemeClr val="tx1"/>
                        </a:solidFill>
                      </a:endParaRPr>
                    </a:p>
                  </a:txBody>
                  <a:tcPr anchor="ctr"/>
                </a:tc>
              </a:tr>
              <a:tr h="739747">
                <a:tc>
                  <a:txBody>
                    <a:bodyPr/>
                    <a:lstStyle/>
                    <a:p>
                      <a:pPr algn="dist"/>
                      <a:r>
                        <a:rPr kumimoji="1" lang="ja-JP" altLang="en-US" sz="2000" b="1" dirty="0" smtClean="0">
                          <a:solidFill>
                            <a:srgbClr val="002060"/>
                          </a:solidFill>
                        </a:rPr>
                        <a:t>気管支喘息発作</a:t>
                      </a:r>
                      <a:endParaRPr kumimoji="1" lang="ja-JP" altLang="en-US" sz="2000" b="1" dirty="0">
                        <a:solidFill>
                          <a:srgbClr val="002060"/>
                        </a:solidFill>
                      </a:endParaRPr>
                    </a:p>
                  </a:txBody>
                  <a:tcPr anchor="ctr">
                    <a:solidFill>
                      <a:schemeClr val="accent6">
                        <a:lumMod val="20000"/>
                        <a:lumOff val="80000"/>
                      </a:schemeClr>
                    </a:solidFill>
                  </a:tcPr>
                </a:tc>
                <a:tc>
                  <a:txBody>
                    <a:bodyPr/>
                    <a:lstStyle/>
                    <a:p>
                      <a:pPr marL="0" indent="85725"/>
                      <a:r>
                        <a:rPr lang="ja-JP" altLang="en-US" dirty="0" smtClean="0">
                          <a:solidFill>
                            <a:schemeClr val="tx1"/>
                          </a:solidFill>
                          <a:latin typeface="ＭＳ ゴシック" pitchFamily="49" charset="-128"/>
                          <a:ea typeface="ＭＳ ゴシック" pitchFamily="49" charset="-128"/>
                        </a:rPr>
                        <a:t>多因子・アレルギー反応で気管支が収縮。呼気性喘鳴と呼吸困難。気管支拡張剤が有効。</a:t>
                      </a:r>
                      <a:endParaRPr kumimoji="1" lang="ja-JP" altLang="en-US" dirty="0">
                        <a:solidFill>
                          <a:schemeClr val="tx1"/>
                        </a:solidFill>
                      </a:endParaRPr>
                    </a:p>
                  </a:txBody>
                  <a:tcPr anchor="ctr"/>
                </a:tc>
              </a:tr>
              <a:tr h="739747">
                <a:tc>
                  <a:txBody>
                    <a:bodyPr/>
                    <a:lstStyle/>
                    <a:p>
                      <a:pPr algn="dist"/>
                      <a:r>
                        <a:rPr kumimoji="1" lang="ja-JP" altLang="en-US" sz="2000" b="1" dirty="0" smtClean="0">
                          <a:solidFill>
                            <a:srgbClr val="002060"/>
                          </a:solidFill>
                        </a:rPr>
                        <a:t>急性気管支炎</a:t>
                      </a:r>
                      <a:endParaRPr kumimoji="1" lang="ja-JP" altLang="en-US" sz="2000" b="1" dirty="0">
                        <a:solidFill>
                          <a:srgbClr val="002060"/>
                        </a:solidFill>
                      </a:endParaRPr>
                    </a:p>
                  </a:txBody>
                  <a:tcPr anchor="ctr">
                    <a:solidFill>
                      <a:schemeClr val="accent6">
                        <a:lumMod val="40000"/>
                        <a:lumOff val="60000"/>
                      </a:schemeClr>
                    </a:solidFill>
                  </a:tcPr>
                </a:tc>
                <a:tc>
                  <a:txBody>
                    <a:bodyPr/>
                    <a:lstStyle/>
                    <a:p>
                      <a:pPr marL="0" indent="85725"/>
                      <a:r>
                        <a:rPr lang="ja-JP" altLang="en-US" dirty="0" smtClean="0">
                          <a:solidFill>
                            <a:schemeClr val="tx1"/>
                          </a:solidFill>
                          <a:latin typeface="ＭＳ ゴシック" pitchFamily="49" charset="-128"/>
                          <a:ea typeface="ＭＳ ゴシック" pitchFamily="49" charset="-128"/>
                        </a:rPr>
                        <a:t>気管支の炎症で気管支粘膜が腫れて空気が通りにくい。喘鳴と痰の絡んだ咳。</a:t>
                      </a:r>
                      <a:endParaRPr kumimoji="1" lang="ja-JP" altLang="en-US" dirty="0">
                        <a:solidFill>
                          <a:schemeClr val="tx1"/>
                        </a:solidFill>
                      </a:endParaRPr>
                    </a:p>
                  </a:txBody>
                  <a:tcPr anchor="ctr"/>
                </a:tc>
              </a:tr>
              <a:tr h="484000">
                <a:tc>
                  <a:txBody>
                    <a:bodyPr/>
                    <a:lstStyle/>
                    <a:p>
                      <a:pPr algn="dist"/>
                      <a:r>
                        <a:rPr kumimoji="1" lang="ja-JP" altLang="en-US" sz="2000" b="1" dirty="0" smtClean="0">
                          <a:solidFill>
                            <a:srgbClr val="002060"/>
                          </a:solidFill>
                        </a:rPr>
                        <a:t>急性細気管支炎</a:t>
                      </a:r>
                      <a:endParaRPr kumimoji="1" lang="ja-JP" altLang="en-US" sz="2000" b="1" dirty="0">
                        <a:solidFill>
                          <a:srgbClr val="002060"/>
                        </a:solidFill>
                      </a:endParaRPr>
                    </a:p>
                  </a:txBody>
                  <a:tcPr anchor="ctr">
                    <a:solidFill>
                      <a:schemeClr val="accent6">
                        <a:lumMod val="20000"/>
                        <a:lumOff val="80000"/>
                      </a:schemeClr>
                    </a:solidFill>
                  </a:tcPr>
                </a:tc>
                <a:tc>
                  <a:txBody>
                    <a:bodyPr/>
                    <a:lstStyle/>
                    <a:p>
                      <a:pPr marL="0" indent="85725"/>
                      <a:r>
                        <a:rPr lang="ja-JP" altLang="en-US" dirty="0" smtClean="0">
                          <a:solidFill>
                            <a:schemeClr val="tx1"/>
                          </a:solidFill>
                          <a:latin typeface="ＭＳ ゴシック" pitchFamily="49" charset="-128"/>
                          <a:ea typeface="ＭＳ ゴシック" pitchFamily="49" charset="-128"/>
                        </a:rPr>
                        <a:t>細気管支の炎症による浮腫。喘鳴と呼吸困難。</a:t>
                      </a:r>
                      <a:endParaRPr kumimoji="1" lang="ja-JP" altLang="en-US" dirty="0">
                        <a:solidFill>
                          <a:schemeClr val="tx1"/>
                        </a:solidFill>
                      </a:endParaRPr>
                    </a:p>
                  </a:txBody>
                  <a:tcPr anchor="ctr"/>
                </a:tc>
              </a:tr>
              <a:tr h="739747">
                <a:tc>
                  <a:txBody>
                    <a:bodyPr/>
                    <a:lstStyle/>
                    <a:p>
                      <a:pPr algn="dist"/>
                      <a:r>
                        <a:rPr kumimoji="1" lang="ja-JP" altLang="en-US" sz="2000" b="1" dirty="0" smtClean="0">
                          <a:solidFill>
                            <a:srgbClr val="002060"/>
                          </a:solidFill>
                        </a:rPr>
                        <a:t>クループ症候群</a:t>
                      </a:r>
                      <a:endParaRPr kumimoji="1" lang="ja-JP" altLang="en-US" sz="2000" b="1" dirty="0">
                        <a:solidFill>
                          <a:srgbClr val="002060"/>
                        </a:solidFill>
                      </a:endParaRPr>
                    </a:p>
                  </a:txBody>
                  <a:tcPr anchor="ctr">
                    <a:solidFill>
                      <a:schemeClr val="accent6">
                        <a:lumMod val="40000"/>
                        <a:lumOff val="60000"/>
                      </a:schemeClr>
                    </a:solidFill>
                  </a:tcPr>
                </a:tc>
                <a:tc>
                  <a:txBody>
                    <a:bodyPr/>
                    <a:lstStyle/>
                    <a:p>
                      <a:pPr marL="0" indent="85725"/>
                      <a:r>
                        <a:rPr lang="ja-JP" altLang="en-US" dirty="0" smtClean="0">
                          <a:solidFill>
                            <a:schemeClr val="tx1"/>
                          </a:solidFill>
                          <a:latin typeface="ＭＳ ゴシック" pitchFamily="49" charset="-128"/>
                          <a:ea typeface="ＭＳ ゴシック" pitchFamily="49" charset="-128"/>
                        </a:rPr>
                        <a:t>急性喉頭炎による喉頭周辺（声を出すところ）の腫れ。吸気性喘鳴、犬吠様咳嗽、嗄声、発熱。　</a:t>
                      </a:r>
                      <a:endParaRPr kumimoji="1" lang="ja-JP" altLang="en-US" dirty="0">
                        <a:solidFill>
                          <a:schemeClr val="tx1"/>
                        </a:solidFill>
                      </a:endParaRPr>
                    </a:p>
                  </a:txBody>
                  <a:tcPr anchor="ctr"/>
                </a:tc>
              </a:tr>
              <a:tr h="739747">
                <a:tc>
                  <a:txBody>
                    <a:bodyPr/>
                    <a:lstStyle/>
                    <a:p>
                      <a:pPr algn="dist"/>
                      <a:r>
                        <a:rPr kumimoji="1" lang="ja-JP" altLang="en-US" sz="2000" b="1" dirty="0" smtClean="0">
                          <a:solidFill>
                            <a:srgbClr val="002060"/>
                          </a:solidFill>
                        </a:rPr>
                        <a:t>アナフィラキシ</a:t>
                      </a:r>
                      <a:endParaRPr kumimoji="1" lang="ja-JP" altLang="en-US" sz="2000" b="1" dirty="0">
                        <a:solidFill>
                          <a:srgbClr val="002060"/>
                        </a:solidFill>
                      </a:endParaRPr>
                    </a:p>
                  </a:txBody>
                  <a:tcPr anchor="ctr">
                    <a:solidFill>
                      <a:schemeClr val="accent6">
                        <a:lumMod val="20000"/>
                        <a:lumOff val="80000"/>
                      </a:schemeClr>
                    </a:solidFill>
                  </a:tcPr>
                </a:tc>
                <a:tc>
                  <a:txBody>
                    <a:bodyPr/>
                    <a:lstStyle/>
                    <a:p>
                      <a:pPr marL="0" indent="85725"/>
                      <a:r>
                        <a:rPr lang="ja-JP" altLang="en-US" dirty="0" smtClean="0">
                          <a:solidFill>
                            <a:schemeClr val="tx1"/>
                          </a:solidFill>
                          <a:latin typeface="ＭＳ ゴシック" pitchFamily="49" charset="-128"/>
                          <a:ea typeface="ＭＳ ゴシック" pitchFamily="49" charset="-128"/>
                        </a:rPr>
                        <a:t>アレルギー反応（食べ物・虫刺れ）。気管支喘息症状と全身症状（蕁麻疹、消化器症状など）。</a:t>
                      </a:r>
                      <a:endParaRPr kumimoji="1" lang="ja-JP" altLang="en-US" dirty="0">
                        <a:solidFill>
                          <a:schemeClr val="tx1"/>
                        </a:solidFill>
                      </a:endParaRPr>
                    </a:p>
                  </a:txBody>
                  <a:tcPr anchor="ctr"/>
                </a:tc>
              </a:tr>
              <a:tr h="484000">
                <a:tc>
                  <a:txBody>
                    <a:bodyPr/>
                    <a:lstStyle/>
                    <a:p>
                      <a:pPr algn="dist"/>
                      <a:r>
                        <a:rPr kumimoji="1" lang="ja-JP" altLang="en-US" sz="2000" b="1" dirty="0" smtClean="0">
                          <a:solidFill>
                            <a:srgbClr val="002060"/>
                          </a:solidFill>
                        </a:rPr>
                        <a:t>気道異物</a:t>
                      </a:r>
                      <a:endParaRPr kumimoji="1" lang="ja-JP" altLang="en-US" sz="2000" b="1" dirty="0">
                        <a:solidFill>
                          <a:srgbClr val="002060"/>
                        </a:solidFill>
                      </a:endParaRPr>
                    </a:p>
                  </a:txBody>
                  <a:tcPr anchor="ctr">
                    <a:solidFill>
                      <a:schemeClr val="accent6">
                        <a:lumMod val="40000"/>
                        <a:lumOff val="60000"/>
                      </a:schemeClr>
                    </a:solidFill>
                  </a:tcPr>
                </a:tc>
                <a:tc>
                  <a:txBody>
                    <a:bodyPr/>
                    <a:lstStyle/>
                    <a:p>
                      <a:pPr marL="0" indent="85725"/>
                      <a:r>
                        <a:rPr kumimoji="1" lang="ja-JP" altLang="en-US" dirty="0" smtClean="0">
                          <a:solidFill>
                            <a:schemeClr val="tx1"/>
                          </a:solidFill>
                          <a:latin typeface="ＭＳ ゴシック" pitchFamily="49" charset="-128"/>
                          <a:ea typeface="ＭＳ ゴシック" pitchFamily="49" charset="-128"/>
                        </a:rPr>
                        <a:t>異物による気道狭窄、閉塞。吸気性喘鳴、呼吸困難。</a:t>
                      </a:r>
                      <a:endParaRPr kumimoji="1" lang="ja-JP" altLang="en-US" dirty="0">
                        <a:solidFill>
                          <a:schemeClr val="tx1"/>
                        </a:solidFill>
                      </a:endParaRPr>
                    </a:p>
                  </a:txBody>
                  <a:tcPr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srcRect l="23595" r="42656" b="75838"/>
          <a:stretch>
            <a:fillRect/>
          </a:stretch>
        </p:blipFill>
        <p:spPr bwMode="auto">
          <a:xfrm>
            <a:off x="1475656" y="2564904"/>
            <a:ext cx="792088" cy="404217"/>
          </a:xfrm>
          <a:prstGeom prst="rect">
            <a:avLst/>
          </a:prstGeom>
          <a:noFill/>
          <a:ln w="9525">
            <a:noFill/>
            <a:miter lim="800000"/>
            <a:headEnd/>
            <a:tailEnd/>
          </a:ln>
          <a:effectLst/>
        </p:spPr>
      </p:pic>
      <p:sp>
        <p:nvSpPr>
          <p:cNvPr id="2" name="タイトル 1"/>
          <p:cNvSpPr>
            <a:spLocks noGrp="1"/>
          </p:cNvSpPr>
          <p:nvPr>
            <p:ph type="title"/>
          </p:nvPr>
        </p:nvSpPr>
        <p:spPr>
          <a:xfrm>
            <a:off x="0" y="-27384"/>
            <a:ext cx="9144000" cy="864096"/>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txBody>
          <a:bodyPr>
            <a:normAutofit/>
          </a:bodyPr>
          <a:lstStyle/>
          <a:p>
            <a:r>
              <a:rPr kumimoji="1" lang="ja-JP" altLang="en-US" dirty="0" smtClean="0">
                <a:solidFill>
                  <a:schemeClr val="bg1"/>
                </a:solidFill>
              </a:rPr>
              <a:t>嘔吐・下痢</a:t>
            </a:r>
            <a:endParaRPr kumimoji="1" lang="ja-JP" altLang="en-US" dirty="0">
              <a:solidFill>
                <a:schemeClr val="bg1"/>
              </a:solidFill>
            </a:endParaRPr>
          </a:p>
        </p:txBody>
      </p:sp>
      <p:sp>
        <p:nvSpPr>
          <p:cNvPr id="3" name="テキスト ボックス 2"/>
          <p:cNvSpPr txBox="1"/>
          <p:nvPr/>
        </p:nvSpPr>
        <p:spPr>
          <a:xfrm>
            <a:off x="1475656" y="4831848"/>
            <a:ext cx="5688632" cy="938719"/>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nchor="ctr">
            <a:spAutoFit/>
          </a:bodyPr>
          <a:lstStyle/>
          <a:p>
            <a:pPr marL="266700">
              <a:lnSpc>
                <a:spcPct val="150000"/>
              </a:lnSpc>
            </a:pPr>
            <a:r>
              <a:rPr kumimoji="1" lang="ja-JP" altLang="en-US" sz="2200" dirty="0" smtClean="0"/>
              <a:t>水分補給に心がけ、</a:t>
            </a:r>
            <a:endParaRPr kumimoji="1" lang="en-US" altLang="ja-JP" sz="2200" dirty="0" smtClean="0"/>
          </a:p>
          <a:p>
            <a:pPr marL="266700"/>
            <a:r>
              <a:rPr kumimoji="1" lang="ja-JP" altLang="en-US" sz="2200" dirty="0" smtClean="0"/>
              <a:t>水分がとれればしばらく様子をみて大丈夫。</a:t>
            </a:r>
            <a:endParaRPr kumimoji="1" lang="ja-JP" altLang="en-US" sz="2200" dirty="0"/>
          </a:p>
        </p:txBody>
      </p:sp>
      <p:sp>
        <p:nvSpPr>
          <p:cNvPr id="4" name="テキスト ボックス 3"/>
          <p:cNvSpPr txBox="1"/>
          <p:nvPr/>
        </p:nvSpPr>
        <p:spPr>
          <a:xfrm>
            <a:off x="1403648" y="1124744"/>
            <a:ext cx="6480720" cy="1107996"/>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rtlCol="0">
            <a:spAutoFit/>
          </a:bodyPr>
          <a:lstStyle/>
          <a:p>
            <a:pPr marL="266700" indent="-266700">
              <a:buFont typeface="Arial" pitchFamily="34" charset="0"/>
              <a:buChar char="•"/>
            </a:pPr>
            <a:r>
              <a:rPr lang="ja-JP" altLang="en-US" sz="2200" dirty="0" smtClean="0"/>
              <a:t>吐いたり下痢するのは</a:t>
            </a:r>
            <a:r>
              <a:rPr kumimoji="1" lang="ja-JP" altLang="en-US" sz="2200" dirty="0" smtClean="0"/>
              <a:t>、お腹に有害な物が入ったサイン。</a:t>
            </a:r>
            <a:endParaRPr kumimoji="1" lang="en-US" altLang="ja-JP" sz="2200" dirty="0" smtClean="0"/>
          </a:p>
          <a:p>
            <a:pPr marL="266700" indent="-266700">
              <a:buFont typeface="Arial" pitchFamily="34" charset="0"/>
              <a:buChar char="•"/>
            </a:pPr>
            <a:r>
              <a:rPr kumimoji="1" lang="ja-JP" altLang="en-US" sz="2200" dirty="0" smtClean="0"/>
              <a:t>お腹の中のワルモノを排除しようとする </a:t>
            </a:r>
            <a:r>
              <a:rPr lang="ja-JP" altLang="en-US" sz="2200" b="1" dirty="0" smtClean="0">
                <a:solidFill>
                  <a:srgbClr val="C00000"/>
                </a:solidFill>
              </a:rPr>
              <a:t>防御反応</a:t>
            </a:r>
            <a:endParaRPr kumimoji="1" lang="ja-JP" altLang="en-US" sz="2200" b="1" dirty="0">
              <a:solidFill>
                <a:srgbClr val="C00000"/>
              </a:solidFill>
            </a:endParaRPr>
          </a:p>
        </p:txBody>
      </p:sp>
      <p:sp>
        <p:nvSpPr>
          <p:cNvPr id="5" name="テキスト ボックス 4"/>
          <p:cNvSpPr txBox="1"/>
          <p:nvPr/>
        </p:nvSpPr>
        <p:spPr>
          <a:xfrm>
            <a:off x="1619672" y="3008276"/>
            <a:ext cx="5688632" cy="769441"/>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txBody>
          <a:bodyPr wrap="square" rtlCol="0" anchor="ctr">
            <a:spAutoFit/>
          </a:bodyPr>
          <a:lstStyle/>
          <a:p>
            <a:pPr marL="95250">
              <a:lnSpc>
                <a:spcPct val="200000"/>
              </a:lnSpc>
            </a:pPr>
            <a:r>
              <a:rPr kumimoji="1" lang="ja-JP" altLang="en-US" sz="2200" dirty="0" smtClean="0"/>
              <a:t>ウイルス性の胃腸炎（</a:t>
            </a:r>
            <a:r>
              <a:rPr lang="ja-JP" altLang="en-US" sz="2200" dirty="0" smtClean="0"/>
              <a:t>いわゆる</a:t>
            </a:r>
            <a:r>
              <a:rPr kumimoji="1" lang="ja-JP" altLang="en-US" sz="2200" dirty="0" smtClean="0"/>
              <a:t>、お腹の風邪）</a:t>
            </a:r>
            <a:endParaRPr kumimoji="1" lang="ja-JP" altLang="en-US" sz="2200" dirty="0"/>
          </a:p>
        </p:txBody>
      </p:sp>
      <p:pic>
        <p:nvPicPr>
          <p:cNvPr id="6" name="Picture 2"/>
          <p:cNvPicPr>
            <a:picLocks noChangeAspect="1" noChangeArrowheads="1"/>
          </p:cNvPicPr>
          <p:nvPr/>
        </p:nvPicPr>
        <p:blipFill>
          <a:blip r:embed="rId3" cstate="print"/>
          <a:srcRect l="57483" t="50446" r="13082" b="2988"/>
          <a:stretch>
            <a:fillRect/>
          </a:stretch>
        </p:blipFill>
        <p:spPr bwMode="auto">
          <a:xfrm>
            <a:off x="7092280" y="4221088"/>
            <a:ext cx="1305407" cy="1584176"/>
          </a:xfrm>
          <a:prstGeom prst="rect">
            <a:avLst/>
          </a:prstGeom>
          <a:noFill/>
          <a:ln w="9525">
            <a:noFill/>
            <a:miter lim="800000"/>
            <a:headEnd/>
            <a:tailEnd/>
          </a:ln>
          <a:effectLst/>
        </p:spPr>
      </p:pic>
      <p:grpSp>
        <p:nvGrpSpPr>
          <p:cNvPr id="17" name="グループ化 16"/>
          <p:cNvGrpSpPr/>
          <p:nvPr/>
        </p:nvGrpSpPr>
        <p:grpSpPr>
          <a:xfrm>
            <a:off x="1463781" y="1268760"/>
            <a:ext cx="155891" cy="815838"/>
            <a:chOff x="1463781" y="1268760"/>
            <a:chExt cx="155891" cy="815838"/>
          </a:xfrm>
          <a:solidFill>
            <a:srgbClr val="00B0F0"/>
          </a:solidFill>
        </p:grpSpPr>
        <p:sp>
          <p:nvSpPr>
            <p:cNvPr id="8" name="フローチャート : 結合子 7"/>
            <p:cNvSpPr/>
            <p:nvPr/>
          </p:nvSpPr>
          <p:spPr>
            <a:xfrm>
              <a:off x="1463781" y="1268760"/>
              <a:ext cx="144016" cy="144016"/>
            </a:xfrm>
            <a:prstGeom prst="flowChartConnector">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9" name="フローチャート : 結合子 8"/>
            <p:cNvSpPr/>
            <p:nvPr/>
          </p:nvSpPr>
          <p:spPr>
            <a:xfrm>
              <a:off x="1475656" y="1940582"/>
              <a:ext cx="144016" cy="144016"/>
            </a:xfrm>
            <a:prstGeom prst="flowChartConnector">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sp>
        <p:nvSpPr>
          <p:cNvPr id="11" name="角丸四角形 10"/>
          <p:cNvSpPr/>
          <p:nvPr/>
        </p:nvSpPr>
        <p:spPr>
          <a:xfrm>
            <a:off x="1259632" y="2564904"/>
            <a:ext cx="2304256" cy="648072"/>
          </a:xfrm>
          <a:prstGeom prst="roundRect">
            <a:avLst/>
          </a:prstGeom>
          <a:solidFill>
            <a:srgbClr val="E6FC1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5250" algn="ctr">
              <a:lnSpc>
                <a:spcPct val="150000"/>
              </a:lnSpc>
            </a:pPr>
            <a:r>
              <a:rPr lang="ja-JP" altLang="en-US" sz="2200" dirty="0" smtClean="0">
                <a:solidFill>
                  <a:schemeClr val="tx1"/>
                </a:solidFill>
              </a:rPr>
              <a:t>最も多いのは</a:t>
            </a:r>
            <a:endParaRPr lang="en-US" altLang="ja-JP" sz="2200" dirty="0" smtClean="0">
              <a:solidFill>
                <a:schemeClr val="tx1"/>
              </a:solidFill>
            </a:endParaRPr>
          </a:p>
        </p:txBody>
      </p:sp>
      <p:sp>
        <p:nvSpPr>
          <p:cNvPr id="16" name="山形 15"/>
          <p:cNvSpPr/>
          <p:nvPr/>
        </p:nvSpPr>
        <p:spPr>
          <a:xfrm>
            <a:off x="1547664" y="5085184"/>
            <a:ext cx="216024"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右矢印 6"/>
          <p:cNvSpPr/>
          <p:nvPr/>
        </p:nvSpPr>
        <p:spPr>
          <a:xfrm>
            <a:off x="1259632" y="5013176"/>
            <a:ext cx="504056" cy="288032"/>
          </a:xfrm>
          <a:prstGeom prst="rightArrow">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スマイル 16"/>
          <p:cNvSpPr/>
          <p:nvPr/>
        </p:nvSpPr>
        <p:spPr>
          <a:xfrm>
            <a:off x="4427984" y="4005064"/>
            <a:ext cx="288032" cy="288032"/>
          </a:xfrm>
          <a:prstGeom prst="smileyFace">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115616" y="1265853"/>
            <a:ext cx="6984776" cy="2462213"/>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rtlCol="0">
            <a:spAutoFit/>
          </a:bodyPr>
          <a:lstStyle/>
          <a:p>
            <a:pPr marL="180975" indent="-180975">
              <a:buFont typeface="Arial" pitchFamily="34" charset="0"/>
              <a:buChar char="•"/>
            </a:pPr>
            <a:r>
              <a:rPr lang="ja-JP" altLang="en-US" dirty="0" smtClean="0"/>
              <a:t>　</a:t>
            </a:r>
            <a:r>
              <a:rPr kumimoji="1" lang="ja-JP" altLang="en-US" sz="2200" dirty="0" smtClean="0"/>
              <a:t>ウイルス性の胃腸炎は、嘔吐で始まり、半日から翌日に下痢がはじまる。下痢は数日から</a:t>
            </a:r>
            <a:r>
              <a:rPr kumimoji="1" lang="en-US" altLang="ja-JP" sz="2200" dirty="0" smtClean="0"/>
              <a:t>1</a:t>
            </a:r>
            <a:r>
              <a:rPr kumimoji="1" lang="ja-JP" altLang="en-US" sz="2200" dirty="0" smtClean="0"/>
              <a:t>週間くらい続く。</a:t>
            </a:r>
            <a:endParaRPr kumimoji="1" lang="en-US" altLang="ja-JP" sz="2200" dirty="0" smtClean="0"/>
          </a:p>
          <a:p>
            <a:pPr>
              <a:lnSpc>
                <a:spcPct val="150000"/>
              </a:lnSpc>
              <a:buFont typeface="Arial" pitchFamily="34" charset="0"/>
              <a:buChar char="•"/>
            </a:pPr>
            <a:r>
              <a:rPr lang="ja-JP" altLang="en-US" sz="2200" dirty="0" smtClean="0"/>
              <a:t>　水分をこまめに取ったから下痢が続くのではない。</a:t>
            </a:r>
            <a:endParaRPr lang="en-US" altLang="ja-JP" dirty="0" smtClean="0"/>
          </a:p>
          <a:p>
            <a:pPr>
              <a:lnSpc>
                <a:spcPct val="150000"/>
              </a:lnSpc>
              <a:buFont typeface="Arial" pitchFamily="34" charset="0"/>
              <a:buChar char="•"/>
            </a:pPr>
            <a:r>
              <a:rPr kumimoji="1" lang="ja-JP" altLang="en-US" dirty="0" smtClean="0"/>
              <a:t>　  </a:t>
            </a:r>
            <a:r>
              <a:rPr kumimoji="1" lang="ja-JP" altLang="en-US" sz="2200" dirty="0" smtClean="0"/>
              <a:t>下痢止めは全く必要ない。早くワルモノを出すこと。</a:t>
            </a:r>
            <a:endParaRPr kumimoji="1" lang="en-US" altLang="ja-JP" sz="2200" dirty="0" smtClean="0"/>
          </a:p>
          <a:p>
            <a:pPr marL="180975" indent="-180975">
              <a:buFont typeface="Arial" pitchFamily="34" charset="0"/>
              <a:buChar char="•"/>
            </a:pPr>
            <a:r>
              <a:rPr lang="ja-JP" altLang="en-US" sz="2200" dirty="0" smtClean="0"/>
              <a:t>　整腸剤は下痢止めではない。</a:t>
            </a:r>
            <a:r>
              <a:rPr lang="ja-JP" altLang="en-US" sz="2200" dirty="0" err="1" smtClean="0"/>
              <a:t>、</a:t>
            </a:r>
            <a:r>
              <a:rPr lang="ja-JP" altLang="en-US" sz="2200" dirty="0" smtClean="0"/>
              <a:t>善玉細菌を腸に届け、腸内の環境を整える働きをする。</a:t>
            </a:r>
            <a:endParaRPr kumimoji="1" lang="ja-JP" altLang="en-US" sz="2200" dirty="0"/>
          </a:p>
        </p:txBody>
      </p:sp>
      <p:sp>
        <p:nvSpPr>
          <p:cNvPr id="2" name="タイトル 1"/>
          <p:cNvSpPr>
            <a:spLocks noGrp="1"/>
          </p:cNvSpPr>
          <p:nvPr>
            <p:ph type="title"/>
          </p:nvPr>
        </p:nvSpPr>
        <p:spPr>
          <a:xfrm>
            <a:off x="0" y="0"/>
            <a:ext cx="9144000" cy="836712"/>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txBody>
          <a:bodyPr>
            <a:noAutofit/>
          </a:bodyPr>
          <a:lstStyle/>
          <a:p>
            <a:r>
              <a:rPr kumimoji="1" lang="ja-JP" altLang="en-US" sz="3200" dirty="0" smtClean="0">
                <a:solidFill>
                  <a:schemeClr val="bg1"/>
                </a:solidFill>
              </a:rPr>
              <a:t>脱水症状に気をつけて</a:t>
            </a:r>
            <a:endParaRPr kumimoji="1" lang="ja-JP" altLang="en-US" sz="3200" dirty="0">
              <a:solidFill>
                <a:schemeClr val="bg1"/>
              </a:solidFill>
            </a:endParaRPr>
          </a:p>
        </p:txBody>
      </p:sp>
      <p:sp>
        <p:nvSpPr>
          <p:cNvPr id="4" name="テキスト ボックス 3"/>
          <p:cNvSpPr txBox="1"/>
          <p:nvPr/>
        </p:nvSpPr>
        <p:spPr>
          <a:xfrm>
            <a:off x="1115616" y="4437112"/>
            <a:ext cx="6984776" cy="769441"/>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Arial" pitchFamily="34" charset="0"/>
              <a:buChar char="•"/>
            </a:pPr>
            <a:r>
              <a:rPr kumimoji="1" lang="ja-JP" altLang="en-US" sz="2200" dirty="0" smtClean="0"/>
              <a:t>　下痢で失った水分と塩分を補給する。</a:t>
            </a:r>
            <a:endParaRPr kumimoji="1" lang="en-US" altLang="ja-JP" sz="2200" dirty="0" smtClean="0"/>
          </a:p>
          <a:p>
            <a:pPr>
              <a:buFont typeface="Arial" pitchFamily="34" charset="0"/>
              <a:buChar char="•"/>
            </a:pPr>
            <a:r>
              <a:rPr lang="ja-JP" altLang="en-US" sz="2200" dirty="0" smtClean="0"/>
              <a:t>　下痢や嘔吐を恐れないで、こまめに水分補給をする。</a:t>
            </a:r>
            <a:endParaRPr kumimoji="1" lang="ja-JP" altLang="en-US" sz="2200" dirty="0"/>
          </a:p>
        </p:txBody>
      </p:sp>
      <p:sp>
        <p:nvSpPr>
          <p:cNvPr id="5" name="テキスト ボックス 4"/>
          <p:cNvSpPr txBox="1"/>
          <p:nvPr/>
        </p:nvSpPr>
        <p:spPr>
          <a:xfrm>
            <a:off x="1115616" y="5733256"/>
            <a:ext cx="6984776" cy="769441"/>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marL="266700"/>
            <a:r>
              <a:rPr kumimoji="1" lang="ja-JP" altLang="en-US" sz="2200" dirty="0" smtClean="0"/>
              <a:t>ただし、</a:t>
            </a:r>
            <a:r>
              <a:rPr kumimoji="1" lang="en-US" altLang="ja-JP" sz="2200" dirty="0" smtClean="0"/>
              <a:t>1</a:t>
            </a:r>
            <a:r>
              <a:rPr kumimoji="1" lang="ja-JP" altLang="en-US" sz="2200" dirty="0" smtClean="0"/>
              <a:t>日に</a:t>
            </a:r>
            <a:r>
              <a:rPr kumimoji="1" lang="en-US" altLang="ja-JP" sz="2200" dirty="0" smtClean="0"/>
              <a:t>6</a:t>
            </a:r>
            <a:r>
              <a:rPr kumimoji="1" lang="ja-JP" altLang="en-US" sz="2200" dirty="0" smtClean="0"/>
              <a:t>回以上の大量の下痢があるときは早めの受診を。</a:t>
            </a:r>
            <a:endParaRPr kumimoji="1" lang="ja-JP" altLang="en-US" sz="2200" dirty="0"/>
          </a:p>
        </p:txBody>
      </p:sp>
      <p:sp>
        <p:nvSpPr>
          <p:cNvPr id="7" name="雲形吹き出し 6"/>
          <p:cNvSpPr/>
          <p:nvPr/>
        </p:nvSpPr>
        <p:spPr>
          <a:xfrm>
            <a:off x="2843808" y="2924944"/>
            <a:ext cx="3384376" cy="1368152"/>
          </a:xfrm>
          <a:prstGeom prst="cloudCallout">
            <a:avLst>
              <a:gd name="adj1" fmla="val -96307"/>
              <a:gd name="adj2" fmla="val 76843"/>
            </a:avLst>
          </a:prstGeom>
          <a:solidFill>
            <a:srgbClr val="E6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C00000"/>
                </a:solidFill>
              </a:rPr>
              <a:t>脱水を防ぐには</a:t>
            </a:r>
            <a:endParaRPr kumimoji="1" lang="ja-JP" altLang="en-US" sz="2400" b="1" dirty="0">
              <a:solidFill>
                <a:srgbClr val="C00000"/>
              </a:solidFill>
            </a:endParaRPr>
          </a:p>
        </p:txBody>
      </p:sp>
      <p:grpSp>
        <p:nvGrpSpPr>
          <p:cNvPr id="18" name="グループ化 17"/>
          <p:cNvGrpSpPr/>
          <p:nvPr/>
        </p:nvGrpSpPr>
        <p:grpSpPr>
          <a:xfrm>
            <a:off x="1187624" y="1412776"/>
            <a:ext cx="144016" cy="1831264"/>
            <a:chOff x="1187624" y="1426424"/>
            <a:chExt cx="144016" cy="1831264"/>
          </a:xfrm>
          <a:solidFill>
            <a:srgbClr val="0070C0"/>
          </a:solidFill>
        </p:grpSpPr>
        <p:sp>
          <p:nvSpPr>
            <p:cNvPr id="8" name="フローチャート : 結合子 7"/>
            <p:cNvSpPr/>
            <p:nvPr/>
          </p:nvSpPr>
          <p:spPr>
            <a:xfrm>
              <a:off x="1187624" y="1426424"/>
              <a:ext cx="144016" cy="144016"/>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9" name="フローチャート : 結合子 8"/>
            <p:cNvSpPr/>
            <p:nvPr/>
          </p:nvSpPr>
          <p:spPr>
            <a:xfrm>
              <a:off x="1187624" y="2204864"/>
              <a:ext cx="144016" cy="144016"/>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0" name="フローチャート : 結合子 9"/>
            <p:cNvSpPr/>
            <p:nvPr/>
          </p:nvSpPr>
          <p:spPr>
            <a:xfrm>
              <a:off x="1187624" y="2708920"/>
              <a:ext cx="144016" cy="144016"/>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1" name="フローチャート : 結合子 10"/>
            <p:cNvSpPr/>
            <p:nvPr/>
          </p:nvSpPr>
          <p:spPr>
            <a:xfrm>
              <a:off x="1187624" y="3113672"/>
              <a:ext cx="144016" cy="144016"/>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sp>
        <p:nvSpPr>
          <p:cNvPr id="13" name="フローチャート : 結合子 12"/>
          <p:cNvSpPr/>
          <p:nvPr/>
        </p:nvSpPr>
        <p:spPr>
          <a:xfrm>
            <a:off x="1197524" y="4569253"/>
            <a:ext cx="144016" cy="144016"/>
          </a:xfrm>
          <a:prstGeom prst="flowChartConnecto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4" name="フローチャート : 結合子 13"/>
          <p:cNvSpPr/>
          <p:nvPr/>
        </p:nvSpPr>
        <p:spPr>
          <a:xfrm>
            <a:off x="1209399" y="4910389"/>
            <a:ext cx="144016" cy="144016"/>
          </a:xfrm>
          <a:prstGeom prst="flowChartConnecto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9" name="山形 18"/>
          <p:cNvSpPr/>
          <p:nvPr/>
        </p:nvSpPr>
        <p:spPr>
          <a:xfrm>
            <a:off x="1187624" y="5849976"/>
            <a:ext cx="144016"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右矢印 5"/>
          <p:cNvSpPr/>
          <p:nvPr/>
        </p:nvSpPr>
        <p:spPr>
          <a:xfrm>
            <a:off x="853456" y="5777968"/>
            <a:ext cx="504056" cy="288032"/>
          </a:xfrm>
          <a:prstGeom prst="rightArrow">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6"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5725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txBody>
          <a:bodyPr/>
          <a:lstStyle/>
          <a:p>
            <a:pPr>
              <a:defRPr/>
            </a:pPr>
            <a:r>
              <a:rPr lang="ja-JP" altLang="en-US" dirty="0" smtClean="0">
                <a:solidFill>
                  <a:schemeClr val="bg1"/>
                </a:solidFill>
              </a:rPr>
              <a:t>季節と子どもの病気</a:t>
            </a:r>
            <a:endParaRPr lang="ja-JP" altLang="en-US" dirty="0">
              <a:solidFill>
                <a:schemeClr val="bg1"/>
              </a:solidFill>
            </a:endParaRPr>
          </a:p>
        </p:txBody>
      </p:sp>
      <p:sp>
        <p:nvSpPr>
          <p:cNvPr id="4" name="円/楕円 3"/>
          <p:cNvSpPr/>
          <p:nvPr/>
        </p:nvSpPr>
        <p:spPr>
          <a:xfrm>
            <a:off x="1928813" y="1357313"/>
            <a:ext cx="5715000" cy="5286375"/>
          </a:xfrm>
          <a:prstGeom prst="ellipse">
            <a:avLst/>
          </a:prstGeom>
          <a:solidFill>
            <a:schemeClr val="accent5">
              <a:lumMod val="40000"/>
              <a:lumOff val="6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正方形/長方形 11"/>
          <p:cNvSpPr/>
          <p:nvPr/>
        </p:nvSpPr>
        <p:spPr>
          <a:xfrm>
            <a:off x="6786578" y="1785926"/>
            <a:ext cx="1714500" cy="928687"/>
          </a:xfrm>
          <a:prstGeom prst="rect">
            <a:avLst/>
          </a:prstGeom>
          <a:solidFill>
            <a:schemeClr val="accent6">
              <a:lumMod val="40000"/>
              <a:lumOff val="60000"/>
            </a:schemeClr>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2">
                    <a:lumMod val="75000"/>
                  </a:schemeClr>
                </a:solidFill>
              </a:rPr>
              <a:t>季節型の喘息発作（梅雨</a:t>
            </a:r>
            <a:r>
              <a:rPr lang="ja-JP" altLang="en-US" dirty="0">
                <a:solidFill>
                  <a:srgbClr val="FFFF00"/>
                </a:solidFill>
              </a:rPr>
              <a:t>）</a:t>
            </a:r>
          </a:p>
        </p:txBody>
      </p:sp>
      <p:sp>
        <p:nvSpPr>
          <p:cNvPr id="13" name="正方形/長方形 12"/>
          <p:cNvSpPr/>
          <p:nvPr/>
        </p:nvSpPr>
        <p:spPr>
          <a:xfrm>
            <a:off x="3714744" y="2357430"/>
            <a:ext cx="1857388" cy="928694"/>
          </a:xfrm>
          <a:prstGeom prst="rect">
            <a:avLst/>
          </a:prstGeom>
          <a:solidFill>
            <a:schemeClr val="accent6">
              <a:lumMod val="40000"/>
              <a:lumOff val="60000"/>
            </a:schemeClr>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2">
                    <a:lumMod val="75000"/>
                  </a:schemeClr>
                </a:solidFill>
              </a:rPr>
              <a:t>水痘</a:t>
            </a:r>
            <a:endParaRPr lang="en-US" altLang="ja-JP" dirty="0">
              <a:solidFill>
                <a:schemeClr val="tx2">
                  <a:lumMod val="75000"/>
                </a:schemeClr>
              </a:solidFill>
            </a:endParaRPr>
          </a:p>
          <a:p>
            <a:pPr algn="ctr" fontAlgn="auto">
              <a:spcBef>
                <a:spcPts val="0"/>
              </a:spcBef>
              <a:spcAft>
                <a:spcPts val="0"/>
              </a:spcAft>
              <a:defRPr/>
            </a:pPr>
            <a:r>
              <a:rPr lang="ja-JP" altLang="en-US" dirty="0">
                <a:solidFill>
                  <a:schemeClr val="tx2">
                    <a:lumMod val="75000"/>
                  </a:schemeClr>
                </a:solidFill>
              </a:rPr>
              <a:t>おたふくかぜ</a:t>
            </a:r>
            <a:endParaRPr lang="en-US" altLang="ja-JP" dirty="0">
              <a:solidFill>
                <a:schemeClr val="tx2">
                  <a:lumMod val="75000"/>
                </a:schemeClr>
              </a:solidFill>
            </a:endParaRPr>
          </a:p>
          <a:p>
            <a:pPr algn="ctr" fontAlgn="auto">
              <a:spcBef>
                <a:spcPts val="0"/>
              </a:spcBef>
              <a:spcAft>
                <a:spcPts val="0"/>
              </a:spcAft>
              <a:defRPr/>
            </a:pPr>
            <a:r>
              <a:rPr lang="ja-JP" altLang="en-US" dirty="0">
                <a:solidFill>
                  <a:schemeClr val="tx2">
                    <a:lumMod val="75000"/>
                  </a:schemeClr>
                </a:solidFill>
              </a:rPr>
              <a:t>溶連菌感染症</a:t>
            </a:r>
          </a:p>
        </p:txBody>
      </p:sp>
      <p:sp>
        <p:nvSpPr>
          <p:cNvPr id="14" name="正方形/長方形 13"/>
          <p:cNvSpPr/>
          <p:nvPr/>
        </p:nvSpPr>
        <p:spPr>
          <a:xfrm>
            <a:off x="4214813" y="1500188"/>
            <a:ext cx="857250" cy="7858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4000" b="1" dirty="0">
                <a:solidFill>
                  <a:srgbClr val="FFFF00"/>
                </a:solidFill>
                <a:effectLst>
                  <a:outerShdw blurRad="38100" dist="38100" dir="2700000" algn="tl">
                    <a:srgbClr val="000000">
                      <a:alpha val="43137"/>
                    </a:srgbClr>
                  </a:outerShdw>
                </a:effectLst>
              </a:rPr>
              <a:t>春</a:t>
            </a:r>
          </a:p>
        </p:txBody>
      </p:sp>
      <p:sp>
        <p:nvSpPr>
          <p:cNvPr id="15" name="正方形/長方形 14"/>
          <p:cNvSpPr/>
          <p:nvPr/>
        </p:nvSpPr>
        <p:spPr>
          <a:xfrm>
            <a:off x="5572125" y="3500438"/>
            <a:ext cx="928688" cy="7858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4000" b="1" dirty="0">
                <a:solidFill>
                  <a:srgbClr val="FF9900"/>
                </a:solidFill>
                <a:effectLst>
                  <a:outerShdw blurRad="38100" dist="38100" dir="2700000" algn="tl">
                    <a:srgbClr val="000000">
                      <a:alpha val="43137"/>
                    </a:srgbClr>
                  </a:outerShdw>
                </a:effectLst>
              </a:rPr>
              <a:t>夏</a:t>
            </a:r>
          </a:p>
        </p:txBody>
      </p:sp>
      <p:sp>
        <p:nvSpPr>
          <p:cNvPr id="16" name="正方形/長方形 15"/>
          <p:cNvSpPr/>
          <p:nvPr/>
        </p:nvSpPr>
        <p:spPr>
          <a:xfrm>
            <a:off x="4143375" y="5214938"/>
            <a:ext cx="1000125" cy="92868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4000" b="1" dirty="0">
                <a:solidFill>
                  <a:srgbClr val="C00000"/>
                </a:solidFill>
                <a:effectLst>
                  <a:outerShdw blurRad="38100" dist="38100" dir="2700000" algn="tl">
                    <a:srgbClr val="000000">
                      <a:alpha val="43137"/>
                    </a:srgbClr>
                  </a:outerShdw>
                </a:effectLst>
              </a:rPr>
              <a:t>秋</a:t>
            </a:r>
          </a:p>
        </p:txBody>
      </p:sp>
      <p:sp>
        <p:nvSpPr>
          <p:cNvPr id="17" name="正方形/長方形 16"/>
          <p:cNvSpPr/>
          <p:nvPr/>
        </p:nvSpPr>
        <p:spPr>
          <a:xfrm>
            <a:off x="2500313" y="3571875"/>
            <a:ext cx="857250" cy="8572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4000" b="1" dirty="0">
                <a:solidFill>
                  <a:schemeClr val="tx2">
                    <a:lumMod val="75000"/>
                  </a:schemeClr>
                </a:solidFill>
                <a:effectLst>
                  <a:outerShdw blurRad="38100" dist="38100" dir="2700000" algn="tl">
                    <a:srgbClr val="000000">
                      <a:alpha val="43137"/>
                    </a:srgbClr>
                  </a:outerShdw>
                </a:effectLst>
              </a:rPr>
              <a:t>冬</a:t>
            </a:r>
          </a:p>
        </p:txBody>
      </p:sp>
      <p:sp>
        <p:nvSpPr>
          <p:cNvPr id="25" name="下カーブ矢印 24"/>
          <p:cNvSpPr/>
          <p:nvPr/>
        </p:nvSpPr>
        <p:spPr>
          <a:xfrm rot="16200000">
            <a:off x="1201738" y="2997200"/>
            <a:ext cx="4013200" cy="1876425"/>
          </a:xfrm>
          <a:prstGeom prst="curvedDownArrow">
            <a:avLst>
              <a:gd name="adj1" fmla="val 13495"/>
              <a:gd name="adj2" fmla="val 17893"/>
              <a:gd name="adj3" fmla="val 31016"/>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26" name="下カーブ矢印 25"/>
          <p:cNvSpPr/>
          <p:nvPr/>
        </p:nvSpPr>
        <p:spPr>
          <a:xfrm rot="5400000">
            <a:off x="4082257" y="3061493"/>
            <a:ext cx="4000500" cy="1878013"/>
          </a:xfrm>
          <a:prstGeom prst="curvedDownArrow">
            <a:avLst>
              <a:gd name="adj1" fmla="val 11687"/>
              <a:gd name="adj2" fmla="val 15182"/>
              <a:gd name="adj3" fmla="val 22228"/>
            </a:avLst>
          </a:prstGeom>
          <a:solidFill>
            <a:schemeClr val="accent2">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9" name="正方形/長方形 8"/>
          <p:cNvSpPr/>
          <p:nvPr/>
        </p:nvSpPr>
        <p:spPr>
          <a:xfrm>
            <a:off x="500034" y="4929198"/>
            <a:ext cx="3214710" cy="857256"/>
          </a:xfrm>
          <a:prstGeom prst="rect">
            <a:avLst/>
          </a:prstGeom>
          <a:solidFill>
            <a:schemeClr val="accent6">
              <a:lumMod val="40000"/>
              <a:lumOff val="60000"/>
            </a:schemeClr>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2">
                    <a:lumMod val="75000"/>
                  </a:schemeClr>
                </a:solidFill>
              </a:rPr>
              <a:t>感染性腸炎（ノロウイルス）</a:t>
            </a:r>
            <a:endParaRPr lang="en-US" altLang="ja-JP" dirty="0">
              <a:solidFill>
                <a:schemeClr val="tx2">
                  <a:lumMod val="75000"/>
                </a:schemeClr>
              </a:solidFill>
            </a:endParaRPr>
          </a:p>
          <a:p>
            <a:pPr algn="ctr" fontAlgn="auto">
              <a:spcBef>
                <a:spcPts val="0"/>
              </a:spcBef>
              <a:spcAft>
                <a:spcPts val="0"/>
              </a:spcAft>
              <a:defRPr/>
            </a:pPr>
            <a:r>
              <a:rPr lang="ja-JP" altLang="en-US" dirty="0">
                <a:solidFill>
                  <a:schemeClr val="tx2">
                    <a:lumMod val="75000"/>
                  </a:schemeClr>
                </a:solidFill>
              </a:rPr>
              <a:t>細気管支炎（ＲＳウイルス）</a:t>
            </a:r>
          </a:p>
        </p:txBody>
      </p:sp>
      <p:sp>
        <p:nvSpPr>
          <p:cNvPr id="10" name="正方形/長方形 9"/>
          <p:cNvSpPr/>
          <p:nvPr/>
        </p:nvSpPr>
        <p:spPr>
          <a:xfrm>
            <a:off x="642910" y="2571744"/>
            <a:ext cx="1785950" cy="1214446"/>
          </a:xfrm>
          <a:prstGeom prst="rect">
            <a:avLst/>
          </a:prstGeom>
          <a:solidFill>
            <a:schemeClr val="accent6">
              <a:lumMod val="40000"/>
              <a:lumOff val="60000"/>
            </a:schemeClr>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2">
                    <a:lumMod val="75000"/>
                  </a:schemeClr>
                </a:solidFill>
              </a:rPr>
              <a:t>インフルエンザ</a:t>
            </a:r>
            <a:endParaRPr lang="en-US" altLang="ja-JP" dirty="0">
              <a:solidFill>
                <a:schemeClr val="tx2">
                  <a:lumMod val="75000"/>
                </a:schemeClr>
              </a:solidFill>
            </a:endParaRPr>
          </a:p>
          <a:p>
            <a:pPr algn="ctr" fontAlgn="auto">
              <a:spcBef>
                <a:spcPts val="0"/>
              </a:spcBef>
              <a:spcAft>
                <a:spcPts val="0"/>
              </a:spcAft>
              <a:defRPr/>
            </a:pPr>
            <a:r>
              <a:rPr lang="ja-JP" altLang="en-US" dirty="0">
                <a:solidFill>
                  <a:schemeClr val="tx2">
                    <a:lumMod val="75000"/>
                  </a:schemeClr>
                </a:solidFill>
              </a:rPr>
              <a:t>感染性腸炎（ロタウイルス）</a:t>
            </a:r>
          </a:p>
        </p:txBody>
      </p:sp>
      <p:sp>
        <p:nvSpPr>
          <p:cNvPr id="28" name="正方形/長方形 27"/>
          <p:cNvSpPr/>
          <p:nvPr/>
        </p:nvSpPr>
        <p:spPr>
          <a:xfrm>
            <a:off x="5286380" y="1214422"/>
            <a:ext cx="1428760" cy="928694"/>
          </a:xfrm>
          <a:prstGeom prst="rect">
            <a:avLst/>
          </a:prstGeom>
          <a:solidFill>
            <a:schemeClr val="accent6">
              <a:lumMod val="40000"/>
              <a:lumOff val="60000"/>
            </a:schemeClr>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2">
                    <a:lumMod val="75000"/>
                  </a:schemeClr>
                </a:solidFill>
              </a:rPr>
              <a:t>りんご病</a:t>
            </a:r>
            <a:endParaRPr lang="en-US" altLang="ja-JP" dirty="0">
              <a:solidFill>
                <a:schemeClr val="tx2">
                  <a:lumMod val="75000"/>
                </a:schemeClr>
              </a:solidFill>
            </a:endParaRPr>
          </a:p>
          <a:p>
            <a:pPr algn="ctr" fontAlgn="auto">
              <a:spcBef>
                <a:spcPts val="0"/>
              </a:spcBef>
              <a:spcAft>
                <a:spcPts val="0"/>
              </a:spcAft>
              <a:defRPr/>
            </a:pPr>
            <a:r>
              <a:rPr lang="ja-JP" altLang="en-US" dirty="0">
                <a:solidFill>
                  <a:schemeClr val="tx2">
                    <a:lumMod val="75000"/>
                  </a:schemeClr>
                </a:solidFill>
              </a:rPr>
              <a:t>麻疹</a:t>
            </a:r>
            <a:endParaRPr lang="en-US" altLang="ja-JP" dirty="0">
              <a:solidFill>
                <a:schemeClr val="tx2">
                  <a:lumMod val="75000"/>
                </a:schemeClr>
              </a:solidFill>
            </a:endParaRPr>
          </a:p>
          <a:p>
            <a:pPr algn="ctr" fontAlgn="auto">
              <a:spcBef>
                <a:spcPts val="0"/>
              </a:spcBef>
              <a:spcAft>
                <a:spcPts val="0"/>
              </a:spcAft>
              <a:defRPr/>
            </a:pPr>
            <a:r>
              <a:rPr lang="ja-JP" altLang="en-US" dirty="0">
                <a:solidFill>
                  <a:schemeClr val="tx2">
                    <a:lumMod val="75000"/>
                  </a:schemeClr>
                </a:solidFill>
              </a:rPr>
              <a:t>風疹</a:t>
            </a:r>
          </a:p>
        </p:txBody>
      </p:sp>
      <p:sp>
        <p:nvSpPr>
          <p:cNvPr id="29" name="正方形/長方形 28"/>
          <p:cNvSpPr/>
          <p:nvPr/>
        </p:nvSpPr>
        <p:spPr>
          <a:xfrm>
            <a:off x="6429388" y="3000372"/>
            <a:ext cx="2357454" cy="1785950"/>
          </a:xfrm>
          <a:prstGeom prst="rect">
            <a:avLst/>
          </a:prstGeom>
          <a:solidFill>
            <a:schemeClr val="accent6">
              <a:lumMod val="40000"/>
              <a:lumOff val="60000"/>
            </a:schemeClr>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dirty="0">
                <a:solidFill>
                  <a:schemeClr val="tx2">
                    <a:lumMod val="75000"/>
                  </a:schemeClr>
                </a:solidFill>
              </a:rPr>
              <a:t>アデノウイルス感染症</a:t>
            </a:r>
            <a:endParaRPr lang="en-US" altLang="ja-JP" dirty="0">
              <a:solidFill>
                <a:schemeClr val="tx2">
                  <a:lumMod val="75000"/>
                </a:schemeClr>
              </a:solidFill>
            </a:endParaRPr>
          </a:p>
          <a:p>
            <a:pPr fontAlgn="auto">
              <a:spcBef>
                <a:spcPts val="0"/>
              </a:spcBef>
              <a:spcAft>
                <a:spcPts val="0"/>
              </a:spcAft>
              <a:defRPr/>
            </a:pPr>
            <a:r>
              <a:rPr lang="ja-JP" altLang="en-US" dirty="0">
                <a:solidFill>
                  <a:schemeClr val="tx2">
                    <a:lumMod val="75000"/>
                  </a:schemeClr>
                </a:solidFill>
              </a:rPr>
              <a:t>手足口病</a:t>
            </a:r>
            <a:endParaRPr lang="en-US" altLang="ja-JP" dirty="0">
              <a:solidFill>
                <a:schemeClr val="tx2">
                  <a:lumMod val="75000"/>
                </a:schemeClr>
              </a:solidFill>
            </a:endParaRPr>
          </a:p>
          <a:p>
            <a:pPr fontAlgn="auto">
              <a:spcBef>
                <a:spcPts val="0"/>
              </a:spcBef>
              <a:spcAft>
                <a:spcPts val="0"/>
              </a:spcAft>
              <a:defRPr/>
            </a:pPr>
            <a:r>
              <a:rPr lang="ja-JP" altLang="en-US" dirty="0">
                <a:solidFill>
                  <a:schemeClr val="tx2">
                    <a:lumMod val="75000"/>
                  </a:schemeClr>
                </a:solidFill>
              </a:rPr>
              <a:t>ヘルパンギーナ</a:t>
            </a:r>
            <a:endParaRPr lang="en-US" altLang="ja-JP" dirty="0">
              <a:solidFill>
                <a:schemeClr val="tx2">
                  <a:lumMod val="75000"/>
                </a:schemeClr>
              </a:solidFill>
            </a:endParaRPr>
          </a:p>
          <a:p>
            <a:pPr fontAlgn="auto">
              <a:spcBef>
                <a:spcPts val="0"/>
              </a:spcBef>
              <a:spcAft>
                <a:spcPts val="0"/>
              </a:spcAft>
              <a:defRPr/>
            </a:pPr>
            <a:r>
              <a:rPr lang="ja-JP" altLang="en-US" dirty="0">
                <a:solidFill>
                  <a:schemeClr val="tx2">
                    <a:lumMod val="75000"/>
                  </a:schemeClr>
                </a:solidFill>
              </a:rPr>
              <a:t>感染性腸炎</a:t>
            </a:r>
            <a:endParaRPr lang="en-US" altLang="ja-JP" dirty="0">
              <a:solidFill>
                <a:schemeClr val="tx2">
                  <a:lumMod val="75000"/>
                </a:schemeClr>
              </a:solidFill>
            </a:endParaRPr>
          </a:p>
          <a:p>
            <a:pPr fontAlgn="auto">
              <a:spcBef>
                <a:spcPts val="0"/>
              </a:spcBef>
              <a:spcAft>
                <a:spcPts val="0"/>
              </a:spcAft>
              <a:defRPr/>
            </a:pPr>
            <a:r>
              <a:rPr lang="ja-JP" altLang="en-US" dirty="0">
                <a:solidFill>
                  <a:schemeClr val="tx2">
                    <a:lumMod val="75000"/>
                  </a:schemeClr>
                </a:solidFill>
              </a:rPr>
              <a:t>ウイルス性髄膜炎</a:t>
            </a:r>
          </a:p>
        </p:txBody>
      </p:sp>
      <p:sp>
        <p:nvSpPr>
          <p:cNvPr id="30" name="正方形/長方形 29"/>
          <p:cNvSpPr/>
          <p:nvPr/>
        </p:nvSpPr>
        <p:spPr>
          <a:xfrm>
            <a:off x="5786446" y="5357826"/>
            <a:ext cx="2214578" cy="785818"/>
          </a:xfrm>
          <a:prstGeom prst="rect">
            <a:avLst/>
          </a:prstGeom>
          <a:solidFill>
            <a:schemeClr val="accent6">
              <a:lumMod val="40000"/>
              <a:lumOff val="60000"/>
            </a:schemeClr>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2">
                    <a:lumMod val="75000"/>
                  </a:schemeClr>
                </a:solidFill>
              </a:rPr>
              <a:t>季節型の喘息発作（台風）</a:t>
            </a:r>
          </a:p>
        </p:txBody>
      </p:sp>
      <p:sp>
        <p:nvSpPr>
          <p:cNvPr id="6" name="円/楕円 5"/>
          <p:cNvSpPr/>
          <p:nvPr/>
        </p:nvSpPr>
        <p:spPr>
          <a:xfrm>
            <a:off x="3643306" y="3500438"/>
            <a:ext cx="2000264" cy="1214446"/>
          </a:xfrm>
          <a:prstGeom prst="ellipse">
            <a:avLst/>
          </a:prstGeom>
          <a:solidFill>
            <a:schemeClr val="accent6">
              <a:lumMod val="40000"/>
              <a:lumOff val="60000"/>
            </a:schemeClr>
          </a:solidFill>
          <a:ln w="76200">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2">
                    <a:lumMod val="75000"/>
                  </a:schemeClr>
                </a:solidFill>
              </a:rPr>
              <a:t>突発性発疹</a:t>
            </a:r>
            <a:endParaRPr lang="en-US" altLang="ja-JP" dirty="0">
              <a:solidFill>
                <a:schemeClr val="tx2">
                  <a:lumMod val="75000"/>
                </a:schemeClr>
              </a:solidFill>
            </a:endParaRPr>
          </a:p>
          <a:p>
            <a:pPr algn="ctr" fontAlgn="auto">
              <a:spcBef>
                <a:spcPts val="0"/>
              </a:spcBef>
              <a:spcAft>
                <a:spcPts val="0"/>
              </a:spcAft>
              <a:defRPr/>
            </a:pPr>
            <a:r>
              <a:rPr lang="ja-JP" altLang="en-US" dirty="0">
                <a:solidFill>
                  <a:schemeClr val="tx2">
                    <a:lumMod val="75000"/>
                  </a:schemeClr>
                </a:solidFill>
              </a:rPr>
              <a:t>百日咳</a:t>
            </a:r>
          </a:p>
        </p:txBody>
      </p:sp>
      <p:pic>
        <p:nvPicPr>
          <p:cNvPr id="55330" name="Picture 35" descr="C:\Users\Yamasaki\AppData\Local\Microsoft\Windows\Temporary Internet Files\Content.IE5\UX1BQ6VF\MCj04273330000[1].wmf"/>
          <p:cNvPicPr>
            <a:picLocks noChangeAspect="1" noChangeArrowheads="1"/>
          </p:cNvPicPr>
          <p:nvPr/>
        </p:nvPicPr>
        <p:blipFill>
          <a:blip r:embed="rId2" cstate="print"/>
          <a:srcRect/>
          <a:stretch>
            <a:fillRect/>
          </a:stretch>
        </p:blipFill>
        <p:spPr bwMode="auto">
          <a:xfrm>
            <a:off x="1143000" y="3857625"/>
            <a:ext cx="1081088" cy="989013"/>
          </a:xfrm>
          <a:prstGeom prst="rect">
            <a:avLst/>
          </a:prstGeom>
          <a:noFill/>
          <a:ln w="9525">
            <a:noFill/>
            <a:miter lim="800000"/>
            <a:headEnd/>
            <a:tailEnd/>
          </a:ln>
        </p:spPr>
      </p:pic>
      <p:pic>
        <p:nvPicPr>
          <p:cNvPr id="55331" name="Picture 37" descr="C:\Users\Yamasaki\AppData\Local\Microsoft\Windows\Temporary Internet Files\Content.IE5\UX1BQ6VF\MCj03941120000[1].wmf"/>
          <p:cNvPicPr>
            <a:picLocks noChangeAspect="1" noChangeArrowheads="1"/>
          </p:cNvPicPr>
          <p:nvPr/>
        </p:nvPicPr>
        <p:blipFill>
          <a:blip r:embed="rId3" cstate="print"/>
          <a:srcRect/>
          <a:stretch>
            <a:fillRect/>
          </a:stretch>
        </p:blipFill>
        <p:spPr bwMode="auto">
          <a:xfrm>
            <a:off x="3568700" y="1222375"/>
            <a:ext cx="931863" cy="849313"/>
          </a:xfrm>
          <a:prstGeom prst="rect">
            <a:avLst/>
          </a:prstGeom>
          <a:noFill/>
          <a:ln w="9525">
            <a:noFill/>
            <a:miter lim="800000"/>
            <a:headEnd/>
            <a:tailEnd/>
          </a:ln>
        </p:spPr>
      </p:pic>
      <p:sp>
        <p:nvSpPr>
          <p:cNvPr id="55332" name="コンテンツ プレースホルダ 22"/>
          <p:cNvSpPr>
            <a:spLocks noGrp="1"/>
          </p:cNvSpPr>
          <p:nvPr>
            <p:ph idx="1"/>
          </p:nvPr>
        </p:nvSpPr>
        <p:spPr/>
        <p:txBody>
          <a:bodyPr/>
          <a:lstStyle/>
          <a:p>
            <a:endParaRPr lang="ja-JP" altLang="en-US" smtClean="0"/>
          </a:p>
        </p:txBody>
      </p:sp>
      <p:pic>
        <p:nvPicPr>
          <p:cNvPr id="55333" name="Picture 39" descr="C:\Users\Yamasaki\AppData\Local\Microsoft\Windows\Temporary Internet Files\Content.IE5\GAK70H9Y\MCj04180820000[1].wmf"/>
          <p:cNvPicPr>
            <a:picLocks noChangeAspect="1" noChangeArrowheads="1"/>
          </p:cNvPicPr>
          <p:nvPr/>
        </p:nvPicPr>
        <p:blipFill>
          <a:blip r:embed="rId4" cstate="print"/>
          <a:srcRect/>
          <a:stretch>
            <a:fillRect/>
          </a:stretch>
        </p:blipFill>
        <p:spPr bwMode="auto">
          <a:xfrm>
            <a:off x="5572125" y="4143375"/>
            <a:ext cx="930275" cy="785813"/>
          </a:xfrm>
          <a:prstGeom prst="rect">
            <a:avLst/>
          </a:prstGeom>
          <a:noFill/>
          <a:ln w="9525">
            <a:noFill/>
            <a:miter lim="800000"/>
            <a:headEnd/>
            <a:tailEnd/>
          </a:ln>
        </p:spPr>
      </p:pic>
      <p:pic>
        <p:nvPicPr>
          <p:cNvPr id="55334" name="Picture 40" descr="C:\Users\Yamasaki\AppData\Local\Microsoft\Windows\Temporary Internet Files\Content.IE5\UX1BQ6VF\MCj04176960000[1].wmf"/>
          <p:cNvPicPr>
            <a:picLocks noChangeAspect="1" noChangeArrowheads="1"/>
          </p:cNvPicPr>
          <p:nvPr/>
        </p:nvPicPr>
        <p:blipFill>
          <a:blip r:embed="rId5" cstate="print"/>
          <a:srcRect/>
          <a:stretch>
            <a:fillRect/>
          </a:stretch>
        </p:blipFill>
        <p:spPr bwMode="auto">
          <a:xfrm>
            <a:off x="4089400" y="5857875"/>
            <a:ext cx="1196975" cy="82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144000" cy="1124744"/>
          </a:xfrm>
          <a:solidFill>
            <a:srgbClr val="FFB5ED"/>
          </a:solidFill>
        </p:spPr>
        <p:txBody>
          <a:bodyPr>
            <a:noAutofit/>
          </a:bodyPr>
          <a:lstStyle/>
          <a:p>
            <a:r>
              <a:rPr kumimoji="1" lang="ja-JP" altLang="en-US" sz="4000" dirty="0" smtClean="0">
                <a:solidFill>
                  <a:srgbClr val="FF0000"/>
                </a:solidFill>
              </a:rPr>
              <a:t>ワクチンで予防できる子どもの病気</a:t>
            </a:r>
            <a:endParaRPr kumimoji="1" lang="ja-JP" altLang="en-US" sz="4000" dirty="0">
              <a:solidFill>
                <a:srgbClr val="FF0000"/>
              </a:solidFill>
            </a:endParaRPr>
          </a:p>
        </p:txBody>
      </p:sp>
      <p:sp>
        <p:nvSpPr>
          <p:cNvPr id="7" name="テキスト ボックス 6"/>
          <p:cNvSpPr txBox="1"/>
          <p:nvPr/>
        </p:nvSpPr>
        <p:spPr>
          <a:xfrm>
            <a:off x="609600" y="1143000"/>
            <a:ext cx="7696200" cy="5447645"/>
          </a:xfrm>
          <a:prstGeom prst="rect">
            <a:avLst/>
          </a:prstGeom>
          <a:solidFill>
            <a:srgbClr val="FFEBF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95250" indent="82550" algn="ctr">
              <a:spcAft>
                <a:spcPts val="2400"/>
              </a:spcAft>
            </a:pPr>
            <a:r>
              <a:rPr lang="ja-JP" altLang="en-US" sz="2400" dirty="0" smtClean="0"/>
              <a:t>予防接種スケジュールをたてる前に知って</a:t>
            </a:r>
            <a:r>
              <a:rPr lang="ja-JP" altLang="en-US" sz="2400" dirty="0" smtClean="0"/>
              <a:t>おきたい</a:t>
            </a:r>
            <a:endParaRPr lang="en-US" altLang="ja-JP" sz="2400" dirty="0" smtClean="0"/>
          </a:p>
          <a:p>
            <a:pPr marL="95250" indent="82550" algn="ctr">
              <a:spcAft>
                <a:spcPts val="2400"/>
              </a:spcAft>
            </a:pPr>
            <a:r>
              <a:rPr lang="ja-JP" altLang="en-US" sz="2400" dirty="0" smtClean="0"/>
              <a:t>「</a:t>
            </a:r>
            <a:r>
              <a:rPr lang="en-US" altLang="ja-JP" sz="2400" dirty="0" smtClean="0"/>
              <a:t>6</a:t>
            </a:r>
            <a:r>
              <a:rPr lang="ja-JP" altLang="en-US" sz="2400" dirty="0" smtClean="0"/>
              <a:t>つのこと」</a:t>
            </a:r>
            <a:endParaRPr lang="en-US" altLang="ja-JP" sz="2400" dirty="0" smtClean="0"/>
          </a:p>
          <a:p>
            <a:pPr marL="95250" indent="82550">
              <a:spcAft>
                <a:spcPts val="2400"/>
              </a:spcAft>
            </a:pPr>
            <a:r>
              <a:rPr lang="en-US" altLang="ja-JP" sz="2000" dirty="0" smtClean="0"/>
              <a:t>●</a:t>
            </a:r>
            <a:r>
              <a:rPr lang="ja-JP" altLang="en-US" sz="2000" dirty="0" smtClean="0"/>
              <a:t>ワクチンは、接種できる時期がきたら早めに受ける</a:t>
            </a:r>
            <a:endParaRPr lang="en-US" altLang="ja-JP" sz="2000" dirty="0" smtClean="0"/>
          </a:p>
          <a:p>
            <a:pPr marL="95250" indent="82550">
              <a:spcAft>
                <a:spcPts val="2400"/>
              </a:spcAft>
            </a:pPr>
            <a:r>
              <a:rPr lang="en-US" altLang="ja-JP" sz="2000" dirty="0" smtClean="0"/>
              <a:t>●</a:t>
            </a:r>
            <a:r>
              <a:rPr lang="ja-JP" altLang="en-US" sz="2000" dirty="0" smtClean="0"/>
              <a:t>接種ワクチンは</a:t>
            </a:r>
            <a:r>
              <a:rPr lang="en-US" altLang="ja-JP" sz="2000" dirty="0" smtClean="0"/>
              <a:t>10</a:t>
            </a:r>
            <a:r>
              <a:rPr lang="ja-JP" altLang="en-US" sz="2000" dirty="0" smtClean="0"/>
              <a:t>種類以上</a:t>
            </a:r>
            <a:endParaRPr lang="en-US" altLang="ja-JP" sz="2000" dirty="0" smtClean="0"/>
          </a:p>
          <a:p>
            <a:pPr marL="95250" indent="82550">
              <a:spcAft>
                <a:spcPts val="2400"/>
              </a:spcAft>
            </a:pPr>
            <a:r>
              <a:rPr lang="en-US" altLang="ja-JP" sz="2000" dirty="0" smtClean="0"/>
              <a:t>●</a:t>
            </a:r>
            <a:r>
              <a:rPr lang="ja-JP" altLang="en-US" sz="2000" dirty="0" smtClean="0"/>
              <a:t>ワクチンによって接種できる月齢</a:t>
            </a:r>
            <a:r>
              <a:rPr lang="en-US" altLang="ja-JP" sz="2000" dirty="0" smtClean="0"/>
              <a:t>/</a:t>
            </a:r>
            <a:r>
              <a:rPr lang="ja-JP" altLang="en-US" sz="2000" dirty="0" smtClean="0"/>
              <a:t>年齢や回数、接種間隔が違う</a:t>
            </a:r>
            <a:endParaRPr lang="en-US" altLang="ja-JP" sz="2000" dirty="0" smtClean="0"/>
          </a:p>
          <a:p>
            <a:pPr marL="95250" indent="82550">
              <a:spcAft>
                <a:spcPts val="2400"/>
              </a:spcAft>
            </a:pPr>
            <a:r>
              <a:rPr lang="en-US" altLang="ja-JP" sz="2000" dirty="0" smtClean="0"/>
              <a:t>●</a:t>
            </a:r>
            <a:r>
              <a:rPr lang="ja-JP" altLang="en-US" sz="2000" dirty="0" smtClean="0"/>
              <a:t>お住まいの自治体によって接種方法（個別接種や集団接種など）が違うワクチンがある</a:t>
            </a:r>
            <a:endParaRPr lang="en-US" altLang="ja-JP" sz="2000" dirty="0" smtClean="0"/>
          </a:p>
          <a:p>
            <a:pPr marL="95250" indent="82550">
              <a:spcAft>
                <a:spcPts val="2400"/>
              </a:spcAft>
            </a:pPr>
            <a:r>
              <a:rPr lang="en-US" altLang="ja-JP" sz="2000" dirty="0" smtClean="0"/>
              <a:t>●</a:t>
            </a:r>
            <a:r>
              <a:rPr lang="ja-JP" altLang="en-US" sz="2000" dirty="0" smtClean="0"/>
              <a:t>個別接種のワクチンは、保護者が接種する医療機関を決めて予約をする</a:t>
            </a:r>
            <a:endParaRPr lang="en-US" altLang="ja-JP" sz="2000" dirty="0" smtClean="0"/>
          </a:p>
          <a:p>
            <a:pPr marL="95250" indent="82550">
              <a:spcAft>
                <a:spcPts val="2400"/>
              </a:spcAft>
            </a:pPr>
            <a:r>
              <a:rPr lang="en-US" altLang="ja-JP" sz="2000" dirty="0" smtClean="0"/>
              <a:t>●</a:t>
            </a:r>
            <a:r>
              <a:rPr lang="ja-JP" altLang="en-US" sz="2000" dirty="0" smtClean="0"/>
              <a:t>任意接種のワクチンでも公費助成をする自治体がある</a:t>
            </a:r>
            <a:endParaRPr kumimoji="1" lang="ja-JP" alt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52400" y="228599"/>
            <a:ext cx="8839200" cy="625396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 y="152400"/>
            <a:ext cx="9143999" cy="646961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正方形/長方形 2"/>
          <p:cNvSpPr/>
          <p:nvPr/>
        </p:nvSpPr>
        <p:spPr>
          <a:xfrm>
            <a:off x="1066800" y="2057400"/>
            <a:ext cx="69342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p:txBody>
          <a:bodyPr/>
          <a:lstStyle/>
          <a:p>
            <a:r>
              <a:rPr kumimoji="1" lang="ja-JP" altLang="en-US" dirty="0" smtClean="0">
                <a:solidFill>
                  <a:schemeClr val="accent1">
                    <a:lumMod val="20000"/>
                    <a:lumOff val="80000"/>
                  </a:schemeClr>
                </a:solidFill>
              </a:rPr>
              <a:t>子どもの事故を防ごう！</a:t>
            </a:r>
            <a:endParaRPr kumimoji="1" lang="ja-JP" altLang="en-US" dirty="0">
              <a:solidFill>
                <a:schemeClr val="accent1">
                  <a:lumMod val="20000"/>
                  <a:lumOff val="8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144000" cy="1124744"/>
          </a:xfrm>
        </p:spPr>
        <p:style>
          <a:lnRef idx="1">
            <a:schemeClr val="accent2"/>
          </a:lnRef>
          <a:fillRef idx="2">
            <a:schemeClr val="accent2"/>
          </a:fillRef>
          <a:effectRef idx="1">
            <a:schemeClr val="accent2"/>
          </a:effectRef>
          <a:fontRef idx="minor">
            <a:schemeClr val="dk1"/>
          </a:fontRef>
        </p:style>
        <p:txBody>
          <a:bodyPr>
            <a:noAutofit/>
          </a:bodyPr>
          <a:lstStyle/>
          <a:p>
            <a:r>
              <a:rPr kumimoji="1" lang="ja-JP" altLang="en-US" dirty="0" smtClean="0"/>
              <a:t>本日のお話</a:t>
            </a:r>
            <a:endParaRPr kumimoji="1" lang="ja-JP" altLang="en-US" dirty="0"/>
          </a:p>
        </p:txBody>
      </p:sp>
      <p:sp>
        <p:nvSpPr>
          <p:cNvPr id="7" name="テキスト ボックス 6"/>
          <p:cNvSpPr txBox="1"/>
          <p:nvPr/>
        </p:nvSpPr>
        <p:spPr>
          <a:xfrm>
            <a:off x="762000" y="2286000"/>
            <a:ext cx="7619997" cy="584776"/>
          </a:xfrm>
          <a:prstGeom prst="rect">
            <a:avLst/>
          </a:prstGeom>
          <a:solidFill>
            <a:srgbClr val="FFEBF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p>
            <a:pPr marL="95250" indent="82550">
              <a:spcAft>
                <a:spcPts val="2400"/>
              </a:spcAft>
              <a:buClr>
                <a:schemeClr val="accent2"/>
              </a:buClr>
              <a:buFont typeface="Wingdings" charset="2"/>
              <a:buChar char="l"/>
            </a:pPr>
            <a:r>
              <a:rPr lang="ja-JP" altLang="en-US" sz="3200" dirty="0" smtClean="0"/>
              <a:t>　子どもの病気　こんなときどう</a:t>
            </a:r>
            <a:r>
              <a:rPr lang="ja-JP" altLang="en-US" sz="3200" dirty="0" smtClean="0"/>
              <a:t>する　</a:t>
            </a:r>
            <a:endParaRPr kumimoji="1" lang="ja-JP" altLang="en-US" sz="3200" dirty="0"/>
          </a:p>
        </p:txBody>
      </p:sp>
      <p:sp>
        <p:nvSpPr>
          <p:cNvPr id="8" name="テキスト ボックス 7"/>
          <p:cNvSpPr txBox="1"/>
          <p:nvPr/>
        </p:nvSpPr>
        <p:spPr>
          <a:xfrm>
            <a:off x="1219201" y="3352800"/>
            <a:ext cx="7391400" cy="584776"/>
          </a:xfrm>
          <a:prstGeom prst="rect">
            <a:avLst/>
          </a:prstGeom>
          <a:solidFill>
            <a:srgbClr val="FFEBF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p>
            <a:pPr marL="95250" indent="82550">
              <a:spcAft>
                <a:spcPts val="2400"/>
              </a:spcAft>
              <a:buClr>
                <a:schemeClr val="accent2"/>
              </a:buClr>
              <a:buFont typeface="Wingdings" charset="2"/>
              <a:buChar char="l"/>
            </a:pPr>
            <a:r>
              <a:rPr lang="ja-JP" altLang="en-US" sz="3200" dirty="0" smtClean="0"/>
              <a:t>　予防できる子どもの病気</a:t>
            </a:r>
            <a:endParaRPr kumimoji="1" lang="ja-JP" altLang="en-US" sz="3200" dirty="0"/>
          </a:p>
        </p:txBody>
      </p:sp>
      <p:sp>
        <p:nvSpPr>
          <p:cNvPr id="9" name="テキスト ボックス 8"/>
          <p:cNvSpPr txBox="1"/>
          <p:nvPr/>
        </p:nvSpPr>
        <p:spPr>
          <a:xfrm>
            <a:off x="1676400" y="4520624"/>
            <a:ext cx="7162800" cy="584776"/>
          </a:xfrm>
          <a:prstGeom prst="rect">
            <a:avLst/>
          </a:prstGeom>
          <a:solidFill>
            <a:srgbClr val="FFEBF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p>
            <a:pPr marL="95250" indent="82550">
              <a:spcAft>
                <a:spcPts val="2400"/>
              </a:spcAft>
              <a:buClr>
                <a:schemeClr val="accent2"/>
              </a:buClr>
              <a:buFont typeface="Wingdings" charset="2"/>
              <a:buChar char="l"/>
            </a:pPr>
            <a:r>
              <a:rPr lang="ja-JP" altLang="en-US" sz="3200" dirty="0" smtClean="0"/>
              <a:t>　事故から子どもをまもる</a:t>
            </a:r>
            <a:endParaRPr kumimoji="1" lang="ja-JP" alt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62000" y="228601"/>
            <a:ext cx="7799294" cy="762000"/>
          </a:xfrm>
        </p:spPr>
        <p:txBody>
          <a:bodyPr>
            <a:normAutofit/>
          </a:bodyPr>
          <a:lstStyle/>
          <a:p>
            <a:pPr algn="ctr"/>
            <a:r>
              <a:rPr kumimoji="1" lang="ja-JP" altLang="en-US" sz="3600" dirty="0" smtClean="0"/>
              <a:t>年齢別の死因順位</a:t>
            </a:r>
            <a:endParaRPr kumimoji="1" lang="ja-JP" altLang="en-US" sz="3600" dirty="0"/>
          </a:p>
        </p:txBody>
      </p:sp>
      <p:graphicFrame>
        <p:nvGraphicFramePr>
          <p:cNvPr id="6" name="コンテンツ プレースホルダ 5"/>
          <p:cNvGraphicFramePr>
            <a:graphicFrameLocks noGrp="1"/>
          </p:cNvGraphicFramePr>
          <p:nvPr>
            <p:ph sz="quarter" idx="1"/>
          </p:nvPr>
        </p:nvGraphicFramePr>
        <p:xfrm>
          <a:off x="228600" y="1219200"/>
          <a:ext cx="8640960" cy="4565105"/>
        </p:xfrm>
        <a:graphic>
          <a:graphicData uri="http://schemas.openxmlformats.org/drawingml/2006/table">
            <a:tbl>
              <a:tblPr firstRow="1" bandRow="1">
                <a:tableStyleId>{6E25E649-3F16-4E02-A733-19D2CDBF48F0}</a:tableStyleId>
              </a:tblPr>
              <a:tblGrid>
                <a:gridCol w="1440160"/>
                <a:gridCol w="1440160"/>
                <a:gridCol w="1440160"/>
                <a:gridCol w="1440160"/>
                <a:gridCol w="1440160"/>
                <a:gridCol w="1440160"/>
              </a:tblGrid>
              <a:tr h="683703">
                <a:tc>
                  <a:txBody>
                    <a:bodyPr/>
                    <a:lstStyle/>
                    <a:p>
                      <a:pPr>
                        <a:spcAft>
                          <a:spcPts val="600"/>
                        </a:spcAft>
                        <a:buFont typeface="Arial"/>
                        <a:buNone/>
                      </a:pPr>
                      <a:endParaRPr kumimoji="1" lang="ja-JP" altLang="en-US" sz="1800" b="0" dirty="0">
                        <a:latin typeface="メイリオ" pitchFamily="50" charset="-128"/>
                        <a:ea typeface="メイリオ" pitchFamily="50" charset="-128"/>
                      </a:endParaRPr>
                    </a:p>
                  </a:txBody>
                  <a:tcPr>
                    <a:lnR w="12700" cap="flat" cmpd="sng" algn="ctr">
                      <a:solidFill>
                        <a:schemeClr val="tx1"/>
                      </a:solidFill>
                      <a:prstDash val="solid"/>
                      <a:round/>
                      <a:headEnd type="none" w="med" len="med"/>
                      <a:tailEnd type="none" w="med" len="med"/>
                    </a:lnR>
                  </a:tcPr>
                </a:tc>
                <a:tc>
                  <a:txBody>
                    <a:bodyPr/>
                    <a:lstStyle/>
                    <a:p>
                      <a:pPr algn="ctr">
                        <a:spcAft>
                          <a:spcPts val="600"/>
                        </a:spcAft>
                        <a:buFont typeface="Arial"/>
                        <a:buNone/>
                      </a:pPr>
                      <a:r>
                        <a:rPr kumimoji="1" lang="en-US" altLang="ja-JP" sz="1800" b="0" dirty="0" smtClean="0">
                          <a:latin typeface="メイリオ" pitchFamily="50" charset="-128"/>
                          <a:ea typeface="メイリオ" pitchFamily="50" charset="-128"/>
                        </a:rPr>
                        <a:t>1</a:t>
                      </a:r>
                      <a:r>
                        <a:rPr kumimoji="1" lang="ja-JP" altLang="en-US" sz="1800" b="0" dirty="0" smtClean="0">
                          <a:latin typeface="メイリオ" pitchFamily="50" charset="-128"/>
                          <a:ea typeface="メイリオ" pitchFamily="50" charset="-128"/>
                        </a:rPr>
                        <a:t>位</a:t>
                      </a:r>
                      <a:endParaRPr kumimoji="1" lang="ja-JP" altLang="en-US" sz="1800" b="0"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tcPr>
                </a:tc>
                <a:tc>
                  <a:txBody>
                    <a:bodyPr/>
                    <a:lstStyle/>
                    <a:p>
                      <a:pPr algn="ctr">
                        <a:spcAft>
                          <a:spcPts val="600"/>
                        </a:spcAft>
                        <a:buFont typeface="Arial"/>
                        <a:buNone/>
                      </a:pPr>
                      <a:r>
                        <a:rPr kumimoji="1" lang="en-US" altLang="ja-JP" sz="1800" b="0" dirty="0" smtClean="0">
                          <a:latin typeface="メイリオ" pitchFamily="50" charset="-128"/>
                          <a:ea typeface="メイリオ" pitchFamily="50" charset="-128"/>
                        </a:rPr>
                        <a:t>2</a:t>
                      </a:r>
                      <a:r>
                        <a:rPr kumimoji="1" lang="ja-JP" altLang="en-US" sz="1800" b="0" dirty="0" smtClean="0">
                          <a:latin typeface="メイリオ" pitchFamily="50" charset="-128"/>
                          <a:ea typeface="メイリオ" pitchFamily="50" charset="-128"/>
                        </a:rPr>
                        <a:t>位</a:t>
                      </a:r>
                      <a:endParaRPr kumimoji="1" lang="ja-JP" altLang="en-US" sz="1800" b="0" dirty="0">
                        <a:latin typeface="メイリオ" pitchFamily="50" charset="-128"/>
                        <a:ea typeface="メイリオ" pitchFamily="50" charset="-128"/>
                      </a:endParaRPr>
                    </a:p>
                  </a:txBody>
                  <a:tcPr/>
                </a:tc>
                <a:tc>
                  <a:txBody>
                    <a:bodyPr/>
                    <a:lstStyle/>
                    <a:p>
                      <a:pPr algn="ctr">
                        <a:spcAft>
                          <a:spcPts val="600"/>
                        </a:spcAft>
                        <a:buFont typeface="Arial"/>
                        <a:buNone/>
                      </a:pPr>
                      <a:r>
                        <a:rPr kumimoji="1" lang="en-US" altLang="ja-JP" sz="1800" b="0" dirty="0" smtClean="0">
                          <a:latin typeface="メイリオ" pitchFamily="50" charset="-128"/>
                          <a:ea typeface="メイリオ" pitchFamily="50" charset="-128"/>
                        </a:rPr>
                        <a:t>3</a:t>
                      </a:r>
                      <a:r>
                        <a:rPr kumimoji="1" lang="ja-JP" altLang="en-US" sz="1800" b="0" dirty="0" smtClean="0">
                          <a:latin typeface="メイリオ" pitchFamily="50" charset="-128"/>
                          <a:ea typeface="メイリオ" pitchFamily="50" charset="-128"/>
                        </a:rPr>
                        <a:t>位</a:t>
                      </a:r>
                      <a:endParaRPr kumimoji="1" lang="ja-JP" altLang="en-US" sz="1800" b="0" dirty="0">
                        <a:latin typeface="メイリオ" pitchFamily="50" charset="-128"/>
                        <a:ea typeface="メイリオ" pitchFamily="50" charset="-128"/>
                      </a:endParaRPr>
                    </a:p>
                  </a:txBody>
                  <a:tcPr/>
                </a:tc>
                <a:tc>
                  <a:txBody>
                    <a:bodyPr/>
                    <a:lstStyle/>
                    <a:p>
                      <a:pPr algn="ctr">
                        <a:spcAft>
                          <a:spcPts val="600"/>
                        </a:spcAft>
                        <a:buFont typeface="Arial"/>
                        <a:buNone/>
                      </a:pPr>
                      <a:r>
                        <a:rPr kumimoji="1" lang="en-US" altLang="ja-JP" sz="1800" b="0" dirty="0" smtClean="0">
                          <a:latin typeface="メイリオ" pitchFamily="50" charset="-128"/>
                          <a:ea typeface="メイリオ" pitchFamily="50" charset="-128"/>
                        </a:rPr>
                        <a:t>4</a:t>
                      </a:r>
                      <a:r>
                        <a:rPr kumimoji="1" lang="ja-JP" altLang="en-US" sz="1800" b="0" dirty="0" smtClean="0">
                          <a:latin typeface="メイリオ" pitchFamily="50" charset="-128"/>
                          <a:ea typeface="メイリオ" pitchFamily="50" charset="-128"/>
                        </a:rPr>
                        <a:t>位</a:t>
                      </a:r>
                      <a:endParaRPr kumimoji="1" lang="ja-JP" altLang="en-US" sz="1800" b="0" dirty="0">
                        <a:latin typeface="メイリオ" pitchFamily="50" charset="-128"/>
                        <a:ea typeface="メイリオ" pitchFamily="50" charset="-128"/>
                      </a:endParaRPr>
                    </a:p>
                  </a:txBody>
                  <a:tcPr/>
                </a:tc>
                <a:tc>
                  <a:txBody>
                    <a:bodyPr/>
                    <a:lstStyle/>
                    <a:p>
                      <a:pPr algn="ctr">
                        <a:spcAft>
                          <a:spcPts val="600"/>
                        </a:spcAft>
                        <a:buFont typeface="Arial"/>
                        <a:buNone/>
                      </a:pPr>
                      <a:r>
                        <a:rPr kumimoji="1" lang="en-US" altLang="ja-JP" sz="1800" b="0" dirty="0" smtClean="0">
                          <a:latin typeface="メイリオ" pitchFamily="50" charset="-128"/>
                          <a:ea typeface="メイリオ" pitchFamily="50" charset="-128"/>
                        </a:rPr>
                        <a:t>5</a:t>
                      </a:r>
                      <a:r>
                        <a:rPr kumimoji="1" lang="ja-JP" altLang="en-US" sz="1800" b="0" dirty="0" smtClean="0">
                          <a:latin typeface="メイリオ" pitchFamily="50" charset="-128"/>
                          <a:ea typeface="メイリオ" pitchFamily="50" charset="-128"/>
                        </a:rPr>
                        <a:t>位</a:t>
                      </a:r>
                      <a:endParaRPr kumimoji="1" lang="ja-JP" altLang="en-US" sz="1800" b="0" dirty="0">
                        <a:latin typeface="メイリオ" pitchFamily="50" charset="-128"/>
                        <a:ea typeface="メイリオ" pitchFamily="50" charset="-128"/>
                      </a:endParaRPr>
                    </a:p>
                  </a:txBody>
                  <a:tcPr/>
                </a:tc>
              </a:tr>
              <a:tr h="803734">
                <a:tc>
                  <a:txBody>
                    <a:bodyPr/>
                    <a:lstStyle/>
                    <a:p>
                      <a:pPr algn="ctr"/>
                      <a:r>
                        <a:rPr kumimoji="1" lang="en-US" altLang="ja-JP" sz="1800" b="0" dirty="0" smtClean="0">
                          <a:latin typeface="メイリオ" pitchFamily="50" charset="-128"/>
                          <a:ea typeface="メイリオ" pitchFamily="50" charset="-128"/>
                        </a:rPr>
                        <a:t>0</a:t>
                      </a:r>
                      <a:r>
                        <a:rPr kumimoji="1" lang="ja-JP" altLang="en-US" sz="1800" b="0" dirty="0" smtClean="0">
                          <a:latin typeface="メイリオ" pitchFamily="50" charset="-128"/>
                          <a:ea typeface="メイリオ" pitchFamily="50" charset="-128"/>
                        </a:rPr>
                        <a:t>歳</a:t>
                      </a:r>
                      <a:endParaRPr kumimoji="1" lang="ja-JP" altLang="en-US" sz="1800" b="0" dirty="0">
                        <a:latin typeface="メイリオ" pitchFamily="50" charset="-128"/>
                        <a:ea typeface="メイリオ"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800" b="0" dirty="0" smtClean="0">
                          <a:latin typeface="メイリオ" pitchFamily="50" charset="-128"/>
                          <a:ea typeface="メイリオ" pitchFamily="50" charset="-128"/>
                        </a:rPr>
                        <a:t>先天奇形等</a:t>
                      </a:r>
                      <a:endParaRPr kumimoji="1" lang="ja-JP" altLang="en-US" sz="1800" b="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800" b="0" dirty="0" smtClean="0">
                          <a:latin typeface="メイリオ" pitchFamily="50" charset="-128"/>
                          <a:ea typeface="メイリオ" pitchFamily="50" charset="-128"/>
                        </a:rPr>
                        <a:t>呼吸障害等</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乳幼児突然死症候群</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ja-JP" altLang="en-US" sz="1800" b="0" dirty="0" smtClean="0">
                          <a:solidFill>
                            <a:srgbClr val="FF0000"/>
                          </a:solidFill>
                          <a:latin typeface="メイリオ" pitchFamily="50" charset="-128"/>
                          <a:ea typeface="メイリオ" pitchFamily="50" charset="-128"/>
                        </a:rPr>
                        <a:t>不慮の事故</a:t>
                      </a:r>
                      <a:endParaRPr kumimoji="1" lang="ja-JP" altLang="en-US" sz="1800" b="0" dirty="0">
                        <a:solidFill>
                          <a:srgbClr val="FF0000"/>
                        </a:solidFill>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出血性障害等</a:t>
                      </a:r>
                      <a:endParaRPr kumimoji="1" lang="ja-JP" altLang="en-US" sz="1800" b="0" dirty="0">
                        <a:latin typeface="メイリオ" pitchFamily="50" charset="-128"/>
                        <a:ea typeface="メイリオ" pitchFamily="50" charset="-128"/>
                      </a:endParaRPr>
                    </a:p>
                  </a:txBody>
                  <a:tcPr anchor="ctr"/>
                </a:tc>
              </a:tr>
              <a:tr h="683703">
                <a:tc>
                  <a:txBody>
                    <a:bodyPr/>
                    <a:lstStyle/>
                    <a:p>
                      <a:pPr algn="ctr"/>
                      <a:r>
                        <a:rPr kumimoji="1" lang="en-US" altLang="ja-JP" sz="1800" b="0" dirty="0" smtClean="0">
                          <a:latin typeface="メイリオ" pitchFamily="50" charset="-128"/>
                          <a:ea typeface="メイリオ" pitchFamily="50" charset="-128"/>
                        </a:rPr>
                        <a:t>1</a:t>
                      </a:r>
                      <a:r>
                        <a:rPr kumimoji="1" lang="ja-JP" altLang="en-US" sz="1800" b="0" dirty="0" smtClean="0">
                          <a:latin typeface="メイリオ" pitchFamily="50" charset="-128"/>
                          <a:ea typeface="メイリオ" pitchFamily="50" charset="-128"/>
                        </a:rPr>
                        <a:t>～</a:t>
                      </a:r>
                      <a:r>
                        <a:rPr kumimoji="1" lang="en-US" altLang="ja-JP" sz="1800" b="0" dirty="0" smtClean="0">
                          <a:latin typeface="メイリオ" pitchFamily="50" charset="-128"/>
                          <a:ea typeface="メイリオ" pitchFamily="50" charset="-128"/>
                        </a:rPr>
                        <a:t>4</a:t>
                      </a:r>
                      <a:r>
                        <a:rPr kumimoji="1" lang="ja-JP" altLang="en-US" sz="1800" b="0" dirty="0" smtClean="0">
                          <a:latin typeface="メイリオ" pitchFamily="50" charset="-128"/>
                          <a:ea typeface="メイリオ" pitchFamily="50" charset="-128"/>
                        </a:rPr>
                        <a:t>歳</a:t>
                      </a:r>
                      <a:endParaRPr kumimoji="1" lang="ja-JP" altLang="en-US" sz="1800" b="0" dirty="0">
                        <a:latin typeface="メイリオ" pitchFamily="50" charset="-128"/>
                        <a:ea typeface="メイリオ"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800" b="0" dirty="0" smtClean="0">
                          <a:solidFill>
                            <a:srgbClr val="FF0000"/>
                          </a:solidFill>
                          <a:latin typeface="メイリオ" pitchFamily="50" charset="-128"/>
                          <a:ea typeface="メイリオ" pitchFamily="50" charset="-128"/>
                        </a:rPr>
                        <a:t>不慮の事故</a:t>
                      </a:r>
                      <a:endParaRPr kumimoji="1" lang="ja-JP" altLang="en-US" sz="1800" b="0" dirty="0">
                        <a:solidFill>
                          <a:srgbClr val="FF0000"/>
                        </a:solidFill>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800" b="0" dirty="0" smtClean="0">
                          <a:latin typeface="メイリオ" pitchFamily="50" charset="-128"/>
                          <a:ea typeface="メイリオ" pitchFamily="50" charset="-128"/>
                        </a:rPr>
                        <a:t>先天奇形等</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悪性新生物</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肺　炎</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心疾患</a:t>
                      </a:r>
                      <a:endParaRPr kumimoji="1" lang="ja-JP" altLang="en-US" sz="1800" b="0" dirty="0">
                        <a:latin typeface="メイリオ" pitchFamily="50" charset="-128"/>
                        <a:ea typeface="メイリオ" pitchFamily="50" charset="-128"/>
                      </a:endParaRPr>
                    </a:p>
                  </a:txBody>
                  <a:tcPr anchor="ctr"/>
                </a:tc>
              </a:tr>
              <a:tr h="855275">
                <a:tc>
                  <a:txBody>
                    <a:bodyPr/>
                    <a:lstStyle/>
                    <a:p>
                      <a:pPr algn="ctr"/>
                      <a:r>
                        <a:rPr kumimoji="1" lang="en-US" altLang="ja-JP" sz="1800" b="0" dirty="0" smtClean="0">
                          <a:latin typeface="メイリオ" pitchFamily="50" charset="-128"/>
                          <a:ea typeface="メイリオ" pitchFamily="50" charset="-128"/>
                        </a:rPr>
                        <a:t>5</a:t>
                      </a:r>
                      <a:r>
                        <a:rPr kumimoji="1" lang="ja-JP" altLang="en-US" sz="1800" b="0" dirty="0" smtClean="0">
                          <a:latin typeface="メイリオ" pitchFamily="50" charset="-128"/>
                          <a:ea typeface="メイリオ" pitchFamily="50" charset="-128"/>
                        </a:rPr>
                        <a:t>～</a:t>
                      </a:r>
                      <a:r>
                        <a:rPr kumimoji="1" lang="en-US" altLang="ja-JP" sz="1800" b="0" dirty="0" smtClean="0">
                          <a:latin typeface="メイリオ" pitchFamily="50" charset="-128"/>
                          <a:ea typeface="メイリオ" pitchFamily="50" charset="-128"/>
                        </a:rPr>
                        <a:t>9</a:t>
                      </a:r>
                      <a:r>
                        <a:rPr kumimoji="1" lang="ja-JP" altLang="en-US" sz="1800" b="0" dirty="0" smtClean="0">
                          <a:latin typeface="メイリオ" pitchFamily="50" charset="-128"/>
                          <a:ea typeface="メイリオ" pitchFamily="50" charset="-128"/>
                        </a:rPr>
                        <a:t>歳</a:t>
                      </a:r>
                      <a:endParaRPr kumimoji="1" lang="ja-JP" altLang="en-US" sz="1800" b="0" dirty="0">
                        <a:latin typeface="メイリオ" pitchFamily="50" charset="-128"/>
                        <a:ea typeface="メイリオ"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800" b="0" dirty="0" smtClean="0">
                          <a:solidFill>
                            <a:srgbClr val="FF0000"/>
                          </a:solidFill>
                          <a:latin typeface="メイリオ" pitchFamily="50" charset="-128"/>
                          <a:ea typeface="メイリオ" pitchFamily="50" charset="-128"/>
                        </a:rPr>
                        <a:t>不慮の事故</a:t>
                      </a:r>
                      <a:endParaRPr kumimoji="1" lang="ja-JP" altLang="en-US" sz="1800" b="0" dirty="0">
                        <a:solidFill>
                          <a:srgbClr val="FF0000"/>
                        </a:solidFill>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800" b="0" dirty="0" smtClean="0">
                          <a:latin typeface="メイリオ" pitchFamily="50" charset="-128"/>
                          <a:ea typeface="メイリオ" pitchFamily="50" charset="-128"/>
                        </a:rPr>
                        <a:t>悪性新生物</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その他の</a:t>
                      </a:r>
                      <a:endParaRPr kumimoji="1" lang="en-US" altLang="ja-JP" sz="1800" b="0" dirty="0" smtClean="0">
                        <a:latin typeface="メイリオ" pitchFamily="50" charset="-128"/>
                        <a:ea typeface="メイリオ" pitchFamily="50" charset="-128"/>
                      </a:endParaRPr>
                    </a:p>
                    <a:p>
                      <a:pPr algn="ctr"/>
                      <a:r>
                        <a:rPr kumimoji="1" lang="ja-JP" altLang="en-US" sz="1800" b="0" dirty="0" smtClean="0">
                          <a:latin typeface="メイリオ" pitchFamily="50" charset="-128"/>
                          <a:ea typeface="メイリオ" pitchFamily="50" charset="-128"/>
                        </a:rPr>
                        <a:t>新生物</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心疾患</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先天奇形等</a:t>
                      </a:r>
                      <a:endParaRPr kumimoji="1" lang="ja-JP" altLang="en-US" sz="1800" b="0" dirty="0">
                        <a:latin typeface="メイリオ" pitchFamily="50" charset="-128"/>
                        <a:ea typeface="メイリオ" pitchFamily="50" charset="-128"/>
                      </a:endParaRPr>
                    </a:p>
                  </a:txBody>
                  <a:tcPr anchor="ctr"/>
                </a:tc>
              </a:tr>
              <a:tr h="854987">
                <a:tc>
                  <a:txBody>
                    <a:bodyPr/>
                    <a:lstStyle/>
                    <a:p>
                      <a:pPr algn="ctr"/>
                      <a:r>
                        <a:rPr kumimoji="1" lang="en-US" altLang="ja-JP" sz="1800" b="0" dirty="0" smtClean="0">
                          <a:latin typeface="メイリオ" pitchFamily="50" charset="-128"/>
                          <a:ea typeface="メイリオ" pitchFamily="50" charset="-128"/>
                        </a:rPr>
                        <a:t>10</a:t>
                      </a:r>
                      <a:r>
                        <a:rPr kumimoji="1" lang="ja-JP" altLang="en-US" sz="1800" b="0" dirty="0" smtClean="0">
                          <a:latin typeface="メイリオ" pitchFamily="50" charset="-128"/>
                          <a:ea typeface="メイリオ" pitchFamily="50" charset="-128"/>
                        </a:rPr>
                        <a:t>～</a:t>
                      </a:r>
                      <a:r>
                        <a:rPr kumimoji="1" lang="en-US" altLang="ja-JP" sz="1800" b="0" dirty="0" smtClean="0">
                          <a:latin typeface="メイリオ" pitchFamily="50" charset="-128"/>
                          <a:ea typeface="メイリオ" pitchFamily="50" charset="-128"/>
                        </a:rPr>
                        <a:t>14</a:t>
                      </a:r>
                      <a:r>
                        <a:rPr kumimoji="1" lang="ja-JP" altLang="en-US" sz="1800" b="0" dirty="0" smtClean="0">
                          <a:latin typeface="メイリオ" pitchFamily="50" charset="-128"/>
                          <a:ea typeface="メイリオ" pitchFamily="50" charset="-128"/>
                        </a:rPr>
                        <a:t>歳</a:t>
                      </a:r>
                      <a:endParaRPr kumimoji="1" lang="ja-JP" altLang="en-US" sz="1800" b="0" dirty="0">
                        <a:latin typeface="メイリオ" pitchFamily="50" charset="-128"/>
                        <a:ea typeface="メイリオ"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800" b="0" dirty="0" smtClean="0">
                          <a:solidFill>
                            <a:srgbClr val="FF0000"/>
                          </a:solidFill>
                          <a:latin typeface="メイリオ" pitchFamily="50" charset="-128"/>
                          <a:ea typeface="メイリオ" pitchFamily="50" charset="-128"/>
                        </a:rPr>
                        <a:t>不慮の事故</a:t>
                      </a:r>
                      <a:endParaRPr kumimoji="1" lang="ja-JP" altLang="en-US" sz="1800" b="0" dirty="0">
                        <a:solidFill>
                          <a:srgbClr val="FF0000"/>
                        </a:solidFill>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800" b="0" dirty="0" smtClean="0">
                          <a:latin typeface="メイリオ" pitchFamily="50" charset="-128"/>
                          <a:ea typeface="メイリオ" pitchFamily="50" charset="-128"/>
                        </a:rPr>
                        <a:t>悪性新生物</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自　殺</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心疾患</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その他の</a:t>
                      </a:r>
                      <a:endParaRPr kumimoji="1" lang="en-US" altLang="ja-JP" sz="1800" b="0" dirty="0" smtClean="0">
                        <a:latin typeface="メイリオ" pitchFamily="50" charset="-128"/>
                        <a:ea typeface="メイリオ" pitchFamily="50" charset="-128"/>
                      </a:endParaRPr>
                    </a:p>
                    <a:p>
                      <a:pPr algn="ctr"/>
                      <a:r>
                        <a:rPr kumimoji="1" lang="ja-JP" altLang="en-US" sz="1800" b="0" dirty="0" smtClean="0">
                          <a:latin typeface="メイリオ" pitchFamily="50" charset="-128"/>
                          <a:ea typeface="メイリオ" pitchFamily="50" charset="-128"/>
                        </a:rPr>
                        <a:t>新生物</a:t>
                      </a:r>
                      <a:endParaRPr kumimoji="1" lang="ja-JP" altLang="en-US" sz="1800" b="0" dirty="0">
                        <a:latin typeface="メイリオ" pitchFamily="50" charset="-128"/>
                        <a:ea typeface="メイリオ" pitchFamily="50" charset="-128"/>
                      </a:endParaRPr>
                    </a:p>
                  </a:txBody>
                  <a:tcPr anchor="ctr"/>
                </a:tc>
              </a:tr>
              <a:tr h="683703">
                <a:tc>
                  <a:txBody>
                    <a:bodyPr/>
                    <a:lstStyle/>
                    <a:p>
                      <a:pPr algn="ctr"/>
                      <a:r>
                        <a:rPr kumimoji="1" lang="en-US" altLang="ja-JP" sz="1800" b="0" dirty="0" smtClean="0">
                          <a:latin typeface="メイリオ" pitchFamily="50" charset="-128"/>
                          <a:ea typeface="メイリオ" pitchFamily="50" charset="-128"/>
                        </a:rPr>
                        <a:t>15</a:t>
                      </a:r>
                      <a:r>
                        <a:rPr kumimoji="1" lang="ja-JP" altLang="en-US" sz="1800" b="0" dirty="0" smtClean="0">
                          <a:latin typeface="メイリオ" pitchFamily="50" charset="-128"/>
                          <a:ea typeface="メイリオ" pitchFamily="50" charset="-128"/>
                        </a:rPr>
                        <a:t>～</a:t>
                      </a:r>
                      <a:r>
                        <a:rPr kumimoji="1" lang="en-US" altLang="ja-JP" sz="1800" b="0" dirty="0" smtClean="0">
                          <a:latin typeface="メイリオ" pitchFamily="50" charset="-128"/>
                          <a:ea typeface="メイリオ" pitchFamily="50" charset="-128"/>
                        </a:rPr>
                        <a:t>19</a:t>
                      </a:r>
                      <a:r>
                        <a:rPr kumimoji="1" lang="ja-JP" altLang="en-US" sz="1800" b="0" dirty="0" smtClean="0">
                          <a:latin typeface="メイリオ" pitchFamily="50" charset="-128"/>
                          <a:ea typeface="メイリオ" pitchFamily="50" charset="-128"/>
                        </a:rPr>
                        <a:t>歳</a:t>
                      </a:r>
                      <a:endParaRPr kumimoji="1" lang="ja-JP" altLang="en-US" sz="1800" b="0" dirty="0">
                        <a:latin typeface="メイリオ" pitchFamily="50" charset="-128"/>
                        <a:ea typeface="メイリオ"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800" b="0" dirty="0" smtClean="0">
                          <a:latin typeface="メイリオ" pitchFamily="50" charset="-128"/>
                          <a:ea typeface="メイリオ" pitchFamily="50" charset="-128"/>
                        </a:rPr>
                        <a:t>自　殺</a:t>
                      </a:r>
                      <a:endParaRPr kumimoji="1" lang="ja-JP" altLang="en-US" sz="1800" b="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800" b="0" dirty="0" smtClean="0">
                          <a:solidFill>
                            <a:srgbClr val="FF0000"/>
                          </a:solidFill>
                          <a:latin typeface="メイリオ" pitchFamily="50" charset="-128"/>
                          <a:ea typeface="メイリオ" pitchFamily="50" charset="-128"/>
                        </a:rPr>
                        <a:t>不慮の事故</a:t>
                      </a:r>
                      <a:endParaRPr kumimoji="1" lang="ja-JP" altLang="en-US" sz="1800" b="0" dirty="0">
                        <a:solidFill>
                          <a:srgbClr val="FF0000"/>
                        </a:solidFill>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悪性新生物</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心疾患</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先天奇形等</a:t>
                      </a:r>
                      <a:endParaRPr kumimoji="1" lang="ja-JP" altLang="en-US" sz="1800" b="0" dirty="0">
                        <a:latin typeface="メイリオ" pitchFamily="50" charset="-128"/>
                        <a:ea typeface="メイリオ" pitchFamily="50" charset="-128"/>
                      </a:endParaRPr>
                    </a:p>
                  </a:txBody>
                  <a:tcPr anchor="ctr"/>
                </a:tc>
              </a:tr>
            </a:tbl>
          </a:graphicData>
        </a:graphic>
      </p:graphicFrame>
      <p:sp>
        <p:nvSpPr>
          <p:cNvPr id="7" name="テキスト ボックス 6"/>
          <p:cNvSpPr txBox="1"/>
          <p:nvPr/>
        </p:nvSpPr>
        <p:spPr>
          <a:xfrm>
            <a:off x="1524000" y="5943600"/>
            <a:ext cx="6327373" cy="369332"/>
          </a:xfrm>
          <a:prstGeom prst="rect">
            <a:avLst/>
          </a:prstGeom>
          <a:noFill/>
        </p:spPr>
        <p:txBody>
          <a:bodyPr wrap="none" rtlCol="0">
            <a:spAutoFit/>
          </a:bodyPr>
          <a:lstStyle/>
          <a:p>
            <a:r>
              <a:rPr kumimoji="1" lang="ja-JP" altLang="en-US" dirty="0" smtClean="0"/>
              <a:t>厚生労働省：平成</a:t>
            </a:r>
            <a:r>
              <a:rPr kumimoji="1" lang="en-US" altLang="ja-JP" dirty="0" smtClean="0"/>
              <a:t>20</a:t>
            </a:r>
            <a:r>
              <a:rPr kumimoji="1" lang="ja-JP" altLang="en-US" dirty="0" smtClean="0"/>
              <a:t>年　人口動態統計月報年計</a:t>
            </a:r>
            <a:r>
              <a:rPr kumimoji="1" lang="en-US" altLang="ja-JP" dirty="0" smtClean="0"/>
              <a:t>(</a:t>
            </a:r>
            <a:r>
              <a:rPr kumimoji="1" lang="ja-JP" altLang="en-US" dirty="0" smtClean="0"/>
              <a:t>概数</a:t>
            </a:r>
            <a:r>
              <a:rPr kumimoji="1" lang="en-US" altLang="ja-JP" dirty="0" smtClean="0"/>
              <a:t>)</a:t>
            </a:r>
            <a:r>
              <a:rPr kumimoji="1" lang="ja-JP" altLang="en-US" dirty="0" smtClean="0"/>
              <a:t>の概況</a:t>
            </a:r>
            <a:endParaRPr kumimoji="1" lang="ja-JP" alt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4638"/>
            <a:ext cx="7772400" cy="868362"/>
          </a:xfrm>
        </p:spPr>
        <p:txBody>
          <a:bodyPr>
            <a:normAutofit/>
          </a:bodyPr>
          <a:lstStyle/>
          <a:p>
            <a:r>
              <a:rPr kumimoji="1" lang="ja-JP" altLang="en-US" sz="3600" dirty="0" smtClean="0"/>
              <a:t>不慮の事故の年齢別分類</a:t>
            </a:r>
            <a:endParaRPr kumimoji="1" lang="ja-JP" altLang="en-US" sz="3600" dirty="0"/>
          </a:p>
        </p:txBody>
      </p:sp>
      <p:graphicFrame>
        <p:nvGraphicFramePr>
          <p:cNvPr id="4" name="コンテンツ プレースホルダ 3"/>
          <p:cNvGraphicFramePr>
            <a:graphicFrameLocks noGrp="1"/>
          </p:cNvGraphicFramePr>
          <p:nvPr>
            <p:ph sz="quarter" idx="1"/>
          </p:nvPr>
        </p:nvGraphicFramePr>
        <p:xfrm>
          <a:off x="457200" y="1600200"/>
          <a:ext cx="7931224" cy="3962402"/>
        </p:xfrm>
        <a:graphic>
          <a:graphicData uri="http://schemas.openxmlformats.org/drawingml/2006/table">
            <a:tbl>
              <a:tblPr firstRow="1" bandRow="1">
                <a:tableStyleId>{6E25E649-3F16-4E02-A733-19D2CDBF48F0}</a:tableStyleId>
              </a:tblPr>
              <a:tblGrid>
                <a:gridCol w="1738536"/>
                <a:gridCol w="2227076"/>
                <a:gridCol w="1982806"/>
                <a:gridCol w="1982806"/>
              </a:tblGrid>
              <a:tr h="777462">
                <a:tc>
                  <a:txBody>
                    <a:bodyPr/>
                    <a:lstStyle/>
                    <a:p>
                      <a:endParaRPr kumimoji="1" lang="ja-JP" altLang="en-US" sz="1800" b="0" dirty="0">
                        <a:latin typeface="メイリオ" pitchFamily="50" charset="-128"/>
                        <a:ea typeface="メイリオ"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800" b="0" dirty="0" smtClean="0">
                          <a:latin typeface="メイリオ" pitchFamily="50" charset="-128"/>
                          <a:ea typeface="メイリオ" pitchFamily="50" charset="-128"/>
                        </a:rPr>
                        <a:t>1</a:t>
                      </a:r>
                      <a:r>
                        <a:rPr kumimoji="1" lang="ja-JP" altLang="en-US" sz="1800" b="0" dirty="0" smtClean="0">
                          <a:latin typeface="メイリオ" pitchFamily="50" charset="-128"/>
                          <a:ea typeface="メイリオ" pitchFamily="50" charset="-128"/>
                        </a:rPr>
                        <a:t>位</a:t>
                      </a:r>
                      <a:endParaRPr kumimoji="1" lang="ja-JP" altLang="en-US" sz="1800" b="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800" b="0" dirty="0" smtClean="0">
                          <a:latin typeface="メイリオ" pitchFamily="50" charset="-128"/>
                          <a:ea typeface="メイリオ" pitchFamily="50" charset="-128"/>
                        </a:rPr>
                        <a:t>2</a:t>
                      </a:r>
                      <a:r>
                        <a:rPr kumimoji="1" lang="ja-JP" altLang="en-US" sz="1800" b="0" dirty="0" smtClean="0">
                          <a:latin typeface="メイリオ" pitchFamily="50" charset="-128"/>
                          <a:ea typeface="メイリオ" pitchFamily="50" charset="-128"/>
                        </a:rPr>
                        <a:t>位</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en-US" altLang="ja-JP" sz="1800" b="0" dirty="0" smtClean="0">
                          <a:latin typeface="メイリオ" pitchFamily="50" charset="-128"/>
                          <a:ea typeface="メイリオ" pitchFamily="50" charset="-128"/>
                        </a:rPr>
                        <a:t>3</a:t>
                      </a:r>
                      <a:r>
                        <a:rPr kumimoji="1" lang="ja-JP" altLang="en-US" sz="1800" b="0" dirty="0" smtClean="0">
                          <a:latin typeface="メイリオ" pitchFamily="50" charset="-128"/>
                          <a:ea typeface="メイリオ" pitchFamily="50" charset="-128"/>
                        </a:rPr>
                        <a:t>位</a:t>
                      </a:r>
                      <a:endParaRPr kumimoji="1" lang="ja-JP" altLang="en-US" sz="1800" b="0" dirty="0">
                        <a:latin typeface="メイリオ" pitchFamily="50" charset="-128"/>
                        <a:ea typeface="メイリオ" pitchFamily="50" charset="-128"/>
                      </a:endParaRPr>
                    </a:p>
                  </a:txBody>
                  <a:tcPr anchor="ctr"/>
                </a:tc>
              </a:tr>
              <a:tr h="796235">
                <a:tc>
                  <a:txBody>
                    <a:bodyPr/>
                    <a:lstStyle/>
                    <a:p>
                      <a:pPr algn="ctr"/>
                      <a:r>
                        <a:rPr kumimoji="1" lang="en-US" altLang="ja-JP" sz="1800" b="0" dirty="0" smtClean="0">
                          <a:latin typeface="メイリオ" pitchFamily="50" charset="-128"/>
                          <a:ea typeface="メイリオ" pitchFamily="50" charset="-128"/>
                        </a:rPr>
                        <a:t>0</a:t>
                      </a:r>
                      <a:r>
                        <a:rPr kumimoji="1" lang="ja-JP" altLang="en-US" sz="1800" b="0" dirty="0" smtClean="0">
                          <a:latin typeface="メイリオ" pitchFamily="50" charset="-128"/>
                          <a:ea typeface="メイリオ" pitchFamily="50" charset="-128"/>
                        </a:rPr>
                        <a:t>歳</a:t>
                      </a:r>
                      <a:endParaRPr kumimoji="1" lang="ja-JP" altLang="en-US" sz="1800" b="0" dirty="0">
                        <a:latin typeface="メイリオ" pitchFamily="50" charset="-128"/>
                        <a:ea typeface="メイリオ"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800" b="0" dirty="0" smtClean="0">
                          <a:latin typeface="メイリオ" pitchFamily="50" charset="-128"/>
                          <a:ea typeface="メイリオ" pitchFamily="50" charset="-128"/>
                        </a:rPr>
                        <a:t>窒　息</a:t>
                      </a:r>
                      <a:endParaRPr kumimoji="1" lang="en-US" altLang="ja-JP" sz="1800" b="0" dirty="0" smtClean="0">
                        <a:latin typeface="メイリオ" pitchFamily="50" charset="-128"/>
                        <a:ea typeface="メイリオ" pitchFamily="50" charset="-128"/>
                      </a:endParaRPr>
                    </a:p>
                    <a:p>
                      <a:pPr algn="ctr"/>
                      <a:r>
                        <a:rPr kumimoji="1" lang="en-US" altLang="ja-JP" sz="1800" b="0" dirty="0" smtClean="0">
                          <a:latin typeface="メイリオ" pitchFamily="50" charset="-128"/>
                          <a:ea typeface="メイリオ" pitchFamily="50" charset="-128"/>
                        </a:rPr>
                        <a:t>75.7%</a:t>
                      </a:r>
                      <a:endParaRPr kumimoji="1" lang="ja-JP" altLang="en-US" sz="1800" b="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800" b="0" dirty="0" smtClean="0">
                          <a:latin typeface="メイリオ" pitchFamily="50" charset="-128"/>
                          <a:ea typeface="メイリオ" pitchFamily="50" charset="-128"/>
                        </a:rPr>
                        <a:t>溺　水</a:t>
                      </a:r>
                      <a:endParaRPr kumimoji="1" lang="en-US" altLang="ja-JP" sz="1800" b="0" dirty="0" smtClean="0">
                        <a:latin typeface="メイリオ" pitchFamily="50" charset="-128"/>
                        <a:ea typeface="メイリオ" pitchFamily="50" charset="-128"/>
                      </a:endParaRPr>
                    </a:p>
                    <a:p>
                      <a:pPr algn="ctr"/>
                      <a:r>
                        <a:rPr kumimoji="1" lang="en-US" altLang="ja-JP" sz="1800" b="0" dirty="0" smtClean="0">
                          <a:latin typeface="メイリオ" pitchFamily="50" charset="-128"/>
                          <a:ea typeface="メイリオ" pitchFamily="50" charset="-128"/>
                        </a:rPr>
                        <a:t>7.6%</a:t>
                      </a:r>
                      <a:endParaRPr kumimoji="1" lang="ja-JP" altLang="en-US" sz="1800" b="0" dirty="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交通事故</a:t>
                      </a:r>
                      <a:endParaRPr kumimoji="1" lang="en-US" altLang="ja-JP" sz="1800" b="0" dirty="0" smtClean="0">
                        <a:latin typeface="メイリオ" pitchFamily="50" charset="-128"/>
                        <a:ea typeface="メイリオ" pitchFamily="50" charset="-128"/>
                      </a:endParaRPr>
                    </a:p>
                    <a:p>
                      <a:pPr algn="ctr"/>
                      <a:r>
                        <a:rPr kumimoji="1" lang="en-US" altLang="ja-JP" sz="1800" b="0" dirty="0" smtClean="0">
                          <a:latin typeface="メイリオ" pitchFamily="50" charset="-128"/>
                          <a:ea typeface="メイリオ" pitchFamily="50" charset="-128"/>
                        </a:rPr>
                        <a:t>6.9%</a:t>
                      </a:r>
                      <a:endParaRPr kumimoji="1" lang="ja-JP" altLang="en-US" sz="1800" b="0" dirty="0">
                        <a:latin typeface="メイリオ" pitchFamily="50" charset="-128"/>
                        <a:ea typeface="メイリオ" pitchFamily="50" charset="-128"/>
                      </a:endParaRPr>
                    </a:p>
                  </a:txBody>
                  <a:tcPr anchor="ctr"/>
                </a:tc>
              </a:tr>
              <a:tr h="796235">
                <a:tc>
                  <a:txBody>
                    <a:bodyPr/>
                    <a:lstStyle/>
                    <a:p>
                      <a:pPr algn="ctr"/>
                      <a:r>
                        <a:rPr kumimoji="1" lang="en-US" altLang="ja-JP" sz="1800" b="0" dirty="0" smtClean="0">
                          <a:latin typeface="メイリオ" pitchFamily="50" charset="-128"/>
                          <a:ea typeface="メイリオ" pitchFamily="50" charset="-128"/>
                        </a:rPr>
                        <a:t>1</a:t>
                      </a:r>
                      <a:r>
                        <a:rPr kumimoji="1" lang="ja-JP" altLang="en-US" sz="1800" b="0" dirty="0" smtClean="0">
                          <a:latin typeface="メイリオ" pitchFamily="50" charset="-128"/>
                          <a:ea typeface="メイリオ" pitchFamily="50" charset="-128"/>
                        </a:rPr>
                        <a:t>～</a:t>
                      </a:r>
                      <a:r>
                        <a:rPr kumimoji="1" lang="en-US" altLang="ja-JP" sz="1800" b="0" dirty="0" smtClean="0">
                          <a:latin typeface="メイリオ" pitchFamily="50" charset="-128"/>
                          <a:ea typeface="メイリオ" pitchFamily="50" charset="-128"/>
                        </a:rPr>
                        <a:t>4</a:t>
                      </a:r>
                      <a:r>
                        <a:rPr kumimoji="1" lang="ja-JP" altLang="en-US" sz="1800" b="0" dirty="0" smtClean="0">
                          <a:latin typeface="メイリオ" pitchFamily="50" charset="-128"/>
                          <a:ea typeface="メイリオ" pitchFamily="50" charset="-128"/>
                        </a:rPr>
                        <a:t>歳</a:t>
                      </a:r>
                      <a:endParaRPr kumimoji="1" lang="ja-JP" altLang="en-US" sz="1800" b="0" dirty="0">
                        <a:latin typeface="メイリオ" pitchFamily="50" charset="-128"/>
                        <a:ea typeface="メイリオ"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800" b="0" dirty="0" smtClean="0">
                          <a:latin typeface="メイリオ" pitchFamily="50" charset="-128"/>
                          <a:ea typeface="メイリオ" pitchFamily="50" charset="-128"/>
                        </a:rPr>
                        <a:t>交通事故</a:t>
                      </a:r>
                      <a:endParaRPr kumimoji="1" lang="en-US" altLang="ja-JP" sz="1800" b="0" dirty="0" smtClean="0">
                        <a:latin typeface="メイリオ" pitchFamily="50" charset="-128"/>
                        <a:ea typeface="メイリオ" pitchFamily="50" charset="-128"/>
                      </a:endParaRPr>
                    </a:p>
                    <a:p>
                      <a:pPr algn="ctr"/>
                      <a:r>
                        <a:rPr kumimoji="1" lang="en-US" altLang="ja-JP" sz="1800" b="0" dirty="0" smtClean="0">
                          <a:latin typeface="メイリオ" pitchFamily="50" charset="-128"/>
                          <a:ea typeface="メイリオ" pitchFamily="50" charset="-128"/>
                        </a:rPr>
                        <a:t>28.2%</a:t>
                      </a:r>
                      <a:endParaRPr kumimoji="1" lang="ja-JP" altLang="en-US" sz="1800" b="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latin typeface="メイリオ" pitchFamily="50" charset="-128"/>
                          <a:ea typeface="メイリオ" pitchFamily="50" charset="-128"/>
                        </a:rPr>
                        <a:t>溺　水</a:t>
                      </a:r>
                      <a:endParaRPr kumimoji="1" lang="en-US" altLang="ja-JP" sz="1800" b="0" dirty="0" smtClean="0">
                        <a:latin typeface="メイリオ" pitchFamily="50" charset="-128"/>
                        <a:ea typeface="メイリオ"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smtClean="0">
                          <a:latin typeface="メイリオ" pitchFamily="50" charset="-128"/>
                          <a:ea typeface="メイリオ" pitchFamily="50" charset="-128"/>
                        </a:rPr>
                        <a:t>24.5%</a:t>
                      </a:r>
                      <a:endParaRPr kumimoji="1" lang="ja-JP" altLang="en-US" sz="1800" b="0" dirty="0" smtClean="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窒　息</a:t>
                      </a:r>
                      <a:endParaRPr kumimoji="1" lang="en-US" altLang="ja-JP" sz="1800" b="0" dirty="0" smtClean="0">
                        <a:latin typeface="メイリオ" pitchFamily="50" charset="-128"/>
                        <a:ea typeface="メイリオ" pitchFamily="50" charset="-128"/>
                      </a:endParaRPr>
                    </a:p>
                    <a:p>
                      <a:pPr algn="ctr"/>
                      <a:r>
                        <a:rPr kumimoji="1" lang="en-US" altLang="ja-JP" sz="1800" b="0" dirty="0" smtClean="0">
                          <a:latin typeface="メイリオ" pitchFamily="50" charset="-128"/>
                          <a:ea typeface="メイリオ" pitchFamily="50" charset="-128"/>
                        </a:rPr>
                        <a:t>22.7%</a:t>
                      </a:r>
                      <a:endParaRPr kumimoji="1" lang="ja-JP" altLang="en-US" sz="1800" b="0" dirty="0">
                        <a:latin typeface="メイリオ" pitchFamily="50" charset="-128"/>
                        <a:ea typeface="メイリオ" pitchFamily="50" charset="-128"/>
                      </a:endParaRPr>
                    </a:p>
                  </a:txBody>
                  <a:tcPr anchor="ctr"/>
                </a:tc>
              </a:tr>
              <a:tr h="796235">
                <a:tc>
                  <a:txBody>
                    <a:bodyPr/>
                    <a:lstStyle/>
                    <a:p>
                      <a:pPr algn="ctr"/>
                      <a:r>
                        <a:rPr kumimoji="1" lang="en-US" altLang="ja-JP" sz="1800" b="0" dirty="0" smtClean="0">
                          <a:latin typeface="メイリオ" pitchFamily="50" charset="-128"/>
                          <a:ea typeface="メイリオ" pitchFamily="50" charset="-128"/>
                        </a:rPr>
                        <a:t>5</a:t>
                      </a:r>
                      <a:r>
                        <a:rPr kumimoji="1" lang="ja-JP" altLang="en-US" sz="1800" b="0" dirty="0" smtClean="0">
                          <a:latin typeface="メイリオ" pitchFamily="50" charset="-128"/>
                          <a:ea typeface="メイリオ" pitchFamily="50" charset="-128"/>
                        </a:rPr>
                        <a:t>～</a:t>
                      </a:r>
                      <a:r>
                        <a:rPr kumimoji="1" lang="en-US" altLang="ja-JP" sz="1800" b="0" dirty="0" smtClean="0">
                          <a:latin typeface="メイリオ" pitchFamily="50" charset="-128"/>
                          <a:ea typeface="メイリオ" pitchFamily="50" charset="-128"/>
                        </a:rPr>
                        <a:t>9</a:t>
                      </a:r>
                      <a:r>
                        <a:rPr kumimoji="1" lang="ja-JP" altLang="en-US" sz="1800" b="0" dirty="0" smtClean="0">
                          <a:latin typeface="メイリオ" pitchFamily="50" charset="-128"/>
                          <a:ea typeface="メイリオ" pitchFamily="50" charset="-128"/>
                        </a:rPr>
                        <a:t>歳</a:t>
                      </a:r>
                      <a:endParaRPr kumimoji="1" lang="ja-JP" altLang="en-US" sz="1800" b="0" dirty="0">
                        <a:latin typeface="メイリオ" pitchFamily="50" charset="-128"/>
                        <a:ea typeface="メイリオ"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800" b="0" dirty="0" smtClean="0">
                          <a:latin typeface="メイリオ" pitchFamily="50" charset="-128"/>
                          <a:ea typeface="メイリオ" pitchFamily="50" charset="-128"/>
                        </a:rPr>
                        <a:t>交通事故</a:t>
                      </a:r>
                      <a:endParaRPr kumimoji="1" lang="en-US" altLang="ja-JP" sz="1800" b="0" dirty="0" smtClean="0">
                        <a:latin typeface="メイリオ" pitchFamily="50" charset="-128"/>
                        <a:ea typeface="メイリオ" pitchFamily="50" charset="-128"/>
                      </a:endParaRPr>
                    </a:p>
                    <a:p>
                      <a:pPr algn="ctr"/>
                      <a:r>
                        <a:rPr kumimoji="1" lang="en-US" altLang="ja-JP" sz="1800" b="0" dirty="0" smtClean="0">
                          <a:latin typeface="メイリオ" pitchFamily="50" charset="-128"/>
                          <a:ea typeface="メイリオ" pitchFamily="50" charset="-128"/>
                        </a:rPr>
                        <a:t>54.7%</a:t>
                      </a:r>
                      <a:endParaRPr kumimoji="1" lang="ja-JP" altLang="en-US" sz="1800" b="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latin typeface="メイリオ" pitchFamily="50" charset="-128"/>
                          <a:ea typeface="メイリオ" pitchFamily="50" charset="-128"/>
                        </a:rPr>
                        <a:t>溺　水</a:t>
                      </a:r>
                      <a:endParaRPr kumimoji="1" lang="en-US" altLang="ja-JP" sz="1800" b="0" dirty="0" smtClean="0">
                        <a:latin typeface="メイリオ" pitchFamily="50" charset="-128"/>
                        <a:ea typeface="メイリオ"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smtClean="0">
                          <a:latin typeface="メイリオ" pitchFamily="50" charset="-128"/>
                          <a:ea typeface="メイリオ" pitchFamily="50" charset="-128"/>
                        </a:rPr>
                        <a:t>22.7%</a:t>
                      </a:r>
                      <a:endParaRPr kumimoji="1" lang="ja-JP" altLang="en-US" sz="1800" b="0" dirty="0" smtClean="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火　災</a:t>
                      </a:r>
                      <a:endParaRPr kumimoji="1" lang="en-US" altLang="ja-JP" sz="1800" b="0" dirty="0" smtClean="0">
                        <a:latin typeface="メイリオ" pitchFamily="50" charset="-128"/>
                        <a:ea typeface="メイリオ" pitchFamily="50" charset="-128"/>
                      </a:endParaRPr>
                    </a:p>
                    <a:p>
                      <a:pPr algn="ctr"/>
                      <a:r>
                        <a:rPr kumimoji="1" lang="en-US" altLang="ja-JP" sz="1800" b="0" dirty="0" smtClean="0">
                          <a:latin typeface="メイリオ" pitchFamily="50" charset="-128"/>
                          <a:ea typeface="メイリオ" pitchFamily="50" charset="-128"/>
                        </a:rPr>
                        <a:t>14.1%</a:t>
                      </a:r>
                      <a:endParaRPr kumimoji="1" lang="ja-JP" altLang="en-US" sz="1800" b="0" dirty="0">
                        <a:latin typeface="メイリオ" pitchFamily="50" charset="-128"/>
                        <a:ea typeface="メイリオ" pitchFamily="50" charset="-128"/>
                      </a:endParaRPr>
                    </a:p>
                  </a:txBody>
                  <a:tcPr anchor="ctr"/>
                </a:tc>
              </a:tr>
              <a:tr h="796235">
                <a:tc>
                  <a:txBody>
                    <a:bodyPr/>
                    <a:lstStyle/>
                    <a:p>
                      <a:pPr algn="ctr"/>
                      <a:r>
                        <a:rPr kumimoji="1" lang="en-US" altLang="ja-JP" sz="1800" b="0" dirty="0" smtClean="0">
                          <a:latin typeface="メイリオ" pitchFamily="50" charset="-128"/>
                          <a:ea typeface="メイリオ" pitchFamily="50" charset="-128"/>
                        </a:rPr>
                        <a:t>10</a:t>
                      </a:r>
                      <a:r>
                        <a:rPr kumimoji="1" lang="ja-JP" altLang="en-US" sz="1800" b="0" dirty="0" smtClean="0">
                          <a:latin typeface="メイリオ" pitchFamily="50" charset="-128"/>
                          <a:ea typeface="メイリオ" pitchFamily="50" charset="-128"/>
                        </a:rPr>
                        <a:t>～</a:t>
                      </a:r>
                      <a:r>
                        <a:rPr kumimoji="1" lang="en-US" altLang="ja-JP" sz="1800" b="0" dirty="0" smtClean="0">
                          <a:latin typeface="メイリオ" pitchFamily="50" charset="-128"/>
                          <a:ea typeface="メイリオ" pitchFamily="50" charset="-128"/>
                        </a:rPr>
                        <a:t>14</a:t>
                      </a:r>
                      <a:r>
                        <a:rPr kumimoji="1" lang="ja-JP" altLang="en-US" sz="1800" b="0" dirty="0" smtClean="0">
                          <a:latin typeface="メイリオ" pitchFamily="50" charset="-128"/>
                          <a:ea typeface="メイリオ" pitchFamily="50" charset="-128"/>
                        </a:rPr>
                        <a:t>歳</a:t>
                      </a:r>
                      <a:endParaRPr kumimoji="1" lang="ja-JP" altLang="en-US" sz="1800" b="0" dirty="0">
                        <a:latin typeface="メイリオ" pitchFamily="50" charset="-128"/>
                        <a:ea typeface="メイリオ"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800" b="0" dirty="0" smtClean="0">
                          <a:latin typeface="メイリオ" pitchFamily="50" charset="-128"/>
                          <a:ea typeface="メイリオ" pitchFamily="50" charset="-128"/>
                        </a:rPr>
                        <a:t>交通事故</a:t>
                      </a:r>
                      <a:endParaRPr kumimoji="1" lang="en-US" altLang="ja-JP" sz="1800" b="0" dirty="0" smtClean="0">
                        <a:latin typeface="メイリオ" pitchFamily="50" charset="-128"/>
                        <a:ea typeface="メイリオ" pitchFamily="50" charset="-128"/>
                      </a:endParaRPr>
                    </a:p>
                    <a:p>
                      <a:pPr algn="ctr"/>
                      <a:r>
                        <a:rPr kumimoji="1" lang="en-US" altLang="ja-JP" sz="1800" b="0" dirty="0" smtClean="0">
                          <a:latin typeface="メイリオ" pitchFamily="50" charset="-128"/>
                          <a:ea typeface="メイリオ" pitchFamily="50" charset="-128"/>
                        </a:rPr>
                        <a:t>45.6%</a:t>
                      </a:r>
                      <a:endParaRPr kumimoji="1" lang="ja-JP" altLang="en-US" sz="1800" b="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latin typeface="メイリオ" pitchFamily="50" charset="-128"/>
                          <a:ea typeface="メイリオ" pitchFamily="50" charset="-128"/>
                        </a:rPr>
                        <a:t>溺　水</a:t>
                      </a:r>
                      <a:endParaRPr kumimoji="1" lang="en-US" altLang="ja-JP" sz="1800" b="0" dirty="0" smtClean="0">
                        <a:latin typeface="メイリオ" pitchFamily="50" charset="-128"/>
                        <a:ea typeface="メイリオ"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smtClean="0">
                          <a:latin typeface="メイリオ" pitchFamily="50" charset="-128"/>
                          <a:ea typeface="メイリオ" pitchFamily="50" charset="-128"/>
                        </a:rPr>
                        <a:t>19.3%</a:t>
                      </a:r>
                      <a:endParaRPr kumimoji="1" lang="ja-JP" altLang="en-US" sz="1800" b="0" dirty="0" smtClean="0">
                        <a:latin typeface="メイリオ" pitchFamily="50" charset="-128"/>
                        <a:ea typeface="メイリオ" pitchFamily="50" charset="-128"/>
                      </a:endParaRPr>
                    </a:p>
                  </a:txBody>
                  <a:tcPr anchor="ctr"/>
                </a:tc>
                <a:tc>
                  <a:txBody>
                    <a:bodyPr/>
                    <a:lstStyle/>
                    <a:p>
                      <a:pPr algn="ctr"/>
                      <a:r>
                        <a:rPr kumimoji="1" lang="ja-JP" altLang="en-US" sz="1800" b="0" dirty="0" smtClean="0">
                          <a:latin typeface="メイリオ" pitchFamily="50" charset="-128"/>
                          <a:ea typeface="メイリオ" pitchFamily="50" charset="-128"/>
                        </a:rPr>
                        <a:t>火　災</a:t>
                      </a:r>
                      <a:endParaRPr kumimoji="1" lang="en-US" altLang="ja-JP" sz="1800" b="0" dirty="0" smtClean="0">
                        <a:latin typeface="メイリオ" pitchFamily="50" charset="-128"/>
                        <a:ea typeface="メイリオ" pitchFamily="50" charset="-128"/>
                      </a:endParaRPr>
                    </a:p>
                    <a:p>
                      <a:pPr algn="ctr"/>
                      <a:r>
                        <a:rPr kumimoji="1" lang="en-US" altLang="ja-JP" sz="1800" b="0" dirty="0" smtClean="0">
                          <a:latin typeface="メイリオ" pitchFamily="50" charset="-128"/>
                          <a:ea typeface="メイリオ" pitchFamily="50" charset="-128"/>
                        </a:rPr>
                        <a:t>14.0%</a:t>
                      </a:r>
                      <a:endParaRPr kumimoji="1" lang="ja-JP" altLang="en-US" sz="1800" b="0" dirty="0">
                        <a:latin typeface="メイリオ" pitchFamily="50" charset="-128"/>
                        <a:ea typeface="メイリオ" pitchFamily="50" charset="-128"/>
                      </a:endParaRPr>
                    </a:p>
                  </a:txBody>
                  <a:tcPr anchor="ctr"/>
                </a:tc>
              </a:tr>
            </a:tbl>
          </a:graphicData>
        </a:graphic>
      </p:graphicFrame>
      <p:sp>
        <p:nvSpPr>
          <p:cNvPr id="5" name="テキスト ボックス 4"/>
          <p:cNvSpPr txBox="1"/>
          <p:nvPr/>
        </p:nvSpPr>
        <p:spPr>
          <a:xfrm>
            <a:off x="1524000" y="5715000"/>
            <a:ext cx="6327373" cy="369332"/>
          </a:xfrm>
          <a:prstGeom prst="rect">
            <a:avLst/>
          </a:prstGeom>
          <a:noFill/>
        </p:spPr>
        <p:txBody>
          <a:bodyPr wrap="none" rtlCol="0">
            <a:spAutoFit/>
          </a:bodyPr>
          <a:lstStyle/>
          <a:p>
            <a:r>
              <a:rPr kumimoji="1" lang="ja-JP" altLang="en-US" dirty="0" smtClean="0"/>
              <a:t>厚生労働省：平成</a:t>
            </a:r>
            <a:r>
              <a:rPr kumimoji="1" lang="en-US" altLang="ja-JP" dirty="0" smtClean="0"/>
              <a:t>20</a:t>
            </a:r>
            <a:r>
              <a:rPr kumimoji="1" lang="ja-JP" altLang="en-US" dirty="0" smtClean="0"/>
              <a:t>年　人口動態統計月報年計</a:t>
            </a:r>
            <a:r>
              <a:rPr kumimoji="1" lang="en-US" altLang="ja-JP" dirty="0" smtClean="0"/>
              <a:t>(</a:t>
            </a:r>
            <a:r>
              <a:rPr kumimoji="1" lang="ja-JP" altLang="en-US" dirty="0" smtClean="0"/>
              <a:t>概数</a:t>
            </a:r>
            <a:r>
              <a:rPr kumimoji="1" lang="en-US" altLang="ja-JP" dirty="0" smtClean="0"/>
              <a:t>)</a:t>
            </a:r>
            <a:r>
              <a:rPr kumimoji="1" lang="ja-JP" altLang="en-US" dirty="0" smtClean="0"/>
              <a:t>の概況</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4294967295"/>
          </p:nvPr>
        </p:nvSpPr>
        <p:spPr>
          <a:xfrm>
            <a:off x="990600" y="1219200"/>
            <a:ext cx="7467600" cy="1905000"/>
          </a:xfrm>
        </p:spPr>
        <p:txBody>
          <a:bodyPr>
            <a:normAutofit fontScale="85000" lnSpcReduction="10000"/>
          </a:bodyPr>
          <a:lstStyle/>
          <a:p>
            <a:pPr>
              <a:spcAft>
                <a:spcPts val="1200"/>
              </a:spcAft>
            </a:pPr>
            <a:r>
              <a:rPr lang="en-US" altLang="ja-JP" dirty="0" smtClean="0">
                <a:latin typeface="HG丸ｺﾞｼｯｸM-PRO" pitchFamily="50" charset="-128"/>
                <a:ea typeface="HG丸ｺﾞｼｯｸM-PRO" pitchFamily="50" charset="-128"/>
              </a:rPr>
              <a:t>5</a:t>
            </a:r>
            <a:r>
              <a:rPr lang="ja-JP" altLang="en-US"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6</a:t>
            </a:r>
            <a:r>
              <a:rPr lang="ja-JP" altLang="en-US" dirty="0" smtClean="0">
                <a:latin typeface="HG丸ｺﾞｼｯｸM-PRO" pitchFamily="50" charset="-128"/>
                <a:ea typeface="HG丸ｺﾞｼｯｸM-PRO" pitchFamily="50" charset="-128"/>
              </a:rPr>
              <a:t>か月を過ぎると誤飲の事故は急増する</a:t>
            </a:r>
            <a:endParaRPr lang="en-US" altLang="ja-JP" dirty="0" smtClean="0">
              <a:latin typeface="HG丸ｺﾞｼｯｸM-PRO" pitchFamily="50" charset="-128"/>
              <a:ea typeface="HG丸ｺﾞｼｯｸM-PRO" pitchFamily="50" charset="-128"/>
            </a:endParaRPr>
          </a:p>
          <a:p>
            <a:pPr>
              <a:spcAft>
                <a:spcPts val="1200"/>
              </a:spcAft>
            </a:pPr>
            <a:r>
              <a:rPr lang="en-US" altLang="ja-JP" dirty="0" smtClean="0">
                <a:latin typeface="HG丸ｺﾞｼｯｸM-PRO" pitchFamily="50" charset="-128"/>
                <a:ea typeface="HG丸ｺﾞｼｯｸM-PRO" pitchFamily="50" charset="-128"/>
              </a:rPr>
              <a:t>6</a:t>
            </a:r>
            <a:r>
              <a:rPr lang="ja-JP" altLang="en-US" dirty="0" smtClean="0">
                <a:latin typeface="HG丸ｺﾞｼｯｸM-PRO" pitchFamily="50" charset="-128"/>
                <a:ea typeface="HG丸ｺﾞｼｯｸM-PRO" pitchFamily="50" charset="-128"/>
              </a:rPr>
              <a:t>ヶ月～</a:t>
            </a:r>
            <a:r>
              <a:rPr lang="en-US" altLang="ja-JP" dirty="0" smtClean="0">
                <a:latin typeface="HG丸ｺﾞｼｯｸM-PRO" pitchFamily="50" charset="-128"/>
                <a:ea typeface="HG丸ｺﾞｼｯｸM-PRO" pitchFamily="50" charset="-128"/>
              </a:rPr>
              <a:t>1</a:t>
            </a:r>
            <a:r>
              <a:rPr lang="ja-JP" altLang="en-US" dirty="0" smtClean="0">
                <a:latin typeface="HG丸ｺﾞｼｯｸM-PRO" pitchFamily="50" charset="-128"/>
                <a:ea typeface="HG丸ｺﾞｼｯｸM-PRO" pitchFamily="50" charset="-128"/>
              </a:rPr>
              <a:t>歳未満が最も多い</a:t>
            </a:r>
            <a:endParaRPr lang="en-US" altLang="ja-JP" dirty="0" smtClean="0">
              <a:latin typeface="HG丸ｺﾞｼｯｸM-PRO" pitchFamily="50" charset="-128"/>
              <a:ea typeface="HG丸ｺﾞｼｯｸM-PRO" pitchFamily="50" charset="-128"/>
            </a:endParaRPr>
          </a:p>
          <a:p>
            <a:pPr>
              <a:spcAft>
                <a:spcPts val="1200"/>
              </a:spcAft>
            </a:pPr>
            <a:r>
              <a:rPr lang="ja-JP" altLang="en-US" dirty="0" smtClean="0">
                <a:latin typeface="HG丸ｺﾞｼｯｸM-PRO" pitchFamily="50" charset="-128"/>
                <a:ea typeface="HG丸ｺﾞｼｯｸM-PRO" pitchFamily="50" charset="-128"/>
              </a:rPr>
              <a:t>「ハイハイ」や「伝い歩き」が始まる頃　</a:t>
            </a:r>
            <a:r>
              <a:rPr kumimoji="1" lang="ja-JP" altLang="en-US" dirty="0" smtClean="0">
                <a:latin typeface="HG丸ｺﾞｼｯｸM-PRO" pitchFamily="50" charset="-128"/>
                <a:ea typeface="HG丸ｺﾞｼｯｸM-PRO" pitchFamily="50" charset="-128"/>
              </a:rPr>
              <a:t>　　　　</a:t>
            </a:r>
            <a:endParaRPr kumimoji="1" lang="ja-JP" altLang="en-US" dirty="0">
              <a:latin typeface="HG丸ｺﾞｼｯｸM-PRO" pitchFamily="50" charset="-128"/>
              <a:ea typeface="HG丸ｺﾞｼｯｸM-PRO" pitchFamily="50" charset="-128"/>
            </a:endParaRPr>
          </a:p>
        </p:txBody>
      </p:sp>
      <p:sp>
        <p:nvSpPr>
          <p:cNvPr id="4" name="テキスト ボックス 3"/>
          <p:cNvSpPr txBox="1"/>
          <p:nvPr/>
        </p:nvSpPr>
        <p:spPr>
          <a:xfrm>
            <a:off x="2730238" y="332656"/>
            <a:ext cx="2954655" cy="646331"/>
          </a:xfrm>
          <a:prstGeom prst="rect">
            <a:avLst/>
          </a:prstGeom>
          <a:noFill/>
        </p:spPr>
        <p:txBody>
          <a:bodyPr wrap="none" rtlCol="0">
            <a:spAutoFit/>
          </a:bodyPr>
          <a:lstStyle/>
          <a:p>
            <a:r>
              <a:rPr kumimoji="1" lang="ja-JP" altLang="en-US" sz="3600" dirty="0" smtClean="0">
                <a:latin typeface="+mj-ea"/>
                <a:ea typeface="+mj-ea"/>
              </a:rPr>
              <a:t>誤飲について</a:t>
            </a:r>
            <a:endParaRPr kumimoji="1" lang="ja-JP" altLang="en-US" sz="3600" dirty="0">
              <a:latin typeface="+mj-ea"/>
              <a:ea typeface="+mj-ea"/>
            </a:endParaRPr>
          </a:p>
        </p:txBody>
      </p:sp>
      <p:sp>
        <p:nvSpPr>
          <p:cNvPr id="5" name="正方形/長方形 4"/>
          <p:cNvSpPr/>
          <p:nvPr/>
        </p:nvSpPr>
        <p:spPr>
          <a:xfrm>
            <a:off x="2362200" y="3124200"/>
            <a:ext cx="4572000" cy="3077766"/>
          </a:xfrm>
          <a:prstGeom prst="rect">
            <a:avLst/>
          </a:prstGeom>
        </p:spPr>
        <p:txBody>
          <a:bodyPr>
            <a:spAutoFit/>
          </a:bodyPr>
          <a:lstStyle/>
          <a:p>
            <a:pPr>
              <a:spcAft>
                <a:spcPts val="1200"/>
              </a:spcAft>
              <a:buNone/>
            </a:pPr>
            <a:r>
              <a:rPr lang="ja-JP" altLang="en-US" sz="2400" dirty="0" smtClean="0">
                <a:latin typeface="HG丸ｺﾞｼｯｸM-PRO" pitchFamily="50" charset="-128"/>
                <a:ea typeface="HG丸ｺﾞｼｯｸM-PRO" pitchFamily="50" charset="-128"/>
              </a:rPr>
              <a:t>＜誤飲の主なもの＞</a:t>
            </a:r>
            <a:endParaRPr lang="en-US" altLang="ja-JP" sz="2400" dirty="0" smtClean="0">
              <a:latin typeface="HG丸ｺﾞｼｯｸM-PRO" pitchFamily="50" charset="-128"/>
              <a:ea typeface="HG丸ｺﾞｼｯｸM-PRO" pitchFamily="50" charset="-128"/>
            </a:endParaRPr>
          </a:p>
          <a:p>
            <a:pPr>
              <a:spcAft>
                <a:spcPts val="1200"/>
              </a:spcAft>
              <a:buFont typeface="Arial"/>
              <a:buChar char="•"/>
            </a:pPr>
            <a:r>
              <a:rPr lang="ja-JP" altLang="en-US" sz="2400" dirty="0" smtClean="0">
                <a:latin typeface="HG丸ｺﾞｼｯｸM-PRO" pitchFamily="50" charset="-128"/>
                <a:ea typeface="HG丸ｺﾞｼｯｸM-PRO" pitchFamily="50" charset="-128"/>
              </a:rPr>
              <a:t>タバコ</a:t>
            </a:r>
            <a:endParaRPr lang="en-US" altLang="ja-JP" sz="2400" dirty="0" smtClean="0">
              <a:latin typeface="HG丸ｺﾞｼｯｸM-PRO" pitchFamily="50" charset="-128"/>
              <a:ea typeface="HG丸ｺﾞｼｯｸM-PRO" pitchFamily="50" charset="-128"/>
            </a:endParaRPr>
          </a:p>
          <a:p>
            <a:pPr>
              <a:spcAft>
                <a:spcPts val="1200"/>
              </a:spcAft>
              <a:buFont typeface="Arial"/>
              <a:buChar char="•"/>
            </a:pPr>
            <a:r>
              <a:rPr lang="ja-JP" altLang="en-US" sz="2400" dirty="0" smtClean="0">
                <a:latin typeface="HG丸ｺﾞｼｯｸM-PRO" pitchFamily="50" charset="-128"/>
                <a:ea typeface="HG丸ｺﾞｼｯｸM-PRO" pitchFamily="50" charset="-128"/>
              </a:rPr>
              <a:t>医薬品</a:t>
            </a:r>
            <a:endParaRPr lang="en-US" altLang="ja-JP" sz="2400" dirty="0" smtClean="0">
              <a:latin typeface="HG丸ｺﾞｼｯｸM-PRO" pitchFamily="50" charset="-128"/>
              <a:ea typeface="HG丸ｺﾞｼｯｸM-PRO" pitchFamily="50" charset="-128"/>
            </a:endParaRPr>
          </a:p>
          <a:p>
            <a:pPr>
              <a:spcAft>
                <a:spcPts val="1200"/>
              </a:spcAft>
              <a:buFont typeface="Arial"/>
              <a:buChar char="•"/>
            </a:pPr>
            <a:r>
              <a:rPr lang="ja-JP" altLang="en-US" sz="2400" dirty="0" smtClean="0">
                <a:latin typeface="HG丸ｺﾞｼｯｸM-PRO" pitchFamily="50" charset="-128"/>
                <a:ea typeface="HG丸ｺﾞｼｯｸM-PRO" pitchFamily="50" charset="-128"/>
              </a:rPr>
              <a:t>ビー玉、おはじ等玩具</a:t>
            </a:r>
            <a:endParaRPr lang="en-US" altLang="ja-JP" sz="2400" dirty="0" smtClean="0">
              <a:latin typeface="HG丸ｺﾞｼｯｸM-PRO" pitchFamily="50" charset="-128"/>
              <a:ea typeface="HG丸ｺﾞｼｯｸM-PRO" pitchFamily="50" charset="-128"/>
            </a:endParaRPr>
          </a:p>
          <a:p>
            <a:pPr>
              <a:spcAft>
                <a:spcPts val="1200"/>
              </a:spcAft>
              <a:buFont typeface="Arial"/>
              <a:buChar char="•"/>
            </a:pPr>
            <a:r>
              <a:rPr lang="ja-JP" altLang="en-US" sz="2400" dirty="0" smtClean="0">
                <a:latin typeface="HG丸ｺﾞｼｯｸM-PRO" pitchFamily="50" charset="-128"/>
                <a:ea typeface="HG丸ｺﾞｼｯｸM-PRO" pitchFamily="50" charset="-128"/>
              </a:rPr>
              <a:t>洗浄剤等</a:t>
            </a:r>
            <a:endParaRPr lang="en-US" altLang="ja-JP" sz="2400" dirty="0" smtClean="0">
              <a:latin typeface="HG丸ｺﾞｼｯｸM-PRO" pitchFamily="50" charset="-128"/>
              <a:ea typeface="HG丸ｺﾞｼｯｸM-PRO" pitchFamily="50" charset="-128"/>
            </a:endParaRPr>
          </a:p>
          <a:p>
            <a:pPr>
              <a:spcAft>
                <a:spcPts val="1200"/>
              </a:spcAft>
              <a:buFont typeface="Arial"/>
              <a:buChar char="•"/>
            </a:pPr>
            <a:r>
              <a:rPr lang="ja-JP" altLang="en-US" sz="2400" dirty="0" smtClean="0">
                <a:latin typeface="HG丸ｺﾞｼｯｸM-PRO" pitchFamily="50" charset="-128"/>
                <a:ea typeface="HG丸ｺﾞｼｯｸM-PRO" pitchFamily="50" charset="-128"/>
              </a:rPr>
              <a:t>コイン　　　</a:t>
            </a:r>
            <a:endParaRPr lang="ja-JP" alt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0" y="304800"/>
            <a:ext cx="5095056" cy="788640"/>
          </a:xfrm>
        </p:spPr>
        <p:txBody>
          <a:bodyPr>
            <a:normAutofit/>
          </a:bodyPr>
          <a:lstStyle/>
          <a:p>
            <a:r>
              <a:rPr kumimoji="1" lang="ja-JP" altLang="en-US" sz="3600" dirty="0" smtClean="0"/>
              <a:t>誤飲を防ぐには？</a:t>
            </a:r>
            <a:endParaRPr kumimoji="1" lang="ja-JP" altLang="en-US" sz="3600" dirty="0"/>
          </a:p>
        </p:txBody>
      </p:sp>
      <p:sp>
        <p:nvSpPr>
          <p:cNvPr id="3" name="コンテンツ プレースホルダ 2"/>
          <p:cNvSpPr>
            <a:spLocks noGrp="1"/>
          </p:cNvSpPr>
          <p:nvPr>
            <p:ph sz="quarter" idx="1"/>
          </p:nvPr>
        </p:nvSpPr>
        <p:spPr>
          <a:xfrm>
            <a:off x="457200" y="1295400"/>
            <a:ext cx="8422704" cy="5257800"/>
          </a:xfrm>
        </p:spPr>
        <p:txBody>
          <a:bodyPr>
            <a:noAutofit/>
          </a:bodyPr>
          <a:lstStyle/>
          <a:p>
            <a:pPr>
              <a:spcAft>
                <a:spcPts val="600"/>
              </a:spcAft>
            </a:pPr>
            <a:r>
              <a:rPr kumimoji="1" lang="ja-JP" altLang="en-US" sz="2400" dirty="0" smtClean="0">
                <a:latin typeface="HG丸ｺﾞｼｯｸM-PRO" pitchFamily="50" charset="-128"/>
                <a:ea typeface="HG丸ｺﾞｼｯｸM-PRO" pitchFamily="50" charset="-128"/>
              </a:rPr>
              <a:t>口に</a:t>
            </a:r>
            <a:r>
              <a:rPr lang="ja-JP" altLang="en-US" sz="2400" dirty="0" smtClean="0">
                <a:latin typeface="HG丸ｺﾞｼｯｸM-PRO" pitchFamily="50" charset="-128"/>
                <a:ea typeface="HG丸ｺﾞｼｯｸM-PRO" pitchFamily="50" charset="-128"/>
              </a:rPr>
              <a:t>入る</a:t>
            </a:r>
            <a:r>
              <a:rPr kumimoji="1" lang="ja-JP" altLang="en-US" sz="2400" dirty="0" smtClean="0">
                <a:latin typeface="HG丸ｺﾞｼｯｸM-PRO" pitchFamily="50" charset="-128"/>
                <a:ea typeface="HG丸ｺﾞｼｯｸM-PRO" pitchFamily="50" charset="-128"/>
              </a:rPr>
              <a:t>サイズのものは手の届かないところへ</a:t>
            </a:r>
            <a:endParaRPr kumimoji="1" lang="en-US" altLang="ja-JP" sz="2400" dirty="0" smtClean="0">
              <a:latin typeface="HG丸ｺﾞｼｯｸM-PRO" pitchFamily="50" charset="-128"/>
              <a:ea typeface="HG丸ｺﾞｼｯｸM-PRO" pitchFamily="50" charset="-128"/>
            </a:endParaRPr>
          </a:p>
          <a:p>
            <a:pPr>
              <a:spcAft>
                <a:spcPts val="600"/>
              </a:spcAft>
              <a:buNone/>
            </a:pPr>
            <a:r>
              <a:rPr lang="ja-JP" altLang="en-US" sz="2400" dirty="0" smtClean="0">
                <a:latin typeface="HG丸ｺﾞｼｯｸM-PRO" pitchFamily="50" charset="-128"/>
                <a:ea typeface="HG丸ｺﾞｼｯｸM-PRO" pitchFamily="50" charset="-128"/>
              </a:rPr>
              <a:t>　　→　床から１</a:t>
            </a:r>
            <a:r>
              <a:rPr lang="en-US" altLang="ja-JP" sz="2400" dirty="0" smtClean="0">
                <a:latin typeface="HG丸ｺﾞｼｯｸM-PRO" pitchFamily="50" charset="-128"/>
                <a:ea typeface="HG丸ｺﾞｼｯｸM-PRO" pitchFamily="50" charset="-128"/>
              </a:rPr>
              <a:t>m</a:t>
            </a:r>
            <a:r>
              <a:rPr lang="ja-JP" altLang="en-US" sz="2400" dirty="0" smtClean="0">
                <a:latin typeface="HG丸ｺﾞｼｯｸM-PRO" pitchFamily="50" charset="-128"/>
                <a:ea typeface="HG丸ｺﾞｼｯｸM-PRO" pitchFamily="50" charset="-128"/>
              </a:rPr>
              <a:t>以上の高さのところに収納する</a:t>
            </a:r>
            <a:endParaRPr lang="en-US" altLang="ja-JP" sz="2400" dirty="0" smtClean="0">
              <a:latin typeface="HG丸ｺﾞｼｯｸM-PRO" pitchFamily="50" charset="-128"/>
              <a:ea typeface="HG丸ｺﾞｼｯｸM-PRO" pitchFamily="50" charset="-128"/>
            </a:endParaRPr>
          </a:p>
          <a:p>
            <a:pPr>
              <a:spcAft>
                <a:spcPts val="600"/>
              </a:spcAft>
              <a:buNone/>
            </a:pPr>
            <a:r>
              <a:rPr kumimoji="1" lang="ja-JP" altLang="en-US" sz="2400" dirty="0" smtClean="0">
                <a:latin typeface="HG丸ｺﾞｼｯｸM-PRO" pitchFamily="50" charset="-128"/>
                <a:ea typeface="HG丸ｺﾞｼｯｸM-PRO" pitchFamily="50" charset="-128"/>
              </a:rPr>
              <a:t>　　</a:t>
            </a:r>
            <a:r>
              <a:rPr lang="ja-JP" altLang="en-US" sz="2400" dirty="0" smtClean="0">
                <a:latin typeface="HG丸ｺﾞｼｯｸM-PRO" pitchFamily="50" charset="-128"/>
                <a:ea typeface="HG丸ｺﾞｼｯｸM-PRO" pitchFamily="50" charset="-128"/>
              </a:rPr>
              <a:t>→　</a:t>
            </a:r>
            <a:r>
              <a:rPr kumimoji="1" lang="ja-JP" altLang="en-US" sz="2400" dirty="0" smtClean="0">
                <a:latin typeface="HG丸ｺﾞｼｯｸM-PRO" pitchFamily="50" charset="-128"/>
                <a:ea typeface="HG丸ｺﾞｼｯｸM-PRO" pitchFamily="50" charset="-128"/>
              </a:rPr>
              <a:t>食べ物と同じところに置かない</a:t>
            </a:r>
            <a:endParaRPr kumimoji="1" lang="en-US" altLang="ja-JP" sz="2400" dirty="0" smtClean="0">
              <a:latin typeface="HG丸ｺﾞｼｯｸM-PRO" pitchFamily="50" charset="-128"/>
              <a:ea typeface="HG丸ｺﾞｼｯｸM-PRO" pitchFamily="50" charset="-128"/>
            </a:endParaRPr>
          </a:p>
          <a:p>
            <a:pPr>
              <a:spcAft>
                <a:spcPts val="600"/>
              </a:spcAft>
            </a:pPr>
            <a:r>
              <a:rPr lang="ja-JP" altLang="en-US" sz="2400" dirty="0" smtClean="0">
                <a:latin typeface="HG丸ｺﾞｼｯｸM-PRO" pitchFamily="50" charset="-128"/>
                <a:ea typeface="HG丸ｺﾞｼｯｸM-PRO" pitchFamily="50" charset="-128"/>
              </a:rPr>
              <a:t>まぎらわしい使い方を避ける</a:t>
            </a:r>
            <a:endParaRPr lang="en-US" altLang="ja-JP" sz="2400" dirty="0" smtClean="0">
              <a:latin typeface="HG丸ｺﾞｼｯｸM-PRO" pitchFamily="50" charset="-128"/>
              <a:ea typeface="HG丸ｺﾞｼｯｸM-PRO" pitchFamily="50" charset="-128"/>
            </a:endParaRPr>
          </a:p>
          <a:p>
            <a:pPr>
              <a:spcAft>
                <a:spcPts val="600"/>
              </a:spcAft>
              <a:buNone/>
            </a:pPr>
            <a:r>
              <a:rPr kumimoji="1" lang="ja-JP" altLang="en-US" sz="2400" dirty="0" smtClean="0">
                <a:latin typeface="HG丸ｺﾞｼｯｸM-PRO" pitchFamily="50" charset="-128"/>
                <a:ea typeface="HG丸ｺﾞｼｯｸM-PRO" pitchFamily="50" charset="-128"/>
              </a:rPr>
              <a:t>　　→　ジュースの缶を灰皿代わりにしない</a:t>
            </a:r>
            <a:endParaRPr kumimoji="1" lang="en-US" altLang="ja-JP" sz="2400" dirty="0" smtClean="0">
              <a:latin typeface="HG丸ｺﾞｼｯｸM-PRO" pitchFamily="50" charset="-128"/>
              <a:ea typeface="HG丸ｺﾞｼｯｸM-PRO" pitchFamily="50" charset="-128"/>
            </a:endParaRPr>
          </a:p>
          <a:p>
            <a:pPr>
              <a:spcAft>
                <a:spcPts val="600"/>
              </a:spcAft>
              <a:buNone/>
            </a:pPr>
            <a:r>
              <a:rPr lang="ja-JP" altLang="en-US" sz="2400" dirty="0" smtClean="0">
                <a:latin typeface="HG丸ｺﾞｼｯｸM-PRO" pitchFamily="50" charset="-128"/>
                <a:ea typeface="HG丸ｺﾞｼｯｸM-PRO" pitchFamily="50" charset="-128"/>
              </a:rPr>
              <a:t>　　→　漂白剤や洗浄剤を食器やペットボトルに入れない</a:t>
            </a:r>
            <a:endParaRPr lang="en-US" altLang="ja-JP" sz="2400" dirty="0" smtClean="0">
              <a:latin typeface="HG丸ｺﾞｼｯｸM-PRO" pitchFamily="50" charset="-128"/>
              <a:ea typeface="HG丸ｺﾞｼｯｸM-PRO" pitchFamily="50" charset="-128"/>
            </a:endParaRPr>
          </a:p>
          <a:p>
            <a:pPr>
              <a:spcAft>
                <a:spcPts val="600"/>
              </a:spcAft>
            </a:pPr>
            <a:r>
              <a:rPr lang="ja-JP" altLang="en-US" sz="2400" dirty="0" smtClean="0">
                <a:latin typeface="HG丸ｺﾞｼｯｸM-PRO" pitchFamily="50" charset="-128"/>
                <a:ea typeface="HG丸ｺﾞｼｯｸM-PRO" pitchFamily="50" charset="-128"/>
              </a:rPr>
              <a:t>危険なものは鍵のかかるところへ</a:t>
            </a:r>
            <a:endParaRPr lang="en-US" altLang="ja-JP" sz="2400" dirty="0" smtClean="0">
              <a:latin typeface="HG丸ｺﾞｼｯｸM-PRO" pitchFamily="50" charset="-128"/>
              <a:ea typeface="HG丸ｺﾞｼｯｸM-PRO" pitchFamily="50" charset="-128"/>
            </a:endParaRPr>
          </a:p>
          <a:p>
            <a:pPr>
              <a:spcAft>
                <a:spcPts val="600"/>
              </a:spcAft>
              <a:buNone/>
            </a:pPr>
            <a:r>
              <a:rPr lang="ja-JP" altLang="en-US" sz="2400" dirty="0">
                <a:latin typeface="HG丸ｺﾞｼｯｸM-PRO" pitchFamily="50" charset="-128"/>
                <a:ea typeface="HG丸ｺﾞｼｯｸM-PRO" pitchFamily="50" charset="-128"/>
              </a:rPr>
              <a:t>　</a:t>
            </a:r>
            <a:r>
              <a:rPr lang="ja-JP" altLang="en-US" sz="2400" dirty="0" smtClean="0">
                <a:latin typeface="HG丸ｺﾞｼｯｸM-PRO" pitchFamily="50" charset="-128"/>
                <a:ea typeface="HG丸ｺﾞｼｯｸM-PRO" pitchFamily="50" charset="-128"/>
              </a:rPr>
              <a:t>　→　ゴミ箱に捨てない</a:t>
            </a:r>
            <a:endParaRPr lang="en-US" altLang="ja-JP" sz="2400" dirty="0" smtClean="0">
              <a:latin typeface="HG丸ｺﾞｼｯｸM-PRO" pitchFamily="50" charset="-128"/>
              <a:ea typeface="HG丸ｺﾞｼｯｸM-PRO" pitchFamily="50" charset="-128"/>
            </a:endParaRPr>
          </a:p>
          <a:p>
            <a:pPr>
              <a:spcAft>
                <a:spcPts val="600"/>
              </a:spcAft>
            </a:pPr>
            <a:r>
              <a:rPr kumimoji="1" lang="ja-JP" altLang="en-US" sz="2400" dirty="0" smtClean="0">
                <a:latin typeface="HG丸ｺﾞｼｯｸM-PRO" pitchFamily="50" charset="-128"/>
                <a:ea typeface="HG丸ｺﾞｼｯｸM-PRO" pitchFamily="50" charset="-128"/>
              </a:rPr>
              <a:t>きょうだいへの配慮　</a:t>
            </a:r>
            <a:endParaRPr kumimoji="1" lang="en-US" altLang="ja-JP" sz="2400" dirty="0" smtClean="0">
              <a:latin typeface="HG丸ｺﾞｼｯｸM-PRO" pitchFamily="50" charset="-128"/>
              <a:ea typeface="HG丸ｺﾞｼｯｸM-PRO" pitchFamily="50" charset="-128"/>
            </a:endParaRPr>
          </a:p>
          <a:p>
            <a:pPr>
              <a:spcAft>
                <a:spcPts val="600"/>
              </a:spcAft>
              <a:buNone/>
            </a:pPr>
            <a:r>
              <a:rPr lang="ja-JP" altLang="en-US" sz="2400" dirty="0" smtClean="0">
                <a:latin typeface="HG丸ｺﾞｼｯｸM-PRO" pitchFamily="50" charset="-128"/>
                <a:ea typeface="HG丸ｺﾞｼｯｸM-PRO" pitchFamily="50" charset="-128"/>
              </a:rPr>
              <a:t>　　→　</a:t>
            </a:r>
            <a:r>
              <a:rPr kumimoji="1" lang="ja-JP" altLang="en-US" sz="2400" dirty="0" smtClean="0">
                <a:latin typeface="HG丸ｺﾞｼｯｸM-PRO" pitchFamily="50" charset="-128"/>
                <a:ea typeface="HG丸ｺﾞｼｯｸM-PRO" pitchFamily="50" charset="-128"/>
              </a:rPr>
              <a:t>おもちゃ等は片付ける</a:t>
            </a:r>
            <a:endParaRPr kumimoji="1" lang="en-US" altLang="ja-JP" sz="2400" dirty="0" smtClean="0">
              <a:latin typeface="HG丸ｺﾞｼｯｸM-PRO" pitchFamily="50" charset="-128"/>
              <a:ea typeface="HG丸ｺﾞｼｯｸM-PRO" pitchFamily="50" charset="-128"/>
            </a:endParaRPr>
          </a:p>
          <a:p>
            <a:pPr>
              <a:buNone/>
            </a:pPr>
            <a:endParaRPr kumimoji="1" lang="en-US" altLang="ja-JP" sz="2400" dirty="0" smtClean="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7010400" cy="990600"/>
          </a:xfrm>
        </p:spPr>
        <p:txBody>
          <a:bodyPr>
            <a:normAutofit/>
          </a:bodyPr>
          <a:lstStyle/>
          <a:p>
            <a:r>
              <a:rPr kumimoji="1" lang="ja-JP" altLang="en-US" dirty="0" smtClean="0"/>
              <a:t>誤嚥（気管支異物）</a:t>
            </a:r>
            <a:endParaRPr kumimoji="1" lang="ja-JP" altLang="en-US" dirty="0"/>
          </a:p>
        </p:txBody>
      </p:sp>
      <p:sp>
        <p:nvSpPr>
          <p:cNvPr id="3" name="コンテンツ プレースホルダ 2"/>
          <p:cNvSpPr>
            <a:spLocks noGrp="1"/>
          </p:cNvSpPr>
          <p:nvPr>
            <p:ph sz="quarter" idx="1"/>
          </p:nvPr>
        </p:nvSpPr>
        <p:spPr>
          <a:xfrm>
            <a:off x="381000" y="1447800"/>
            <a:ext cx="8229600" cy="2691554"/>
          </a:xfrm>
        </p:spPr>
        <p:txBody>
          <a:bodyPr>
            <a:normAutofit fontScale="92500" lnSpcReduction="20000"/>
          </a:bodyPr>
          <a:lstStyle/>
          <a:p>
            <a:r>
              <a:rPr kumimoji="1" lang="ja-JP" altLang="en-US" dirty="0" smtClean="0">
                <a:latin typeface="HG丸ｺﾞｼｯｸM-PRO" pitchFamily="50" charset="-128"/>
                <a:ea typeface="HG丸ｺﾞｼｯｸM-PRO" pitchFamily="50" charset="-128"/>
              </a:rPr>
              <a:t>異物で最も多いのは</a:t>
            </a:r>
            <a:r>
              <a:rPr lang="ja-JP" altLang="en-US" dirty="0" smtClean="0">
                <a:latin typeface="HG丸ｺﾞｼｯｸM-PRO" pitchFamily="50" charset="-128"/>
                <a:ea typeface="HG丸ｺﾞｼｯｸM-PRO" pitchFamily="50" charset="-128"/>
              </a:rPr>
              <a:t>・・・</a:t>
            </a:r>
            <a:r>
              <a:rPr lang="ja-JP" altLang="ja-JP" dirty="0" smtClean="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「ピーナッツ」</a:t>
            </a:r>
            <a:endParaRPr kumimoji="1"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節分の豆まきの翌日は豆による気管支異物が多発</a:t>
            </a:r>
            <a:endParaRPr lang="en-US" altLang="ja-JP" dirty="0" smtClean="0">
              <a:latin typeface="HG丸ｺﾞｼｯｸM-PRO" pitchFamily="50" charset="-128"/>
              <a:ea typeface="HG丸ｺﾞｼｯｸM-PRO" pitchFamily="50" charset="-128"/>
            </a:endParaRPr>
          </a:p>
          <a:p>
            <a:pPr>
              <a:buNone/>
            </a:pPr>
            <a:endParaRPr kumimoji="1"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保護者が見ていないことが多い</a:t>
            </a:r>
            <a:endParaRPr kumimoji="1" lang="ja-JP" altLang="en-US" dirty="0">
              <a:latin typeface="HG丸ｺﾞｼｯｸM-PRO" pitchFamily="50" charset="-128"/>
              <a:ea typeface="HG丸ｺﾞｼｯｸM-PRO" pitchFamily="50" charset="-128"/>
            </a:endParaRPr>
          </a:p>
        </p:txBody>
      </p:sp>
      <p:pic>
        <p:nvPicPr>
          <p:cNvPr id="3075" name="Picture 3"/>
          <p:cNvPicPr>
            <a:picLocks noChangeAspect="1" noChangeArrowheads="1"/>
          </p:cNvPicPr>
          <p:nvPr/>
        </p:nvPicPr>
        <p:blipFill>
          <a:blip r:embed="rId2" cstate="print"/>
          <a:srcRect/>
          <a:stretch>
            <a:fillRect/>
          </a:stretch>
        </p:blipFill>
        <p:spPr bwMode="auto">
          <a:xfrm>
            <a:off x="4953000" y="1371600"/>
            <a:ext cx="1357321" cy="1500197"/>
          </a:xfrm>
          <a:prstGeom prst="rect">
            <a:avLst/>
          </a:prstGeom>
          <a:noFill/>
          <a:ln w="9525">
            <a:noFill/>
            <a:miter lim="800000"/>
            <a:headEnd/>
            <a:tailEnd/>
          </a:ln>
          <a:effectLst/>
        </p:spPr>
      </p:pic>
      <p:sp>
        <p:nvSpPr>
          <p:cNvPr id="6" name="正方形/長方形 5"/>
          <p:cNvSpPr/>
          <p:nvPr/>
        </p:nvSpPr>
        <p:spPr>
          <a:xfrm>
            <a:off x="1371600" y="4191000"/>
            <a:ext cx="4572000" cy="1846659"/>
          </a:xfrm>
          <a:prstGeom prst="rect">
            <a:avLst/>
          </a:prstGeom>
        </p:spPr>
        <p:txBody>
          <a:bodyPr wrap="square">
            <a:spAutoFit/>
          </a:bodyPr>
          <a:lstStyle/>
          <a:p>
            <a:pPr>
              <a:spcAft>
                <a:spcPts val="1800"/>
              </a:spcAft>
              <a:buFont typeface="Wingdings" charset="2"/>
              <a:buChar char="ü"/>
            </a:pPr>
            <a:r>
              <a:rPr lang="ja-JP" altLang="en-US" sz="2800" dirty="0" smtClean="0">
                <a:latin typeface="HG丸ｺﾞｼｯｸM-PRO" pitchFamily="50" charset="-128"/>
                <a:ea typeface="HG丸ｺﾞｼｯｸM-PRO" pitchFamily="50" charset="-128"/>
              </a:rPr>
              <a:t>突然はじまった咳込み</a:t>
            </a:r>
            <a:endParaRPr lang="en-US" altLang="ja-JP" sz="2800" dirty="0" smtClean="0">
              <a:latin typeface="HG丸ｺﾞｼｯｸM-PRO" pitchFamily="50" charset="-128"/>
              <a:ea typeface="HG丸ｺﾞｼｯｸM-PRO" pitchFamily="50" charset="-128"/>
            </a:endParaRPr>
          </a:p>
          <a:p>
            <a:pPr>
              <a:spcAft>
                <a:spcPts val="1800"/>
              </a:spcAft>
              <a:buFont typeface="Wingdings" charset="2"/>
              <a:buChar char="ü"/>
            </a:pPr>
            <a:r>
              <a:rPr lang="ja-JP" altLang="en-US" sz="2800" dirty="0" smtClean="0">
                <a:latin typeface="HG丸ｺﾞｼｯｸM-PRO" pitchFamily="50" charset="-128"/>
                <a:ea typeface="HG丸ｺﾞｼｯｸM-PRO" pitchFamily="50" charset="-128"/>
              </a:rPr>
              <a:t>よだれ</a:t>
            </a:r>
            <a:endParaRPr lang="en-US" altLang="ja-JP" sz="2800" dirty="0" smtClean="0">
              <a:latin typeface="HG丸ｺﾞｼｯｸM-PRO" pitchFamily="50" charset="-128"/>
              <a:ea typeface="HG丸ｺﾞｼｯｸM-PRO" pitchFamily="50" charset="-128"/>
            </a:endParaRPr>
          </a:p>
          <a:p>
            <a:pPr>
              <a:spcAft>
                <a:spcPts val="1800"/>
              </a:spcAft>
              <a:buFont typeface="Wingdings" charset="2"/>
              <a:buChar char="ü"/>
            </a:pPr>
            <a:r>
              <a:rPr lang="ja-JP" altLang="en-US" sz="2800" dirty="0" smtClean="0">
                <a:latin typeface="HG丸ｺﾞｼｯｸM-PRO" pitchFamily="50" charset="-128"/>
                <a:ea typeface="HG丸ｺﾞｼｯｸM-PRO" pitchFamily="50" charset="-128"/>
              </a:rPr>
              <a:t>長期にわたる咳</a:t>
            </a:r>
            <a:endParaRPr lang="ja-JP" altLang="en-US" sz="2800"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381000"/>
            <a:ext cx="8229600" cy="1066800"/>
          </a:xfrm>
        </p:spPr>
        <p:txBody>
          <a:bodyPr/>
          <a:lstStyle/>
          <a:p>
            <a:r>
              <a:rPr kumimoji="1" lang="ja-JP" altLang="en-US" dirty="0" smtClean="0"/>
              <a:t>誤嚥を防止するためには</a:t>
            </a:r>
            <a:endParaRPr kumimoji="1" lang="ja-JP" altLang="en-US" dirty="0"/>
          </a:p>
        </p:txBody>
      </p:sp>
      <p:sp>
        <p:nvSpPr>
          <p:cNvPr id="3" name="コンテンツ プレースホルダ 2"/>
          <p:cNvSpPr>
            <a:spLocks noGrp="1"/>
          </p:cNvSpPr>
          <p:nvPr>
            <p:ph sz="quarter" idx="1"/>
          </p:nvPr>
        </p:nvSpPr>
        <p:spPr>
          <a:xfrm>
            <a:off x="457200" y="1600200"/>
            <a:ext cx="8229600" cy="4500594"/>
          </a:xfrm>
        </p:spPr>
        <p:txBody>
          <a:bodyPr>
            <a:normAutofit fontScale="85000" lnSpcReduction="10000"/>
          </a:bodyPr>
          <a:lstStyle/>
          <a:p>
            <a:r>
              <a:rPr kumimoji="1" lang="en-US" altLang="ja-JP" dirty="0" smtClean="0">
                <a:latin typeface="HG丸ｺﾞｼｯｸM-PRO" pitchFamily="50" charset="-128"/>
                <a:ea typeface="HG丸ｺﾞｼｯｸM-PRO" pitchFamily="50" charset="-128"/>
              </a:rPr>
              <a:t>3</a:t>
            </a:r>
            <a:r>
              <a:rPr kumimoji="1" lang="ja-JP" altLang="en-US" dirty="0" smtClean="0">
                <a:latin typeface="HG丸ｺﾞｼｯｸM-PRO" pitchFamily="50" charset="-128"/>
                <a:ea typeface="HG丸ｺﾞｼｯｸM-PRO" pitchFamily="50" charset="-128"/>
              </a:rPr>
              <a:t>歳未満の乳幼児には、ピーナッツなどの乾いた豆類、ピーナッツを含んだせんべいやチョコレートは食べさせない</a:t>
            </a:r>
            <a:endParaRPr kumimoji="1" lang="en-US" altLang="ja-JP" dirty="0" smtClean="0">
              <a:latin typeface="HG丸ｺﾞｼｯｸM-PRO" pitchFamily="50" charset="-128"/>
              <a:ea typeface="HG丸ｺﾞｼｯｸM-PRO" pitchFamily="50" charset="-128"/>
            </a:endParaRPr>
          </a:p>
          <a:p>
            <a:pPr>
              <a:buNone/>
            </a:pPr>
            <a:endParaRPr kumimoji="1" lang="en-US" altLang="ja-JP" dirty="0" smtClean="0">
              <a:latin typeface="HG丸ｺﾞｼｯｸM-PRO" pitchFamily="50" charset="-128"/>
              <a:ea typeface="HG丸ｺﾞｼｯｸM-PRO" pitchFamily="50" charset="-128"/>
            </a:endParaRPr>
          </a:p>
          <a:p>
            <a:r>
              <a:rPr kumimoji="1" lang="ja-JP" altLang="en-US" dirty="0" smtClean="0">
                <a:latin typeface="HG丸ｺﾞｼｯｸM-PRO" pitchFamily="50" charset="-128"/>
                <a:ea typeface="HG丸ｺﾞｼｯｸM-PRO" pitchFamily="50" charset="-128"/>
              </a:rPr>
              <a:t>仰向けや歩きながらものを食べさせない</a:t>
            </a:r>
            <a:endParaRPr kumimoji="1" lang="en-US" altLang="ja-JP" dirty="0" smtClean="0">
              <a:latin typeface="HG丸ｺﾞｼｯｸM-PRO" pitchFamily="50" charset="-128"/>
              <a:ea typeface="HG丸ｺﾞｼｯｸM-PRO" pitchFamily="50" charset="-128"/>
            </a:endParaRPr>
          </a:p>
          <a:p>
            <a:pPr>
              <a:buNone/>
            </a:pPr>
            <a:endParaRPr kumimoji="1"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急停車する可能性のある車や揺れる電車や飛行機では、アメや豆類等はなるべく食べさせない</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番外編：おはし、歯ブラシ、</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棒に刺さっている食べ物</a:t>
            </a:r>
          </a:p>
          <a:p>
            <a:endParaRPr lang="en-US" altLang="ja-JP" dirty="0" smtClean="0">
              <a:latin typeface="HG丸ｺﾞｼｯｸM-PRO" pitchFamily="50" charset="-128"/>
              <a:ea typeface="HG丸ｺﾞｼｯｸM-PRO" pitchFamily="50" charset="-128"/>
            </a:endParaRPr>
          </a:p>
        </p:txBody>
      </p:sp>
      <p:pic>
        <p:nvPicPr>
          <p:cNvPr id="1026" name="Picture 2" descr="C:\Users\事務局6\AppData\Local\Microsoft\Windows\Temporary Internet Files\Content.IE5\KSOBDIVT\MC900418320[1].wmf"/>
          <p:cNvPicPr>
            <a:picLocks noChangeAspect="1" noChangeArrowheads="1"/>
          </p:cNvPicPr>
          <p:nvPr/>
        </p:nvPicPr>
        <p:blipFill>
          <a:blip r:embed="rId2" cstate="print"/>
          <a:srcRect/>
          <a:stretch>
            <a:fillRect/>
          </a:stretch>
        </p:blipFill>
        <p:spPr bwMode="auto">
          <a:xfrm>
            <a:off x="7239000" y="2438400"/>
            <a:ext cx="1527962" cy="152704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533400" y="1828800"/>
            <a:ext cx="8153400" cy="3867168"/>
          </a:xfrm>
        </p:spPr>
        <p:txBody>
          <a:bodyPr>
            <a:normAutofit fontScale="85000" lnSpcReduction="10000"/>
          </a:bodyPr>
          <a:lstStyle/>
          <a:p>
            <a:r>
              <a:rPr kumimoji="1" lang="ja-JP" altLang="en-US" dirty="0" smtClean="0">
                <a:latin typeface="HG丸ｺﾞｼｯｸM-PRO" pitchFamily="50" charset="-128"/>
                <a:ea typeface="HG丸ｺﾞｼｯｸM-PRO" pitchFamily="50" charset="-128"/>
              </a:rPr>
              <a:t>食物塊</a:t>
            </a:r>
            <a:r>
              <a:rPr lang="ja-JP" altLang="en-US" dirty="0" smtClean="0">
                <a:latin typeface="HG丸ｺﾞｼｯｸM-PRO" pitchFamily="50" charset="-128"/>
                <a:ea typeface="HG丸ｺﾞｼｯｸM-PRO" pitchFamily="50" charset="-128"/>
              </a:rPr>
              <a:t>を小さく調理する</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良くかむ　</a:t>
            </a:r>
            <a:r>
              <a:rPr kumimoji="1" lang="ja-JP" altLang="en-US" dirty="0" smtClean="0">
                <a:latin typeface="HG丸ｺﾞｼｯｸM-PRO" pitchFamily="50" charset="-128"/>
                <a:ea typeface="HG丸ｺﾞｼｯｸM-PRO" pitchFamily="50" charset="-128"/>
              </a:rPr>
              <a:t>頬張って大急ぎで食べない</a:t>
            </a:r>
            <a:endParaRPr kumimoji="1" lang="en-US" altLang="ja-JP" dirty="0" smtClean="0">
              <a:latin typeface="HG丸ｺﾞｼｯｸM-PRO" pitchFamily="50" charset="-128"/>
              <a:ea typeface="HG丸ｺﾞｼｯｸM-PRO" pitchFamily="50" charset="-128"/>
            </a:endParaRPr>
          </a:p>
          <a:p>
            <a:pPr>
              <a:buNone/>
            </a:pPr>
            <a:endParaRPr kumimoji="1"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食事中に幼児がびっくりするようなことは避ける</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食べ物を放り投げて食べることはしない</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endParaRPr kumimoji="1" lang="ja-JP" altLang="en-US" dirty="0">
              <a:latin typeface="HG丸ｺﾞｼｯｸM-PRO" pitchFamily="50" charset="-128"/>
              <a:ea typeface="HG丸ｺﾞｼｯｸM-PRO" pitchFamily="50" charset="-128"/>
            </a:endParaRPr>
          </a:p>
        </p:txBody>
      </p:sp>
      <p:pic>
        <p:nvPicPr>
          <p:cNvPr id="19458" name="Picture 2"/>
          <p:cNvPicPr>
            <a:picLocks noChangeAspect="1" noChangeArrowheads="1"/>
          </p:cNvPicPr>
          <p:nvPr/>
        </p:nvPicPr>
        <p:blipFill>
          <a:blip r:embed="rId2" cstate="print"/>
          <a:srcRect/>
          <a:stretch>
            <a:fillRect/>
          </a:stretch>
        </p:blipFill>
        <p:spPr bwMode="auto">
          <a:xfrm>
            <a:off x="7380312" y="63550"/>
            <a:ext cx="1595564" cy="2429346"/>
          </a:xfrm>
          <a:prstGeom prst="rect">
            <a:avLst/>
          </a:prstGeom>
          <a:noFill/>
          <a:ln w="9525">
            <a:noFill/>
            <a:miter lim="800000"/>
            <a:headEnd/>
            <a:tailEnd/>
          </a:ln>
          <a:effectLst/>
        </p:spPr>
      </p:pic>
      <p:sp>
        <p:nvSpPr>
          <p:cNvPr id="4" name="タイトル 1"/>
          <p:cNvSpPr>
            <a:spLocks noGrp="1"/>
          </p:cNvSpPr>
          <p:nvPr>
            <p:ph type="title"/>
          </p:nvPr>
        </p:nvSpPr>
        <p:spPr>
          <a:xfrm>
            <a:off x="457200" y="381000"/>
            <a:ext cx="8229600" cy="1066800"/>
          </a:xfrm>
        </p:spPr>
        <p:txBody>
          <a:bodyPr/>
          <a:lstStyle/>
          <a:p>
            <a:r>
              <a:rPr lang="ja-JP" altLang="en-US" dirty="0" smtClean="0"/>
              <a:t>誤嚥を</a:t>
            </a:r>
            <a:r>
              <a:rPr kumimoji="1" lang="ja-JP" altLang="en-US" dirty="0" smtClean="0"/>
              <a:t>防止するためには</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4638"/>
            <a:ext cx="6096000" cy="715962"/>
          </a:xfrm>
        </p:spPr>
        <p:txBody>
          <a:bodyPr>
            <a:normAutofit fontScale="90000"/>
          </a:bodyPr>
          <a:lstStyle/>
          <a:p>
            <a:r>
              <a:rPr kumimoji="1" lang="ja-JP" altLang="en-US" dirty="0" smtClean="0"/>
              <a:t>交通事故を防ごう</a:t>
            </a:r>
            <a:endParaRPr kumimoji="1" lang="ja-JP" altLang="en-US" dirty="0"/>
          </a:p>
        </p:txBody>
      </p:sp>
      <p:sp>
        <p:nvSpPr>
          <p:cNvPr id="3" name="コンテンツ プレースホルダ 2"/>
          <p:cNvSpPr>
            <a:spLocks noGrp="1"/>
          </p:cNvSpPr>
          <p:nvPr>
            <p:ph sz="quarter" idx="1"/>
          </p:nvPr>
        </p:nvSpPr>
        <p:spPr>
          <a:xfrm>
            <a:off x="533400" y="1600200"/>
            <a:ext cx="7772400" cy="4724400"/>
          </a:xfrm>
        </p:spPr>
        <p:txBody>
          <a:bodyPr>
            <a:normAutofit/>
          </a:bodyPr>
          <a:lstStyle/>
          <a:p>
            <a:pPr>
              <a:spcAft>
                <a:spcPts val="1200"/>
              </a:spcAft>
            </a:pPr>
            <a:r>
              <a:rPr kumimoji="1" lang="ja-JP" altLang="en-US" sz="2400" dirty="0" smtClean="0">
                <a:latin typeface="HG丸ｺﾞｼｯｸM-PRO" pitchFamily="50" charset="-128"/>
                <a:ea typeface="HG丸ｺﾞｼｯｸM-PRO" pitchFamily="50" charset="-128"/>
              </a:rPr>
              <a:t>チャイルドシートの着用</a:t>
            </a:r>
            <a:endParaRPr kumimoji="1" lang="en-US" altLang="ja-JP" sz="2400" dirty="0" smtClean="0">
              <a:latin typeface="HG丸ｺﾞｼｯｸM-PRO" pitchFamily="50" charset="-128"/>
              <a:ea typeface="HG丸ｺﾞｼｯｸM-PRO" pitchFamily="50" charset="-128"/>
            </a:endParaRPr>
          </a:p>
          <a:p>
            <a:pPr lvl="1">
              <a:spcAft>
                <a:spcPts val="2400"/>
              </a:spcAft>
              <a:buNone/>
            </a:pPr>
            <a:r>
              <a:rPr lang="ja-JP" altLang="en-US" sz="2200" dirty="0" smtClean="0">
                <a:latin typeface="HG丸ｺﾞｼｯｸM-PRO" pitchFamily="50" charset="-128"/>
                <a:ea typeface="HG丸ｺﾞｼｯｸM-PRO" pitchFamily="50" charset="-128"/>
              </a:rPr>
              <a:t>　「子ども自動車に乗せるときは、どんな場合でチャイルドシートで身体を拘束することが必要である」</a:t>
            </a:r>
            <a:endParaRPr kumimoji="1" lang="en-US" altLang="ja-JP" sz="2200" dirty="0" smtClean="0">
              <a:latin typeface="HG丸ｺﾞｼｯｸM-PRO" pitchFamily="50" charset="-128"/>
              <a:ea typeface="HG丸ｺﾞｼｯｸM-PRO" pitchFamily="50" charset="-128"/>
            </a:endParaRPr>
          </a:p>
          <a:p>
            <a:pPr>
              <a:spcAft>
                <a:spcPts val="1200"/>
              </a:spcAft>
            </a:pPr>
            <a:r>
              <a:rPr kumimoji="1" lang="ja-JP" altLang="en-US" sz="2400" dirty="0" smtClean="0">
                <a:latin typeface="HG丸ｺﾞｼｯｸM-PRO" pitchFamily="50" charset="-128"/>
                <a:ea typeface="HG丸ｺﾞｼｯｸM-PRO" pitchFamily="50" charset="-128"/>
              </a:rPr>
              <a:t>ヘルメット</a:t>
            </a:r>
            <a:endParaRPr kumimoji="1" lang="en-US" altLang="ja-JP" sz="2400" dirty="0" smtClean="0">
              <a:latin typeface="HG丸ｺﾞｼｯｸM-PRO" pitchFamily="50" charset="-128"/>
              <a:ea typeface="HG丸ｺﾞｼｯｸM-PRO" pitchFamily="50" charset="-128"/>
            </a:endParaRPr>
          </a:p>
          <a:p>
            <a:pPr>
              <a:spcAft>
                <a:spcPts val="1200"/>
              </a:spcAft>
              <a:buNone/>
            </a:pPr>
            <a:r>
              <a:rPr lang="ja-JP" altLang="en-US" sz="2400" dirty="0" smtClean="0">
                <a:latin typeface="HG丸ｺﾞｼｯｸM-PRO" pitchFamily="50" charset="-128"/>
                <a:ea typeface="HG丸ｺﾞｼｯｸM-PRO" pitchFamily="50" charset="-128"/>
              </a:rPr>
              <a:t>　　　幼児・学童の着用</a:t>
            </a:r>
            <a:endParaRPr kumimoji="1" lang="en-US" altLang="ja-JP" sz="2400" dirty="0" smtClean="0">
              <a:latin typeface="HG丸ｺﾞｼｯｸM-PRO" pitchFamily="50" charset="-128"/>
              <a:ea typeface="HG丸ｺﾞｼｯｸM-PRO" pitchFamily="50" charset="-128"/>
            </a:endParaRPr>
          </a:p>
          <a:p>
            <a:pPr>
              <a:spcAft>
                <a:spcPts val="1200"/>
              </a:spcAft>
            </a:pPr>
            <a:r>
              <a:rPr lang="ja-JP" altLang="en-US" sz="2400" dirty="0" smtClean="0">
                <a:latin typeface="HG丸ｺﾞｼｯｸM-PRO" pitchFamily="50" charset="-128"/>
                <a:ea typeface="HG丸ｺﾞｼｯｸM-PRO" pitchFamily="50" charset="-128"/>
              </a:rPr>
              <a:t>交通安全教育</a:t>
            </a:r>
            <a:endParaRPr lang="en-US" altLang="ja-JP" sz="2400" dirty="0" smtClean="0">
              <a:latin typeface="HG丸ｺﾞｼｯｸM-PRO" pitchFamily="50" charset="-128"/>
              <a:ea typeface="HG丸ｺﾞｼｯｸM-PRO" pitchFamily="50" charset="-128"/>
            </a:endParaRPr>
          </a:p>
          <a:p>
            <a:pPr>
              <a:spcAft>
                <a:spcPts val="1200"/>
              </a:spcAft>
              <a:buNone/>
            </a:pPr>
            <a:r>
              <a:rPr kumimoji="1" lang="ja-JP" altLang="en-US" sz="2400" dirty="0" smtClean="0">
                <a:latin typeface="HG丸ｺﾞｼｯｸM-PRO" pitchFamily="50" charset="-128"/>
                <a:ea typeface="HG丸ｺﾞｼｯｸM-PRO" pitchFamily="50" charset="-128"/>
              </a:rPr>
              <a:t>　　　飛び出し　自転車の乗り方　交通ルール</a:t>
            </a:r>
            <a:endParaRPr kumimoji="1" lang="en-US" altLang="ja-JP" sz="2400" dirty="0" smtClean="0">
              <a:latin typeface="HG丸ｺﾞｼｯｸM-PRO" pitchFamily="50" charset="-128"/>
              <a:ea typeface="HG丸ｺﾞｼｯｸM-PRO" pitchFamily="50" charset="-128"/>
            </a:endParaRPr>
          </a:p>
          <a:p>
            <a:pPr>
              <a:spcAft>
                <a:spcPts val="1200"/>
              </a:spcAft>
            </a:pPr>
            <a:r>
              <a:rPr lang="ja-JP" altLang="en-US" sz="2400" dirty="0" smtClean="0">
                <a:latin typeface="HG丸ｺﾞｼｯｸM-PRO" pitchFamily="50" charset="-128"/>
                <a:ea typeface="HG丸ｺﾞｼｯｸM-PRO" pitchFamily="50" charset="-128"/>
              </a:rPr>
              <a:t>反射材の装着、着用</a:t>
            </a:r>
            <a:endParaRPr kumimoji="1" lang="ja-JP" altLang="en-US" sz="2400" dirty="0">
              <a:latin typeface="HG丸ｺﾞｼｯｸM-PRO" pitchFamily="50" charset="-128"/>
              <a:ea typeface="HG丸ｺﾞｼｯｸM-PRO" pitchFamily="50" charset="-128"/>
            </a:endParaRPr>
          </a:p>
        </p:txBody>
      </p:sp>
      <p:pic>
        <p:nvPicPr>
          <p:cNvPr id="1026" name="Picture 2"/>
          <p:cNvPicPr>
            <a:picLocks noChangeAspect="1" noChangeArrowheads="1"/>
          </p:cNvPicPr>
          <p:nvPr/>
        </p:nvPicPr>
        <p:blipFill>
          <a:blip r:embed="rId3" cstate="print"/>
          <a:srcRect/>
          <a:stretch>
            <a:fillRect/>
          </a:stretch>
        </p:blipFill>
        <p:spPr bwMode="auto">
          <a:xfrm>
            <a:off x="6500826" y="238115"/>
            <a:ext cx="2214546" cy="1619249"/>
          </a:xfrm>
          <a:prstGeom prst="rect">
            <a:avLst/>
          </a:prstGeom>
          <a:noFill/>
          <a:ln w="9525">
            <a:noFill/>
            <a:miter lim="800000"/>
            <a:headEnd/>
            <a:tailEnd/>
          </a:ln>
          <a:effectLst/>
        </p:spPr>
      </p:pic>
      <p:pic>
        <p:nvPicPr>
          <p:cNvPr id="4" name="Picture 2" descr="C:\Users\事務局6\AppData\Local\Microsoft\Windows\Temporary Internet Files\Content.IE5\CEVBMS3E\MC900356419[1].wmf"/>
          <p:cNvPicPr>
            <a:picLocks noChangeAspect="1" noChangeArrowheads="1"/>
          </p:cNvPicPr>
          <p:nvPr/>
        </p:nvPicPr>
        <p:blipFill>
          <a:blip r:embed="rId4" cstate="print"/>
          <a:srcRect/>
          <a:stretch>
            <a:fillRect/>
          </a:stretch>
        </p:blipFill>
        <p:spPr bwMode="auto">
          <a:xfrm>
            <a:off x="5257800" y="3200400"/>
            <a:ext cx="1801368" cy="1797710"/>
          </a:xfrm>
          <a:prstGeom prst="rect">
            <a:avLst/>
          </a:prstGeom>
          <a:noFill/>
        </p:spPr>
      </p:pic>
      <p:pic>
        <p:nvPicPr>
          <p:cNvPr id="1027" name="Picture 3" descr="C:\Users\事務局6\AppData\Local\Microsoft\Windows\Temporary Internet Files\Content.IE5\1NMEI5PG\MC900420620[1].wmf"/>
          <p:cNvPicPr>
            <a:picLocks noChangeAspect="1" noChangeArrowheads="1"/>
          </p:cNvPicPr>
          <p:nvPr/>
        </p:nvPicPr>
        <p:blipFill>
          <a:blip r:embed="rId5" cstate="print"/>
          <a:srcRect/>
          <a:stretch>
            <a:fillRect/>
          </a:stretch>
        </p:blipFill>
        <p:spPr bwMode="auto">
          <a:xfrm>
            <a:off x="6858000" y="304800"/>
            <a:ext cx="1538021" cy="11018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177937" y="1074405"/>
            <a:ext cx="7066471" cy="5306923"/>
          </a:xfrm>
          <a:prstGeom prst="rect">
            <a:avLst/>
          </a:prstGeom>
          <a:noFill/>
          <a:ln w="9525">
            <a:noFill/>
            <a:miter lim="800000"/>
            <a:headEnd/>
            <a:tailEnd/>
          </a:ln>
          <a:effectLst/>
        </p:spPr>
      </p:pic>
      <p:sp>
        <p:nvSpPr>
          <p:cNvPr id="4" name="タイトル 3"/>
          <p:cNvSpPr>
            <a:spLocks noGrp="1"/>
          </p:cNvSpPr>
          <p:nvPr>
            <p:ph type="title"/>
          </p:nvPr>
        </p:nvSpPr>
        <p:spPr>
          <a:xfrm>
            <a:off x="0" y="0"/>
            <a:ext cx="9144000" cy="1124744"/>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txBody>
          <a:bodyPr>
            <a:noAutofit/>
          </a:bodyPr>
          <a:lstStyle/>
          <a:p>
            <a:r>
              <a:rPr lang="ja-JP" altLang="en-US" dirty="0" smtClean="0">
                <a:solidFill>
                  <a:schemeClr val="bg1"/>
                </a:solidFill>
              </a:rPr>
              <a:t>子どもの急病</a:t>
            </a:r>
            <a:endParaRPr kumimoji="1" lang="ja-JP" altLang="en-US" dirty="0">
              <a:solidFill>
                <a:schemeClr val="bg1"/>
              </a:solidFill>
            </a:endParaRPr>
          </a:p>
        </p:txBody>
      </p:sp>
      <p:sp>
        <p:nvSpPr>
          <p:cNvPr id="7" name="テキスト ボックス 6"/>
          <p:cNvSpPr txBox="1"/>
          <p:nvPr/>
        </p:nvSpPr>
        <p:spPr>
          <a:xfrm>
            <a:off x="539552" y="2276872"/>
            <a:ext cx="3528392" cy="2554545"/>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95250" indent="82550"/>
            <a:r>
              <a:rPr lang="ja-JP" altLang="en-US" dirty="0" smtClean="0"/>
              <a:t>　</a:t>
            </a:r>
            <a:r>
              <a:rPr lang="ja-JP" altLang="en-US" sz="2000" dirty="0" smtClean="0"/>
              <a:t>子どもの病気や体の変化に直面したとき、診察を受ければ安心出来るでしょうが、いつでも受診できるわけではありません。</a:t>
            </a:r>
            <a:endParaRPr lang="en-US" altLang="ja-JP" sz="2000" dirty="0" smtClean="0"/>
          </a:p>
          <a:p>
            <a:pPr marL="95250" indent="82550"/>
            <a:r>
              <a:rPr lang="ja-JP" altLang="en-US" sz="2000" dirty="0" smtClean="0"/>
              <a:t>　こんな場合、対応できる知識があれば慌てることはないのかもしれません。</a:t>
            </a:r>
            <a:endParaRPr kumimoji="1" lang="ja-JP" altLang="en-US" dirty="0"/>
          </a:p>
        </p:txBody>
      </p:sp>
      <p:sp>
        <p:nvSpPr>
          <p:cNvPr id="10" name="テキスト ボックス 9"/>
          <p:cNvSpPr txBox="1"/>
          <p:nvPr/>
        </p:nvSpPr>
        <p:spPr>
          <a:xfrm>
            <a:off x="5652120" y="2445856"/>
            <a:ext cx="3240360" cy="1631216"/>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ja-JP" altLang="en-US" sz="2000" dirty="0" smtClean="0"/>
              <a:t>　本日の講座は、夜間・休日など通常の診療時間外に、急に子どもの具合が悪くなったときに適切に対応するための講座です。</a:t>
            </a:r>
            <a:endParaRPr kumimoji="1" lang="ja-JP" altLang="en-US" dirty="0"/>
          </a:p>
        </p:txBody>
      </p:sp>
      <p:sp>
        <p:nvSpPr>
          <p:cNvPr id="12" name="角丸四角形 11"/>
          <p:cNvSpPr/>
          <p:nvPr/>
        </p:nvSpPr>
        <p:spPr>
          <a:xfrm>
            <a:off x="1907704" y="5733256"/>
            <a:ext cx="5688632" cy="648072"/>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7800" algn="ctr"/>
            <a:r>
              <a:rPr lang="ja-JP" altLang="en-US" sz="2000" b="1" dirty="0" smtClean="0">
                <a:effectLst>
                  <a:outerShdw blurRad="38100" dist="38100" dir="2700000" algn="tl">
                    <a:srgbClr val="000000">
                      <a:alpha val="43137"/>
                    </a:srgbClr>
                  </a:outerShdw>
                </a:effectLst>
              </a:rPr>
              <a:t>病気の見通しを知り、安心して子どものケアを</a:t>
            </a:r>
            <a:endParaRPr lang="ja-JP" alt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角丸四角形 8"/>
          <p:cNvSpPr/>
          <p:nvPr/>
        </p:nvSpPr>
        <p:spPr>
          <a:xfrm>
            <a:off x="7020272" y="1268760"/>
            <a:ext cx="1281336" cy="832994"/>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グラフ 2"/>
          <p:cNvGraphicFramePr/>
          <p:nvPr/>
        </p:nvGraphicFramePr>
        <p:xfrm>
          <a:off x="1115616" y="1169368"/>
          <a:ext cx="7560840"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4" name="角丸四角形 3"/>
          <p:cNvSpPr/>
          <p:nvPr/>
        </p:nvSpPr>
        <p:spPr>
          <a:xfrm>
            <a:off x="4067944" y="4653136"/>
            <a:ext cx="1224136" cy="10081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タイトル 1"/>
          <p:cNvSpPr>
            <a:spLocks noGrp="1"/>
          </p:cNvSpPr>
          <p:nvPr>
            <p:ph type="title"/>
          </p:nvPr>
        </p:nvSpPr>
        <p:spPr>
          <a:xfrm>
            <a:off x="0" y="-27384"/>
            <a:ext cx="9144000" cy="792088"/>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txBody>
          <a:bodyPr>
            <a:normAutofit/>
          </a:bodyPr>
          <a:lstStyle/>
          <a:p>
            <a:r>
              <a:rPr kumimoji="1" lang="ja-JP" altLang="en-US" sz="3600" dirty="0" smtClean="0">
                <a:solidFill>
                  <a:schemeClr val="bg1"/>
                </a:solidFill>
              </a:rPr>
              <a:t>センターを受診した子どもの症状</a:t>
            </a:r>
            <a:endParaRPr kumimoji="1" lang="ja-JP" altLang="en-US" sz="3100" dirty="0">
              <a:solidFill>
                <a:schemeClr val="bg1"/>
              </a:solidFill>
            </a:endParaRPr>
          </a:p>
        </p:txBody>
      </p:sp>
      <p:sp>
        <p:nvSpPr>
          <p:cNvPr id="7" name="テキスト ボックス 6"/>
          <p:cNvSpPr txBox="1"/>
          <p:nvPr/>
        </p:nvSpPr>
        <p:spPr>
          <a:xfrm>
            <a:off x="2699792" y="764704"/>
            <a:ext cx="3744416" cy="461665"/>
          </a:xfrm>
          <a:prstGeom prst="rect">
            <a:avLst/>
          </a:prstGeom>
          <a:noFill/>
        </p:spPr>
        <p:txBody>
          <a:bodyPr wrap="square" rtlCol="0" anchor="ctr">
            <a:spAutoFit/>
          </a:bodyPr>
          <a:lstStyle/>
          <a:p>
            <a:pPr algn="ctr"/>
            <a:r>
              <a:rPr lang="ja-JP" altLang="en-US" sz="2400" dirty="0" smtClean="0"/>
              <a:t>平成</a:t>
            </a:r>
            <a:r>
              <a:rPr lang="en-US" altLang="ja-JP" sz="2400" dirty="0" smtClean="0"/>
              <a:t>21</a:t>
            </a:r>
            <a:r>
              <a:rPr lang="ja-JP" altLang="en-US" sz="2400" dirty="0" smtClean="0"/>
              <a:t>年度の集計より</a:t>
            </a:r>
            <a:endParaRPr kumimoji="1" lang="ja-JP" altLang="en-US" sz="2400" dirty="0"/>
          </a:p>
        </p:txBody>
      </p:sp>
      <p:sp>
        <p:nvSpPr>
          <p:cNvPr id="8" name="テキスト ボックス 7"/>
          <p:cNvSpPr txBox="1"/>
          <p:nvPr/>
        </p:nvSpPr>
        <p:spPr>
          <a:xfrm>
            <a:off x="8388424" y="1484785"/>
            <a:ext cx="755576" cy="369332"/>
          </a:xfrm>
          <a:prstGeom prst="rect">
            <a:avLst/>
          </a:prstGeom>
          <a:noFill/>
        </p:spPr>
        <p:txBody>
          <a:bodyPr wrap="square" rtlCol="0">
            <a:spAutoFit/>
          </a:bodyPr>
          <a:lstStyle/>
          <a:p>
            <a:r>
              <a:rPr kumimoji="1" lang="en-US" altLang="ja-JP" dirty="0" smtClean="0"/>
              <a:t>84%</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l="23595" r="42656" b="75838"/>
          <a:stretch>
            <a:fillRect/>
          </a:stretch>
        </p:blipFill>
        <p:spPr bwMode="auto">
          <a:xfrm>
            <a:off x="3923928" y="2492896"/>
            <a:ext cx="1080120" cy="620241"/>
          </a:xfrm>
          <a:prstGeom prst="rect">
            <a:avLst/>
          </a:prstGeom>
          <a:noFill/>
          <a:ln w="9525">
            <a:noFill/>
            <a:miter lim="800000"/>
            <a:headEnd/>
            <a:tailEnd/>
          </a:ln>
          <a:effectLst/>
        </p:spPr>
      </p:pic>
      <p:sp>
        <p:nvSpPr>
          <p:cNvPr id="7" name="雲形吹き出し 6"/>
          <p:cNvSpPr/>
          <p:nvPr/>
        </p:nvSpPr>
        <p:spPr>
          <a:xfrm>
            <a:off x="1907704" y="1844824"/>
            <a:ext cx="5976664" cy="1944216"/>
          </a:xfrm>
          <a:prstGeom prst="cloudCallout">
            <a:avLst/>
          </a:prstGeom>
          <a:solidFill>
            <a:srgbClr val="E6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C00000"/>
                </a:solidFill>
              </a:rPr>
              <a:t>咳</a:t>
            </a:r>
            <a:r>
              <a:rPr lang="ja-JP" altLang="en-US" sz="2400" dirty="0" smtClean="0">
                <a:solidFill>
                  <a:schemeClr val="tx1"/>
                </a:solidFill>
              </a:rPr>
              <a:t>や</a:t>
            </a:r>
            <a:r>
              <a:rPr lang="ja-JP" altLang="en-US" sz="2400" dirty="0" smtClean="0">
                <a:solidFill>
                  <a:srgbClr val="C00000"/>
                </a:solidFill>
              </a:rPr>
              <a:t>鼻水</a:t>
            </a:r>
            <a:r>
              <a:rPr lang="ja-JP" altLang="en-US" sz="2400" dirty="0" smtClean="0">
                <a:solidFill>
                  <a:schemeClr val="tx1"/>
                </a:solidFill>
              </a:rPr>
              <a:t>、</a:t>
            </a:r>
            <a:r>
              <a:rPr lang="ja-JP" altLang="en-US" sz="2400" dirty="0" smtClean="0">
                <a:solidFill>
                  <a:srgbClr val="C00000"/>
                </a:solidFill>
              </a:rPr>
              <a:t>嘔吐</a:t>
            </a:r>
            <a:r>
              <a:rPr lang="ja-JP" altLang="en-US" sz="2400" dirty="0" smtClean="0">
                <a:solidFill>
                  <a:schemeClr val="tx1"/>
                </a:solidFill>
              </a:rPr>
              <a:t>や</a:t>
            </a:r>
            <a:r>
              <a:rPr lang="ja-JP" altLang="en-US" sz="2400" dirty="0" smtClean="0">
                <a:solidFill>
                  <a:srgbClr val="C00000"/>
                </a:solidFill>
              </a:rPr>
              <a:t>下痢</a:t>
            </a:r>
            <a:r>
              <a:rPr lang="ja-JP" altLang="en-US" sz="2400" dirty="0" smtClean="0">
                <a:solidFill>
                  <a:schemeClr val="tx1"/>
                </a:solidFill>
              </a:rPr>
              <a:t>も</a:t>
            </a:r>
            <a:endParaRPr lang="en-US" altLang="ja-JP" sz="2400" dirty="0" smtClean="0">
              <a:solidFill>
                <a:schemeClr val="tx1"/>
              </a:solidFill>
            </a:endParaRPr>
          </a:p>
          <a:p>
            <a:pPr algn="ctr"/>
            <a:r>
              <a:rPr lang="ja-JP" altLang="en-US" sz="2400" dirty="0" smtClean="0">
                <a:solidFill>
                  <a:schemeClr val="tx1"/>
                </a:solidFill>
              </a:rPr>
              <a:t>すべてカラダの</a:t>
            </a:r>
            <a:r>
              <a:rPr lang="ja-JP" altLang="en-US" sz="2400" b="1" dirty="0" smtClean="0">
                <a:solidFill>
                  <a:srgbClr val="C00000"/>
                </a:solidFill>
              </a:rPr>
              <a:t>防御反応</a:t>
            </a:r>
            <a:endParaRPr lang="ja-JP" altLang="en-US" sz="2400" b="1" dirty="0">
              <a:solidFill>
                <a:srgbClr val="C00000"/>
              </a:solidFill>
            </a:endParaRPr>
          </a:p>
        </p:txBody>
      </p:sp>
      <p:pic>
        <p:nvPicPr>
          <p:cNvPr id="10" name="Picture 3"/>
          <p:cNvPicPr>
            <a:picLocks noChangeAspect="1" noChangeArrowheads="1"/>
          </p:cNvPicPr>
          <p:nvPr/>
        </p:nvPicPr>
        <p:blipFill>
          <a:blip r:embed="rId4" cstate="print"/>
          <a:srcRect/>
          <a:stretch>
            <a:fillRect/>
          </a:stretch>
        </p:blipFill>
        <p:spPr bwMode="auto">
          <a:xfrm>
            <a:off x="3419872" y="5445224"/>
            <a:ext cx="2304256" cy="785812"/>
          </a:xfrm>
          <a:prstGeom prst="rect">
            <a:avLst/>
          </a:prstGeom>
          <a:noFill/>
          <a:ln w="9525">
            <a:noFill/>
            <a:miter lim="800000"/>
            <a:headEnd/>
            <a:tailEnd/>
          </a:ln>
          <a:effectLst/>
        </p:spPr>
      </p:pic>
      <p:sp>
        <p:nvSpPr>
          <p:cNvPr id="3" name="タイトル 2"/>
          <p:cNvSpPr>
            <a:spLocks noGrp="1"/>
          </p:cNvSpPr>
          <p:nvPr>
            <p:ph type="title"/>
          </p:nvPr>
        </p:nvSpPr>
        <p:spPr>
          <a:xfrm>
            <a:off x="0" y="-27384"/>
            <a:ext cx="9144000" cy="864096"/>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txBody>
          <a:bodyPr>
            <a:normAutofit/>
          </a:bodyPr>
          <a:lstStyle/>
          <a:p>
            <a:r>
              <a:rPr kumimoji="1" lang="ja-JP" altLang="en-US" sz="3600" dirty="0" smtClean="0">
                <a:solidFill>
                  <a:schemeClr val="bg1"/>
                </a:solidFill>
              </a:rPr>
              <a:t>発熱そのものが</a:t>
            </a:r>
            <a:r>
              <a:rPr kumimoji="1" lang="ja-JP" altLang="en-US" sz="3600" dirty="0" smtClean="0">
                <a:solidFill>
                  <a:srgbClr val="FFFF00"/>
                </a:solidFill>
              </a:rPr>
              <a:t>ワルモノ</a:t>
            </a:r>
            <a:r>
              <a:rPr kumimoji="1" lang="ja-JP" altLang="en-US" sz="3600" dirty="0" smtClean="0">
                <a:solidFill>
                  <a:schemeClr val="bg1"/>
                </a:solidFill>
              </a:rPr>
              <a:t>では</a:t>
            </a:r>
            <a:r>
              <a:rPr lang="ja-JP" altLang="en-US" sz="3600" dirty="0" smtClean="0">
                <a:solidFill>
                  <a:schemeClr val="bg1"/>
                </a:solidFill>
              </a:rPr>
              <a:t>ない</a:t>
            </a:r>
            <a:endParaRPr kumimoji="1" lang="ja-JP" altLang="en-US" sz="3600" dirty="0">
              <a:solidFill>
                <a:schemeClr val="bg1"/>
              </a:solidFill>
            </a:endParaRPr>
          </a:p>
        </p:txBody>
      </p:sp>
      <p:sp>
        <p:nvSpPr>
          <p:cNvPr id="8" name="テキスト ボックス 7"/>
          <p:cNvSpPr txBox="1"/>
          <p:nvPr/>
        </p:nvSpPr>
        <p:spPr>
          <a:xfrm>
            <a:off x="971600" y="1062608"/>
            <a:ext cx="7200800" cy="892552"/>
          </a:xfrm>
          <a:prstGeom prst="rect">
            <a:avLst/>
          </a:prstGeom>
          <a:noFill/>
        </p:spPr>
        <p:txBody>
          <a:bodyPr wrap="square" rtlCol="0" anchor="ctr">
            <a:spAutoFit/>
          </a:bodyPr>
          <a:lstStyle/>
          <a:p>
            <a:pPr indent="177800">
              <a:buFont typeface="Arial" pitchFamily="34" charset="0"/>
              <a:buChar char="•"/>
            </a:pPr>
            <a:r>
              <a:rPr kumimoji="1" lang="ja-JP" altLang="en-US" sz="2200" b="1" dirty="0" smtClean="0">
                <a:latin typeface="ＭＳ ゴシック" pitchFamily="49" charset="-128"/>
                <a:ea typeface="ＭＳ ゴシック" pitchFamily="49" charset="-128"/>
              </a:rPr>
              <a:t>ワルモノ</a:t>
            </a:r>
            <a:r>
              <a:rPr kumimoji="1" lang="ja-JP" altLang="en-US" sz="2200" dirty="0" smtClean="0">
                <a:latin typeface="ＭＳ ゴシック" pitchFamily="49" charset="-128"/>
                <a:ea typeface="ＭＳ ゴシック" pitchFamily="49" charset="-128"/>
              </a:rPr>
              <a:t>は、症状をもたらした</a:t>
            </a:r>
            <a:r>
              <a:rPr kumimoji="1" lang="ja-JP" altLang="en-US" sz="2200" b="1" dirty="0" smtClean="0">
                <a:solidFill>
                  <a:srgbClr val="FF0000"/>
                </a:solidFill>
                <a:latin typeface="ＭＳ ゴシック" pitchFamily="49" charset="-128"/>
                <a:ea typeface="ＭＳ ゴシック" pitchFamily="49" charset="-128"/>
              </a:rPr>
              <a:t>ウイルス</a:t>
            </a:r>
            <a:r>
              <a:rPr kumimoji="1" lang="ja-JP" altLang="en-US" sz="2200" dirty="0" smtClean="0">
                <a:latin typeface="ＭＳ ゴシック" pitchFamily="49" charset="-128"/>
                <a:ea typeface="ＭＳ ゴシック" pitchFamily="49" charset="-128"/>
              </a:rPr>
              <a:t>や</a:t>
            </a:r>
            <a:r>
              <a:rPr kumimoji="1" lang="ja-JP" altLang="en-US" sz="2200" b="1" dirty="0" smtClean="0">
                <a:solidFill>
                  <a:srgbClr val="FF0000"/>
                </a:solidFill>
                <a:latin typeface="ＭＳ ゴシック" pitchFamily="49" charset="-128"/>
                <a:ea typeface="ＭＳ ゴシック" pitchFamily="49" charset="-128"/>
              </a:rPr>
              <a:t>細菌</a:t>
            </a:r>
            <a:r>
              <a:rPr kumimoji="1" lang="ja-JP" altLang="en-US" sz="2200" dirty="0" smtClean="0">
                <a:latin typeface="ＭＳ ゴシック" pitchFamily="49" charset="-128"/>
                <a:ea typeface="ＭＳ ゴシック" pitchFamily="49" charset="-128"/>
              </a:rPr>
              <a:t>。</a:t>
            </a:r>
            <a:endParaRPr kumimoji="1" lang="en-US" altLang="ja-JP" sz="2200" dirty="0" smtClean="0">
              <a:latin typeface="ＭＳ ゴシック" pitchFamily="49" charset="-128"/>
              <a:ea typeface="ＭＳ ゴシック" pitchFamily="49" charset="-128"/>
            </a:endParaRPr>
          </a:p>
          <a:p>
            <a:pPr indent="177800"/>
            <a:endParaRPr kumimoji="1" lang="en-US" altLang="ja-JP" sz="800" dirty="0" smtClean="0">
              <a:latin typeface="ＭＳ ゴシック" pitchFamily="49" charset="-128"/>
              <a:ea typeface="ＭＳ ゴシック" pitchFamily="49" charset="-128"/>
            </a:endParaRPr>
          </a:p>
          <a:p>
            <a:pPr marL="180975" indent="-180975">
              <a:buFont typeface="Arial" pitchFamily="34" charset="0"/>
              <a:buChar char="•"/>
            </a:pPr>
            <a:r>
              <a:rPr lang="ja-JP" altLang="en-US" sz="2200" dirty="0" smtClean="0">
                <a:latin typeface="ＭＳ ゴシック" pitchFamily="49" charset="-128"/>
                <a:ea typeface="ＭＳ ゴシック" pitchFamily="49" charset="-128"/>
              </a:rPr>
              <a:t>カラダに現れた症状は</a:t>
            </a:r>
            <a:r>
              <a:rPr lang="ja-JP" altLang="en-US" sz="2200" b="1" dirty="0" smtClean="0">
                <a:solidFill>
                  <a:srgbClr val="C00000"/>
                </a:solidFill>
                <a:latin typeface="ＭＳ ゴシック" pitchFamily="49" charset="-128"/>
                <a:ea typeface="ＭＳ ゴシック" pitchFamily="49" charset="-128"/>
              </a:rPr>
              <a:t>防御反応</a:t>
            </a:r>
            <a:r>
              <a:rPr lang="ja-JP" altLang="en-US" sz="2200" b="1" dirty="0" smtClean="0">
                <a:latin typeface="ＭＳ ゴシック" pitchFamily="49" charset="-128"/>
                <a:ea typeface="ＭＳ ゴシック" pitchFamily="49" charset="-128"/>
              </a:rPr>
              <a:t>、</a:t>
            </a:r>
            <a:r>
              <a:rPr lang="ja-JP" altLang="en-US" sz="2200" dirty="0" smtClean="0">
                <a:latin typeface="ＭＳ ゴシック" pitchFamily="49" charset="-128"/>
                <a:ea typeface="ＭＳ ゴシック" pitchFamily="49" charset="-128"/>
              </a:rPr>
              <a:t>ワルモノではない。</a:t>
            </a:r>
            <a:endParaRPr kumimoji="1" lang="ja-JP" altLang="en-US" sz="2200" dirty="0">
              <a:latin typeface="ＭＳ ゴシック" pitchFamily="49" charset="-128"/>
              <a:ea typeface="ＭＳ ゴシック" pitchFamily="49" charset="-128"/>
            </a:endParaRPr>
          </a:p>
        </p:txBody>
      </p:sp>
      <p:sp>
        <p:nvSpPr>
          <p:cNvPr id="12" name="テキスト ボックス 11"/>
          <p:cNvSpPr txBox="1"/>
          <p:nvPr/>
        </p:nvSpPr>
        <p:spPr>
          <a:xfrm>
            <a:off x="971600" y="4149080"/>
            <a:ext cx="7272808" cy="1107996"/>
          </a:xfrm>
          <a:prstGeom prst="rect">
            <a:avLst/>
          </a:prstGeom>
          <a:noFill/>
        </p:spPr>
        <p:txBody>
          <a:bodyPr wrap="square" rtlCol="0">
            <a:spAutoFit/>
          </a:bodyPr>
          <a:lstStyle/>
          <a:p>
            <a:pPr indent="177800">
              <a:buFont typeface="Arial" pitchFamily="34" charset="0"/>
              <a:buChar char="•"/>
            </a:pPr>
            <a:r>
              <a:rPr lang="ja-JP" altLang="en-US" sz="2200" b="1" dirty="0" smtClean="0">
                <a:latin typeface="ＭＳ ゴシック" pitchFamily="49" charset="-128"/>
                <a:ea typeface="ＭＳ ゴシック" pitchFamily="49" charset="-128"/>
              </a:rPr>
              <a:t>ワルモノ</a:t>
            </a:r>
            <a:r>
              <a:rPr lang="ja-JP" altLang="en-US" sz="2200" dirty="0" smtClean="0">
                <a:latin typeface="ＭＳ ゴシック" pitchFamily="49" charset="-128"/>
                <a:ea typeface="ＭＳ ゴシック" pitchFamily="49" charset="-128"/>
              </a:rPr>
              <a:t>を退治することは必要だが、</a:t>
            </a:r>
            <a:endParaRPr lang="en-US" altLang="ja-JP" sz="2200" dirty="0" smtClean="0">
              <a:latin typeface="ＭＳ ゴシック" pitchFamily="49" charset="-128"/>
              <a:ea typeface="ＭＳ ゴシック" pitchFamily="49" charset="-128"/>
            </a:endParaRPr>
          </a:p>
          <a:p>
            <a:pPr marL="177800" indent="-177800">
              <a:buFont typeface="Arial" pitchFamily="34" charset="0"/>
              <a:buChar char="•"/>
            </a:pPr>
            <a:r>
              <a:rPr lang="ja-JP" altLang="en-US" sz="2200" dirty="0" smtClean="0">
                <a:latin typeface="ＭＳ ゴシック" pitchFamily="49" charset="-128"/>
                <a:ea typeface="ＭＳ ゴシック" pitchFamily="49" charset="-128"/>
              </a:rPr>
              <a:t>症状</a:t>
            </a:r>
            <a:r>
              <a:rPr lang="ja-JP" altLang="en-US" sz="2200" b="1" dirty="0" smtClean="0">
                <a:solidFill>
                  <a:srgbClr val="C00000"/>
                </a:solidFill>
                <a:latin typeface="ＭＳ ゴシック" pitchFamily="49" charset="-128"/>
                <a:ea typeface="ＭＳ ゴシック" pitchFamily="49" charset="-128"/>
              </a:rPr>
              <a:t>（防御反応）</a:t>
            </a:r>
            <a:r>
              <a:rPr lang="ja-JP" altLang="en-US" sz="2200" dirty="0" smtClean="0">
                <a:latin typeface="ＭＳ ゴシック" pitchFamily="49" charset="-128"/>
                <a:ea typeface="ＭＳ ゴシック" pitchFamily="49" charset="-128"/>
              </a:rPr>
              <a:t>を薬で消し止めるのは、必ずしも必要ではない。</a:t>
            </a:r>
            <a:endParaRPr kumimoji="1" lang="ja-JP" altLang="en-US" sz="2200" dirty="0"/>
          </a:p>
        </p:txBody>
      </p:sp>
      <p:grpSp>
        <p:nvGrpSpPr>
          <p:cNvPr id="13" name="グループ化 12"/>
          <p:cNvGrpSpPr/>
          <p:nvPr/>
        </p:nvGrpSpPr>
        <p:grpSpPr>
          <a:xfrm>
            <a:off x="971600" y="5467871"/>
            <a:ext cx="7272808" cy="769441"/>
            <a:chOff x="971600" y="5467871"/>
            <a:chExt cx="7272808" cy="769441"/>
          </a:xfrm>
        </p:grpSpPr>
        <p:sp>
          <p:nvSpPr>
            <p:cNvPr id="9" name="テキスト ボックス 8"/>
            <p:cNvSpPr txBox="1"/>
            <p:nvPr/>
          </p:nvSpPr>
          <p:spPr>
            <a:xfrm>
              <a:off x="1043608" y="5467871"/>
              <a:ext cx="7200800" cy="769441"/>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p>
              <a:pPr marL="180975" indent="-180975"/>
              <a:r>
                <a:rPr kumimoji="1" lang="ja-JP" altLang="en-US" sz="2200" dirty="0" smtClean="0">
                  <a:latin typeface="ＭＳ ゴシック" pitchFamily="49" charset="-128"/>
                  <a:ea typeface="ＭＳ ゴシック" pitchFamily="49" charset="-128"/>
                </a:rPr>
                <a:t>　ただし 症状が、体力を大きく消耗してしまう場合は、症状を緩和する</a:t>
              </a:r>
              <a:r>
                <a:rPr kumimoji="1" lang="ja-JP" altLang="en-US" sz="2200" b="1" dirty="0" smtClean="0">
                  <a:latin typeface="ＭＳ ゴシック" pitchFamily="49" charset="-128"/>
                  <a:ea typeface="ＭＳ ゴシック" pitchFamily="49" charset="-128"/>
                </a:rPr>
                <a:t>薬の服用を考慮</a:t>
              </a:r>
              <a:r>
                <a:rPr kumimoji="1" lang="ja-JP" altLang="en-US" sz="2200" dirty="0" smtClean="0">
                  <a:latin typeface="ＭＳ ゴシック" pitchFamily="49" charset="-128"/>
                  <a:ea typeface="ＭＳ ゴシック" pitchFamily="49" charset="-128"/>
                </a:rPr>
                <a:t>する</a:t>
              </a:r>
              <a:r>
                <a:rPr lang="ja-JP" altLang="en-US" sz="2200" dirty="0" smtClean="0">
                  <a:latin typeface="ＭＳ ゴシック" pitchFamily="49" charset="-128"/>
                  <a:ea typeface="ＭＳ ゴシック" pitchFamily="49" charset="-128"/>
                </a:rPr>
                <a:t>。</a:t>
              </a:r>
              <a:endParaRPr kumimoji="1" lang="ja-JP" altLang="en-US" sz="2200" dirty="0">
                <a:latin typeface="ＭＳ ゴシック" pitchFamily="49" charset="-128"/>
                <a:ea typeface="ＭＳ ゴシック" pitchFamily="49" charset="-128"/>
              </a:endParaRPr>
            </a:p>
          </p:txBody>
        </p:sp>
        <p:sp>
          <p:nvSpPr>
            <p:cNvPr id="11" name="右矢印 10"/>
            <p:cNvSpPr/>
            <p:nvPr/>
          </p:nvSpPr>
          <p:spPr>
            <a:xfrm>
              <a:off x="971600" y="5517232"/>
              <a:ext cx="288032" cy="216024"/>
            </a:xfrm>
            <a:prstGeom prst="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太陽 17"/>
          <p:cNvSpPr/>
          <p:nvPr/>
        </p:nvSpPr>
        <p:spPr>
          <a:xfrm>
            <a:off x="913240" y="2551256"/>
            <a:ext cx="216024" cy="216024"/>
          </a:xfrm>
          <a:prstGeom prst="su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2"/>
          <p:cNvPicPr>
            <a:picLocks noChangeAspect="1" noChangeArrowheads="1"/>
          </p:cNvPicPr>
          <p:nvPr/>
        </p:nvPicPr>
        <p:blipFill>
          <a:blip r:embed="rId4" cstate="print"/>
          <a:srcRect l="23595" r="42656" b="75838"/>
          <a:stretch>
            <a:fillRect/>
          </a:stretch>
        </p:blipFill>
        <p:spPr bwMode="auto">
          <a:xfrm>
            <a:off x="5868144" y="692696"/>
            <a:ext cx="864096" cy="496193"/>
          </a:xfrm>
          <a:prstGeom prst="rect">
            <a:avLst/>
          </a:prstGeom>
          <a:noFill/>
          <a:ln w="9525">
            <a:noFill/>
            <a:miter lim="800000"/>
            <a:headEnd/>
            <a:tailEnd/>
          </a:ln>
          <a:effectLst/>
        </p:spPr>
      </p:pic>
      <p:pic>
        <p:nvPicPr>
          <p:cNvPr id="17" name="Picture 7"/>
          <p:cNvPicPr>
            <a:picLocks noChangeAspect="1" noChangeArrowheads="1"/>
          </p:cNvPicPr>
          <p:nvPr/>
        </p:nvPicPr>
        <p:blipFill>
          <a:blip r:embed="rId5" cstate="print"/>
          <a:srcRect/>
          <a:stretch>
            <a:fillRect/>
          </a:stretch>
        </p:blipFill>
        <p:spPr bwMode="auto">
          <a:xfrm>
            <a:off x="3707904" y="5373216"/>
            <a:ext cx="1080120" cy="897213"/>
          </a:xfrm>
          <a:prstGeom prst="rect">
            <a:avLst/>
          </a:prstGeom>
          <a:noFill/>
          <a:ln w="9525">
            <a:noFill/>
            <a:miter lim="800000"/>
            <a:headEnd/>
            <a:tailEnd/>
          </a:ln>
          <a:effectLst/>
        </p:spPr>
      </p:pic>
      <p:sp>
        <p:nvSpPr>
          <p:cNvPr id="5" name="タイトル 4"/>
          <p:cNvSpPr>
            <a:spLocks noGrp="1"/>
          </p:cNvSpPr>
          <p:nvPr>
            <p:ph type="title"/>
          </p:nvPr>
        </p:nvSpPr>
        <p:spPr>
          <a:xfrm>
            <a:off x="0" y="-27384"/>
            <a:ext cx="9144000" cy="72008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txBody>
          <a:bodyPr>
            <a:normAutofit fontScale="90000"/>
          </a:bodyPr>
          <a:lstStyle/>
          <a:p>
            <a:r>
              <a:rPr kumimoji="1" lang="ja-JP" altLang="en-US" dirty="0" smtClean="0">
                <a:solidFill>
                  <a:schemeClr val="bg1"/>
                </a:solidFill>
              </a:rPr>
              <a:t>発  　熱</a:t>
            </a:r>
            <a:endParaRPr kumimoji="1" lang="ja-JP" altLang="en-US" sz="2700" dirty="0">
              <a:solidFill>
                <a:schemeClr val="bg1"/>
              </a:solidFill>
              <a:latin typeface="+mn-lt"/>
            </a:endParaRPr>
          </a:p>
        </p:txBody>
      </p:sp>
      <p:sp>
        <p:nvSpPr>
          <p:cNvPr id="6" name="テキスト ボックス 5"/>
          <p:cNvSpPr txBox="1"/>
          <p:nvPr/>
        </p:nvSpPr>
        <p:spPr>
          <a:xfrm>
            <a:off x="1259632" y="1246400"/>
            <a:ext cx="5184576" cy="861774"/>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txBody>
          <a:bodyPr wrap="square" rtlCol="0" anchor="ctr">
            <a:spAutoFit/>
          </a:bodyPr>
          <a:lstStyle/>
          <a:p>
            <a:pPr>
              <a:buFont typeface="Arial" pitchFamily="34" charset="0"/>
              <a:buChar char="•"/>
            </a:pPr>
            <a:r>
              <a:rPr kumimoji="1" lang="ja-JP" altLang="en-US" dirty="0" smtClean="0"/>
              <a:t>  </a:t>
            </a:r>
            <a:r>
              <a:rPr kumimoji="1" lang="ja-JP" altLang="en-US" sz="2000" dirty="0" smtClean="0"/>
              <a:t>発熱は、</a:t>
            </a:r>
            <a:r>
              <a:rPr lang="ja-JP" altLang="en-US" sz="2000" dirty="0" smtClean="0"/>
              <a:t> 敵と闘うために脳が指令。</a:t>
            </a:r>
            <a:endParaRPr lang="en-US" altLang="ja-JP" sz="2000" dirty="0" smtClean="0"/>
          </a:p>
          <a:p>
            <a:pPr>
              <a:lnSpc>
                <a:spcPct val="150000"/>
              </a:lnSpc>
              <a:buFont typeface="Arial" pitchFamily="34" charset="0"/>
              <a:buChar char="•"/>
            </a:pPr>
            <a:r>
              <a:rPr kumimoji="1" lang="ja-JP" altLang="en-US" sz="2000" dirty="0" smtClean="0"/>
              <a:t>  熱そのものが脳に障害を及ぼすことはない。</a:t>
            </a:r>
            <a:endParaRPr kumimoji="1" lang="ja-JP" altLang="en-US" sz="2000" dirty="0"/>
          </a:p>
        </p:txBody>
      </p:sp>
      <p:sp>
        <p:nvSpPr>
          <p:cNvPr id="7" name="テキスト ボックス 6"/>
          <p:cNvSpPr txBox="1"/>
          <p:nvPr/>
        </p:nvSpPr>
        <p:spPr>
          <a:xfrm>
            <a:off x="827584" y="2378204"/>
            <a:ext cx="7416824" cy="1338828"/>
          </a:xfrm>
          <a:prstGeom prst="rect">
            <a:avLst/>
          </a:prstGeom>
          <a:noFill/>
        </p:spPr>
        <p:txBody>
          <a:bodyPr wrap="square" rtlCol="0" anchor="ctr">
            <a:spAutoFit/>
          </a:bodyPr>
          <a:lstStyle/>
          <a:p>
            <a:pPr>
              <a:lnSpc>
                <a:spcPct val="150000"/>
              </a:lnSpc>
            </a:pPr>
            <a:r>
              <a:rPr kumimoji="1" lang="ja-JP" altLang="en-US" dirty="0" smtClean="0"/>
              <a:t>       </a:t>
            </a:r>
            <a:r>
              <a:rPr kumimoji="1" lang="ja-JP" altLang="en-US" b="1" dirty="0" smtClean="0"/>
              <a:t>わかっていても、熱の高いわが子を見ると、心配になるのは当然。</a:t>
            </a:r>
            <a:endParaRPr lang="en-US" altLang="ja-JP" b="1" dirty="0" smtClean="0"/>
          </a:p>
          <a:p>
            <a:pPr marL="273050">
              <a:buFont typeface="Arial" pitchFamily="34" charset="0"/>
              <a:buChar char="•"/>
            </a:pPr>
            <a:r>
              <a:rPr lang="ja-JP" altLang="en-US" dirty="0" smtClean="0"/>
              <a:t>　受診すべき？</a:t>
            </a:r>
            <a:r>
              <a:rPr lang="ja-JP" altLang="en-US" dirty="0" err="1" smtClean="0"/>
              <a:t>、</a:t>
            </a:r>
            <a:r>
              <a:rPr lang="ja-JP" altLang="en-US" dirty="0" smtClean="0"/>
              <a:t>　明日まで様子見る </a:t>
            </a:r>
            <a:r>
              <a:rPr lang="en-US" altLang="ja-JP" dirty="0" smtClean="0"/>
              <a:t>?</a:t>
            </a:r>
          </a:p>
          <a:p>
            <a:pPr marL="273050">
              <a:buFont typeface="Arial" pitchFamily="34" charset="0"/>
              <a:buChar char="•"/>
            </a:pPr>
            <a:r>
              <a:rPr lang="ja-JP" altLang="en-US" dirty="0" smtClean="0"/>
              <a:t>　解熱剤を使う </a:t>
            </a:r>
            <a:r>
              <a:rPr lang="en-US" altLang="ja-JP" dirty="0" smtClean="0"/>
              <a:t>?</a:t>
            </a:r>
            <a:r>
              <a:rPr lang="ja-JP" altLang="en-US" dirty="0" err="1" smtClean="0"/>
              <a:t>、</a:t>
            </a:r>
            <a:r>
              <a:rPr lang="ja-JP" altLang="en-US" dirty="0" smtClean="0"/>
              <a:t>　使わない </a:t>
            </a:r>
            <a:r>
              <a:rPr lang="en-US" altLang="ja-JP" dirty="0" smtClean="0"/>
              <a:t>?</a:t>
            </a:r>
          </a:p>
          <a:p>
            <a:pPr marL="273050">
              <a:buFont typeface="Arial" pitchFamily="34" charset="0"/>
              <a:buChar char="•"/>
            </a:pPr>
            <a:r>
              <a:rPr lang="ja-JP" altLang="en-US" dirty="0" smtClean="0"/>
              <a:t>　重い病気の始まりでは </a:t>
            </a:r>
            <a:r>
              <a:rPr lang="en-US" altLang="ja-JP" dirty="0" smtClean="0"/>
              <a:t>?</a:t>
            </a:r>
          </a:p>
        </p:txBody>
      </p:sp>
      <p:sp>
        <p:nvSpPr>
          <p:cNvPr id="8" name="テキスト ボックス 7"/>
          <p:cNvSpPr txBox="1"/>
          <p:nvPr/>
        </p:nvSpPr>
        <p:spPr>
          <a:xfrm>
            <a:off x="1547664" y="3933056"/>
            <a:ext cx="6224736" cy="707886"/>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nchor="ctr">
            <a:spAutoFit/>
          </a:bodyPr>
          <a:lstStyle/>
          <a:p>
            <a:r>
              <a:rPr lang="ja-JP" altLang="en-US" sz="2000" b="1" dirty="0" smtClean="0">
                <a:solidFill>
                  <a:srgbClr val="C00000"/>
                </a:solidFill>
              </a:rPr>
              <a:t>      </a:t>
            </a:r>
            <a:r>
              <a:rPr lang="ja-JP" altLang="en-US" sz="2000" b="1" dirty="0" smtClean="0">
                <a:solidFill>
                  <a:srgbClr val="0070C0"/>
                </a:solidFill>
              </a:rPr>
              <a:t>観察事項</a:t>
            </a:r>
            <a:endParaRPr lang="en-US" altLang="ja-JP" sz="2000" b="1" dirty="0" smtClean="0">
              <a:solidFill>
                <a:srgbClr val="0070C0"/>
              </a:solidFill>
            </a:endParaRPr>
          </a:p>
          <a:p>
            <a:pPr indent="273050"/>
            <a:r>
              <a:rPr lang="ja-JP" altLang="en-US" sz="2000" dirty="0" smtClean="0"/>
              <a:t>① 「食べる・飲む」、  ② 「寝る」、   ③ 「遊ぶ」</a:t>
            </a:r>
            <a:endParaRPr lang="en-US" altLang="ja-JP" sz="2000" dirty="0" smtClean="0"/>
          </a:p>
        </p:txBody>
      </p:sp>
      <p:grpSp>
        <p:nvGrpSpPr>
          <p:cNvPr id="16" name="グループ化 15"/>
          <p:cNvGrpSpPr/>
          <p:nvPr/>
        </p:nvGrpSpPr>
        <p:grpSpPr>
          <a:xfrm>
            <a:off x="2398863" y="5157192"/>
            <a:ext cx="4261369" cy="1340768"/>
            <a:chOff x="2267744" y="5157192"/>
            <a:chExt cx="4680520" cy="1340768"/>
          </a:xfrm>
        </p:grpSpPr>
        <p:sp>
          <p:nvSpPr>
            <p:cNvPr id="9" name="角丸四角形 8"/>
            <p:cNvSpPr/>
            <p:nvPr/>
          </p:nvSpPr>
          <p:spPr>
            <a:xfrm>
              <a:off x="2267744" y="5157192"/>
              <a:ext cx="4680520" cy="1340768"/>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ja-JP" altLang="en-US" sz="2000" b="1" dirty="0" smtClean="0"/>
                <a:t>　　　　</a:t>
              </a:r>
              <a:r>
                <a:rPr lang="ja-JP" altLang="en-US" sz="2000" b="1" dirty="0" smtClean="0">
                  <a:solidFill>
                    <a:srgbClr val="FFFF00"/>
                  </a:solidFill>
                  <a:effectLst>
                    <a:outerShdw blurRad="38100" dist="38100" dir="2700000" algn="tl">
                      <a:srgbClr val="000000">
                        <a:alpha val="43137"/>
                      </a:srgbClr>
                    </a:outerShdw>
                  </a:effectLst>
                </a:rPr>
                <a:t>緊急性のある発熱</a:t>
              </a:r>
              <a:endParaRPr lang="en-US" altLang="ja-JP" sz="2000" b="1" dirty="0" smtClean="0">
                <a:solidFill>
                  <a:srgbClr val="FFFF00"/>
                </a:solidFill>
                <a:effectLst>
                  <a:outerShdw blurRad="38100" dist="38100" dir="2700000" algn="tl">
                    <a:srgbClr val="000000">
                      <a:alpha val="43137"/>
                    </a:srgbClr>
                  </a:outerShdw>
                </a:effectLst>
              </a:endParaRPr>
            </a:p>
            <a:p>
              <a:pPr indent="177800"/>
              <a:r>
                <a:rPr lang="ja-JP" altLang="en-US" sz="2000" b="1" dirty="0" smtClean="0"/>
                <a:t>①　</a:t>
              </a:r>
              <a:r>
                <a:rPr lang="en-US" altLang="ja-JP" sz="2000" b="1" dirty="0" smtClean="0"/>
                <a:t>3</a:t>
              </a:r>
              <a:r>
                <a:rPr lang="ja-JP" altLang="en-US" sz="2000" b="1" dirty="0" smtClean="0"/>
                <a:t>ヶ月未満の乳児</a:t>
              </a:r>
              <a:endParaRPr lang="en-US" altLang="ja-JP" sz="2000" b="1" dirty="0" smtClean="0"/>
            </a:p>
            <a:p>
              <a:pPr indent="177800"/>
              <a:r>
                <a:rPr lang="ja-JP" altLang="en-US" sz="2000" b="1" dirty="0" smtClean="0"/>
                <a:t>②　</a:t>
              </a:r>
              <a:r>
                <a:rPr lang="ja-JP" altLang="en-US" sz="2000" b="1" dirty="0" smtClean="0">
                  <a:solidFill>
                    <a:srgbClr val="FFFF00"/>
                  </a:solidFill>
                </a:rPr>
                <a:t>細菌性髄膜炎</a:t>
              </a:r>
              <a:r>
                <a:rPr lang="ja-JP" altLang="en-US" sz="2000" b="1" dirty="0" smtClean="0"/>
                <a:t>による発熱</a:t>
              </a:r>
              <a:endParaRPr lang="ja-JP" altLang="en-US" sz="2000" b="1" dirty="0"/>
            </a:p>
          </p:txBody>
        </p:sp>
        <p:sp>
          <p:nvSpPr>
            <p:cNvPr id="10" name="右矢印 9"/>
            <p:cNvSpPr/>
            <p:nvPr/>
          </p:nvSpPr>
          <p:spPr>
            <a:xfrm>
              <a:off x="2410579" y="5373216"/>
              <a:ext cx="504056" cy="216024"/>
            </a:xfrm>
            <a:prstGeom prst="rightArrow">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雲形吹き出し 11"/>
          <p:cNvSpPr/>
          <p:nvPr/>
        </p:nvSpPr>
        <p:spPr>
          <a:xfrm>
            <a:off x="5508104" y="476672"/>
            <a:ext cx="2376264" cy="1008112"/>
          </a:xfrm>
          <a:prstGeom prst="cloudCallout">
            <a:avLst>
              <a:gd name="adj1" fmla="val -57209"/>
              <a:gd name="adj2" fmla="val 46333"/>
            </a:avLst>
          </a:prstGeom>
          <a:solidFill>
            <a:srgbClr val="E6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合目的的</a:t>
            </a:r>
            <a:endParaRPr kumimoji="1" lang="ja-JP" altLang="en-US" sz="2400" dirty="0">
              <a:solidFill>
                <a:schemeClr val="tx1"/>
              </a:solidFill>
            </a:endParaRPr>
          </a:p>
        </p:txBody>
      </p:sp>
      <p:sp>
        <p:nvSpPr>
          <p:cNvPr id="19" name="太陽 18"/>
          <p:cNvSpPr/>
          <p:nvPr/>
        </p:nvSpPr>
        <p:spPr>
          <a:xfrm>
            <a:off x="847272" y="2483016"/>
            <a:ext cx="338008" cy="365304"/>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山形 19"/>
          <p:cNvSpPr/>
          <p:nvPr/>
        </p:nvSpPr>
        <p:spPr>
          <a:xfrm>
            <a:off x="1643200" y="4063424"/>
            <a:ext cx="216024" cy="14401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右矢印 12"/>
          <p:cNvSpPr/>
          <p:nvPr/>
        </p:nvSpPr>
        <p:spPr>
          <a:xfrm>
            <a:off x="1187624" y="4293096"/>
            <a:ext cx="504056" cy="288032"/>
          </a:xfrm>
          <a:prstGeom prst="rightArrow">
            <a:avLst/>
          </a:pr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ox(in)">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13"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864096"/>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txBody>
          <a:bodyPr>
            <a:normAutofit/>
          </a:bodyPr>
          <a:lstStyle/>
          <a:p>
            <a:r>
              <a:rPr kumimoji="1" lang="ja-JP" altLang="en-US" sz="4000" dirty="0" smtClean="0">
                <a:solidFill>
                  <a:schemeClr val="bg1"/>
                </a:solidFill>
              </a:rPr>
              <a:t>乳児にみられる重症感染症の兆候</a:t>
            </a:r>
            <a:endParaRPr kumimoji="1" lang="ja-JP" altLang="en-US" sz="4000" dirty="0">
              <a:solidFill>
                <a:schemeClr val="bg1"/>
              </a:solidFill>
            </a:endParaRPr>
          </a:p>
        </p:txBody>
      </p:sp>
      <p:sp>
        <p:nvSpPr>
          <p:cNvPr id="3" name="コンテンツ プレースホルダ 2"/>
          <p:cNvSpPr>
            <a:spLocks noGrp="1"/>
          </p:cNvSpPr>
          <p:nvPr>
            <p:ph idx="1"/>
          </p:nvPr>
        </p:nvSpPr>
        <p:spPr>
          <a:xfrm>
            <a:off x="467544" y="1700808"/>
            <a:ext cx="4032448" cy="4824536"/>
          </a:xfr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62500" lnSpcReduction="20000"/>
          </a:bodyPr>
          <a:lstStyle/>
          <a:p>
            <a:pPr indent="12700">
              <a:lnSpc>
                <a:spcPct val="120000"/>
              </a:lnSpc>
              <a:buNone/>
            </a:pPr>
            <a:endParaRPr kumimoji="1" lang="en-US" altLang="ja-JP" dirty="0" smtClean="0">
              <a:solidFill>
                <a:srgbClr val="C00000"/>
              </a:solidFill>
            </a:endParaRPr>
          </a:p>
          <a:p>
            <a:pPr indent="12700">
              <a:lnSpc>
                <a:spcPct val="120000"/>
              </a:lnSpc>
              <a:buNone/>
            </a:pPr>
            <a:r>
              <a:rPr kumimoji="1" lang="ja-JP" altLang="en-US" sz="3500" b="1" dirty="0" smtClean="0">
                <a:solidFill>
                  <a:srgbClr val="C00000"/>
                </a:solidFill>
              </a:rPr>
              <a:t>泣き方</a:t>
            </a:r>
            <a:r>
              <a:rPr kumimoji="1" lang="ja-JP" altLang="en-US" dirty="0" smtClean="0"/>
              <a:t>　</a:t>
            </a:r>
            <a:endParaRPr kumimoji="1" lang="en-US" altLang="ja-JP" dirty="0" smtClean="0"/>
          </a:p>
          <a:p>
            <a:pPr indent="12700">
              <a:lnSpc>
                <a:spcPct val="120000"/>
              </a:lnSpc>
            </a:pPr>
            <a:r>
              <a:rPr lang="ja-JP" altLang="en-US" dirty="0" smtClean="0"/>
              <a:t>　甲高い泣き声</a:t>
            </a:r>
            <a:endParaRPr lang="en-US" altLang="ja-JP" dirty="0" smtClean="0"/>
          </a:p>
          <a:p>
            <a:pPr indent="12700">
              <a:lnSpc>
                <a:spcPct val="120000"/>
              </a:lnSpc>
            </a:pPr>
            <a:r>
              <a:rPr lang="ja-JP" altLang="en-US" dirty="0" smtClean="0"/>
              <a:t>　弱々しい泣き声</a:t>
            </a:r>
            <a:endParaRPr lang="en-US" altLang="ja-JP" dirty="0" smtClean="0"/>
          </a:p>
          <a:p>
            <a:pPr indent="12700">
              <a:lnSpc>
                <a:spcPct val="120000"/>
              </a:lnSpc>
            </a:pPr>
            <a:r>
              <a:rPr lang="ja-JP" altLang="en-US" dirty="0" smtClean="0"/>
              <a:t>　呻吟（呻き声）</a:t>
            </a:r>
            <a:endParaRPr lang="en-US" altLang="ja-JP" dirty="0" smtClean="0"/>
          </a:p>
          <a:p>
            <a:pPr indent="12700">
              <a:lnSpc>
                <a:spcPct val="120000"/>
              </a:lnSpc>
              <a:buNone/>
            </a:pPr>
            <a:r>
              <a:rPr lang="ja-JP" altLang="en-US" sz="3500" b="1" dirty="0" smtClean="0">
                <a:solidFill>
                  <a:srgbClr val="C00000"/>
                </a:solidFill>
              </a:rPr>
              <a:t>表情・反応</a:t>
            </a:r>
            <a:endParaRPr lang="en-US" altLang="ja-JP" sz="3500" b="1" dirty="0" smtClean="0">
              <a:solidFill>
                <a:srgbClr val="C00000"/>
              </a:solidFill>
            </a:endParaRPr>
          </a:p>
          <a:p>
            <a:pPr indent="12700">
              <a:lnSpc>
                <a:spcPct val="120000"/>
              </a:lnSpc>
            </a:pPr>
            <a:r>
              <a:rPr lang="ja-JP" altLang="en-US" dirty="0" smtClean="0"/>
              <a:t>　視線が合わない</a:t>
            </a:r>
            <a:endParaRPr lang="en-US" altLang="ja-JP" dirty="0" smtClean="0"/>
          </a:p>
          <a:p>
            <a:pPr indent="12700">
              <a:lnSpc>
                <a:spcPct val="120000"/>
              </a:lnSpc>
            </a:pPr>
            <a:r>
              <a:rPr lang="ja-JP" altLang="en-US" dirty="0" smtClean="0"/>
              <a:t>　目</a:t>
            </a:r>
            <a:r>
              <a:rPr kumimoji="1" lang="ja-JP" altLang="en-US" dirty="0" smtClean="0"/>
              <a:t>つきが変</a:t>
            </a:r>
            <a:endParaRPr kumimoji="1" lang="en-US" altLang="ja-JP" dirty="0" smtClean="0"/>
          </a:p>
          <a:p>
            <a:pPr indent="12700">
              <a:lnSpc>
                <a:spcPct val="120000"/>
              </a:lnSpc>
            </a:pPr>
            <a:r>
              <a:rPr lang="ja-JP" altLang="en-US" dirty="0" smtClean="0"/>
              <a:t>　表情に乏しい</a:t>
            </a:r>
            <a:endParaRPr lang="en-US" altLang="ja-JP" dirty="0" smtClean="0"/>
          </a:p>
          <a:p>
            <a:pPr indent="12700">
              <a:lnSpc>
                <a:spcPct val="120000"/>
              </a:lnSpc>
            </a:pPr>
            <a:r>
              <a:rPr lang="ja-JP" altLang="en-US" dirty="0" smtClean="0"/>
              <a:t>　険しい表情、苦悶様の表情</a:t>
            </a:r>
            <a:endParaRPr lang="en-US" altLang="ja-JP" dirty="0" smtClean="0"/>
          </a:p>
          <a:p>
            <a:pPr indent="12700">
              <a:lnSpc>
                <a:spcPct val="120000"/>
              </a:lnSpc>
            </a:pPr>
            <a:r>
              <a:rPr lang="ja-JP" altLang="en-US" dirty="0" smtClean="0"/>
              <a:t>　物音に敏感</a:t>
            </a:r>
            <a:endParaRPr lang="en-US" altLang="ja-JP" dirty="0" smtClean="0"/>
          </a:p>
          <a:p>
            <a:pPr indent="12700">
              <a:lnSpc>
                <a:spcPct val="120000"/>
              </a:lnSpc>
            </a:pPr>
            <a:r>
              <a:rPr lang="ja-JP" altLang="en-US" dirty="0" smtClean="0"/>
              <a:t>　動きが乏しい、不活発</a:t>
            </a:r>
            <a:endParaRPr lang="en-US" altLang="ja-JP" dirty="0" smtClean="0"/>
          </a:p>
          <a:p>
            <a:pPr indent="12700">
              <a:lnSpc>
                <a:spcPct val="120000"/>
              </a:lnSpc>
              <a:buNone/>
            </a:pPr>
            <a:endParaRPr kumimoji="1" lang="ja-JP" altLang="en-US" dirty="0"/>
          </a:p>
        </p:txBody>
      </p:sp>
      <p:sp>
        <p:nvSpPr>
          <p:cNvPr id="4" name="コンテンツ プレースホルダ 2"/>
          <p:cNvSpPr txBox="1">
            <a:spLocks/>
          </p:cNvSpPr>
          <p:nvPr/>
        </p:nvSpPr>
        <p:spPr>
          <a:xfrm>
            <a:off x="4644008" y="1700808"/>
            <a:ext cx="4032448" cy="4824536"/>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fontScale="62500" lnSpcReduction="20000"/>
          </a:bodyPr>
          <a:lstStyle/>
          <a:p>
            <a:pPr marL="342900" marR="0" lvl="0" indent="1270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12700" algn="l" defTabSz="914400" rtl="0" eaLnBrk="1" fontAlgn="auto" latinLnBrk="0" hangingPunct="1">
              <a:lnSpc>
                <a:spcPct val="120000"/>
              </a:lnSpc>
              <a:spcBef>
                <a:spcPct val="20000"/>
              </a:spcBef>
              <a:spcAft>
                <a:spcPts val="0"/>
              </a:spcAft>
              <a:buClrTx/>
              <a:buSzTx/>
              <a:buFont typeface="Arial" pitchFamily="34" charset="0"/>
              <a:buNone/>
              <a:tabLst/>
              <a:defRPr/>
            </a:pPr>
            <a:r>
              <a:rPr kumimoji="1" lang="ja-JP" altLang="en-US" sz="3500" b="1" i="0" u="none" strike="noStrike" kern="1200" cap="none" spc="0" normalizeH="0" baseline="0" noProof="0" dirty="0" smtClean="0">
                <a:ln>
                  <a:noFill/>
                </a:ln>
                <a:solidFill>
                  <a:srgbClr val="C00000"/>
                </a:solidFill>
                <a:effectLst/>
                <a:uLnTx/>
                <a:uFillTx/>
                <a:latin typeface="+mn-lt"/>
                <a:ea typeface="+mn-ea"/>
                <a:cs typeface="+mn-cs"/>
              </a:rPr>
              <a:t>顔色・皮膚の色</a:t>
            </a:r>
            <a:r>
              <a:rPr kumimoji="1" lang="ja-JP" altLang="en-US" sz="3500" b="0" i="0" u="none" strike="noStrike" kern="1200" cap="none" spc="0" normalizeH="0" baseline="0" noProof="0" dirty="0" smtClean="0">
                <a:ln>
                  <a:noFill/>
                </a:ln>
                <a:solidFill>
                  <a:srgbClr val="C00000"/>
                </a:solidFill>
                <a:effectLst/>
                <a:uLnTx/>
                <a:uFillTx/>
                <a:latin typeface="+mn-lt"/>
                <a:ea typeface="+mn-ea"/>
                <a:cs typeface="+mn-cs"/>
              </a:rPr>
              <a:t>　</a:t>
            </a:r>
            <a:endParaRPr kumimoji="1" lang="en-US" altLang="ja-JP" sz="3500" b="0"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127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顔色が悪い</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127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まだら皮膚</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12700" algn="l" defTabSz="914400" rtl="0" eaLnBrk="1" fontAlgn="auto" latinLnBrk="0" hangingPunct="1">
              <a:lnSpc>
                <a:spcPct val="120000"/>
              </a:lnSpc>
              <a:spcBef>
                <a:spcPct val="20000"/>
              </a:spcBef>
              <a:spcAft>
                <a:spcPts val="0"/>
              </a:spcAft>
              <a:buClrTx/>
              <a:buSzTx/>
              <a:buFont typeface="Arial" pitchFamily="34" charset="0"/>
              <a:buNone/>
              <a:tabLst/>
              <a:defRPr/>
            </a:pPr>
            <a:r>
              <a:rPr kumimoji="1" lang="ja-JP" altLang="en-US" sz="3500" b="1" i="0" u="none" strike="noStrike" kern="1200" cap="none" spc="0" normalizeH="0" baseline="0" noProof="0" dirty="0" smtClean="0">
                <a:ln>
                  <a:noFill/>
                </a:ln>
                <a:solidFill>
                  <a:srgbClr val="C00000"/>
                </a:solidFill>
                <a:effectLst/>
                <a:uLnTx/>
                <a:uFillTx/>
                <a:latin typeface="+mn-lt"/>
                <a:ea typeface="+mn-ea"/>
                <a:cs typeface="+mn-cs"/>
              </a:rPr>
              <a:t>哺乳・経口摂取</a:t>
            </a:r>
            <a:endParaRPr kumimoji="1" lang="en-US" altLang="ja-JP" sz="3500" b="1"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127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経口摂取不良</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127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腹部膨満　</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127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嘔吐</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12700" algn="l" defTabSz="914400" rtl="0" eaLnBrk="1" fontAlgn="auto" latinLnBrk="0" hangingPunct="1">
              <a:lnSpc>
                <a:spcPct val="120000"/>
              </a:lnSpc>
              <a:spcBef>
                <a:spcPct val="20000"/>
              </a:spcBef>
              <a:spcAft>
                <a:spcPts val="0"/>
              </a:spcAft>
              <a:buClrTx/>
              <a:buSzTx/>
              <a:buFont typeface="Arial" pitchFamily="34" charset="0"/>
              <a:buNone/>
              <a:tabLst/>
              <a:defRPr/>
            </a:pPr>
            <a:r>
              <a:rPr kumimoji="1" lang="ja-JP" altLang="en-US" sz="3500" b="1" i="0" u="none" strike="noStrike" kern="1200" cap="none" spc="0" normalizeH="0" baseline="0" noProof="0" dirty="0" smtClean="0">
                <a:ln>
                  <a:noFill/>
                </a:ln>
                <a:solidFill>
                  <a:srgbClr val="C00000"/>
                </a:solidFill>
                <a:effectLst/>
                <a:uLnTx/>
                <a:uFillTx/>
                <a:latin typeface="+mn-lt"/>
                <a:ea typeface="+mn-ea"/>
                <a:cs typeface="+mn-cs"/>
              </a:rPr>
              <a:t>意識状態</a:t>
            </a:r>
            <a:r>
              <a:rPr kumimoji="1" lang="ja-JP" altLang="en-US" sz="3200" b="0" i="0" u="none" strike="noStrike" kern="1200" cap="none" spc="0" normalizeH="0" baseline="0" noProof="0" dirty="0" smtClean="0">
                <a:ln>
                  <a:noFill/>
                </a:ln>
                <a:solidFill>
                  <a:srgbClr val="C00000"/>
                </a:solidFill>
                <a:effectLst/>
                <a:uLnTx/>
                <a:uFillTx/>
                <a:latin typeface="+mn-lt"/>
                <a:ea typeface="+mn-ea"/>
                <a:cs typeface="+mn-cs"/>
              </a:rPr>
              <a:t>　</a:t>
            </a:r>
            <a:endParaRPr kumimoji="1" lang="en-US" altLang="ja-JP" sz="3200" b="0"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127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傾眠傾向</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127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反り返る姿勢</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127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無呼吸</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1270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角丸四角形 4"/>
          <p:cNvSpPr/>
          <p:nvPr/>
        </p:nvSpPr>
        <p:spPr>
          <a:xfrm>
            <a:off x="2267744" y="1124744"/>
            <a:ext cx="4536504" cy="504056"/>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いつもと違う・なんか変</a:t>
            </a:r>
            <a:endParaRPr kumimoji="1" lang="ja-JP" altLang="en-US" sz="2400" b="1" dirty="0"/>
          </a:p>
        </p:txBody>
      </p:sp>
      <p:pic>
        <p:nvPicPr>
          <p:cNvPr id="6" name="Picture 3"/>
          <p:cNvPicPr>
            <a:picLocks noChangeAspect="1" noChangeArrowheads="1"/>
          </p:cNvPicPr>
          <p:nvPr/>
        </p:nvPicPr>
        <p:blipFill>
          <a:blip r:embed="rId2" cstate="print"/>
          <a:srcRect/>
          <a:stretch>
            <a:fillRect/>
          </a:stretch>
        </p:blipFill>
        <p:spPr bwMode="auto">
          <a:xfrm>
            <a:off x="7265045" y="4590058"/>
            <a:ext cx="1195387" cy="17192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l="55931" t="43319" r="4299"/>
          <a:stretch>
            <a:fillRect/>
          </a:stretch>
        </p:blipFill>
        <p:spPr bwMode="auto">
          <a:xfrm>
            <a:off x="2713952" y="1734778"/>
            <a:ext cx="1570016" cy="1643086"/>
          </a:xfrm>
          <a:prstGeom prst="rect">
            <a:avLst/>
          </a:prstGeom>
          <a:noFill/>
          <a:ln w="9525">
            <a:noFill/>
            <a:miter lim="800000"/>
            <a:headEnd/>
            <a:tailEnd/>
          </a:ln>
          <a:effectLst/>
        </p:spPr>
      </p:pic>
      <p:sp>
        <p:nvSpPr>
          <p:cNvPr id="2" name="タイトル 1"/>
          <p:cNvSpPr>
            <a:spLocks noGrp="1"/>
          </p:cNvSpPr>
          <p:nvPr>
            <p:ph type="title"/>
          </p:nvPr>
        </p:nvSpPr>
        <p:spPr>
          <a:xfrm>
            <a:off x="0" y="0"/>
            <a:ext cx="9144000" cy="90872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txBody>
          <a:bodyPr>
            <a:normAutofit/>
          </a:bodyPr>
          <a:lstStyle/>
          <a:p>
            <a:r>
              <a:rPr kumimoji="1" lang="ja-JP" altLang="en-US" sz="4000" dirty="0" smtClean="0">
                <a:solidFill>
                  <a:schemeClr val="bg1"/>
                </a:solidFill>
              </a:rPr>
              <a:t>誰もがあわてる初めてのけいれん</a:t>
            </a:r>
            <a:endParaRPr kumimoji="1" lang="ja-JP" altLang="en-US" sz="4000" dirty="0">
              <a:solidFill>
                <a:schemeClr val="bg1"/>
              </a:solidFill>
            </a:endParaRPr>
          </a:p>
        </p:txBody>
      </p:sp>
      <p:sp>
        <p:nvSpPr>
          <p:cNvPr id="3" name="コンテンツ プレースホルダ 2"/>
          <p:cNvSpPr>
            <a:spLocks noGrp="1"/>
          </p:cNvSpPr>
          <p:nvPr>
            <p:ph idx="1"/>
          </p:nvPr>
        </p:nvSpPr>
        <p:spPr>
          <a:xfrm>
            <a:off x="1691680" y="3429000"/>
            <a:ext cx="5832648" cy="2592288"/>
          </a:xfrm>
          <a:solidFill>
            <a:schemeClr val="accent3">
              <a:lumMod val="20000"/>
              <a:lumOff val="80000"/>
            </a:schemeClr>
          </a:solidFill>
          <a:effectLst>
            <a:outerShdw blurRad="50800" dist="38100" dir="5400000" algn="t" rotWithShape="0">
              <a:prstClr val="black">
                <a:alpha val="40000"/>
              </a:prstClr>
            </a:outerShdw>
          </a:effectLst>
        </p:spPr>
        <p:txBody>
          <a:bodyPr anchor="ctr">
            <a:normAutofit/>
          </a:bodyPr>
          <a:lstStyle/>
          <a:p>
            <a:pPr marL="628650" indent="-266700">
              <a:lnSpc>
                <a:spcPct val="150000"/>
              </a:lnSpc>
            </a:pPr>
            <a:r>
              <a:rPr lang="ja-JP" altLang="en-US" dirty="0" smtClean="0">
                <a:solidFill>
                  <a:schemeClr val="bg1"/>
                </a:solidFill>
              </a:rPr>
              <a:t>ほとんどは</a:t>
            </a:r>
            <a:r>
              <a:rPr lang="en-US" altLang="ja-JP" b="1" dirty="0" smtClean="0">
                <a:solidFill>
                  <a:schemeClr val="bg1"/>
                </a:solidFill>
              </a:rPr>
              <a:t>5</a:t>
            </a:r>
            <a:r>
              <a:rPr lang="ja-JP" altLang="en-US" b="1" dirty="0" smtClean="0">
                <a:solidFill>
                  <a:schemeClr val="bg1"/>
                </a:solidFill>
              </a:rPr>
              <a:t>分</a:t>
            </a:r>
            <a:r>
              <a:rPr lang="ja-JP" altLang="en-US" dirty="0" smtClean="0">
                <a:solidFill>
                  <a:schemeClr val="bg1"/>
                </a:solidFill>
              </a:rPr>
              <a:t>以内にとまる</a:t>
            </a:r>
            <a:endParaRPr lang="en-US" altLang="ja-JP" dirty="0" smtClean="0">
              <a:solidFill>
                <a:srgbClr val="FFFF00"/>
              </a:solidFill>
            </a:endParaRPr>
          </a:p>
          <a:p>
            <a:pPr marL="628650" indent="-266700">
              <a:lnSpc>
                <a:spcPct val="150000"/>
              </a:lnSpc>
            </a:pPr>
            <a:r>
              <a:rPr lang="ja-JP" altLang="en-US" dirty="0" smtClean="0">
                <a:solidFill>
                  <a:schemeClr val="bg1"/>
                </a:solidFill>
              </a:rPr>
              <a:t>命にかかわる病気は少ない</a:t>
            </a:r>
            <a:endParaRPr lang="en-US" altLang="ja-JP" dirty="0" smtClean="0">
              <a:solidFill>
                <a:srgbClr val="FFFF00"/>
              </a:solidFill>
            </a:endParaRPr>
          </a:p>
        </p:txBody>
      </p:sp>
      <p:sp>
        <p:nvSpPr>
          <p:cNvPr id="5" name="テキスト ボックス 4"/>
          <p:cNvSpPr txBox="1"/>
          <p:nvPr/>
        </p:nvSpPr>
        <p:spPr>
          <a:xfrm>
            <a:off x="1691680" y="1037347"/>
            <a:ext cx="5688632" cy="553998"/>
          </a:xfrm>
          <a:prstGeom prst="rect">
            <a:avLst/>
          </a:prstGeom>
          <a:noFill/>
        </p:spPr>
        <p:txBody>
          <a:bodyPr wrap="square" rtlCol="0" anchor="ctr">
            <a:spAutoFit/>
          </a:bodyPr>
          <a:lstStyle/>
          <a:p>
            <a:pPr marL="628650" indent="-628650" algn="ctr">
              <a:buNone/>
            </a:pPr>
            <a:r>
              <a:rPr lang="ja-JP" altLang="en-US" sz="3000" b="1" dirty="0" smtClean="0">
                <a:solidFill>
                  <a:srgbClr val="C00000"/>
                </a:solidFill>
              </a:rPr>
              <a:t>子どもにみられる熱性けいれん</a:t>
            </a:r>
            <a:endParaRPr kumimoji="1" lang="ja-JP" altLang="en-US" sz="3000" b="1" dirty="0">
              <a:solidFill>
                <a:srgbClr val="C00000"/>
              </a:solidFill>
            </a:endParaRPr>
          </a:p>
        </p:txBody>
      </p:sp>
      <p:sp>
        <p:nvSpPr>
          <p:cNvPr id="6" name="雲形吹き出し 5"/>
          <p:cNvSpPr/>
          <p:nvPr/>
        </p:nvSpPr>
        <p:spPr>
          <a:xfrm>
            <a:off x="3779912" y="1988840"/>
            <a:ext cx="3456384" cy="1800200"/>
          </a:xfrm>
          <a:prstGeom prst="cloudCallout">
            <a:avLst>
              <a:gd name="adj1" fmla="val -59582"/>
              <a:gd name="adj2" fmla="val 63631"/>
            </a:avLst>
          </a:prstGeom>
          <a:solidFill>
            <a:srgbClr val="E6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50" indent="-266700" algn="ctr">
              <a:buNone/>
            </a:pPr>
            <a:r>
              <a:rPr lang="ja-JP" altLang="en-US" sz="2800" b="1" dirty="0" smtClean="0">
                <a:solidFill>
                  <a:srgbClr val="C00000"/>
                </a:solidFill>
              </a:rPr>
              <a:t>落ち着いてください。</a:t>
            </a:r>
            <a:endParaRPr lang="en-US" altLang="ja-JP" sz="2800" b="1" dirty="0" smtClean="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1" presetClass="emph" presetSubtype="2" fill="hold" nodeType="withEffect">
                                  <p:stCondLst>
                                    <p:cond delay="0"/>
                                  </p:stCondLst>
                                  <p:childTnLst>
                                    <p:animClr clrSpc="rgb">
                                      <p:cBhvr>
                                        <p:cTn id="10" dur="2000" fill="hold"/>
                                        <p:tgtEl>
                                          <p:spTgt spid="3"/>
                                        </p:tgtEl>
                                        <p:attrNameLst>
                                          <p:attrName>fillcolor</p:attrName>
                                        </p:attrNameLst>
                                      </p:cBhvr>
                                      <p:to>
                                        <a:srgbClr val="0066CC"/>
                                      </p:to>
                                    </p:animClr>
                                    <p:set>
                                      <p:cBhvr>
                                        <p:cTn id="11" dur="2000" fill="hold"/>
                                        <p:tgtEl>
                                          <p:spTgt spid="3"/>
                                        </p:tgtEl>
                                        <p:attrNameLst>
                                          <p:attrName>fill.type</p:attrName>
                                        </p:attrNameLst>
                                      </p:cBhvr>
                                      <p:to>
                                        <p:strVal val="solid"/>
                                      </p:to>
                                    </p:set>
                                    <p:set>
                                      <p:cBhvr>
                                        <p:cTn id="12"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txBody>
          <a:bodyPr>
            <a:normAutofit/>
          </a:bodyPr>
          <a:lstStyle/>
          <a:p>
            <a:r>
              <a:rPr lang="ja-JP" altLang="en-US" sz="3600" dirty="0" smtClean="0">
                <a:solidFill>
                  <a:schemeClr val="bg1"/>
                </a:solidFill>
              </a:rPr>
              <a:t>通常の</a:t>
            </a:r>
            <a:r>
              <a:rPr kumimoji="1" lang="ja-JP" altLang="en-US" sz="3600" dirty="0" smtClean="0">
                <a:solidFill>
                  <a:schemeClr val="bg1"/>
                </a:solidFill>
              </a:rPr>
              <a:t>熱性けいれんの経過</a:t>
            </a:r>
            <a:endParaRPr kumimoji="1" lang="ja-JP" altLang="en-US" sz="3600" dirty="0">
              <a:solidFill>
                <a:schemeClr val="bg1"/>
              </a:solidFill>
            </a:endParaRPr>
          </a:p>
        </p:txBody>
      </p:sp>
      <p:sp>
        <p:nvSpPr>
          <p:cNvPr id="3" name="コンテンツ プレースホルダ 2"/>
          <p:cNvSpPr>
            <a:spLocks noGrp="1"/>
          </p:cNvSpPr>
          <p:nvPr>
            <p:ph idx="1"/>
          </p:nvPr>
        </p:nvSpPr>
        <p:spPr>
          <a:xfrm>
            <a:off x="1187624" y="1268760"/>
            <a:ext cx="7128792" cy="5040560"/>
          </a:xfr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nchor="ctr">
            <a:normAutofit fontScale="77500" lnSpcReduction="20000"/>
          </a:bodyPr>
          <a:lstStyle/>
          <a:p>
            <a:pPr marL="450850" indent="-273050"/>
            <a:r>
              <a:rPr lang="ja-JP" altLang="en-US" sz="2600" dirty="0" smtClean="0">
                <a:latin typeface="+mj-lt"/>
                <a:ea typeface="ＭＳ ゴシック" pitchFamily="49" charset="-128"/>
              </a:rPr>
              <a:t>熱が急に高くなるとき（</a:t>
            </a:r>
            <a:r>
              <a:rPr lang="ja-JP" altLang="ja-JP" sz="2600" dirty="0" smtClean="0">
                <a:solidFill>
                  <a:srgbClr val="C00000"/>
                </a:solidFill>
                <a:latin typeface="+mj-lt"/>
                <a:ea typeface="ＭＳ ゴシック" pitchFamily="49" charset="-128"/>
              </a:rPr>
              <a:t>発熱後</a:t>
            </a:r>
            <a:r>
              <a:rPr lang="en-US" altLang="ja-JP" sz="2600" dirty="0" smtClean="0">
                <a:solidFill>
                  <a:srgbClr val="C00000"/>
                </a:solidFill>
                <a:latin typeface="+mj-lt"/>
                <a:ea typeface="ＭＳ ゴシック" pitchFamily="49" charset="-128"/>
              </a:rPr>
              <a:t>6</a:t>
            </a:r>
            <a:r>
              <a:rPr lang="ja-JP" altLang="ja-JP" sz="2600" dirty="0" smtClean="0">
                <a:solidFill>
                  <a:srgbClr val="C00000"/>
                </a:solidFill>
                <a:latin typeface="+mj-lt"/>
                <a:ea typeface="ＭＳ ゴシック" pitchFamily="49" charset="-128"/>
              </a:rPr>
              <a:t>時間</a:t>
            </a:r>
            <a:r>
              <a:rPr lang="ja-JP" altLang="en-US" sz="2600" dirty="0" smtClean="0">
                <a:latin typeface="+mj-lt"/>
                <a:ea typeface="ＭＳ ゴシック" pitchFamily="49" charset="-128"/>
              </a:rPr>
              <a:t>く</a:t>
            </a:r>
            <a:r>
              <a:rPr lang="ja-JP" altLang="ja-JP" sz="2600" dirty="0" smtClean="0">
                <a:latin typeface="+mj-lt"/>
                <a:ea typeface="ＭＳ ゴシック" pitchFamily="49" charset="-128"/>
              </a:rPr>
              <a:t>らい</a:t>
            </a:r>
            <a:r>
              <a:rPr lang="ja-JP" altLang="en-US" sz="2600" dirty="0" smtClean="0">
                <a:latin typeface="+mj-lt"/>
                <a:ea typeface="ＭＳ ゴシック" pitchFamily="49" charset="-128"/>
              </a:rPr>
              <a:t>まで）に起こる。</a:t>
            </a:r>
            <a:endParaRPr lang="en-US" altLang="ja-JP" sz="2600" dirty="0" smtClean="0">
              <a:latin typeface="+mj-lt"/>
              <a:ea typeface="ＭＳ ゴシック" pitchFamily="49" charset="-128"/>
            </a:endParaRPr>
          </a:p>
          <a:p>
            <a:pPr marL="450850" indent="-273050">
              <a:buNone/>
            </a:pPr>
            <a:endParaRPr lang="ja-JP" altLang="ja-JP" sz="1000" dirty="0" smtClean="0">
              <a:latin typeface="+mj-lt"/>
              <a:ea typeface="ＭＳ ゴシック" pitchFamily="49" charset="-128"/>
            </a:endParaRPr>
          </a:p>
          <a:p>
            <a:pPr marL="450850" indent="-273050"/>
            <a:r>
              <a:rPr lang="ja-JP" altLang="en-US" sz="2600" dirty="0" smtClean="0">
                <a:latin typeface="+mj-lt"/>
                <a:ea typeface="ＭＳ ゴシック" pitchFamily="49" charset="-128"/>
              </a:rPr>
              <a:t>意識を失い、全身を硬くして、手足をピクピクと動かし、呼吸が少し乱れ、口唇が青紫色になる。</a:t>
            </a:r>
            <a:endParaRPr lang="en-US" altLang="ja-JP" sz="2600" dirty="0" smtClean="0">
              <a:latin typeface="+mj-lt"/>
              <a:ea typeface="ＭＳ ゴシック" pitchFamily="49" charset="-128"/>
            </a:endParaRPr>
          </a:p>
          <a:p>
            <a:pPr marL="450850" indent="-273050">
              <a:buNone/>
            </a:pPr>
            <a:endParaRPr lang="en-US" altLang="ja-JP" sz="1000" dirty="0" smtClean="0">
              <a:latin typeface="+mj-lt"/>
              <a:ea typeface="ＭＳ ゴシック" pitchFamily="49" charset="-128"/>
            </a:endParaRPr>
          </a:p>
          <a:p>
            <a:pPr marL="450850" indent="-273050"/>
            <a:r>
              <a:rPr lang="ja-JP" altLang="en-US" sz="2600" dirty="0" smtClean="0">
                <a:latin typeface="+mj-lt"/>
                <a:ea typeface="ＭＳ ゴシック" pitchFamily="49" charset="-128"/>
              </a:rPr>
              <a:t>その後、</a:t>
            </a:r>
            <a:r>
              <a:rPr lang="ja-JP" altLang="ja-JP" sz="2600" dirty="0" smtClean="0">
                <a:latin typeface="+mj-lt"/>
                <a:ea typeface="ＭＳ ゴシック" pitchFamily="49" charset="-128"/>
              </a:rPr>
              <a:t>力が抜けるように</a:t>
            </a:r>
            <a:r>
              <a:rPr lang="ja-JP" altLang="en-US" sz="2600" dirty="0" smtClean="0">
                <a:latin typeface="+mj-lt"/>
                <a:ea typeface="ＭＳ ゴシック" pitchFamily="49" charset="-128"/>
              </a:rPr>
              <a:t>してけいれんは治まる</a:t>
            </a:r>
            <a:r>
              <a:rPr lang="ja-JP" altLang="ja-JP" sz="2600" dirty="0" smtClean="0">
                <a:latin typeface="+mj-lt"/>
                <a:ea typeface="ＭＳ ゴシック" pitchFamily="49" charset="-128"/>
              </a:rPr>
              <a:t>。</a:t>
            </a:r>
            <a:endParaRPr lang="en-US" altLang="ja-JP" sz="2600" dirty="0" smtClean="0">
              <a:latin typeface="+mj-lt"/>
              <a:ea typeface="ＭＳ ゴシック" pitchFamily="49" charset="-128"/>
            </a:endParaRPr>
          </a:p>
          <a:p>
            <a:pPr marL="450850" indent="-273050">
              <a:buNone/>
            </a:pPr>
            <a:endParaRPr lang="en-US" altLang="ja-JP" sz="1000" dirty="0" smtClean="0">
              <a:latin typeface="+mj-lt"/>
              <a:ea typeface="ＭＳ ゴシック" pitchFamily="49" charset="-128"/>
            </a:endParaRPr>
          </a:p>
          <a:p>
            <a:pPr marL="450850" indent="-273050"/>
            <a:r>
              <a:rPr lang="ja-JP" altLang="en-US" sz="2600" dirty="0" smtClean="0">
                <a:latin typeface="+mj-lt"/>
                <a:ea typeface="ＭＳ ゴシック" pitchFamily="49" charset="-128"/>
              </a:rPr>
              <a:t>けいれんの持続は、通常</a:t>
            </a:r>
            <a:r>
              <a:rPr lang="en-US" altLang="ja-JP" sz="2600" dirty="0" smtClean="0">
                <a:latin typeface="+mj-lt"/>
                <a:ea typeface="ＭＳ ゴシック" pitchFamily="49" charset="-128"/>
              </a:rPr>
              <a:t>30</a:t>
            </a:r>
            <a:r>
              <a:rPr lang="ja-JP" altLang="ja-JP" sz="2600" dirty="0" smtClean="0">
                <a:latin typeface="+mj-lt"/>
                <a:ea typeface="ＭＳ ゴシック" pitchFamily="49" charset="-128"/>
              </a:rPr>
              <a:t>秒から、長くて</a:t>
            </a:r>
            <a:r>
              <a:rPr lang="en-US" altLang="ja-JP" sz="2600" dirty="0" smtClean="0">
                <a:latin typeface="+mj-lt"/>
                <a:ea typeface="ＭＳ ゴシック" pitchFamily="49" charset="-128"/>
              </a:rPr>
              <a:t>2</a:t>
            </a:r>
            <a:r>
              <a:rPr lang="ja-JP" altLang="en-US" sz="2600" dirty="0" smtClean="0">
                <a:latin typeface="+mj-lt"/>
                <a:ea typeface="ＭＳ ゴシック" pitchFamily="49" charset="-128"/>
              </a:rPr>
              <a:t>～</a:t>
            </a:r>
            <a:r>
              <a:rPr lang="en-US" altLang="ja-JP" sz="2600" dirty="0" smtClean="0">
                <a:latin typeface="+mj-lt"/>
                <a:ea typeface="ＭＳ ゴシック" pitchFamily="49" charset="-128"/>
              </a:rPr>
              <a:t>3</a:t>
            </a:r>
            <a:r>
              <a:rPr lang="ja-JP" altLang="ja-JP" sz="2600" dirty="0" smtClean="0">
                <a:latin typeface="+mj-lt"/>
                <a:ea typeface="ＭＳ ゴシック" pitchFamily="49" charset="-128"/>
              </a:rPr>
              <a:t>分、</a:t>
            </a:r>
            <a:r>
              <a:rPr lang="ja-JP" altLang="ja-JP" sz="2600" dirty="0" smtClean="0">
                <a:solidFill>
                  <a:srgbClr val="C00000"/>
                </a:solidFill>
                <a:latin typeface="+mj-lt"/>
                <a:ea typeface="ＭＳ ゴシック" pitchFamily="49" charset="-128"/>
              </a:rPr>
              <a:t>平均</a:t>
            </a:r>
            <a:r>
              <a:rPr lang="ja-JP" altLang="en-US" sz="2600" dirty="0" smtClean="0">
                <a:solidFill>
                  <a:srgbClr val="C00000"/>
                </a:solidFill>
                <a:latin typeface="+mj-lt"/>
                <a:ea typeface="ＭＳ ゴシック" pitchFamily="49" charset="-128"/>
              </a:rPr>
              <a:t>　</a:t>
            </a:r>
            <a:r>
              <a:rPr lang="en-US" altLang="ja-JP" sz="2600" dirty="0" smtClean="0">
                <a:solidFill>
                  <a:srgbClr val="C00000"/>
                </a:solidFill>
                <a:latin typeface="+mj-lt"/>
                <a:ea typeface="ＭＳ ゴシック" pitchFamily="49" charset="-128"/>
              </a:rPr>
              <a:t>1 </a:t>
            </a:r>
            <a:r>
              <a:rPr lang="ja-JP" altLang="ja-JP" sz="2600" dirty="0" smtClean="0">
                <a:solidFill>
                  <a:srgbClr val="C00000"/>
                </a:solidFill>
                <a:latin typeface="+mj-lt"/>
                <a:ea typeface="ＭＳ ゴシック" pitchFamily="49" charset="-128"/>
              </a:rPr>
              <a:t>分前後</a:t>
            </a:r>
            <a:r>
              <a:rPr lang="ja-JP" altLang="en-US" sz="2600" dirty="0" smtClean="0">
                <a:solidFill>
                  <a:srgbClr val="C00000"/>
                </a:solidFill>
                <a:latin typeface="+mj-lt"/>
                <a:ea typeface="ＭＳ ゴシック" pitchFamily="49" charset="-128"/>
              </a:rPr>
              <a:t>。</a:t>
            </a:r>
            <a:endParaRPr lang="en-US" altLang="ja-JP" sz="2600" dirty="0" smtClean="0">
              <a:solidFill>
                <a:srgbClr val="C00000"/>
              </a:solidFill>
              <a:latin typeface="+mj-lt"/>
              <a:ea typeface="ＭＳ ゴシック" pitchFamily="49" charset="-128"/>
            </a:endParaRPr>
          </a:p>
          <a:p>
            <a:pPr marL="450850" indent="-273050">
              <a:buNone/>
            </a:pPr>
            <a:endParaRPr lang="en-US" altLang="ja-JP" sz="1000" dirty="0" smtClean="0">
              <a:latin typeface="+mj-lt"/>
              <a:ea typeface="ＭＳ ゴシック" pitchFamily="49" charset="-128"/>
            </a:endParaRPr>
          </a:p>
          <a:p>
            <a:pPr marL="450850" indent="-273050"/>
            <a:r>
              <a:rPr lang="ja-JP" altLang="en-US" sz="2600" dirty="0" smtClean="0">
                <a:latin typeface="+mj-lt"/>
                <a:ea typeface="ＭＳ ゴシック" pitchFamily="49" charset="-128"/>
              </a:rPr>
              <a:t>けいれんが治まると</a:t>
            </a:r>
            <a:r>
              <a:rPr lang="ja-JP" altLang="ja-JP" sz="2600" dirty="0" smtClean="0">
                <a:latin typeface="+mj-lt"/>
                <a:ea typeface="ＭＳ ゴシック" pitchFamily="49" charset="-128"/>
              </a:rPr>
              <a:t>、疲れて眠っている状態になる。</a:t>
            </a:r>
            <a:r>
              <a:rPr lang="ja-JP" altLang="en-US" sz="2600" dirty="0" smtClean="0">
                <a:latin typeface="+mj-lt"/>
                <a:ea typeface="ＭＳ ゴシック" pitchFamily="49" charset="-128"/>
              </a:rPr>
              <a:t>これを</a:t>
            </a:r>
            <a:r>
              <a:rPr lang="ja-JP" altLang="ja-JP" sz="2600" dirty="0" smtClean="0">
                <a:solidFill>
                  <a:srgbClr val="C00000"/>
                </a:solidFill>
                <a:latin typeface="+mj-lt"/>
                <a:ea typeface="ＭＳ ゴシック" pitchFamily="49" charset="-128"/>
              </a:rPr>
              <a:t>「後睡眠」</a:t>
            </a:r>
            <a:r>
              <a:rPr lang="ja-JP" altLang="ja-JP" sz="2600" dirty="0" smtClean="0">
                <a:latin typeface="+mj-lt"/>
                <a:ea typeface="ＭＳ ゴシック" pitchFamily="49" charset="-128"/>
              </a:rPr>
              <a:t>と</a:t>
            </a:r>
            <a:r>
              <a:rPr lang="ja-JP" altLang="en-US" sz="2600" dirty="0" smtClean="0">
                <a:latin typeface="+mj-lt"/>
                <a:ea typeface="ＭＳ ゴシック" pitchFamily="49" charset="-128"/>
              </a:rPr>
              <a:t>いう</a:t>
            </a:r>
            <a:r>
              <a:rPr lang="ja-JP" altLang="ja-JP" sz="2600" dirty="0" smtClean="0">
                <a:latin typeface="+mj-lt"/>
                <a:ea typeface="ＭＳ ゴシック" pitchFamily="49" charset="-128"/>
              </a:rPr>
              <a:t>。</a:t>
            </a:r>
            <a:r>
              <a:rPr lang="ja-JP" altLang="en-US" sz="2600" dirty="0" smtClean="0">
                <a:latin typeface="+mj-lt"/>
                <a:ea typeface="ＭＳ ゴシック" pitchFamily="49" charset="-128"/>
              </a:rPr>
              <a:t>顔色も良く呼吸の様子は普通。</a:t>
            </a:r>
            <a:endParaRPr lang="en-US" altLang="ja-JP" sz="2600" dirty="0" smtClean="0">
              <a:latin typeface="+mj-lt"/>
              <a:ea typeface="ＭＳ ゴシック" pitchFamily="49" charset="-128"/>
            </a:endParaRPr>
          </a:p>
          <a:p>
            <a:pPr marL="450850" indent="-273050">
              <a:buNone/>
            </a:pPr>
            <a:endParaRPr lang="en-US" altLang="ja-JP" sz="1000" dirty="0" smtClean="0">
              <a:latin typeface="+mj-lt"/>
              <a:ea typeface="ＭＳ ゴシック" pitchFamily="49" charset="-128"/>
            </a:endParaRPr>
          </a:p>
          <a:p>
            <a:pPr marL="450850" indent="-273050"/>
            <a:r>
              <a:rPr lang="ja-JP" altLang="ja-JP" sz="2600" dirty="0" smtClean="0">
                <a:latin typeface="+mj-lt"/>
                <a:ea typeface="ＭＳ ゴシック" pitchFamily="49" charset="-128"/>
              </a:rPr>
              <a:t>意識がないわけではないので、</a:t>
            </a:r>
            <a:r>
              <a:rPr lang="ja-JP" altLang="en-US" sz="2600" dirty="0" smtClean="0">
                <a:latin typeface="+mj-lt"/>
                <a:ea typeface="ＭＳ ゴシック" pitchFamily="49" charset="-128"/>
              </a:rPr>
              <a:t>大きな声</a:t>
            </a:r>
            <a:r>
              <a:rPr lang="ja-JP" altLang="ja-JP" sz="2600" dirty="0" smtClean="0">
                <a:latin typeface="+mj-lt"/>
                <a:ea typeface="ＭＳ ゴシック" pitchFamily="49" charset="-128"/>
              </a:rPr>
              <a:t>で呼んだり、</a:t>
            </a:r>
            <a:r>
              <a:rPr lang="ja-JP" altLang="en-US" sz="2600" dirty="0" smtClean="0">
                <a:latin typeface="+mj-lt"/>
                <a:ea typeface="ＭＳ ゴシック" pitchFamily="49" charset="-128"/>
              </a:rPr>
              <a:t>痛み刺激で</a:t>
            </a:r>
            <a:r>
              <a:rPr lang="ja-JP" altLang="ja-JP" sz="2600" dirty="0" smtClean="0">
                <a:latin typeface="+mj-lt"/>
                <a:ea typeface="ＭＳ ゴシック" pitchFamily="49" charset="-128"/>
              </a:rPr>
              <a:t>目を覚ますが、また眠</a:t>
            </a:r>
            <a:r>
              <a:rPr lang="ja-JP" altLang="en-US" sz="2600" dirty="0" smtClean="0">
                <a:latin typeface="+mj-lt"/>
                <a:ea typeface="ＭＳ ゴシック" pitchFamily="49" charset="-128"/>
              </a:rPr>
              <a:t>る。</a:t>
            </a:r>
            <a:endParaRPr lang="en-US" altLang="ja-JP" sz="2600" dirty="0" smtClean="0">
              <a:latin typeface="+mj-lt"/>
              <a:ea typeface="ＭＳ ゴシック" pitchFamily="49" charset="-128"/>
            </a:endParaRPr>
          </a:p>
          <a:p>
            <a:pPr marL="450850" indent="-273050">
              <a:buNone/>
            </a:pPr>
            <a:endParaRPr lang="en-US" altLang="ja-JP" sz="1000" dirty="0" smtClean="0">
              <a:latin typeface="+mj-lt"/>
              <a:ea typeface="ＭＳ ゴシック" pitchFamily="49" charset="-128"/>
            </a:endParaRPr>
          </a:p>
          <a:p>
            <a:pPr marL="450850" indent="-273050"/>
            <a:r>
              <a:rPr lang="ja-JP" altLang="en-US" sz="2600" dirty="0" smtClean="0">
                <a:latin typeface="+mj-lt"/>
                <a:ea typeface="ＭＳ ゴシック" pitchFamily="49" charset="-128"/>
              </a:rPr>
              <a:t>「</a:t>
            </a:r>
            <a:r>
              <a:rPr lang="ja-JP" altLang="ja-JP" sz="2600" dirty="0" smtClean="0">
                <a:latin typeface="+mj-lt"/>
                <a:ea typeface="ＭＳ ゴシック" pitchFamily="49" charset="-128"/>
              </a:rPr>
              <a:t>後睡眠</a:t>
            </a:r>
            <a:r>
              <a:rPr lang="ja-JP" altLang="en-US" sz="2600" dirty="0" smtClean="0">
                <a:latin typeface="+mj-lt"/>
                <a:ea typeface="ＭＳ ゴシック" pitchFamily="49" charset="-128"/>
              </a:rPr>
              <a:t>」</a:t>
            </a:r>
            <a:r>
              <a:rPr lang="ja-JP" altLang="ja-JP" sz="2600" dirty="0" smtClean="0">
                <a:latin typeface="+mj-lt"/>
                <a:ea typeface="ＭＳ ゴシック" pitchFamily="49" charset="-128"/>
              </a:rPr>
              <a:t>は数分程度</a:t>
            </a:r>
            <a:r>
              <a:rPr lang="ja-JP" altLang="en-US" sz="2600" dirty="0" smtClean="0">
                <a:latin typeface="+mj-lt"/>
                <a:ea typeface="ＭＳ ゴシック" pitchFamily="49" charset="-128"/>
              </a:rPr>
              <a:t>から</a:t>
            </a:r>
            <a:r>
              <a:rPr lang="ja-JP" altLang="ja-JP" sz="2600" dirty="0" smtClean="0">
                <a:latin typeface="+mj-lt"/>
                <a:ea typeface="ＭＳ ゴシック" pitchFamily="49" charset="-128"/>
              </a:rPr>
              <a:t>数時間。</a:t>
            </a:r>
            <a:endParaRPr lang="en-US" altLang="ja-JP" sz="2600" dirty="0" smtClean="0">
              <a:latin typeface="+mj-lt"/>
              <a:ea typeface="ＭＳ ゴシック" pitchFamily="49" charset="-128"/>
            </a:endParaRPr>
          </a:p>
          <a:p>
            <a:pPr marL="450850" indent="-273050">
              <a:buNone/>
            </a:pPr>
            <a:endParaRPr lang="en-US" altLang="ja-JP" sz="1000" dirty="0" smtClean="0">
              <a:latin typeface="+mj-lt"/>
              <a:ea typeface="ＭＳ ゴシック" pitchFamily="49" charset="-128"/>
            </a:endParaRPr>
          </a:p>
          <a:p>
            <a:pPr marL="450850" indent="-273050"/>
            <a:r>
              <a:rPr lang="ja-JP" altLang="ja-JP" sz="2600" dirty="0" smtClean="0">
                <a:latin typeface="+mj-lt"/>
                <a:ea typeface="ＭＳ ゴシック" pitchFamily="49" charset="-128"/>
              </a:rPr>
              <a:t>けいれんは止まっているので、</a:t>
            </a:r>
            <a:r>
              <a:rPr lang="ja-JP" altLang="ja-JP" sz="2600" dirty="0" smtClean="0">
                <a:solidFill>
                  <a:srgbClr val="C00000"/>
                </a:solidFill>
                <a:latin typeface="+mj-lt"/>
                <a:ea typeface="ＭＳ ゴシック" pitchFamily="49" charset="-128"/>
              </a:rPr>
              <a:t>ゆっくり休ませる</a:t>
            </a:r>
            <a:r>
              <a:rPr lang="ja-JP" altLang="ja-JP" sz="2600" dirty="0" smtClean="0">
                <a:latin typeface="+mj-lt"/>
                <a:ea typeface="ＭＳ ゴシック" pitchFamily="49" charset="-128"/>
              </a:rPr>
              <a:t>のが良い。</a:t>
            </a:r>
            <a:endParaRPr kumimoji="1" lang="ja-JP" altLang="en-US" sz="2600" dirty="0">
              <a:latin typeface="+mj-lt"/>
              <a:ea typeface="ＭＳ ゴシック" pitchFamily="49" charset="-128"/>
            </a:endParaRPr>
          </a:p>
        </p:txBody>
      </p:sp>
      <p:sp>
        <p:nvSpPr>
          <p:cNvPr id="20" name="フローチャート : 結合子 19"/>
          <p:cNvSpPr/>
          <p:nvPr/>
        </p:nvSpPr>
        <p:spPr>
          <a:xfrm>
            <a:off x="1421064" y="1426424"/>
            <a:ext cx="144016" cy="144016"/>
          </a:xfrm>
          <a:prstGeom prst="flowChartConnecto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1" name="フローチャート : 結合子 20"/>
          <p:cNvSpPr/>
          <p:nvPr/>
        </p:nvSpPr>
        <p:spPr>
          <a:xfrm>
            <a:off x="1430616" y="2142572"/>
            <a:ext cx="144016" cy="144016"/>
          </a:xfrm>
          <a:prstGeom prst="flowChartConnecto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2" name="フローチャート : 結合子 21"/>
          <p:cNvSpPr/>
          <p:nvPr/>
        </p:nvSpPr>
        <p:spPr>
          <a:xfrm>
            <a:off x="1438887" y="2794248"/>
            <a:ext cx="144016" cy="144016"/>
          </a:xfrm>
          <a:prstGeom prst="flowChartConnecto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3" name="フローチャート : 結合子 22"/>
          <p:cNvSpPr/>
          <p:nvPr/>
        </p:nvSpPr>
        <p:spPr>
          <a:xfrm>
            <a:off x="1438887" y="3226296"/>
            <a:ext cx="144016" cy="144016"/>
          </a:xfrm>
          <a:prstGeom prst="flowChartConnecto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4" name="フローチャート : 結合子 23"/>
          <p:cNvSpPr/>
          <p:nvPr/>
        </p:nvSpPr>
        <p:spPr>
          <a:xfrm>
            <a:off x="1433510" y="3911872"/>
            <a:ext cx="144016" cy="144016"/>
          </a:xfrm>
          <a:prstGeom prst="flowChartConnecto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5" name="フローチャート : 結合子 24"/>
          <p:cNvSpPr/>
          <p:nvPr/>
        </p:nvSpPr>
        <p:spPr>
          <a:xfrm>
            <a:off x="1440660" y="4573592"/>
            <a:ext cx="144016" cy="144016"/>
          </a:xfrm>
          <a:prstGeom prst="flowChartConnecto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6" name="フローチャート : 結合子 25"/>
          <p:cNvSpPr/>
          <p:nvPr/>
        </p:nvSpPr>
        <p:spPr>
          <a:xfrm>
            <a:off x="1433510" y="5219891"/>
            <a:ext cx="144016" cy="144016"/>
          </a:xfrm>
          <a:prstGeom prst="flowChartConnecto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7" name="フローチャート : 結合子 26"/>
          <p:cNvSpPr/>
          <p:nvPr/>
        </p:nvSpPr>
        <p:spPr>
          <a:xfrm>
            <a:off x="1433865" y="5689634"/>
            <a:ext cx="144016" cy="144016"/>
          </a:xfrm>
          <a:prstGeom prst="flowChartConnector">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pic>
        <p:nvPicPr>
          <p:cNvPr id="13" name="Picture 3"/>
          <p:cNvPicPr>
            <a:picLocks noChangeAspect="1" noChangeArrowheads="1"/>
          </p:cNvPicPr>
          <p:nvPr/>
        </p:nvPicPr>
        <p:blipFill>
          <a:blip r:embed="rId3" cstate="print"/>
          <a:srcRect l="81651" t="61708" r="7033" b="-1830"/>
          <a:stretch>
            <a:fillRect/>
          </a:stretch>
        </p:blipFill>
        <p:spPr bwMode="auto">
          <a:xfrm>
            <a:off x="561708" y="3212976"/>
            <a:ext cx="553908" cy="72008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1.5"/>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7|9.8|2.5"/>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5"/>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紅梅匂.thmx</Template>
  <TotalTime>2328</TotalTime>
  <Words>2764</Words>
  <Application>Microsoft Macintosh PowerPoint</Application>
  <PresentationFormat>画面に合わせる (4:3)</PresentationFormat>
  <Paragraphs>360</Paragraphs>
  <Slides>27</Slides>
  <Notes>8</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27</vt:i4>
      </vt:variant>
    </vt:vector>
  </HeadingPairs>
  <TitlesOfParts>
    <vt:vector size="28" baseType="lpstr">
      <vt:lpstr>Office テーマ</vt:lpstr>
      <vt:lpstr>現代育児講座 〜今と昔の子育て状況の違い〜</vt:lpstr>
      <vt:lpstr>本日のお話</vt:lpstr>
      <vt:lpstr>子どもの急病</vt:lpstr>
      <vt:lpstr>センターを受診した子どもの症状</vt:lpstr>
      <vt:lpstr>発熱そのものがワルモノではない</vt:lpstr>
      <vt:lpstr>発  　熱</vt:lpstr>
      <vt:lpstr>乳児にみられる重症感染症の兆候</vt:lpstr>
      <vt:lpstr>誰もがあわてる初めてのけいれん</vt:lpstr>
      <vt:lpstr>通常の熱性けいれんの経過</vt:lpstr>
      <vt:lpstr>心配のないひきつけ</vt:lpstr>
      <vt:lpstr>せき・鼻水・喘鳴</vt:lpstr>
      <vt:lpstr>咳・喘鳴で注意すべき疾患</vt:lpstr>
      <vt:lpstr>嘔吐・下痢</vt:lpstr>
      <vt:lpstr>脱水症状に気をつけて</vt:lpstr>
      <vt:lpstr>季節と子どもの病気</vt:lpstr>
      <vt:lpstr>ワクチンで予防できる子どもの病気</vt:lpstr>
      <vt:lpstr>スライド 17</vt:lpstr>
      <vt:lpstr>スライド 18</vt:lpstr>
      <vt:lpstr>子どもの事故を防ごう！</vt:lpstr>
      <vt:lpstr>年齢別の死因順位</vt:lpstr>
      <vt:lpstr>不慮の事故の年齢別分類</vt:lpstr>
      <vt:lpstr>スライド 22</vt:lpstr>
      <vt:lpstr>誤飲を防ぐには？</vt:lpstr>
      <vt:lpstr>誤嚥（気管支異物）</vt:lpstr>
      <vt:lpstr>誤嚥を防止するためには</vt:lpstr>
      <vt:lpstr>誤嚥を防止するためには</vt:lpstr>
      <vt:lpstr>交通事故を防ごう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Yamasaki</dc:creator>
  <cp:lastModifiedBy>中村 肇</cp:lastModifiedBy>
  <cp:revision>208</cp:revision>
  <cp:lastPrinted>2010-11-28T09:54:05Z</cp:lastPrinted>
  <dcterms:created xsi:type="dcterms:W3CDTF">2010-11-30T23:32:43Z</dcterms:created>
  <dcterms:modified xsi:type="dcterms:W3CDTF">2010-11-30T23:52:59Z</dcterms:modified>
</cp:coreProperties>
</file>