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handoutMasterIdLst>
    <p:handoutMasterId r:id="rId27"/>
  </p:handoutMasterIdLst>
  <p:sldIdLst>
    <p:sldId id="281" r:id="rId2"/>
    <p:sldId id="276" r:id="rId3"/>
    <p:sldId id="257" r:id="rId4"/>
    <p:sldId id="271" r:id="rId5"/>
    <p:sldId id="270" r:id="rId6"/>
    <p:sldId id="268" r:id="rId7"/>
    <p:sldId id="267" r:id="rId8"/>
    <p:sldId id="258" r:id="rId9"/>
    <p:sldId id="260" r:id="rId10"/>
    <p:sldId id="274" r:id="rId11"/>
    <p:sldId id="259" r:id="rId12"/>
    <p:sldId id="261" r:id="rId13"/>
    <p:sldId id="273" r:id="rId14"/>
    <p:sldId id="263" r:id="rId15"/>
    <p:sldId id="264" r:id="rId16"/>
    <p:sldId id="265" r:id="rId17"/>
    <p:sldId id="262" r:id="rId18"/>
    <p:sldId id="277" r:id="rId19"/>
    <p:sldId id="278" r:id="rId20"/>
    <p:sldId id="279" r:id="rId21"/>
    <p:sldId id="275" r:id="rId22"/>
    <p:sldId id="280" r:id="rId23"/>
    <p:sldId id="282" r:id="rId24"/>
    <p:sldId id="272" r:id="rId25"/>
  </p:sldIdLst>
  <p:sldSz cx="9144000" cy="6858000" type="screen4x3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1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1709786981385786"/>
          <c:y val="4.3700901075390514E-2"/>
          <c:w val="0.67417282585365401"/>
          <c:h val="0.9125981978492193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国民所得, 兆円</c:v>
                </c:pt>
              </c:strCache>
            </c:strRef>
          </c:tx>
          <c:cat>
            <c:numRef>
              <c:f>Sheet1!$A$2:$A$67</c:f>
              <c:numCache>
                <c:formatCode>0_ 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9</c:v>
                </c:pt>
                <c:pt idx="65">
                  <c:v>10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1">
                  <c:v>0.360900000000001</c:v>
                </c:pt>
                <c:pt idx="2">
                  <c:v>0.96800000000000064</c:v>
                </c:pt>
                <c:pt idx="3">
                  <c:v>1.961599999999994</c:v>
                </c:pt>
                <c:pt idx="4">
                  <c:v>2.7372999999999998</c:v>
                </c:pt>
                <c:pt idx="5">
                  <c:v>3.3815</c:v>
                </c:pt>
                <c:pt idx="6">
                  <c:v>4.5251999999999946</c:v>
                </c:pt>
                <c:pt idx="7">
                  <c:v>5.2160000000000002</c:v>
                </c:pt>
                <c:pt idx="8">
                  <c:v>6.0019999999999998</c:v>
                </c:pt>
                <c:pt idx="9">
                  <c:v>6.5919999999999996</c:v>
                </c:pt>
                <c:pt idx="10">
                  <c:v>6.9733000000000134</c:v>
                </c:pt>
                <c:pt idx="11">
                  <c:v>7.8962000000000003</c:v>
                </c:pt>
                <c:pt idx="12">
                  <c:v>8.8681000000000001</c:v>
                </c:pt>
                <c:pt idx="13">
                  <c:v>9.3829000000000047</c:v>
                </c:pt>
                <c:pt idx="14">
                  <c:v>11.042300000000001</c:v>
                </c:pt>
                <c:pt idx="15">
                  <c:v>13.496700000000002</c:v>
                </c:pt>
                <c:pt idx="16">
                  <c:v>16.081900000000001</c:v>
                </c:pt>
                <c:pt idx="17">
                  <c:v>17.8933</c:v>
                </c:pt>
                <c:pt idx="18">
                  <c:v>21.099299999999989</c:v>
                </c:pt>
                <c:pt idx="19">
                  <c:v>24.051400000000001</c:v>
                </c:pt>
                <c:pt idx="20">
                  <c:v>26.827000000000005</c:v>
                </c:pt>
                <c:pt idx="21">
                  <c:v>31.644800000000064</c:v>
                </c:pt>
                <c:pt idx="22">
                  <c:v>37.547699999999999</c:v>
                </c:pt>
                <c:pt idx="23">
                  <c:v>43.720900000000128</c:v>
                </c:pt>
                <c:pt idx="24">
                  <c:v>52.117800000000003</c:v>
                </c:pt>
                <c:pt idx="25">
                  <c:v>61.029700000000012</c:v>
                </c:pt>
                <c:pt idx="26">
                  <c:v>65.910500000000027</c:v>
                </c:pt>
                <c:pt idx="27">
                  <c:v>77.936899999999994</c:v>
                </c:pt>
                <c:pt idx="28">
                  <c:v>95.839600000000004</c:v>
                </c:pt>
                <c:pt idx="29">
                  <c:v>112.47160000000002</c:v>
                </c:pt>
                <c:pt idx="30">
                  <c:v>123.9907</c:v>
                </c:pt>
                <c:pt idx="31">
                  <c:v>140.39720000000051</c:v>
                </c:pt>
                <c:pt idx="32">
                  <c:v>155.70319999999998</c:v>
                </c:pt>
                <c:pt idx="33">
                  <c:v>171.77850000000001</c:v>
                </c:pt>
                <c:pt idx="34">
                  <c:v>182.20659999999998</c:v>
                </c:pt>
                <c:pt idx="35">
                  <c:v>199.59020000000001</c:v>
                </c:pt>
                <c:pt idx="36">
                  <c:v>209.74889999999999</c:v>
                </c:pt>
                <c:pt idx="37">
                  <c:v>219.39180000000007</c:v>
                </c:pt>
                <c:pt idx="38">
                  <c:v>230.8057</c:v>
                </c:pt>
                <c:pt idx="39">
                  <c:v>243.60890000000001</c:v>
                </c:pt>
                <c:pt idx="40">
                  <c:v>259.58980000000008</c:v>
                </c:pt>
                <c:pt idx="41">
                  <c:v>269.3947</c:v>
                </c:pt>
                <c:pt idx="42">
                  <c:v>281.73749999999899</c:v>
                </c:pt>
                <c:pt idx="43">
                  <c:v>299.58940000000001</c:v>
                </c:pt>
                <c:pt idx="44">
                  <c:v>322.10000000000002</c:v>
                </c:pt>
                <c:pt idx="45">
                  <c:v>348.3</c:v>
                </c:pt>
                <c:pt idx="46">
                  <c:v>371.1</c:v>
                </c:pt>
                <c:pt idx="47">
                  <c:v>369.3</c:v>
                </c:pt>
                <c:pt idx="48">
                  <c:v>369</c:v>
                </c:pt>
                <c:pt idx="49">
                  <c:v>374.1</c:v>
                </c:pt>
                <c:pt idx="50">
                  <c:v>374.3</c:v>
                </c:pt>
                <c:pt idx="51">
                  <c:v>380.6</c:v>
                </c:pt>
                <c:pt idx="52">
                  <c:v>382</c:v>
                </c:pt>
                <c:pt idx="53">
                  <c:v>368.9</c:v>
                </c:pt>
                <c:pt idx="54">
                  <c:v>364.3</c:v>
                </c:pt>
                <c:pt idx="55">
                  <c:v>371.8</c:v>
                </c:pt>
                <c:pt idx="56">
                  <c:v>361.3</c:v>
                </c:pt>
                <c:pt idx="57">
                  <c:v>355.8</c:v>
                </c:pt>
                <c:pt idx="58">
                  <c:v>358.1</c:v>
                </c:pt>
                <c:pt idx="59">
                  <c:v>363.9</c:v>
                </c:pt>
                <c:pt idx="60">
                  <c:v>366.7</c:v>
                </c:pt>
                <c:pt idx="61">
                  <c:v>373.2</c:v>
                </c:pt>
                <c:pt idx="62">
                  <c:v>377.3</c:v>
                </c:pt>
                <c:pt idx="63">
                  <c:v>384.4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出生率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4"/>
            <c:spPr>
              <a:solidFill>
                <a:srgbClr val="00B050">
                  <a:alpha val="70000"/>
                </a:srgbClr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Sheet1!$A$2:$A$67</c:f>
              <c:numCache>
                <c:formatCode>0_ 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9</c:v>
                </c:pt>
                <c:pt idx="65">
                  <c:v>10</c:v>
                </c:pt>
              </c:numCache>
            </c:numRef>
          </c:cat>
          <c:val>
            <c:numRef>
              <c:f>Sheet1!$C$2:$C$67</c:f>
              <c:numCache>
                <c:formatCode>General</c:formatCode>
                <c:ptCount val="66"/>
                <c:pt idx="2">
                  <c:v>34.300000000000004</c:v>
                </c:pt>
                <c:pt idx="5">
                  <c:v>28.1</c:v>
                </c:pt>
                <c:pt idx="6">
                  <c:v>25.3</c:v>
                </c:pt>
                <c:pt idx="7">
                  <c:v>23.4</c:v>
                </c:pt>
                <c:pt idx="8">
                  <c:v>21.5</c:v>
                </c:pt>
                <c:pt idx="9">
                  <c:v>20</c:v>
                </c:pt>
                <c:pt idx="10">
                  <c:v>19.399999999999999</c:v>
                </c:pt>
                <c:pt idx="11">
                  <c:v>18.399999999999999</c:v>
                </c:pt>
                <c:pt idx="12">
                  <c:v>17.2</c:v>
                </c:pt>
                <c:pt idx="13">
                  <c:v>18</c:v>
                </c:pt>
                <c:pt idx="14">
                  <c:v>17.5</c:v>
                </c:pt>
                <c:pt idx="15">
                  <c:v>17.2</c:v>
                </c:pt>
                <c:pt idx="16">
                  <c:v>16.899999999999999</c:v>
                </c:pt>
                <c:pt idx="17">
                  <c:v>17</c:v>
                </c:pt>
                <c:pt idx="18">
                  <c:v>17.3</c:v>
                </c:pt>
                <c:pt idx="19">
                  <c:v>17.7</c:v>
                </c:pt>
                <c:pt idx="20">
                  <c:v>18.600000000000001</c:v>
                </c:pt>
                <c:pt idx="21">
                  <c:v>13.7</c:v>
                </c:pt>
                <c:pt idx="22">
                  <c:v>19.399999999999999</c:v>
                </c:pt>
                <c:pt idx="23">
                  <c:v>18.600000000000001</c:v>
                </c:pt>
                <c:pt idx="24">
                  <c:v>18.5</c:v>
                </c:pt>
                <c:pt idx="25">
                  <c:v>18.8</c:v>
                </c:pt>
                <c:pt idx="26">
                  <c:v>19.2</c:v>
                </c:pt>
                <c:pt idx="27">
                  <c:v>19.3</c:v>
                </c:pt>
                <c:pt idx="28">
                  <c:v>19.399999999999999</c:v>
                </c:pt>
                <c:pt idx="29">
                  <c:v>18.600000000000001</c:v>
                </c:pt>
                <c:pt idx="30">
                  <c:v>17.100000000000001</c:v>
                </c:pt>
                <c:pt idx="31">
                  <c:v>16.3</c:v>
                </c:pt>
                <c:pt idx="32">
                  <c:v>15.5</c:v>
                </c:pt>
                <c:pt idx="33">
                  <c:v>14.9</c:v>
                </c:pt>
                <c:pt idx="34">
                  <c:v>14.2</c:v>
                </c:pt>
                <c:pt idx="35">
                  <c:v>13.6</c:v>
                </c:pt>
                <c:pt idx="36">
                  <c:v>13</c:v>
                </c:pt>
                <c:pt idx="37">
                  <c:v>12.8</c:v>
                </c:pt>
                <c:pt idx="38">
                  <c:v>12.7</c:v>
                </c:pt>
                <c:pt idx="39">
                  <c:v>12.5</c:v>
                </c:pt>
                <c:pt idx="40">
                  <c:v>11.9</c:v>
                </c:pt>
                <c:pt idx="41">
                  <c:v>11.4</c:v>
                </c:pt>
                <c:pt idx="42">
                  <c:v>11.1</c:v>
                </c:pt>
                <c:pt idx="43">
                  <c:v>10.8</c:v>
                </c:pt>
                <c:pt idx="44">
                  <c:v>10.200000000000001</c:v>
                </c:pt>
                <c:pt idx="45">
                  <c:v>10</c:v>
                </c:pt>
                <c:pt idx="46">
                  <c:v>9.9</c:v>
                </c:pt>
                <c:pt idx="47">
                  <c:v>9.8000000000000007</c:v>
                </c:pt>
                <c:pt idx="48">
                  <c:v>9.6</c:v>
                </c:pt>
                <c:pt idx="49">
                  <c:v>10</c:v>
                </c:pt>
                <c:pt idx="50">
                  <c:v>9.6</c:v>
                </c:pt>
                <c:pt idx="51">
                  <c:v>9.7000000000000011</c:v>
                </c:pt>
                <c:pt idx="52">
                  <c:v>9.5</c:v>
                </c:pt>
                <c:pt idx="53">
                  <c:v>9.6</c:v>
                </c:pt>
                <c:pt idx="54">
                  <c:v>9.4</c:v>
                </c:pt>
                <c:pt idx="55">
                  <c:v>9.5</c:v>
                </c:pt>
                <c:pt idx="56">
                  <c:v>9.3000000000000007</c:v>
                </c:pt>
                <c:pt idx="57">
                  <c:v>9.2000000000000011</c:v>
                </c:pt>
                <c:pt idx="58">
                  <c:v>8.9</c:v>
                </c:pt>
                <c:pt idx="59">
                  <c:v>8.8000000000000007</c:v>
                </c:pt>
                <c:pt idx="60">
                  <c:v>8.4</c:v>
                </c:pt>
                <c:pt idx="61">
                  <c:v>8.7000000000000011</c:v>
                </c:pt>
                <c:pt idx="62">
                  <c:v>8.6</c:v>
                </c:pt>
                <c:pt idx="63">
                  <c:v>8.7000000000000011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乳児児死亡率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triangle"/>
            <c:size val="4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Sheet1!$A$2:$A$67</c:f>
              <c:numCache>
                <c:formatCode>0_ 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9</c:v>
                </c:pt>
                <c:pt idx="65">
                  <c:v>10</c:v>
                </c:pt>
              </c:numCache>
            </c:numRef>
          </c:cat>
          <c:val>
            <c:numRef>
              <c:f>Sheet1!$D$2:$D$67</c:f>
              <c:numCache>
                <c:formatCode>General</c:formatCode>
                <c:ptCount val="66"/>
                <c:pt idx="2">
                  <c:v>76.7</c:v>
                </c:pt>
                <c:pt idx="5">
                  <c:v>60.1</c:v>
                </c:pt>
                <c:pt idx="6">
                  <c:v>57.5</c:v>
                </c:pt>
                <c:pt idx="7">
                  <c:v>49.4</c:v>
                </c:pt>
                <c:pt idx="8">
                  <c:v>48.9</c:v>
                </c:pt>
                <c:pt idx="9">
                  <c:v>44.6</c:v>
                </c:pt>
                <c:pt idx="10">
                  <c:v>39.800000000000004</c:v>
                </c:pt>
                <c:pt idx="11">
                  <c:v>40.6</c:v>
                </c:pt>
                <c:pt idx="12">
                  <c:v>40</c:v>
                </c:pt>
                <c:pt idx="13">
                  <c:v>34.5</c:v>
                </c:pt>
                <c:pt idx="14">
                  <c:v>33.700000000000003</c:v>
                </c:pt>
                <c:pt idx="15">
                  <c:v>30.7</c:v>
                </c:pt>
                <c:pt idx="16">
                  <c:v>28.6</c:v>
                </c:pt>
                <c:pt idx="17">
                  <c:v>26.4</c:v>
                </c:pt>
                <c:pt idx="18">
                  <c:v>23.2</c:v>
                </c:pt>
                <c:pt idx="19">
                  <c:v>20.399999999999999</c:v>
                </c:pt>
                <c:pt idx="20">
                  <c:v>18.5</c:v>
                </c:pt>
                <c:pt idx="21">
                  <c:v>19.3</c:v>
                </c:pt>
                <c:pt idx="22">
                  <c:v>14.9</c:v>
                </c:pt>
                <c:pt idx="23">
                  <c:v>15.3</c:v>
                </c:pt>
                <c:pt idx="24">
                  <c:v>14.2</c:v>
                </c:pt>
                <c:pt idx="25">
                  <c:v>13.1</c:v>
                </c:pt>
                <c:pt idx="26">
                  <c:v>12.4</c:v>
                </c:pt>
                <c:pt idx="27">
                  <c:v>11.7</c:v>
                </c:pt>
                <c:pt idx="28">
                  <c:v>11.3</c:v>
                </c:pt>
                <c:pt idx="29">
                  <c:v>10.8</c:v>
                </c:pt>
                <c:pt idx="30">
                  <c:v>10</c:v>
                </c:pt>
                <c:pt idx="31">
                  <c:v>9.3000000000000007</c:v>
                </c:pt>
                <c:pt idx="32">
                  <c:v>8.9</c:v>
                </c:pt>
                <c:pt idx="33">
                  <c:v>8.4</c:v>
                </c:pt>
                <c:pt idx="34">
                  <c:v>7.9</c:v>
                </c:pt>
                <c:pt idx="35">
                  <c:v>7.5</c:v>
                </c:pt>
                <c:pt idx="36">
                  <c:v>7.1</c:v>
                </c:pt>
                <c:pt idx="37">
                  <c:v>6.6</c:v>
                </c:pt>
                <c:pt idx="38">
                  <c:v>6.2</c:v>
                </c:pt>
                <c:pt idx="39">
                  <c:v>6</c:v>
                </c:pt>
                <c:pt idx="40">
                  <c:v>5.5</c:v>
                </c:pt>
                <c:pt idx="41">
                  <c:v>5.2</c:v>
                </c:pt>
                <c:pt idx="42">
                  <c:v>5</c:v>
                </c:pt>
                <c:pt idx="43">
                  <c:v>4.8</c:v>
                </c:pt>
                <c:pt idx="44">
                  <c:v>4.5999999999999996</c:v>
                </c:pt>
                <c:pt idx="45">
                  <c:v>4.5999999999999996</c:v>
                </c:pt>
                <c:pt idx="46">
                  <c:v>4.4000000000000004</c:v>
                </c:pt>
                <c:pt idx="47">
                  <c:v>4.5</c:v>
                </c:pt>
                <c:pt idx="48">
                  <c:v>4.3</c:v>
                </c:pt>
                <c:pt idx="49">
                  <c:v>4.2</c:v>
                </c:pt>
                <c:pt idx="50">
                  <c:v>4.3</c:v>
                </c:pt>
                <c:pt idx="51">
                  <c:v>3.8</c:v>
                </c:pt>
                <c:pt idx="52">
                  <c:v>3.7</c:v>
                </c:pt>
                <c:pt idx="53">
                  <c:v>3.6</c:v>
                </c:pt>
                <c:pt idx="54">
                  <c:v>3.4</c:v>
                </c:pt>
                <c:pt idx="55">
                  <c:v>3.2</c:v>
                </c:pt>
                <c:pt idx="56">
                  <c:v>3.1</c:v>
                </c:pt>
                <c:pt idx="57">
                  <c:v>3</c:v>
                </c:pt>
                <c:pt idx="58">
                  <c:v>3</c:v>
                </c:pt>
                <c:pt idx="59">
                  <c:v>2.8</c:v>
                </c:pt>
                <c:pt idx="60">
                  <c:v>2.8</c:v>
                </c:pt>
                <c:pt idx="61">
                  <c:v>2.6</c:v>
                </c:pt>
                <c:pt idx="62">
                  <c:v>2.6</c:v>
                </c:pt>
                <c:pt idx="63">
                  <c:v>2.6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新生児死亡率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Sheet1!$A$2:$A$67</c:f>
              <c:numCache>
                <c:formatCode>0_ 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9</c:v>
                </c:pt>
                <c:pt idx="65">
                  <c:v>10</c:v>
                </c:pt>
              </c:numCache>
            </c:numRef>
          </c:cat>
          <c:val>
            <c:numRef>
              <c:f>Sheet1!$E$2:$E$67</c:f>
              <c:numCache>
                <c:formatCode>General</c:formatCode>
                <c:ptCount val="66"/>
                <c:pt idx="2">
                  <c:v>31.4</c:v>
                </c:pt>
                <c:pt idx="5">
                  <c:v>27.4</c:v>
                </c:pt>
                <c:pt idx="6">
                  <c:v>27.5</c:v>
                </c:pt>
                <c:pt idx="7">
                  <c:v>25.4</c:v>
                </c:pt>
                <c:pt idx="8">
                  <c:v>25.5</c:v>
                </c:pt>
                <c:pt idx="9">
                  <c:v>24.1</c:v>
                </c:pt>
                <c:pt idx="10">
                  <c:v>22.3</c:v>
                </c:pt>
                <c:pt idx="11">
                  <c:v>23</c:v>
                </c:pt>
                <c:pt idx="12">
                  <c:v>21.6</c:v>
                </c:pt>
                <c:pt idx="13">
                  <c:v>19.5</c:v>
                </c:pt>
                <c:pt idx="14">
                  <c:v>18.600000000000001</c:v>
                </c:pt>
                <c:pt idx="15">
                  <c:v>17</c:v>
                </c:pt>
                <c:pt idx="16">
                  <c:v>16.5</c:v>
                </c:pt>
                <c:pt idx="17">
                  <c:v>15.3</c:v>
                </c:pt>
                <c:pt idx="18">
                  <c:v>13.8</c:v>
                </c:pt>
                <c:pt idx="19">
                  <c:v>12.4</c:v>
                </c:pt>
                <c:pt idx="20">
                  <c:v>11.7</c:v>
                </c:pt>
                <c:pt idx="21">
                  <c:v>12</c:v>
                </c:pt>
                <c:pt idx="22">
                  <c:v>9.9</c:v>
                </c:pt>
                <c:pt idx="23">
                  <c:v>9.8000000000000007</c:v>
                </c:pt>
                <c:pt idx="24">
                  <c:v>9.1</c:v>
                </c:pt>
                <c:pt idx="25">
                  <c:v>8.7000000000000011</c:v>
                </c:pt>
                <c:pt idx="26">
                  <c:v>8.2000000000000011</c:v>
                </c:pt>
                <c:pt idx="27">
                  <c:v>7.8</c:v>
                </c:pt>
                <c:pt idx="28">
                  <c:v>7.4</c:v>
                </c:pt>
                <c:pt idx="29">
                  <c:v>7.1</c:v>
                </c:pt>
                <c:pt idx="30">
                  <c:v>6.8</c:v>
                </c:pt>
                <c:pt idx="31">
                  <c:v>6.4</c:v>
                </c:pt>
                <c:pt idx="32">
                  <c:v>6.1</c:v>
                </c:pt>
                <c:pt idx="33">
                  <c:v>5.6</c:v>
                </c:pt>
                <c:pt idx="34">
                  <c:v>5.2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4.2</c:v>
                </c:pt>
                <c:pt idx="38">
                  <c:v>3.9</c:v>
                </c:pt>
                <c:pt idx="39">
                  <c:v>3.7</c:v>
                </c:pt>
                <c:pt idx="40">
                  <c:v>3.4</c:v>
                </c:pt>
                <c:pt idx="41">
                  <c:v>3.1</c:v>
                </c:pt>
                <c:pt idx="42">
                  <c:v>2.9</c:v>
                </c:pt>
                <c:pt idx="43">
                  <c:v>2.7</c:v>
                </c:pt>
                <c:pt idx="44">
                  <c:v>2.6</c:v>
                </c:pt>
                <c:pt idx="45">
                  <c:v>2.6</c:v>
                </c:pt>
                <c:pt idx="46">
                  <c:v>2.4</c:v>
                </c:pt>
                <c:pt idx="47">
                  <c:v>2.4</c:v>
                </c:pt>
                <c:pt idx="48">
                  <c:v>2.2999999999999998</c:v>
                </c:pt>
                <c:pt idx="49">
                  <c:v>2.2999999999999998</c:v>
                </c:pt>
                <c:pt idx="50">
                  <c:v>2.2000000000000002</c:v>
                </c:pt>
                <c:pt idx="51">
                  <c:v>2</c:v>
                </c:pt>
                <c:pt idx="52">
                  <c:v>1.9</c:v>
                </c:pt>
                <c:pt idx="53">
                  <c:v>2</c:v>
                </c:pt>
                <c:pt idx="54">
                  <c:v>1.8</c:v>
                </c:pt>
                <c:pt idx="55">
                  <c:v>1.8</c:v>
                </c:pt>
                <c:pt idx="56">
                  <c:v>1.6</c:v>
                </c:pt>
                <c:pt idx="57">
                  <c:v>1.7000000000000033</c:v>
                </c:pt>
                <c:pt idx="58">
                  <c:v>1.7000000000000033</c:v>
                </c:pt>
                <c:pt idx="59">
                  <c:v>1.5</c:v>
                </c:pt>
                <c:pt idx="60">
                  <c:v>1.4</c:v>
                </c:pt>
                <c:pt idx="61">
                  <c:v>1.3</c:v>
                </c:pt>
                <c:pt idx="62">
                  <c:v>1.3</c:v>
                </c:pt>
                <c:pt idx="63">
                  <c:v>1.2</c:v>
                </c:pt>
              </c:numCache>
            </c:numRef>
          </c:val>
        </c:ser>
        <c:marker val="1"/>
        <c:axId val="103025664"/>
        <c:axId val="103040128"/>
      </c:lineChart>
      <c:catAx>
        <c:axId val="103025664"/>
        <c:scaling>
          <c:orientation val="minMax"/>
        </c:scaling>
        <c:axPos val="b"/>
        <c:majorGridlines/>
        <c:numFmt formatCode="0_ " sourceLinked="1"/>
        <c:majorTickMark val="in"/>
        <c:tickLblPos val="high"/>
        <c:crossAx val="103040128"/>
        <c:crosses val="autoZero"/>
        <c:lblAlgn val="ctr"/>
        <c:lblOffset val="10"/>
        <c:tickLblSkip val="5"/>
        <c:tickMarkSkip val="5"/>
      </c:catAx>
      <c:valAx>
        <c:axId val="103040128"/>
        <c:scaling>
          <c:logBase val="10"/>
          <c:orientation val="minMax"/>
          <c:min val="0.1"/>
        </c:scaling>
        <c:axPos val="l"/>
        <c:majorGridlines/>
        <c:numFmt formatCode="General" sourceLinked="1"/>
        <c:majorTickMark val="in"/>
        <c:tickLblPos val="low"/>
        <c:crossAx val="103025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1696016125865"/>
          <c:y val="0.1955043968784719"/>
          <c:w val="0.24818308141741224"/>
          <c:h val="0.61105985081010716"/>
        </c:manualLayout>
      </c:layout>
      <c:txPr>
        <a:bodyPr/>
        <a:lstStyle/>
        <a:p>
          <a:pPr>
            <a:defRPr b="0">
              <a:latin typeface="Arial Unicode MS" pitchFamily="50" charset="-128"/>
              <a:ea typeface="Arial Unicode MS" pitchFamily="50" charset="-128"/>
              <a:cs typeface="Arial Unicode MS" pitchFamily="50" charset="-128"/>
            </a:defRPr>
          </a:pPr>
          <a:endParaRPr lang="ja-JP"/>
        </a:p>
      </c:txPr>
    </c:legend>
    <c:plotVisOnly val="1"/>
  </c:chart>
  <c:txPr>
    <a:bodyPr/>
    <a:lstStyle/>
    <a:p>
      <a:pPr>
        <a:defRPr sz="1800"/>
      </a:pPr>
      <a:endParaRPr lang="ja-JP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12"/>
  <c:chart>
    <c:autoTitleDeleted val="1"/>
    <c:plotArea>
      <c:layout>
        <c:manualLayout>
          <c:layoutTarget val="inner"/>
          <c:xMode val="edge"/>
          <c:yMode val="edge"/>
          <c:x val="2.9292975432506077E-3"/>
          <c:y val="0.11713873355635383"/>
          <c:w val="0.8116763414815451"/>
          <c:h val="0.7327730046455747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前年比</c:v>
                </c:pt>
              </c:strCache>
            </c:strRef>
          </c:tx>
          <c:cat>
            <c:numRef>
              <c:f>Sheet1!$A$2:$A$37</c:f>
              <c:numCache>
                <c:formatCode>0_);[Red]\(0\)</c:formatCode>
                <c:ptCount val="3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6.9700000000000012E-2</c:v>
                </c:pt>
                <c:pt idx="1">
                  <c:v>7.1999999999999995E-2</c:v>
                </c:pt>
                <c:pt idx="2">
                  <c:v>5.7000000000000009E-2</c:v>
                </c:pt>
                <c:pt idx="3">
                  <c:v>5.3999999999999999E-2</c:v>
                </c:pt>
                <c:pt idx="4">
                  <c:v>8.6000000000000021E-2</c:v>
                </c:pt>
                <c:pt idx="5">
                  <c:v>0.10299999999999998</c:v>
                </c:pt>
                <c:pt idx="6">
                  <c:v>0.14300000000000002</c:v>
                </c:pt>
                <c:pt idx="7">
                  <c:v>0.13500000000000001</c:v>
                </c:pt>
                <c:pt idx="8">
                  <c:v>0.13</c:v>
                </c:pt>
                <c:pt idx="9">
                  <c:v>0.13700000000000001</c:v>
                </c:pt>
                <c:pt idx="10">
                  <c:v>0.10500000000000001</c:v>
                </c:pt>
                <c:pt idx="11">
                  <c:v>0.111</c:v>
                </c:pt>
                <c:pt idx="12">
                  <c:v>0.13100000000000001</c:v>
                </c:pt>
                <c:pt idx="13">
                  <c:v>0.13300000000000001</c:v>
                </c:pt>
                <c:pt idx="14">
                  <c:v>0.16400000000000001</c:v>
                </c:pt>
                <c:pt idx="15">
                  <c:v>0.17</c:v>
                </c:pt>
                <c:pt idx="16">
                  <c:v>0.13700000000000001</c:v>
                </c:pt>
                <c:pt idx="17">
                  <c:v>0.15000000000000002</c:v>
                </c:pt>
                <c:pt idx="18">
                  <c:v>0.21500000000000002</c:v>
                </c:pt>
                <c:pt idx="19">
                  <c:v>0.28000000000000008</c:v>
                </c:pt>
                <c:pt idx="20">
                  <c:v>0.127</c:v>
                </c:pt>
                <c:pt idx="21">
                  <c:v>0.10800000000000001</c:v>
                </c:pt>
                <c:pt idx="22">
                  <c:v>9.9000000000000019E-2</c:v>
                </c:pt>
                <c:pt idx="23">
                  <c:v>6.3E-2</c:v>
                </c:pt>
                <c:pt idx="24">
                  <c:v>5.9000000000000004E-2</c:v>
                </c:pt>
                <c:pt idx="25">
                  <c:v>6.0000000000000005E-2</c:v>
                </c:pt>
                <c:pt idx="26">
                  <c:v>6.5000000000000002E-2</c:v>
                </c:pt>
                <c:pt idx="27">
                  <c:v>3.9000000000000007E-2</c:v>
                </c:pt>
                <c:pt idx="28">
                  <c:v>2.4E-2</c:v>
                </c:pt>
                <c:pt idx="29">
                  <c:v>4.1000000000000002E-2</c:v>
                </c:pt>
                <c:pt idx="30">
                  <c:v>3.9000000000000007E-2</c:v>
                </c:pt>
                <c:pt idx="31">
                  <c:v>2.8000000000000001E-2</c:v>
                </c:pt>
                <c:pt idx="32">
                  <c:v>2.5999999999999999E-2</c:v>
                </c:pt>
                <c:pt idx="33">
                  <c:v>3.2000000000000008E-2</c:v>
                </c:pt>
              </c:numCache>
            </c:numRef>
          </c:val>
        </c:ser>
        <c:marker val="1"/>
        <c:axId val="95407488"/>
        <c:axId val="103345152"/>
      </c:lineChart>
      <c:catAx>
        <c:axId val="95407488"/>
        <c:scaling>
          <c:orientation val="minMax"/>
        </c:scaling>
        <c:axPos val="b"/>
        <c:numFmt formatCode="0_);[Red]\(0\)" sourceLinked="1"/>
        <c:majorTickMark val="none"/>
        <c:tickLblPos val="none"/>
        <c:crossAx val="103345152"/>
        <c:crossesAt val="0"/>
        <c:auto val="1"/>
        <c:lblAlgn val="ctr"/>
        <c:lblOffset val="100"/>
        <c:tickLblSkip val="5"/>
        <c:tickMarkSkip val="5"/>
      </c:catAx>
      <c:valAx>
        <c:axId val="103345152"/>
        <c:scaling>
          <c:orientation val="minMax"/>
        </c:scaling>
        <c:axPos val="l"/>
        <c:majorGridlines>
          <c:spPr>
            <a:ln>
              <a:solidFill>
                <a:srgbClr val="727CA3">
                  <a:alpha val="39000"/>
                </a:srgbClr>
              </a:solidFill>
            </a:ln>
          </c:spPr>
        </c:majorGridlines>
        <c:numFmt formatCode="0%" sourceLinked="0"/>
        <c:majorTickMark val="in"/>
        <c:tickLblPos val="high"/>
        <c:txPr>
          <a:bodyPr/>
          <a:lstStyle/>
          <a:p>
            <a:pPr>
              <a:defRPr sz="160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pPr>
            <a:endParaRPr lang="ja-JP"/>
          </a:p>
        </c:txPr>
        <c:crossAx val="95407488"/>
        <c:crosses val="autoZero"/>
        <c:crossBetween val="between"/>
        <c:majorUnit val="0.1"/>
      </c:valAx>
      <c:spPr>
        <a:noFill/>
        <a:ln>
          <a:solidFill>
            <a:srgbClr val="727CA3">
              <a:alpha val="37000"/>
            </a:srgbClr>
          </a:solidFill>
        </a:ln>
      </c:spPr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0.44519</cdr:x>
      <cdr:y>0.38741</cdr:y>
    </cdr:from>
    <cdr:to>
      <cdr:x>0.57119</cdr:x>
      <cdr:y>0.43584</cdr:y>
    </cdr:to>
    <cdr:grpSp>
      <cdr:nvGrpSpPr>
        <cdr:cNvPr id="5" name="グループ化 4"/>
        <cdr:cNvGrpSpPr/>
      </cdr:nvGrpSpPr>
      <cdr:grpSpPr>
        <a:xfrm xmlns:a="http://schemas.openxmlformats.org/drawingml/2006/main">
          <a:off x="3816418" y="1728194"/>
          <a:ext cx="1080143" cy="216041"/>
          <a:chOff x="3816424" y="1728192"/>
          <a:chExt cx="1080120" cy="216024"/>
        </a:xfrm>
      </cdr:grpSpPr>
      <cdr:sp macro="" textlink="">
        <cdr:nvSpPr>
          <cdr:cNvPr id="2" name="星 5 1"/>
          <cdr:cNvSpPr/>
        </cdr:nvSpPr>
        <cdr:spPr>
          <a:xfrm xmlns:a="http://schemas.openxmlformats.org/drawingml/2006/main">
            <a:off x="3816424" y="1728192"/>
            <a:ext cx="216024" cy="216024"/>
          </a:xfrm>
          <a:prstGeom xmlns:a="http://schemas.openxmlformats.org/drawingml/2006/main" prst="star5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ja-JP"/>
          </a:p>
        </cdr:txBody>
      </cdr:sp>
      <cdr:sp macro="" textlink="">
        <cdr:nvSpPr>
          <cdr:cNvPr id="3" name="星 5 2"/>
          <cdr:cNvSpPr/>
        </cdr:nvSpPr>
        <cdr:spPr>
          <a:xfrm xmlns:a="http://schemas.openxmlformats.org/drawingml/2006/main">
            <a:off x="4680520" y="1728192"/>
            <a:ext cx="216024" cy="216024"/>
          </a:xfrm>
          <a:prstGeom xmlns:a="http://schemas.openxmlformats.org/drawingml/2006/main" prst="star5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19050" cap="flat" cmpd="sng" algn="ctr">
            <a:solidFill>
              <a:srgbClr val="FF0000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Gill Sans MT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Gill Sans MT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Gill Sans MT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Gill Sans MT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Gill Sans MT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Gill Sans MT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Gill Sans MT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Gill Sans MT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Gill Sans MT"/>
              </a:defRPr>
            </a:lvl9pPr>
          </a:lstStyle>
          <a:p xmlns:a="http://schemas.openxmlformats.org/drawingml/2006/main">
            <a:endParaRPr lang="ja-JP"/>
          </a:p>
        </cdr:txBody>
      </cdr:sp>
      <cdr:sp macro="" textlink="">
        <cdr:nvSpPr>
          <cdr:cNvPr id="4" name="星 5 3"/>
          <cdr:cNvSpPr/>
        </cdr:nvSpPr>
        <cdr:spPr>
          <a:xfrm xmlns:a="http://schemas.openxmlformats.org/drawingml/2006/main">
            <a:off x="4392488" y="1728192"/>
            <a:ext cx="216024" cy="216024"/>
          </a:xfrm>
          <a:prstGeom xmlns:a="http://schemas.openxmlformats.org/drawingml/2006/main" prst="star5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 w="19050" cap="flat" cmpd="sng" algn="ctr">
            <a:solidFill>
              <a:srgbClr val="FF0000"/>
            </a:solidFill>
            <a:prstDash val="solid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Gill Sans MT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Gill Sans MT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Gill Sans MT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Gill Sans MT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Gill Sans MT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Gill Sans MT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Gill Sans MT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Gill Sans MT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Gill Sans MT"/>
              </a:defRPr>
            </a:lvl9pPr>
          </a:lstStyle>
          <a:p xmlns:a="http://schemas.openxmlformats.org/drawingml/2006/main">
            <a:endParaRPr lang="ja-JP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16B10-D1F7-42E9-AF12-8E933EFBCF64}" type="datetimeFigureOut">
              <a:rPr kumimoji="1" lang="ja-JP" altLang="en-US" smtClean="0"/>
              <a:t>2010/6/18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137D-A710-4C74-865B-01A91EDD8861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CEB45-F99C-48C3-997D-0EE6CCF9AA51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596B5-F42C-4BFF-8982-B29339F7760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856644-6E8D-49D7-836B-FB61C43022BD}" type="datetimeFigureOut">
              <a:rPr kumimoji="1" lang="ja-JP" altLang="en-US" smtClean="0"/>
              <a:pPr/>
              <a:t>2010/6/18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B7C3CC-9276-48EE-8166-AA23698FC08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6480720" cy="1368152"/>
          </a:xfrm>
        </p:spPr>
        <p:txBody>
          <a:bodyPr>
            <a:noAutofit/>
          </a:bodyPr>
          <a:lstStyle/>
          <a:p>
            <a:pPr algn="r"/>
            <a:r>
              <a:rPr lang="ja-JP" altLang="en-US" sz="3600" dirty="0" smtClean="0">
                <a:solidFill>
                  <a:schemeClr val="tx1"/>
                </a:solidFill>
                <a:latin typeface="+mj-ea"/>
              </a:rPr>
              <a:t>新生児黄疸研究と</a:t>
            </a:r>
            <a:r>
              <a:rPr lang="en-US" altLang="ja-JP" sz="36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36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3600" dirty="0" smtClean="0">
                <a:solidFill>
                  <a:schemeClr val="tx1"/>
                </a:solidFill>
                <a:latin typeface="+mj-ea"/>
              </a:rPr>
              <a:t>UB</a:t>
            </a:r>
            <a:r>
              <a:rPr lang="ja-JP" altLang="en-US" sz="3600" dirty="0" smtClean="0">
                <a:solidFill>
                  <a:schemeClr val="tx1"/>
                </a:solidFill>
                <a:latin typeface="+mj-ea"/>
              </a:rPr>
              <a:t>アナライザー開発の経緯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Nakamura\Desktop\図表こぴ\U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2501900" cy="2159000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3851920" y="4221088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神戸大学名誉教授　中村　肇</a:t>
            </a:r>
            <a:endParaRPr lang="ja-JP" altLang="en-US" sz="2400" dirty="0">
              <a:latin typeface="+mj-ea"/>
              <a:ea typeface="+mj-ea"/>
              <a:cs typeface="Arial Unicode MS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1560" y="26064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+mj-ea"/>
                <a:ea typeface="+mj-ea"/>
                <a:cs typeface="Arial" pitchFamily="34" charset="0"/>
              </a:rPr>
              <a:t>第９回</a:t>
            </a:r>
            <a:r>
              <a:rPr lang="en-US" altLang="ja-JP" dirty="0" smtClean="0">
                <a:latin typeface="+mj-ea"/>
                <a:ea typeface="+mj-ea"/>
                <a:cs typeface="Arial" pitchFamily="34" charset="0"/>
              </a:rPr>
              <a:t>UB</a:t>
            </a:r>
            <a:r>
              <a:rPr lang="ja-JP" altLang="en-US" dirty="0" smtClean="0">
                <a:latin typeface="+mj-ea"/>
                <a:ea typeface="+mj-ea"/>
                <a:cs typeface="Arial" pitchFamily="34" charset="0"/>
              </a:rPr>
              <a:t>研究会 平成</a:t>
            </a:r>
            <a:r>
              <a:rPr lang="en-US" altLang="ja-JP" dirty="0" smtClean="0">
                <a:latin typeface="+mj-ea"/>
                <a:ea typeface="+mj-ea"/>
                <a:cs typeface="Arial" pitchFamily="34" charset="0"/>
              </a:rPr>
              <a:t>22</a:t>
            </a:r>
            <a:r>
              <a:rPr lang="ja-JP" altLang="en-US" dirty="0" smtClean="0">
                <a:latin typeface="+mj-ea"/>
                <a:ea typeface="+mj-ea"/>
                <a:cs typeface="Arial" pitchFamily="34" charset="0"/>
              </a:rPr>
              <a:t>年</a:t>
            </a:r>
            <a:r>
              <a:rPr lang="en-US" altLang="ja-JP" dirty="0" smtClean="0">
                <a:latin typeface="+mj-ea"/>
                <a:ea typeface="+mj-ea"/>
                <a:cs typeface="Arial" pitchFamily="34" charset="0"/>
              </a:rPr>
              <a:t>6</a:t>
            </a:r>
            <a:r>
              <a:rPr lang="ja-JP" altLang="en-US" dirty="0" smtClean="0">
                <a:latin typeface="+mj-ea"/>
                <a:ea typeface="+mj-ea"/>
                <a:cs typeface="Arial" pitchFamily="34" charset="0"/>
              </a:rPr>
              <a:t>月</a:t>
            </a:r>
            <a:r>
              <a:rPr lang="en-US" altLang="ja-JP" dirty="0" smtClean="0">
                <a:latin typeface="+mj-ea"/>
                <a:ea typeface="+mj-ea"/>
                <a:cs typeface="Arial" pitchFamily="34" charset="0"/>
              </a:rPr>
              <a:t>19</a:t>
            </a:r>
            <a:r>
              <a:rPr lang="ja-JP" altLang="en-US" dirty="0" smtClean="0">
                <a:latin typeface="+mj-ea"/>
                <a:ea typeface="+mj-ea"/>
                <a:cs typeface="Arial" pitchFamily="34" charset="0"/>
              </a:rPr>
              <a:t>日 於いて日大駿河台講堂</a:t>
            </a:r>
            <a:endParaRPr lang="en-US" altLang="ja-JP" dirty="0" smtClean="0">
              <a:latin typeface="+mj-ea"/>
              <a:ea typeface="+mj-ea"/>
              <a:cs typeface="Arial" pitchFamily="34" charset="0"/>
            </a:endParaRPr>
          </a:p>
          <a:p>
            <a:r>
              <a:rPr lang="ja-JP" altLang="en-US" dirty="0" smtClean="0">
                <a:latin typeface="+mj-ea"/>
                <a:ea typeface="+mj-ea"/>
                <a:cs typeface="Arial" pitchFamily="34" charset="0"/>
              </a:rPr>
              <a:t>新生児黄疸における</a:t>
            </a:r>
            <a:r>
              <a:rPr lang="en-US" altLang="ja-JP" dirty="0" smtClean="0">
                <a:latin typeface="+mj-ea"/>
                <a:ea typeface="+mj-ea"/>
                <a:cs typeface="Arial" pitchFamily="34" charset="0"/>
              </a:rPr>
              <a:t>Unbound </a:t>
            </a:r>
            <a:r>
              <a:rPr lang="en-US" altLang="ja-JP" dirty="0" err="1" smtClean="0">
                <a:latin typeface="+mj-ea"/>
                <a:ea typeface="+mj-ea"/>
                <a:cs typeface="Arial" pitchFamily="34" charset="0"/>
              </a:rPr>
              <a:t>Bilirubin</a:t>
            </a:r>
            <a:r>
              <a:rPr lang="en-US" altLang="ja-JP" dirty="0" smtClean="0">
                <a:latin typeface="+mj-ea"/>
                <a:ea typeface="+mj-ea"/>
                <a:cs typeface="Arial" pitchFamily="34" charset="0"/>
              </a:rPr>
              <a:t> </a:t>
            </a:r>
            <a:r>
              <a:rPr lang="ja-JP" altLang="en-US" dirty="0" smtClean="0">
                <a:latin typeface="+mj-ea"/>
                <a:ea typeface="+mj-ea"/>
                <a:cs typeface="Arial" pitchFamily="34" charset="0"/>
              </a:rPr>
              <a:t>の測定意義　教育講演　１</a:t>
            </a:r>
            <a:endParaRPr lang="ja-JP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dirty="0" smtClean="0"/>
              <a:t>臍帯血を用いた </a:t>
            </a:r>
            <a:r>
              <a:rPr kumimoji="1" lang="en-US" altLang="ja-JP" sz="2400" dirty="0" err="1" smtClean="0"/>
              <a:t>Bilirubin</a:t>
            </a:r>
            <a:r>
              <a:rPr kumimoji="1" lang="en-US" altLang="ja-JP" sz="2400" dirty="0" smtClean="0"/>
              <a:t> Titration Curves</a:t>
            </a:r>
            <a:endParaRPr kumimoji="1" lang="ja-JP" altLang="en-US" sz="2400" dirty="0"/>
          </a:p>
        </p:txBody>
      </p:sp>
      <p:pic>
        <p:nvPicPr>
          <p:cNvPr id="3075" name="Picture 3" descr="C:\Users\Nakamura\Documents\Scanned Documents\tit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632024" cy="496855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4211960" y="5949280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小児科臨床、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1986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5868144" y="2492896"/>
          <a:ext cx="304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B/A</a:t>
                      </a:r>
                      <a:r>
                        <a:rPr kumimoji="1" lang="ja-JP" altLang="en-US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モル比</a:t>
                      </a:r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1.0</a:t>
                      </a:r>
                      <a:r>
                        <a:rPr kumimoji="1" lang="ja-JP" altLang="en-US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の血清とは：</a:t>
                      </a:r>
                      <a:endParaRPr kumimoji="1" lang="en-US" altLang="ja-JP" sz="1600" dirty="0" smtClean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BIL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ALB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34mg/</a:t>
                      </a:r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4g/</a:t>
                      </a:r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25mg/</a:t>
                      </a:r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3g/</a:t>
                      </a:r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17mg/</a:t>
                      </a:r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2g/</a:t>
                      </a:r>
                      <a:r>
                        <a:rPr kumimoji="1" lang="en-US" altLang="ja-JP" sz="1600" dirty="0" err="1" smtClean="0">
                          <a:latin typeface="Arial Unicode MS" pitchFamily="50" charset="-128"/>
                          <a:ea typeface="Arial Unicode MS" pitchFamily="50" charset="-128"/>
                          <a:cs typeface="Arial Unicode MS" pitchFamily="50" charset="-128"/>
                        </a:rPr>
                        <a:t>dL</a:t>
                      </a:r>
                      <a:endParaRPr kumimoji="1" lang="ja-JP" altLang="en-US" sz="1600" dirty="0"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11760" y="594928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Nakamura H and Lee Y: 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Clinica</a:t>
            </a:r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Chimica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Acta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1977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00232" y="428604"/>
            <a:ext cx="4857784" cy="5500726"/>
            <a:chOff x="1857356" y="714356"/>
            <a:chExt cx="4857784" cy="5500726"/>
          </a:xfrm>
        </p:grpSpPr>
        <p:pic>
          <p:nvPicPr>
            <p:cNvPr id="2050" name="Picture 2" descr="C:\Users\Nakamura\Desktop\図表こぴ\qq12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714356"/>
              <a:ext cx="4462248" cy="5500726"/>
            </a:xfrm>
            <a:prstGeom prst="rect">
              <a:avLst/>
            </a:prstGeom>
            <a:noFill/>
          </p:spPr>
        </p:pic>
        <p:grpSp>
          <p:nvGrpSpPr>
            <p:cNvPr id="8" name="グループ化 7"/>
            <p:cNvGrpSpPr/>
            <p:nvPr/>
          </p:nvGrpSpPr>
          <p:grpSpPr>
            <a:xfrm>
              <a:off x="1857356" y="928670"/>
              <a:ext cx="4857784" cy="4714908"/>
              <a:chOff x="1857356" y="928670"/>
              <a:chExt cx="4857784" cy="4714908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1857356" y="928670"/>
                <a:ext cx="4857784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6000760" y="1142984"/>
                <a:ext cx="571504" cy="45005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400" dirty="0" err="1" smtClean="0"/>
              <a:t>Scatchard</a:t>
            </a:r>
            <a:r>
              <a:rPr kumimoji="1" lang="en-US" altLang="ja-JP" sz="2400" dirty="0" smtClean="0"/>
              <a:t> plot of </a:t>
            </a:r>
            <a:r>
              <a:rPr kumimoji="1" lang="en-US" altLang="ja-JP" sz="2400" dirty="0" err="1" smtClean="0"/>
              <a:t>bilirubin</a:t>
            </a:r>
            <a:r>
              <a:rPr kumimoji="1" lang="en-US" altLang="ja-JP" sz="2400" dirty="0" smtClean="0"/>
              <a:t>-albumin binding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19672" y="58772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Nakamura H and Lee Y: 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Clinica</a:t>
            </a:r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Chimica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Acta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1977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Effects of </a:t>
            </a:r>
            <a:r>
              <a:rPr kumimoji="1" lang="en-US" altLang="ja-JP" sz="24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hemolysis</a:t>
            </a:r>
            <a:r>
              <a:rPr kumimoji="1"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on the TB and UB levels by the addition of different conc. of </a:t>
            </a:r>
            <a:r>
              <a:rPr kumimoji="1" lang="en-US" altLang="ja-JP" sz="24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hemolysate</a:t>
            </a:r>
            <a:endParaRPr kumimoji="1" lang="ja-JP" altLang="en-US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8" name="Picture 2" descr="C:\Users\Nakamura\Desktop\図表こぴ\hemo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2"/>
            <a:ext cx="4091007" cy="3914512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4500562" y="514351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r>
              <a:rPr kumimoji="1" lang="en-US" altLang="ja-JP" sz="1400" dirty="0" smtClean="0"/>
              <a:t>575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95936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Shimabuku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R: 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Acta</a:t>
            </a:r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Pediatr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Jpn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1983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kumimoji="1" lang="en-US" altLang="ja-JP" sz="2400" dirty="0" err="1" smtClean="0"/>
              <a:t>Sulfisoxazole</a:t>
            </a:r>
            <a:r>
              <a:rPr kumimoji="1" lang="ja-JP" altLang="en-US" sz="2400" dirty="0" smtClean="0"/>
              <a:t>投与後の</a:t>
            </a:r>
            <a:r>
              <a:rPr kumimoji="1" lang="en-US" altLang="ja-JP" sz="2400" dirty="0" err="1" smtClean="0"/>
              <a:t>Bilirubin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tritration</a:t>
            </a:r>
            <a:r>
              <a:rPr kumimoji="1" lang="en-US" altLang="ja-JP" sz="2400" dirty="0" smtClean="0"/>
              <a:t> Curve</a:t>
            </a:r>
            <a:r>
              <a:rPr kumimoji="1" lang="ja-JP" altLang="en-US" sz="2400" dirty="0" smtClean="0"/>
              <a:t>の変化</a:t>
            </a:r>
            <a:endParaRPr kumimoji="1" lang="ja-JP" altLang="en-US" sz="2400" dirty="0"/>
          </a:p>
        </p:txBody>
      </p:sp>
      <p:pic>
        <p:nvPicPr>
          <p:cNvPr id="1026" name="Picture 2" descr="C:\Users\Nakamura\Desktop\図表こぴ\sul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4856956" cy="4581867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683568" y="5661248"/>
            <a:ext cx="714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Gunn rat</a:t>
            </a:r>
            <a:r>
              <a:rPr lang="ja-JP" altLang="en-US" dirty="0" smtClean="0"/>
              <a:t>腹腔内に</a:t>
            </a:r>
            <a:r>
              <a:rPr lang="en-US" altLang="ja-JP" dirty="0" smtClean="0"/>
              <a:t>100mg</a:t>
            </a:r>
            <a:r>
              <a:rPr lang="ja-JP" altLang="en-US" dirty="0" smtClean="0"/>
              <a:t>・</a:t>
            </a:r>
            <a:r>
              <a:rPr lang="en-US" altLang="ja-JP" dirty="0" smtClean="0"/>
              <a:t>kg</a:t>
            </a:r>
            <a:r>
              <a:rPr lang="ja-JP" altLang="en-US" dirty="0" smtClean="0"/>
              <a:t>投与後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分、</a:t>
            </a:r>
            <a:r>
              <a:rPr lang="en-US" altLang="ja-JP" dirty="0" smtClean="0"/>
              <a:t>60</a:t>
            </a:r>
            <a:r>
              <a:rPr lang="ja-JP" altLang="en-US" dirty="0" smtClean="0"/>
              <a:t>分の血清を用いた実験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kamura\Desktop\図表こぴ\qq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675669" cy="2587637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619672" y="507207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PEDIATRICS Vol. 75 No.4 April 1985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4500562" y="592933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PEDIATRICS , 1985</a:t>
            </a:r>
            <a:endParaRPr kumimoji="1" lang="ja-JP" altLang="en-US" sz="2400" b="1" dirty="0"/>
          </a:p>
        </p:txBody>
      </p:sp>
      <p:pic>
        <p:nvPicPr>
          <p:cNvPr id="5122" name="Picture 2" descr="C:\Users\Nakamura\Desktop\図表こぴ\qq1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5500726" cy="5368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4500562" y="592933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PEDIATRICS , 1985</a:t>
            </a:r>
            <a:endParaRPr kumimoji="1" lang="ja-JP" altLang="en-US" sz="2400" b="1" dirty="0"/>
          </a:p>
        </p:txBody>
      </p:sp>
      <p:pic>
        <p:nvPicPr>
          <p:cNvPr id="5123" name="Picture 3" descr="C:\Users\Nakamura\Desktop\図表こぴ\qq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6136643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kumimoji="1" lang="en-US" altLang="ja-JP" sz="2400" b="1" dirty="0" smtClean="0"/>
              <a:t>ABR recording in infant treated with exchange transfusion</a:t>
            </a:r>
            <a:endParaRPr kumimoji="1" lang="ja-JP" altLang="en-US" sz="2400" b="1" dirty="0"/>
          </a:p>
        </p:txBody>
      </p:sp>
      <p:pic>
        <p:nvPicPr>
          <p:cNvPr id="3074" name="Picture 2" descr="C:\Users\Nakamura\Desktop\図表こぴ\ABR_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371067" cy="4000528"/>
          </a:xfrm>
          <a:prstGeom prst="rect">
            <a:avLst/>
          </a:prstGeom>
          <a:noFill/>
        </p:spPr>
      </p:pic>
      <p:cxnSp>
        <p:nvCxnSpPr>
          <p:cNvPr id="9" name="直線コネクタ 8"/>
          <p:cNvCxnSpPr/>
          <p:nvPr/>
        </p:nvCxnSpPr>
        <p:spPr>
          <a:xfrm rot="5400000">
            <a:off x="1393010" y="3679034"/>
            <a:ext cx="3357584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500034" y="3857628"/>
            <a:ext cx="285752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211960" y="1196752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Male, Day 3, </a:t>
            </a:r>
            <a:r>
              <a:rPr kumimoji="1" lang="en-US" altLang="ja-JP" sz="16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RhE</a:t>
            </a:r>
            <a:r>
              <a:rPr kumimoji="1" lang="en-US" altLang="ja-JP" sz="1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incompatibilities</a:t>
            </a:r>
            <a:endParaRPr kumimoji="1" lang="ja-JP" altLang="en-US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00562" y="592933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PEDIATRICS , 1985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kamura\Desktop\図表こぴ\米谷基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41295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2400" dirty="0" smtClean="0"/>
              <a:t>血清アンバウンドビリルビン濃度測定の臨床的有用性と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ja-JP" altLang="en-US" sz="2400" dirty="0" smtClean="0"/>
              <a:t>カットオフ値の検討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1268760"/>
            <a:ext cx="720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対象：</a:t>
            </a:r>
            <a:endParaRPr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国内</a:t>
            </a: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3</a:t>
            </a: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施設で、高ビ血症新生児</a:t>
            </a: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270</a:t>
            </a: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例。</a:t>
            </a:r>
            <a:endParaRPr kumimoji="1"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ビリルビンによる中枢神経障害が強く疑われる症例（有病例）は、</a:t>
            </a:r>
            <a:endParaRPr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BW</a:t>
            </a: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＜</a:t>
            </a: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1,500g</a:t>
            </a: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で</a:t>
            </a: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50</a:t>
            </a: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例中</a:t>
            </a: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5</a:t>
            </a: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例、</a:t>
            </a: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1,500g~2,500g</a:t>
            </a: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で</a:t>
            </a: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88</a:t>
            </a: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例中</a:t>
            </a: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7</a:t>
            </a:r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例、</a:t>
            </a:r>
            <a:endParaRPr kumimoji="1"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2,500g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以上では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132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例中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7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例。</a:t>
            </a:r>
            <a:endParaRPr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まとめ：</a:t>
            </a:r>
            <a:endParaRPr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 marL="273050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血清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UB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値のカットオフ値を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BW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＜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1,500g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で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0.8ug/</a:t>
            </a:r>
            <a:r>
              <a:rPr lang="en-US" altLang="ja-JP" dirty="0" err="1" smtClean="0">
                <a:latin typeface="+mj-ea"/>
                <a:ea typeface="+mj-ea"/>
                <a:cs typeface="Arial Unicode MS" pitchFamily="50" charset="-128"/>
              </a:rPr>
              <a:t>dL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,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　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1,500g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以上では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1.0ug/</a:t>
            </a:r>
            <a:r>
              <a:rPr lang="en-US" altLang="ja-JP" dirty="0" err="1" smtClean="0">
                <a:latin typeface="+mj-ea"/>
                <a:ea typeface="+mj-ea"/>
                <a:cs typeface="Arial Unicode MS" pitchFamily="50" charset="-128"/>
              </a:rPr>
              <a:t>dL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としたときに、極めて高い正診率を得た。</a:t>
            </a:r>
            <a:endParaRPr lang="en-US" altLang="ja-JP" dirty="0" smtClean="0">
              <a:latin typeface="+mj-ea"/>
              <a:ea typeface="+mj-ea"/>
              <a:cs typeface="Arial Unicode MS" pitchFamily="50" charset="-128"/>
            </a:endParaRPr>
          </a:p>
          <a:p>
            <a:pPr marL="273050" indent="-2730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TB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値では</a:t>
            </a:r>
            <a:r>
              <a:rPr lang="en-US" altLang="ja-JP" dirty="0" smtClean="0">
                <a:latin typeface="+mj-ea"/>
                <a:ea typeface="+mj-ea"/>
                <a:cs typeface="Arial Unicode MS" pitchFamily="50" charset="-128"/>
              </a:rPr>
              <a:t>UB</a:t>
            </a:r>
            <a:r>
              <a:rPr lang="ja-JP" altLang="en-US" dirty="0" smtClean="0">
                <a:latin typeface="+mj-ea"/>
                <a:ea typeface="+mj-ea"/>
                <a:cs typeface="Arial Unicode MS" pitchFamily="50" charset="-128"/>
              </a:rPr>
              <a:t>値よりも正診率が低かった。</a:t>
            </a:r>
            <a:endParaRPr kumimoji="1" lang="ja-JP" altLang="en-US" dirty="0">
              <a:latin typeface="+mj-ea"/>
              <a:ea typeface="+mj-ea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99992" y="566124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  <a:cs typeface="Arial Unicode MS" pitchFamily="50" charset="-128"/>
              </a:rPr>
              <a:t>小児科臨床　</a:t>
            </a:r>
            <a:r>
              <a:rPr kumimoji="1" lang="en-US" altLang="ja-JP" dirty="0" smtClean="0">
                <a:latin typeface="+mj-ea"/>
                <a:ea typeface="+mj-ea"/>
                <a:cs typeface="Arial Unicode MS" pitchFamily="50" charset="-128"/>
              </a:rPr>
              <a:t>44:2244,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kumimoji="1" lang="ja-JP" altLang="en-US" sz="2400" dirty="0" smtClean="0"/>
              <a:t>第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回</a:t>
            </a:r>
            <a:r>
              <a:rPr kumimoji="1" lang="en-US" altLang="ja-JP" sz="2400" dirty="0" smtClean="0"/>
              <a:t>UB</a:t>
            </a:r>
            <a:r>
              <a:rPr kumimoji="1" lang="ja-JP" altLang="en-US" sz="2400" dirty="0" smtClean="0"/>
              <a:t>研究会　於いて　神戸ポートピアホテル　</a:t>
            </a:r>
            <a:r>
              <a:rPr kumimoji="1" lang="en-US" altLang="ja-JP" sz="2400" dirty="0" smtClean="0"/>
              <a:t>1990.11</a:t>
            </a:r>
            <a:r>
              <a:rPr kumimoji="1" lang="ja-JP" altLang="en-US" sz="2400" dirty="0" err="1" smtClean="0"/>
              <a:t>．</a:t>
            </a:r>
            <a:endParaRPr kumimoji="1" lang="ja-JP" altLang="en-US" sz="2400" dirty="0"/>
          </a:p>
        </p:txBody>
      </p:sp>
      <p:pic>
        <p:nvPicPr>
          <p:cNvPr id="4098" name="Picture 2" descr="C:\Users\Nakamura\Desktop\図表こぴ\brownさんと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00048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dirty="0" smtClean="0"/>
              <a:t>光線療法・交換輸血の適応基準　　　</a:t>
            </a:r>
            <a:r>
              <a:rPr kumimoji="1" lang="en-US" altLang="ja-JP" sz="2400" dirty="0" smtClean="0"/>
              <a:t>1991.4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6146" name="Picture 2" descr="C:\Users\Nakamura\Desktop\図表こぴ\基準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12907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dirty="0" smtClean="0">
                <a:latin typeface="+mj-ea"/>
              </a:rPr>
              <a:t>UB</a:t>
            </a:r>
            <a:r>
              <a:rPr kumimoji="1" lang="ja-JP" altLang="en-US" dirty="0" smtClean="0">
                <a:latin typeface="+mj-ea"/>
              </a:rPr>
              <a:t>測定上の課題</a:t>
            </a:r>
            <a:endParaRPr kumimoji="1" lang="ja-JP" altLang="en-US" dirty="0">
              <a:latin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3688" y="1916832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溶血の影響</a:t>
            </a:r>
            <a:endParaRPr kumimoji="1"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直接ビリルビンの影響</a:t>
            </a:r>
            <a:endParaRPr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ビタミン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C</a:t>
            </a: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などの抗酸化剤の</a:t>
            </a: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影響</a:t>
            </a:r>
            <a:endParaRPr kumimoji="1"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 smtClean="0">
                <a:latin typeface="+mj-ea"/>
                <a:cs typeface="Arial Unicode MS" pitchFamily="50" charset="-128"/>
              </a:rPr>
              <a:t>超低出生体重児</a:t>
            </a:r>
            <a:r>
              <a:rPr lang="ja-JP" altLang="en-US" dirty="0" smtClean="0">
                <a:latin typeface="+mj-ea"/>
                <a:cs typeface="Arial Unicode MS" pitchFamily="50" charset="-128"/>
              </a:rPr>
              <a:t>の黄疸</a:t>
            </a:r>
            <a:r>
              <a:rPr lang="ja-JP" altLang="en-US" dirty="0" smtClean="0">
                <a:latin typeface="+mj-ea"/>
                <a:cs typeface="Arial Unicode MS" pitchFamily="50" charset="-128"/>
              </a:rPr>
              <a:t>管理での今後の課題</a:t>
            </a:r>
            <a:endParaRPr lang="ja-JP" altLang="en-US" dirty="0">
              <a:latin typeface="+mj-ea"/>
              <a:cs typeface="Arial Unicode MS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1628800"/>
            <a:ext cx="6912768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核黄疸は許されない、予知できる疾患！</a:t>
            </a:r>
            <a:endParaRPr kumimoji="1"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いかに核黄疸のリスクを評価するか？</a:t>
            </a:r>
            <a:endParaRPr kumimoji="1" lang="ja-JP" altLang="en-US" sz="2400" dirty="0">
              <a:latin typeface="+mj-ea"/>
              <a:ea typeface="+mj-ea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7421" y="3429000"/>
            <a:ext cx="60324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UB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測定法の簡易化、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微量化。非観血的に。</a:t>
            </a:r>
            <a:endParaRPr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脳機能評価法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として、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ABR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から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MRI,MRS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へ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、</a:t>
            </a:r>
            <a:endParaRPr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さらに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　？？？</a:t>
            </a:r>
            <a:endParaRPr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29600" cy="914400"/>
          </a:xfrm>
        </p:spPr>
        <p:txBody>
          <a:bodyPr/>
          <a:lstStyle/>
          <a:p>
            <a:pPr algn="r"/>
            <a:r>
              <a:rPr kumimoji="1" lang="ja-JP" altLang="en-US" dirty="0" smtClean="0"/>
              <a:t>終わり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pPr>
              <a:defRPr/>
            </a:pPr>
            <a:fld id="{F7D31F89-0310-4632-B49E-6A6F3FC9578D}" type="slidenum">
              <a:rPr lang="en-US" altLang="ja-JP"/>
              <a:pPr>
                <a:defRPr/>
              </a:pPr>
              <a:t>24</a:t>
            </a:fld>
            <a:endParaRPr lang="en-US" altLang="ja-JP" dirty="0"/>
          </a:p>
        </p:txBody>
      </p:sp>
      <p:sp>
        <p:nvSpPr>
          <p:cNvPr id="13316" name="正方形/長方形 5"/>
          <p:cNvSpPr>
            <a:spLocks noChangeArrowheads="1"/>
          </p:cNvSpPr>
          <p:nvPr/>
        </p:nvSpPr>
        <p:spPr bwMode="auto">
          <a:xfrm>
            <a:off x="395536" y="188640"/>
            <a:ext cx="796627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出生率、乳児死亡率、新生児死亡率と国民所得</a:t>
            </a:r>
            <a:r>
              <a:rPr lang="ja-JP" altLang="en-US" sz="24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</a:t>
            </a:r>
            <a:r>
              <a:rPr lang="en-US" altLang="ja-JP" sz="24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/>
            </a:r>
            <a:br>
              <a:rPr lang="en-US" altLang="ja-JP" sz="24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sz="24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1945 - 2010</a:t>
            </a:r>
            <a:endParaRPr lang="en-US" altLang="ja-JP" sz="2400" dirty="0" smtClean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3319" name="直線コネクタ 10"/>
          <p:cNvCxnSpPr>
            <a:cxnSpLocks noChangeShapeType="1"/>
          </p:cNvCxnSpPr>
          <p:nvPr/>
        </p:nvCxnSpPr>
        <p:spPr bwMode="auto">
          <a:xfrm>
            <a:off x="251520" y="1124744"/>
            <a:ext cx="85725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320" name="テキスト ボックス 11"/>
          <p:cNvSpPr txBox="1">
            <a:spLocks noChangeArrowheads="1"/>
          </p:cNvSpPr>
          <p:nvPr/>
        </p:nvSpPr>
        <p:spPr bwMode="auto">
          <a:xfrm>
            <a:off x="7236296" y="134076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1800" b="1" dirty="0">
                <a:latin typeface="ＭＳ ゴシック" pitchFamily="49" charset="-128"/>
                <a:ea typeface="ＭＳ ゴシック" pitchFamily="49" charset="-128"/>
              </a:rPr>
              <a:t>年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47864" y="2132856"/>
            <a:ext cx="1512168" cy="461665"/>
          </a:xfrm>
          <a:prstGeom prst="rect">
            <a:avLst/>
          </a:prstGeom>
          <a:solidFill>
            <a:srgbClr val="E1F5B3"/>
          </a:solidFill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eaLnBrk="1" hangingPunct="1"/>
            <a:r>
              <a:rPr kumimoji="1" lang="en-US" altLang="ja-JP" sz="1200" b="1" dirty="0" smtClean="0">
                <a:solidFill>
                  <a:srgbClr val="823310"/>
                </a:solidFill>
                <a:latin typeface="+mn-ea"/>
                <a:ea typeface="+mn-ea"/>
              </a:rPr>
              <a:t>M</a:t>
            </a:r>
            <a:r>
              <a:rPr kumimoji="1" lang="ja-JP" altLang="en-US" sz="1200" b="1" dirty="0" smtClean="0">
                <a:solidFill>
                  <a:srgbClr val="823310"/>
                </a:solidFill>
                <a:latin typeface="+mn-ea"/>
                <a:ea typeface="+mn-ea"/>
              </a:rPr>
              <a:t>Ｅ機器</a:t>
            </a:r>
            <a:r>
              <a:rPr kumimoji="1" lang="ja-JP" altLang="en-US" sz="1200" b="1" dirty="0">
                <a:solidFill>
                  <a:srgbClr val="823310"/>
                </a:solidFill>
                <a:latin typeface="+mn-ea"/>
                <a:ea typeface="+mn-ea"/>
              </a:rPr>
              <a:t>の</a:t>
            </a:r>
            <a:r>
              <a:rPr kumimoji="1" lang="ja-JP" altLang="en-US" sz="1200" b="1" dirty="0" smtClean="0">
                <a:solidFill>
                  <a:srgbClr val="823310"/>
                </a:solidFill>
                <a:latin typeface="+mn-ea"/>
                <a:ea typeface="+mn-ea"/>
              </a:rPr>
              <a:t>開発と</a:t>
            </a:r>
            <a:endParaRPr kumimoji="1" lang="en-US" altLang="ja-JP" sz="1200" b="1" dirty="0">
              <a:solidFill>
                <a:srgbClr val="823310"/>
              </a:solidFill>
              <a:latin typeface="+mn-ea"/>
              <a:ea typeface="+mn-ea"/>
            </a:endParaRPr>
          </a:p>
          <a:p>
            <a:pPr eaLnBrk="1" hangingPunct="1"/>
            <a:r>
              <a:rPr kumimoji="1" lang="ja-JP" altLang="en-US" sz="1200" b="1" dirty="0">
                <a:solidFill>
                  <a:srgbClr val="823310"/>
                </a:solidFill>
                <a:latin typeface="+mn-ea"/>
                <a:ea typeface="+mn-ea"/>
              </a:rPr>
              <a:t>積極的な救命医療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graphicFrame>
        <p:nvGraphicFramePr>
          <p:cNvPr id="9" name="グラフ 8"/>
          <p:cNvGraphicFramePr/>
          <p:nvPr/>
        </p:nvGraphicFramePr>
        <p:xfrm>
          <a:off x="179512" y="1556792"/>
          <a:ext cx="8572560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2411760" y="4149080"/>
            <a:ext cx="4143404" cy="1944216"/>
            <a:chOff x="2411760" y="3717032"/>
            <a:chExt cx="4143404" cy="1944216"/>
          </a:xfrm>
        </p:grpSpPr>
        <p:grpSp>
          <p:nvGrpSpPr>
            <p:cNvPr id="13" name="グループ化 29"/>
            <p:cNvGrpSpPr/>
            <p:nvPr/>
          </p:nvGrpSpPr>
          <p:grpSpPr>
            <a:xfrm>
              <a:off x="2411760" y="3717032"/>
              <a:ext cx="4143404" cy="1944216"/>
              <a:chOff x="2500298" y="4071942"/>
              <a:chExt cx="4143404" cy="1706570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2500298" y="4143380"/>
                <a:ext cx="4143404" cy="157163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aphicFrame>
            <p:nvGraphicFramePr>
              <p:cNvPr id="15" name="グラフ 14"/>
              <p:cNvGraphicFramePr/>
              <p:nvPr/>
            </p:nvGraphicFramePr>
            <p:xfrm>
              <a:off x="2571736" y="4071942"/>
              <a:ext cx="4071966" cy="17065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正方形/長方形 15"/>
              <p:cNvSpPr/>
              <p:nvPr/>
            </p:nvSpPr>
            <p:spPr>
              <a:xfrm>
                <a:off x="2643174" y="4286256"/>
                <a:ext cx="16818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ja-JP" sz="1400" dirty="0" smtClean="0">
                    <a:latin typeface="平成角ゴシック" charset="-128"/>
                    <a:ea typeface="Arial Unicode MS" pitchFamily="50" charset="-128"/>
                    <a:cs typeface="Arial Unicode MS" pitchFamily="50" charset="-128"/>
                  </a:rPr>
                  <a:t>雇用者所得前年比 </a:t>
                </a:r>
                <a:endParaRPr lang="ja-JP" altLang="en-US" sz="1400" dirty="0"/>
              </a:p>
            </p:txBody>
          </p:sp>
        </p:grpSp>
        <p:cxnSp>
          <p:nvCxnSpPr>
            <p:cNvPr id="25" name="直線コネクタ 24"/>
            <p:cNvCxnSpPr/>
            <p:nvPr/>
          </p:nvCxnSpPr>
          <p:spPr>
            <a:xfrm rot="5400000">
              <a:off x="4716016" y="4581128"/>
              <a:ext cx="1728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3376668" y="4581128"/>
              <a:ext cx="1728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>
              <a:off x="3823118" y="4581128"/>
              <a:ext cx="1728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rot="5400000">
              <a:off x="4269568" y="4581128"/>
              <a:ext cx="1728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2483768" y="4581128"/>
              <a:ext cx="1728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>
              <a:off x="2930218" y="4581128"/>
              <a:ext cx="1728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2051720" y="4725144"/>
              <a:ext cx="17281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32"/>
          <p:cNvGrpSpPr/>
          <p:nvPr/>
        </p:nvGrpSpPr>
        <p:grpSpPr>
          <a:xfrm>
            <a:off x="1187624" y="1988840"/>
            <a:ext cx="2786082" cy="1094724"/>
            <a:chOff x="1643042" y="5357826"/>
            <a:chExt cx="2786082" cy="1094724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071670" y="5357826"/>
              <a:ext cx="1059906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朝鮮戦争</a:t>
              </a:r>
              <a:endParaRPr kumimoji="1"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  <a:p>
              <a:r>
                <a:rPr kumimoji="1" lang="en-US" altLang="ja-JP" sz="14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50.6</a:t>
              </a:r>
              <a:r>
                <a:rPr kumimoji="1" lang="ja-JP" altLang="en-US" sz="14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～</a:t>
              </a:r>
              <a:r>
                <a:rPr kumimoji="1" lang="en-US" altLang="ja-JP" sz="14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53.7</a:t>
              </a:r>
              <a:endParaRPr kumimoji="1" lang="ja-JP" altLang="en-US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643042" y="5929330"/>
              <a:ext cx="2786082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インドシナ・ベトナム戦争</a:t>
              </a:r>
              <a:endParaRPr kumimoji="1"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  <a:p>
              <a:pPr algn="ctr"/>
              <a:r>
                <a:rPr kumimoji="1" lang="en-US" altLang="ja-JP" sz="14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45</a:t>
              </a:r>
              <a:r>
                <a:rPr kumimoji="1" lang="ja-JP" altLang="en-US" sz="14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～</a:t>
              </a:r>
              <a:r>
                <a:rPr kumimoji="1" lang="en-US" altLang="ja-JP" sz="14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75</a:t>
              </a:r>
              <a:endParaRPr kumimoji="1" lang="ja-JP" altLang="en-US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3600" dirty="0" smtClean="0">
                <a:latin typeface="+mj-ea"/>
              </a:rPr>
              <a:t>UB</a:t>
            </a:r>
            <a:r>
              <a:rPr kumimoji="1" lang="ja-JP" altLang="en-US" sz="3600" dirty="0" smtClean="0">
                <a:latin typeface="+mj-ea"/>
              </a:rPr>
              <a:t>アナライザー開発当時といま</a:t>
            </a:r>
            <a:endParaRPr kumimoji="1" lang="ja-JP" altLang="en-US" sz="3600" dirty="0">
              <a:latin typeface="+mj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99592" y="1988840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5295900" algn="l"/>
              </a:tabLst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経済成長率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	3.5%</a:t>
            </a: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～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6.3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%</a:t>
            </a:r>
            <a:endParaRPr kumimoji="1"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5295900" algn="l"/>
              </a:tabLst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出生数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	143</a:t>
            </a: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万人</a:t>
            </a:r>
            <a:endParaRPr kumimoji="1"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5295900" algn="l"/>
              </a:tabLst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極低出生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体重児の出生数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6,000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人</a:t>
            </a:r>
            <a:endParaRPr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5295900" algn="l"/>
              </a:tabLst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超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低出生体重児の出生数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1,500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人</a:t>
            </a:r>
            <a:endParaRPr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5295900" algn="l"/>
              </a:tabLst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新生児死亡率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	3.4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5295900" algn="l"/>
              </a:tabLst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極低出生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体重児の</a:t>
            </a: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死亡率　　　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12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5295900" algn="l"/>
              </a:tabLst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超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低出生体重児の死亡率　　　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41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5295900" algn="l"/>
              </a:tabLst>
            </a:pPr>
            <a:endParaRPr kumimoji="1"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23728" y="1412776"/>
            <a:ext cx="425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1985</a:t>
            </a: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年のデータからみると、</a:t>
            </a:r>
            <a:endParaRPr kumimoji="1" lang="ja-JP" altLang="en-US" sz="2400" dirty="0">
              <a:latin typeface="+mj-ea"/>
              <a:ea typeface="+mj-ea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3600" dirty="0" smtClean="0">
                <a:latin typeface="+mj-ea"/>
              </a:rPr>
              <a:t>UB</a:t>
            </a:r>
            <a:r>
              <a:rPr kumimoji="1" lang="ja-JP" altLang="en-US" sz="3600" dirty="0" smtClean="0">
                <a:latin typeface="+mj-ea"/>
              </a:rPr>
              <a:t>アナライザー開発当時といま</a:t>
            </a:r>
            <a:endParaRPr kumimoji="1" lang="ja-JP" altLang="en-US" sz="3600" dirty="0">
              <a:latin typeface="+mj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5576" y="2204864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4754563" algn="l"/>
              </a:tabLst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交換輸血療法頻度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月２～３例程度</a:t>
            </a:r>
            <a:endParaRPr kumimoji="1"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4664075" algn="l"/>
              </a:tabLst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血液型不適合による重症黄疸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稀でない</a:t>
            </a:r>
            <a:endParaRPr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4664075" algn="l"/>
              </a:tabLst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敗血症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稀でない</a:t>
            </a:r>
            <a:endParaRPr kumimoji="1"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4038600" algn="l"/>
              </a:tabLst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光線療法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普及中</a:t>
            </a:r>
            <a:endParaRPr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4038600" algn="l"/>
              </a:tabLst>
            </a:pP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血清総ビリルビン測定</a:t>
            </a:r>
            <a:r>
              <a:rPr kumimoji="1"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kumimoji="1" lang="ja-JP" altLang="en-US" sz="2400" dirty="0" smtClean="0">
                <a:latin typeface="+mj-ea"/>
                <a:ea typeface="+mj-ea"/>
                <a:cs typeface="Arial Unicode MS" pitchFamily="50" charset="-128"/>
              </a:rPr>
              <a:t>普及中</a:t>
            </a:r>
            <a:endParaRPr kumimoji="1"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4038600" algn="l"/>
              </a:tabLst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経皮的ビリルビン測定　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ja-JP" altLang="en-US" sz="2400" dirty="0" smtClean="0">
                <a:latin typeface="+mj-ea"/>
                <a:cs typeface="Arial Unicode MS" pitchFamily="50" charset="-128"/>
              </a:rPr>
              <a:t>研究段階</a:t>
            </a:r>
            <a:endParaRPr lang="en-US" altLang="ja-JP" sz="2400" dirty="0" smtClean="0">
              <a:latin typeface="+mj-ea"/>
              <a:ea typeface="+mj-ea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4038600" algn="l"/>
              </a:tabLst>
            </a:pP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血清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UB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測定</a:t>
            </a:r>
            <a:r>
              <a:rPr lang="en-US" altLang="ja-JP" sz="2400" dirty="0" smtClean="0">
                <a:latin typeface="+mj-ea"/>
                <a:ea typeface="+mj-ea"/>
                <a:cs typeface="Arial Unicode MS" pitchFamily="50" charset="-128"/>
              </a:rPr>
              <a:t>	</a:t>
            </a:r>
            <a:r>
              <a:rPr lang="ja-JP" altLang="en-US" sz="2400" dirty="0" smtClean="0">
                <a:latin typeface="+mj-ea"/>
                <a:ea typeface="+mj-ea"/>
                <a:cs typeface="Arial Unicode MS" pitchFamily="50" charset="-128"/>
              </a:rPr>
              <a:t>研究段階</a:t>
            </a:r>
            <a:endParaRPr kumimoji="1" lang="ja-JP" altLang="en-US" sz="2400" dirty="0">
              <a:latin typeface="+mj-ea"/>
              <a:ea typeface="+mj-ea"/>
              <a:cs typeface="Arial Unicode MS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5576" y="1340768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5735638" algn="l"/>
              </a:tabLst>
            </a:pPr>
            <a:r>
              <a:rPr lang="en-US" altLang="ja-JP" sz="2800" dirty="0" smtClean="0">
                <a:latin typeface="+mj-ea"/>
                <a:ea typeface="+mj-ea"/>
                <a:cs typeface="Arial Unicode MS" pitchFamily="50" charset="-128"/>
              </a:rPr>
              <a:t>1980</a:t>
            </a:r>
            <a:r>
              <a:rPr lang="ja-JP" altLang="en-US" sz="2800" dirty="0" smtClean="0">
                <a:latin typeface="+mj-ea"/>
                <a:ea typeface="+mj-ea"/>
                <a:cs typeface="Arial Unicode MS" pitchFamily="50" charset="-128"/>
              </a:rPr>
              <a:t>年代には、核黄疸による脳障害は稀でない</a:t>
            </a:r>
            <a:endParaRPr lang="en-US" altLang="ja-JP" sz="2800" dirty="0" smtClean="0">
              <a:latin typeface="+mj-ea"/>
              <a:ea typeface="+mj-ea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3600" b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Bilirubin</a:t>
            </a:r>
            <a:r>
              <a:rPr kumimoji="1" lang="en-US" altLang="ja-JP" sz="36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binding test </a:t>
            </a:r>
            <a:r>
              <a:rPr kumimoji="1" lang="ja-JP" altLang="en-US" sz="3600" dirty="0" smtClean="0">
                <a:latin typeface="+mj-ea"/>
                <a:cs typeface="Arial Unicode MS" pitchFamily="50" charset="-128"/>
              </a:rPr>
              <a:t>のさまざま</a:t>
            </a:r>
            <a:endParaRPr kumimoji="1" lang="ja-JP" altLang="en-US" sz="3600" dirty="0">
              <a:latin typeface="+mj-ea"/>
              <a:cs typeface="Arial Unicode MS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196752"/>
            <a:ext cx="7920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kumimoji="1"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1966	Porter	Dye binding method (HBABA) </a:t>
            </a:r>
          </a:p>
          <a:p>
            <a:pPr marL="0" lvl="1"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1970	Odell	Saturation index (</a:t>
            </a:r>
            <a:r>
              <a:rPr lang="en-US" altLang="ja-JP" sz="2000" b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Salicylate</a:t>
            </a: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1970	</a:t>
            </a:r>
            <a:r>
              <a:rPr lang="en-US" altLang="ja-JP" sz="2000" b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Bratlid</a:t>
            </a: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	</a:t>
            </a:r>
            <a:r>
              <a:rPr lang="en-US" altLang="ja-JP" sz="2000" b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Bilirubin</a:t>
            </a: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binding by RBC</a:t>
            </a:r>
          </a:p>
          <a:p>
            <a:pPr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1971	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Chunga</a:t>
            </a:r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	SephadexG25 method</a:t>
            </a:r>
          </a:p>
          <a:p>
            <a:pPr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1974	Jacobsen	</a:t>
            </a:r>
            <a:r>
              <a:rPr lang="en-US" altLang="ja-JP" sz="2000" b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Peroxidase</a:t>
            </a: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method</a:t>
            </a:r>
          </a:p>
          <a:p>
            <a:pPr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1977	Nakamura	GOD-POD method</a:t>
            </a:r>
          </a:p>
          <a:p>
            <a:pPr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1978	Hsia	Electron spin resonance</a:t>
            </a:r>
          </a:p>
          <a:p>
            <a:pPr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1981	Nakamura 	Automated GOD-POD method (UB Analyzer)</a:t>
            </a:r>
          </a:p>
          <a:p>
            <a:pPr marL="342900" indent="-342900"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1982	Wells	Front-face </a:t>
            </a:r>
            <a:r>
              <a:rPr lang="en-US" altLang="ja-JP" sz="2000" b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fluorometry</a:t>
            </a:r>
            <a:endParaRPr lang="en-US" altLang="ja-JP" sz="2000" b="1" dirty="0" smtClean="0"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1982	</a:t>
            </a:r>
            <a:r>
              <a:rPr lang="en-US" altLang="ja-JP" sz="2000" b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Brodersen</a:t>
            </a: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	Selective trace </a:t>
            </a:r>
            <a:r>
              <a:rPr lang="en-US" altLang="ja-JP" sz="2000" b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ligands</a:t>
            </a: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(MADDS)</a:t>
            </a:r>
          </a:p>
          <a:p>
            <a:pPr marL="342900" indent="-342900">
              <a:lnSpc>
                <a:spcPct val="150000"/>
              </a:lnSpc>
              <a:tabLst>
                <a:tab pos="990600" algn="l"/>
                <a:tab pos="2422525" algn="l"/>
              </a:tabLst>
            </a:pP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2006	</a:t>
            </a:r>
            <a:r>
              <a:rPr lang="en-US" altLang="ja-JP" sz="2000" b="1" dirty="0" err="1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Ahlfors</a:t>
            </a:r>
            <a:r>
              <a:rPr lang="en-US" altLang="ja-JP" sz="2000" b="1" dirty="0" smtClean="0"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	Computer-directed Zone fluidics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+mj-ea"/>
              </a:rPr>
              <a:t>GOD-POD</a:t>
            </a:r>
            <a:r>
              <a:rPr kumimoji="1" lang="ja-JP" altLang="en-US" sz="3600" dirty="0" smtClean="0">
                <a:latin typeface="+mj-ea"/>
              </a:rPr>
              <a:t>法によるビリルビンの酸化</a:t>
            </a:r>
            <a:endParaRPr kumimoji="1" lang="ja-JP" altLang="en-US" sz="3600" dirty="0">
              <a:latin typeface="+mj-ea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857356" y="2357430"/>
            <a:ext cx="571504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9"/>
          <p:cNvGrpSpPr/>
          <p:nvPr/>
        </p:nvGrpSpPr>
        <p:grpSpPr>
          <a:xfrm>
            <a:off x="5572132" y="2000240"/>
            <a:ext cx="1571636" cy="1143008"/>
            <a:chOff x="4714876" y="1928802"/>
            <a:chExt cx="1571636" cy="1143008"/>
          </a:xfrm>
        </p:grpSpPr>
        <p:sp>
          <p:nvSpPr>
            <p:cNvPr id="5" name="円/楕円 4"/>
            <p:cNvSpPr/>
            <p:nvPr/>
          </p:nvSpPr>
          <p:spPr>
            <a:xfrm>
              <a:off x="4929190" y="1928802"/>
              <a:ext cx="1357322" cy="1143008"/>
            </a:xfrm>
            <a:prstGeom prst="ellipse">
              <a:avLst/>
            </a:prstGeom>
            <a:solidFill>
              <a:srgbClr val="FBC1EC"/>
            </a:solidFill>
            <a:ln>
              <a:solidFill>
                <a:srgbClr val="FBC1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4714876" y="2250273"/>
              <a:ext cx="571504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円/楕円 5"/>
          <p:cNvSpPr/>
          <p:nvPr/>
        </p:nvSpPr>
        <p:spPr>
          <a:xfrm>
            <a:off x="5500694" y="2357430"/>
            <a:ext cx="571504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10"/>
          <p:cNvGrpSpPr/>
          <p:nvPr/>
        </p:nvGrpSpPr>
        <p:grpSpPr>
          <a:xfrm>
            <a:off x="2500298" y="2000240"/>
            <a:ext cx="1571636" cy="1143008"/>
            <a:chOff x="4714876" y="1928802"/>
            <a:chExt cx="1571636" cy="1143008"/>
          </a:xfrm>
        </p:grpSpPr>
        <p:sp>
          <p:nvSpPr>
            <p:cNvPr id="12" name="円/楕円 11"/>
            <p:cNvSpPr/>
            <p:nvPr/>
          </p:nvSpPr>
          <p:spPr>
            <a:xfrm>
              <a:off x="4929190" y="1928802"/>
              <a:ext cx="1357322" cy="1143008"/>
            </a:xfrm>
            <a:prstGeom prst="ellipse">
              <a:avLst/>
            </a:prstGeom>
            <a:solidFill>
              <a:srgbClr val="FBC1EC"/>
            </a:solidFill>
            <a:ln>
              <a:solidFill>
                <a:srgbClr val="FBC1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714876" y="2250273"/>
              <a:ext cx="571504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" name="直線矢印コネクタ 14"/>
          <p:cNvCxnSpPr/>
          <p:nvPr/>
        </p:nvCxnSpPr>
        <p:spPr>
          <a:xfrm>
            <a:off x="4429124" y="250030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4429124" y="264318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1000100" y="4214818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1857356" y="5500702"/>
            <a:ext cx="571504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grpSp>
        <p:nvGrpSpPr>
          <p:cNvPr id="8" name="グループ化 36"/>
          <p:cNvGrpSpPr/>
          <p:nvPr/>
        </p:nvGrpSpPr>
        <p:grpSpPr>
          <a:xfrm>
            <a:off x="2143108" y="3786190"/>
            <a:ext cx="714380" cy="857256"/>
            <a:chOff x="2143108" y="3786190"/>
            <a:chExt cx="714380" cy="857256"/>
          </a:xfrm>
        </p:grpSpPr>
        <p:grpSp>
          <p:nvGrpSpPr>
            <p:cNvPr id="10" name="グループ化 26"/>
            <p:cNvGrpSpPr/>
            <p:nvPr/>
          </p:nvGrpSpPr>
          <p:grpSpPr>
            <a:xfrm>
              <a:off x="2143108" y="3786190"/>
              <a:ext cx="714380" cy="857256"/>
              <a:chOff x="2143108" y="3786190"/>
              <a:chExt cx="714380" cy="857256"/>
            </a:xfrm>
          </p:grpSpPr>
          <p:sp>
            <p:nvSpPr>
              <p:cNvPr id="25" name="円/楕円 24"/>
              <p:cNvSpPr/>
              <p:nvPr/>
            </p:nvSpPr>
            <p:spPr>
              <a:xfrm>
                <a:off x="2143108" y="3857628"/>
                <a:ext cx="642942" cy="64294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2357422" y="3786190"/>
                <a:ext cx="500066" cy="857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29" name="直線矢印コネクタ 28"/>
            <p:cNvCxnSpPr/>
            <p:nvPr/>
          </p:nvCxnSpPr>
          <p:spPr>
            <a:xfrm>
              <a:off x="2285984" y="4429132"/>
              <a:ext cx="120155" cy="941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/>
          <p:cNvSpPr txBox="1"/>
          <p:nvPr/>
        </p:nvSpPr>
        <p:spPr>
          <a:xfrm>
            <a:off x="2500298" y="364331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H2O2   +   </a:t>
            </a:r>
            <a:r>
              <a:rPr kumimoji="1" lang="en-US" altLang="ja-JP" dirty="0" err="1" smtClean="0"/>
              <a:t>Gluconate</a:t>
            </a:r>
            <a:r>
              <a:rPr kumimoji="1" lang="ja-JP" altLang="en-US" dirty="0" smtClean="0"/>
              <a:t>　　　　　　　　</a:t>
            </a:r>
            <a:r>
              <a:rPr kumimoji="1" lang="en-US" altLang="ja-JP" dirty="0" smtClean="0"/>
              <a:t>Glucose 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44999" y="435769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H2O</a:t>
            </a:r>
            <a:endParaRPr kumimoji="1" lang="ja-JP" altLang="en-US" dirty="0"/>
          </a:p>
        </p:txBody>
      </p:sp>
      <p:cxnSp>
        <p:nvCxnSpPr>
          <p:cNvPr id="42" name="直線矢印コネクタ 41"/>
          <p:cNvCxnSpPr/>
          <p:nvPr/>
        </p:nvCxnSpPr>
        <p:spPr>
          <a:xfrm flipH="1">
            <a:off x="5220072" y="37890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857752" y="5214950"/>
            <a:ext cx="25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GOD</a:t>
            </a:r>
            <a:r>
              <a:rPr kumimoji="1" lang="ja-JP" altLang="en-US" dirty="0" smtClean="0"/>
              <a:t>　：　</a:t>
            </a:r>
            <a:r>
              <a:rPr kumimoji="1" lang="en-US" altLang="ja-JP" dirty="0" smtClean="0"/>
              <a:t>Glucose </a:t>
            </a:r>
            <a:r>
              <a:rPr kumimoji="1" lang="en-US" altLang="ja-JP" dirty="0" err="1" smtClean="0"/>
              <a:t>oxidase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POD</a:t>
            </a:r>
            <a:r>
              <a:rPr lang="ja-JP" altLang="en-US" dirty="0" smtClean="0"/>
              <a:t>　：　</a:t>
            </a:r>
            <a:r>
              <a:rPr lang="en-US" altLang="ja-JP" dirty="0" err="1" smtClean="0"/>
              <a:t>Peroxidase</a:t>
            </a:r>
            <a:endParaRPr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357290" y="392906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POD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220072" y="400506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GOD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000232" y="553035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28794" y="23574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Bil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286116" y="235743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Alb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Calculation of unbound </a:t>
            </a:r>
            <a:r>
              <a:rPr lang="en-US" altLang="ja-JP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bilirubin</a:t>
            </a:r>
            <a: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b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the presence of </a:t>
            </a:r>
            <a:r>
              <a:rPr lang="en-US" altLang="ja-JP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peroxidase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2348880"/>
            <a:ext cx="64807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95%</a:t>
            </a:r>
            <a:r>
              <a:rPr kumimoji="1" lang="ja-JP" altLang="en-US" sz="1400" dirty="0" smtClean="0"/>
              <a:t>　</a:t>
            </a:r>
            <a:r>
              <a:rPr lang="ja-JP" altLang="en-US" sz="1400" dirty="0" smtClean="0"/>
              <a:t> ↓</a:t>
            </a:r>
            <a:r>
              <a:rPr kumimoji="1" lang="en-US" altLang="ja-JP" sz="1400" dirty="0" smtClean="0"/>
              <a:t>  76% </a:t>
            </a:r>
            <a:endParaRPr kumimoji="1" lang="ja-JP" altLang="en-US" sz="14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755576" y="1484784"/>
            <a:ext cx="4104456" cy="2377852"/>
            <a:chOff x="4211960" y="1700808"/>
            <a:chExt cx="4104456" cy="2377852"/>
          </a:xfrm>
        </p:grpSpPr>
        <p:cxnSp>
          <p:nvCxnSpPr>
            <p:cNvPr id="16" name="直線矢印コネクタ 15"/>
            <p:cNvCxnSpPr/>
            <p:nvPr/>
          </p:nvCxnSpPr>
          <p:spPr>
            <a:xfrm rot="16200000" flipV="1">
              <a:off x="3276650" y="3140174"/>
              <a:ext cx="187220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4211960" y="4077072"/>
              <a:ext cx="252028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4499992" y="249289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弧 25"/>
            <p:cNvSpPr/>
            <p:nvPr/>
          </p:nvSpPr>
          <p:spPr>
            <a:xfrm flipH="1" flipV="1">
              <a:off x="5220072" y="1700808"/>
              <a:ext cx="3096344" cy="165618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3131840" y="371703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ｔ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5536" y="16288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2204864"/>
            <a:ext cx="7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/>
              <a:t>１００</a:t>
            </a:r>
            <a:r>
              <a:rPr kumimoji="1" lang="en-US" altLang="ja-JP" sz="1200" dirty="0" smtClean="0"/>
              <a:t>%</a:t>
            </a:r>
            <a:endParaRPr lang="en-US" altLang="ja-JP" sz="1200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251520" y="3717032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200" dirty="0" smtClean="0"/>
              <a:t>０</a:t>
            </a:r>
            <a:r>
              <a:rPr lang="en-US" altLang="ja-JP" sz="1200" dirty="0" smtClean="0"/>
              <a:t>%</a:t>
            </a:r>
            <a:endParaRPr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03648" y="191683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r>
              <a:rPr kumimoji="1" lang="en-US" altLang="ja-JP" sz="1100" dirty="0" smtClean="0"/>
              <a:t>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98732" y="191683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r>
              <a:rPr kumimoji="1" lang="en-US" altLang="ja-JP" sz="1100" dirty="0" smtClean="0"/>
              <a:t>2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1619672" y="1916832"/>
            <a:ext cx="207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→</a:t>
            </a:r>
            <a:endParaRPr lang="ja-JP" altLang="en-US" dirty="0"/>
          </a:p>
        </p:txBody>
      </p:sp>
      <p:sp>
        <p:nvSpPr>
          <p:cNvPr id="35" name="星 4 34"/>
          <p:cNvSpPr/>
          <p:nvPr/>
        </p:nvSpPr>
        <p:spPr>
          <a:xfrm>
            <a:off x="1763688" y="2276872"/>
            <a:ext cx="72008" cy="7200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星 4 35"/>
          <p:cNvSpPr/>
          <p:nvPr/>
        </p:nvSpPr>
        <p:spPr>
          <a:xfrm>
            <a:off x="1907704" y="2708920"/>
            <a:ext cx="72008" cy="7200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76056" y="1988841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smtClean="0"/>
              <a:t>K</a:t>
            </a:r>
            <a:r>
              <a:rPr kumimoji="1" lang="en-US" altLang="ja-JP" sz="1400" i="1" dirty="0" smtClean="0"/>
              <a:t>: </a:t>
            </a:r>
            <a:r>
              <a:rPr kumimoji="1" lang="en-US" altLang="ja-JP" sz="1400" i="1" dirty="0" err="1" smtClean="0"/>
              <a:t>peroxidase</a:t>
            </a:r>
            <a:r>
              <a:rPr kumimoji="1" lang="en-US" altLang="ja-JP" sz="1400" i="1" dirty="0" smtClean="0"/>
              <a:t> rate constant</a:t>
            </a:r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peroxidase</a:t>
            </a:r>
            <a:r>
              <a:rPr lang="en-US" altLang="ja-JP" sz="1400" dirty="0" smtClean="0"/>
              <a:t>]</a:t>
            </a:r>
            <a:r>
              <a:rPr lang="en-US" altLang="ja-JP" sz="1100" dirty="0" err="1" smtClean="0"/>
              <a:t>st</a:t>
            </a:r>
            <a:r>
              <a:rPr lang="en-US" altLang="ja-JP" sz="1400" dirty="0" smtClean="0"/>
              <a:t>: used </a:t>
            </a:r>
            <a:r>
              <a:rPr lang="en-US" altLang="ja-JP" sz="1400" dirty="0" err="1" smtClean="0"/>
              <a:t>peroxidase</a:t>
            </a:r>
            <a:r>
              <a:rPr lang="en-US" altLang="ja-JP" sz="1400" dirty="0" smtClean="0"/>
              <a:t> conc.</a:t>
            </a:r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[B]: initial </a:t>
            </a:r>
            <a:r>
              <a:rPr lang="en-US" altLang="ja-JP" sz="1400" dirty="0" err="1" smtClean="0"/>
              <a:t>bilirubin</a:t>
            </a:r>
            <a:r>
              <a:rPr lang="en-US" altLang="ja-JP" sz="1400" dirty="0" smtClean="0"/>
              <a:t> conc.</a:t>
            </a:r>
            <a:endParaRPr kumimoji="1" lang="ja-JP" altLang="en-US" sz="1400" i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83968" y="126876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 smtClean="0"/>
          </a:p>
          <a:p>
            <a:r>
              <a:rPr kumimoji="1" lang="en-US" altLang="ja-JP" sz="1600" dirty="0" smtClean="0"/>
              <a:t>Vo = </a:t>
            </a:r>
            <a:r>
              <a:rPr kumimoji="1" lang="ja-JP" altLang="en-US" sz="1600" dirty="0" smtClean="0"/>
              <a:t>⊿</a:t>
            </a:r>
            <a:r>
              <a:rPr kumimoji="1" lang="en-US" altLang="ja-JP" sz="1600" dirty="0" smtClean="0"/>
              <a:t>B/</a:t>
            </a:r>
            <a:r>
              <a:rPr lang="ja-JP" altLang="en-US" sz="1600" dirty="0" smtClean="0"/>
              <a:t>⊿</a:t>
            </a:r>
            <a:r>
              <a:rPr lang="en-US" altLang="ja-JP" sz="1600" dirty="0" err="1" smtClean="0"/>
              <a:t>t</a:t>
            </a:r>
            <a:r>
              <a:rPr lang="en-US" altLang="ja-JP" sz="1200" dirty="0" err="1" smtClean="0"/>
              <a:t>st</a:t>
            </a:r>
            <a:r>
              <a:rPr lang="en-US" altLang="ja-JP" sz="1600" dirty="0" smtClean="0"/>
              <a:t> = </a:t>
            </a:r>
            <a:r>
              <a:rPr kumimoji="1" lang="en-US" altLang="ja-JP" sz="1600" b="1" i="1" dirty="0" smtClean="0"/>
              <a:t>K</a:t>
            </a:r>
            <a:r>
              <a:rPr kumimoji="1" lang="en-US" altLang="ja-JP" sz="1600" dirty="0" smtClean="0"/>
              <a:t> </a:t>
            </a:r>
            <a:r>
              <a:rPr kumimoji="1" lang="ja-JP" altLang="en-US" sz="1600" dirty="0" smtClean="0"/>
              <a:t>・</a:t>
            </a:r>
            <a:r>
              <a:rPr kumimoji="1" lang="en-US" altLang="ja-JP" sz="1600" dirty="0" smtClean="0"/>
              <a:t>[</a:t>
            </a:r>
            <a:r>
              <a:rPr kumimoji="1" lang="en-US" altLang="ja-JP" sz="1600" i="1" dirty="0" err="1" smtClean="0"/>
              <a:t>peroxidase</a:t>
            </a:r>
            <a:r>
              <a:rPr kumimoji="1" lang="en-US" altLang="ja-JP" sz="1600" dirty="0" smtClean="0"/>
              <a:t>]</a:t>
            </a:r>
            <a:r>
              <a:rPr lang="ja-JP" altLang="en-US" sz="1600" dirty="0" smtClean="0"/>
              <a:t> </a:t>
            </a:r>
            <a:r>
              <a:rPr lang="en-US" altLang="ja-JP" sz="1200" dirty="0" err="1" smtClean="0"/>
              <a:t>st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 [B] </a:t>
            </a:r>
          </a:p>
          <a:p>
            <a:endParaRPr kumimoji="1" lang="ja-JP" altLang="en-US" sz="16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39952" y="3284984"/>
            <a:ext cx="440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Calcualte</a:t>
            </a:r>
            <a:r>
              <a:rPr kumimoji="1" lang="en-US" altLang="ja-JP" sz="1400" dirty="0" smtClean="0"/>
              <a:t> </a:t>
            </a:r>
            <a:r>
              <a:rPr kumimoji="1" lang="en-US" altLang="ja-JP" sz="1400" b="1" i="1" dirty="0" smtClean="0"/>
              <a:t>k</a:t>
            </a:r>
            <a:r>
              <a:rPr kumimoji="1" lang="en-US" altLang="ja-JP" sz="1400" dirty="0" smtClean="0"/>
              <a:t> by albumin</a:t>
            </a:r>
            <a:r>
              <a:rPr lang="en-US" altLang="ja-JP" sz="1400" dirty="0" smtClean="0"/>
              <a:t>-</a:t>
            </a:r>
            <a:r>
              <a:rPr kumimoji="1" lang="en-US" altLang="ja-JP" sz="1400" dirty="0" smtClean="0"/>
              <a:t>free </a:t>
            </a:r>
            <a:r>
              <a:rPr kumimoji="1" lang="en-US" altLang="ja-JP" sz="1400" dirty="0" err="1" smtClean="0"/>
              <a:t>bilirubin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solution.</a:t>
            </a:r>
          </a:p>
          <a:p>
            <a:r>
              <a:rPr lang="en-US" altLang="ja-JP" sz="1400" dirty="0" smtClean="0"/>
              <a:t>Fixed </a:t>
            </a:r>
            <a:r>
              <a:rPr lang="ja-JP" altLang="en-US" sz="1400" dirty="0" smtClean="0"/>
              <a:t>⊿</a:t>
            </a:r>
            <a:r>
              <a:rPr lang="en-US" altLang="ja-JP" sz="1400" dirty="0" smtClean="0"/>
              <a:t>B as 0.2[B], then count </a:t>
            </a:r>
            <a:r>
              <a:rPr lang="ja-JP" altLang="en-US" sz="1400" dirty="0" smtClean="0"/>
              <a:t>⊿</a:t>
            </a:r>
            <a:r>
              <a:rPr lang="en-US" altLang="ja-JP" sz="1400" dirty="0" err="1" smtClean="0"/>
              <a:t>t</a:t>
            </a:r>
            <a:r>
              <a:rPr lang="en-US" altLang="ja-JP" sz="1100" dirty="0" err="1" smtClean="0"/>
              <a:t>st</a:t>
            </a:r>
            <a:r>
              <a:rPr lang="en-US" altLang="ja-JP" sz="1400" dirty="0" smtClean="0"/>
              <a:t>  (seconds).</a:t>
            </a:r>
            <a:endParaRPr kumimoji="1" lang="ja-JP" altLang="en-US" sz="1400" dirty="0"/>
          </a:p>
        </p:txBody>
      </p:sp>
      <p:sp>
        <p:nvSpPr>
          <p:cNvPr id="40" name="正方形/長方形 39"/>
          <p:cNvSpPr/>
          <p:nvPr/>
        </p:nvSpPr>
        <p:spPr>
          <a:xfrm>
            <a:off x="1403648" y="4293096"/>
            <a:ext cx="69821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 [B]</a:t>
            </a:r>
            <a:r>
              <a:rPr lang="en-US" altLang="ja-JP" sz="1600" b="1" i="1" dirty="0" smtClean="0"/>
              <a:t> </a:t>
            </a:r>
            <a:r>
              <a:rPr lang="en-US" altLang="ja-JP" sz="1600" dirty="0" smtClean="0"/>
              <a:t> = </a:t>
            </a:r>
            <a:r>
              <a:rPr lang="ja-JP" altLang="en-US" sz="1200" dirty="0" smtClean="0"/>
              <a:t>　</a:t>
            </a:r>
            <a:r>
              <a:rPr lang="en-US" altLang="ja-JP" sz="1600" dirty="0" smtClean="0"/>
              <a:t>1/ </a:t>
            </a:r>
            <a:r>
              <a:rPr lang="en-US" altLang="ja-JP" sz="1600" b="1" i="1" dirty="0" smtClean="0"/>
              <a:t>K 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・ ⊿</a:t>
            </a:r>
            <a:r>
              <a:rPr lang="en-US" altLang="ja-JP" sz="1600" dirty="0" smtClean="0"/>
              <a:t>B/</a:t>
            </a:r>
            <a:r>
              <a:rPr lang="ja-JP" altLang="en-US" sz="1600" dirty="0" smtClean="0"/>
              <a:t>⊿</a:t>
            </a:r>
            <a:r>
              <a:rPr lang="en-US" altLang="ja-JP" sz="1600" dirty="0" smtClean="0"/>
              <a:t>t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　・</a:t>
            </a:r>
            <a:r>
              <a:rPr lang="en-US" altLang="ja-JP" sz="1600" dirty="0" smtClean="0"/>
              <a:t> 1/[</a:t>
            </a:r>
            <a:r>
              <a:rPr lang="en-US" altLang="ja-JP" sz="1600" i="1" dirty="0" err="1" smtClean="0"/>
              <a:t>peroxidase</a:t>
            </a:r>
            <a:r>
              <a:rPr lang="en-US" altLang="ja-JP" sz="1600" dirty="0" smtClean="0"/>
              <a:t>]</a:t>
            </a:r>
          </a:p>
          <a:p>
            <a:r>
              <a:rPr lang="en-US" altLang="ja-JP" sz="1600" dirty="0" smtClean="0"/>
              <a:t>  </a:t>
            </a:r>
          </a:p>
          <a:p>
            <a:r>
              <a:rPr lang="en-US" altLang="ja-JP" sz="1600" dirty="0" smtClean="0"/>
              <a:t> [B]</a:t>
            </a:r>
            <a:r>
              <a:rPr lang="en-US" altLang="ja-JP" sz="1600" b="1" i="1" dirty="0" smtClean="0"/>
              <a:t> </a:t>
            </a:r>
            <a:r>
              <a:rPr lang="en-US" altLang="ja-JP" sz="1600" dirty="0" smtClean="0"/>
              <a:t> = </a:t>
            </a:r>
            <a:r>
              <a:rPr lang="ja-JP" altLang="en-US" sz="1200" dirty="0" smtClean="0"/>
              <a:t>　</a:t>
            </a:r>
            <a:r>
              <a:rPr lang="en-US" altLang="ja-JP" sz="1600" dirty="0" smtClean="0"/>
              <a:t>1/ </a:t>
            </a:r>
            <a:r>
              <a:rPr lang="en-US" altLang="ja-JP" sz="1600" b="1" i="1" dirty="0" smtClean="0"/>
              <a:t>K 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・ ⊿</a:t>
            </a:r>
            <a:r>
              <a:rPr lang="en-US" altLang="ja-JP" sz="1600" dirty="0" smtClean="0"/>
              <a:t>B/[B]</a:t>
            </a:r>
            <a:r>
              <a:rPr lang="ja-JP" altLang="en-US" sz="1600" dirty="0" smtClean="0"/>
              <a:t> ・ ⊿</a:t>
            </a:r>
            <a:r>
              <a:rPr lang="en-US" altLang="ja-JP" sz="1600" dirty="0" smtClean="0"/>
              <a:t>t/</a:t>
            </a:r>
            <a:r>
              <a:rPr lang="ja-JP" altLang="en-US" sz="1600" dirty="0" smtClean="0"/>
              <a:t>⊿</a:t>
            </a:r>
            <a:r>
              <a:rPr lang="en-US" altLang="ja-JP" sz="1600" dirty="0" err="1" smtClean="0"/>
              <a:t>t</a:t>
            </a:r>
            <a:r>
              <a:rPr lang="en-US" altLang="ja-JP" sz="1100" dirty="0" err="1" smtClean="0"/>
              <a:t>st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　・</a:t>
            </a:r>
            <a:r>
              <a:rPr lang="en-US" altLang="ja-JP" sz="1600" dirty="0" smtClean="0"/>
              <a:t> [</a:t>
            </a:r>
            <a:r>
              <a:rPr lang="en-US" altLang="ja-JP" sz="1600" i="1" dirty="0" err="1" smtClean="0"/>
              <a:t>peroxidase</a:t>
            </a:r>
            <a:r>
              <a:rPr lang="en-US" altLang="ja-JP" sz="1600" dirty="0" smtClean="0"/>
              <a:t>]</a:t>
            </a:r>
            <a:r>
              <a:rPr lang="en-US" altLang="ja-JP" sz="1100" dirty="0" err="1" smtClean="0"/>
              <a:t>st</a:t>
            </a:r>
            <a:r>
              <a:rPr lang="en-US" altLang="ja-JP" sz="1600" dirty="0" smtClean="0"/>
              <a:t> /[</a:t>
            </a:r>
            <a:r>
              <a:rPr lang="en-US" altLang="ja-JP" sz="1600" i="1" dirty="0" err="1" smtClean="0"/>
              <a:t>peroxidase</a:t>
            </a:r>
            <a:r>
              <a:rPr lang="en-US" altLang="ja-JP" sz="1600" dirty="0" smtClean="0"/>
              <a:t>]</a:t>
            </a:r>
          </a:p>
          <a:p>
            <a:endParaRPr lang="en-US" altLang="ja-JP" sz="1600" dirty="0" smtClean="0"/>
          </a:p>
          <a:p>
            <a:r>
              <a:rPr lang="ja-JP" altLang="en-US" sz="1600" dirty="0" smtClean="0"/>
              <a:t>         ⊿</a:t>
            </a:r>
            <a:r>
              <a:rPr lang="en-US" altLang="ja-JP" sz="1600" dirty="0" smtClean="0"/>
              <a:t>B/[B]</a:t>
            </a:r>
            <a:r>
              <a:rPr lang="ja-JP" altLang="en-US" sz="1600" dirty="0" smtClean="0"/>
              <a:t>　＝　</a:t>
            </a:r>
            <a:r>
              <a:rPr lang="en-US" altLang="ja-JP" sz="1600" dirty="0" smtClean="0"/>
              <a:t>0.2, then</a:t>
            </a:r>
          </a:p>
          <a:p>
            <a:endParaRPr lang="en-US" altLang="ja-JP" sz="1600" dirty="0" smtClean="0"/>
          </a:p>
          <a:p>
            <a:r>
              <a:rPr lang="en-US" altLang="ja-JP" sz="1600" dirty="0" smtClean="0"/>
              <a:t> [B]</a:t>
            </a:r>
            <a:r>
              <a:rPr lang="en-US" altLang="ja-JP" sz="1600" b="1" i="1" dirty="0" smtClean="0"/>
              <a:t> </a:t>
            </a:r>
            <a:r>
              <a:rPr lang="en-US" altLang="ja-JP" sz="1600" dirty="0" smtClean="0"/>
              <a:t> = </a:t>
            </a:r>
            <a:r>
              <a:rPr lang="ja-JP" altLang="en-US" sz="1200" dirty="0" smtClean="0"/>
              <a:t>　</a:t>
            </a:r>
            <a:r>
              <a:rPr lang="en-US" altLang="ja-JP" sz="1600" dirty="0" smtClean="0"/>
              <a:t>1/ </a:t>
            </a:r>
            <a:r>
              <a:rPr lang="en-US" altLang="ja-JP" sz="1600" b="1" i="1" dirty="0" smtClean="0"/>
              <a:t>K 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・ </a:t>
            </a:r>
            <a:r>
              <a:rPr lang="en-US" altLang="ja-JP" sz="1600" dirty="0" smtClean="0"/>
              <a:t>0.2 </a:t>
            </a:r>
            <a:r>
              <a:rPr lang="ja-JP" altLang="en-US" sz="1600" dirty="0" smtClean="0"/>
              <a:t>・ ⊿</a:t>
            </a:r>
            <a:r>
              <a:rPr lang="en-US" altLang="ja-JP" sz="1600" dirty="0" smtClean="0"/>
              <a:t>t/</a:t>
            </a:r>
            <a:r>
              <a:rPr lang="ja-JP" altLang="en-US" sz="1600" dirty="0" smtClean="0"/>
              <a:t>⊿</a:t>
            </a:r>
            <a:r>
              <a:rPr lang="en-US" altLang="ja-JP" sz="1600" dirty="0" err="1" smtClean="0"/>
              <a:t>t</a:t>
            </a:r>
            <a:r>
              <a:rPr lang="en-US" altLang="ja-JP" sz="1100" dirty="0" err="1" smtClean="0"/>
              <a:t>st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　・</a:t>
            </a:r>
            <a:r>
              <a:rPr lang="en-US" altLang="ja-JP" sz="1600" dirty="0" smtClean="0"/>
              <a:t> [</a:t>
            </a:r>
            <a:r>
              <a:rPr lang="en-US" altLang="ja-JP" sz="1600" i="1" dirty="0" err="1" smtClean="0"/>
              <a:t>peroxidase</a:t>
            </a:r>
            <a:r>
              <a:rPr lang="en-US" altLang="ja-JP" sz="1600" dirty="0" smtClean="0"/>
              <a:t>]</a:t>
            </a:r>
            <a:r>
              <a:rPr lang="en-US" altLang="ja-JP" sz="1100" dirty="0" err="1" smtClean="0"/>
              <a:t>st</a:t>
            </a:r>
            <a:r>
              <a:rPr lang="en-US" altLang="ja-JP" sz="1600" dirty="0" smtClean="0"/>
              <a:t> /[</a:t>
            </a:r>
            <a:r>
              <a:rPr lang="en-US" altLang="ja-JP" sz="1600" i="1" dirty="0" err="1" smtClean="0"/>
              <a:t>peroxidase</a:t>
            </a:r>
            <a:r>
              <a:rPr lang="en-US" altLang="ja-JP" sz="1600" dirty="0" smtClean="0"/>
              <a:t>]</a:t>
            </a:r>
          </a:p>
          <a:p>
            <a:endParaRPr lang="en-US" altLang="ja-JP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kamura\Desktop\図表こぴ\qq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032448" cy="4637587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800" dirty="0" smtClean="0"/>
              <a:t>Oxidation of aqueous </a:t>
            </a:r>
            <a:r>
              <a:rPr kumimoji="1" lang="en-US" altLang="ja-JP" sz="2800" dirty="0" err="1" smtClean="0"/>
              <a:t>bilirubin</a:t>
            </a:r>
            <a:r>
              <a:rPr kumimoji="1" lang="en-US" altLang="ja-JP" sz="2800" dirty="0" smtClean="0"/>
              <a:t> in the presence of </a:t>
            </a:r>
            <a:r>
              <a:rPr kumimoji="1" lang="en-US" altLang="ja-JP" sz="2800" dirty="0" err="1" smtClean="0"/>
              <a:t>peroxidase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59492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Nakamura H and Lee </a:t>
            </a:r>
            <a:r>
              <a:rPr kumimoji="1" lang="en-US" altLang="ja-JP" dirty="0" err="1" smtClean="0"/>
              <a:t>Yokei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Clinica</a:t>
            </a:r>
            <a:r>
              <a:rPr lang="ja-JP" altLang="en-US" dirty="0" smtClean="0"/>
              <a:t> </a:t>
            </a:r>
            <a:r>
              <a:rPr kumimoji="1" lang="en-US" altLang="ja-JP" dirty="0" err="1" smtClean="0"/>
              <a:t>Chimica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Acta</a:t>
            </a:r>
            <a:r>
              <a:rPr kumimoji="1" lang="en-US" altLang="ja-JP" dirty="0" smtClean="0"/>
              <a:t>, 1977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2780928"/>
            <a:ext cx="46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Vo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72200" y="537321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Bilirubin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Law of mass action in </a:t>
            </a:r>
            <a:r>
              <a:rPr kumimoji="1" lang="en-US" altLang="ja-JP" sz="28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bilirubin</a:t>
            </a:r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-albumin binding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428158" y="1052736"/>
            <a:ext cx="7025434" cy="1569660"/>
            <a:chOff x="1428158" y="1052736"/>
            <a:chExt cx="7025434" cy="1569660"/>
          </a:xfrm>
        </p:grpSpPr>
        <p:sp>
          <p:nvSpPr>
            <p:cNvPr id="16" name="正方形/長方形 15"/>
            <p:cNvSpPr/>
            <p:nvPr/>
          </p:nvSpPr>
          <p:spPr>
            <a:xfrm>
              <a:off x="1428158" y="1709358"/>
              <a:ext cx="5799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Ka =</a:t>
              </a:r>
              <a:endParaRPr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924773" y="1495044"/>
              <a:ext cx="178940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/>
                <a:t>[BA]</a:t>
              </a:r>
            </a:p>
            <a:p>
              <a:pPr algn="ctr"/>
              <a:r>
                <a:rPr lang="en-US" altLang="ja-JP" dirty="0" smtClean="0"/>
                <a:t>[UB] </a:t>
              </a:r>
              <a:r>
                <a:rPr lang="ja-JP" altLang="en-US" sz="2400" dirty="0" smtClean="0"/>
                <a:t>・</a:t>
              </a:r>
              <a:r>
                <a:rPr lang="en-US" altLang="ja-JP" sz="2400" dirty="0" smtClean="0"/>
                <a:t> </a:t>
              </a:r>
              <a:r>
                <a:rPr lang="en-US" altLang="ja-JP" dirty="0" smtClean="0"/>
                <a:t>[A]  </a:t>
              </a:r>
            </a:p>
            <a:p>
              <a:endParaRPr kumimoji="1" lang="ja-JP" altLang="en-US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2123728" y="1844824"/>
              <a:ext cx="12064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3707904" y="1052736"/>
              <a:ext cx="474568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600" dirty="0" smtClean="0">
                  <a:latin typeface="+mj-ea"/>
                  <a:ea typeface="+mj-ea"/>
                </a:rPr>
                <a:t>[BA] : </a:t>
              </a:r>
              <a:r>
                <a:rPr lang="ja-JP" altLang="en-US" sz="1600" dirty="0" smtClean="0">
                  <a:latin typeface="+mj-ea"/>
                  <a:ea typeface="+mj-ea"/>
                </a:rPr>
                <a:t>結合した　</a:t>
              </a:r>
              <a:r>
                <a:rPr lang="en-US" altLang="ja-JP" sz="1600" dirty="0" err="1" smtClean="0">
                  <a:latin typeface="+mj-ea"/>
                  <a:ea typeface="+mj-ea"/>
                </a:rPr>
                <a:t>biliribin</a:t>
              </a:r>
              <a:r>
                <a:rPr lang="ja-JP" altLang="en-US" sz="1600" dirty="0" smtClean="0">
                  <a:latin typeface="+mj-ea"/>
                  <a:ea typeface="+mj-ea"/>
                </a:rPr>
                <a:t>　のモル濃度</a:t>
              </a:r>
              <a:endParaRPr lang="en-US" altLang="ja-JP" sz="1600" dirty="0" smtClean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sz="1600" dirty="0" smtClean="0">
                  <a:latin typeface="+mj-ea"/>
                  <a:ea typeface="+mj-ea"/>
                </a:rPr>
                <a:t>[UB] : </a:t>
              </a:r>
              <a:r>
                <a:rPr lang="ja-JP" altLang="en-US" sz="1600" dirty="0" smtClean="0">
                  <a:latin typeface="+mj-ea"/>
                  <a:ea typeface="+mj-ea"/>
                </a:rPr>
                <a:t>遊離の　</a:t>
              </a:r>
              <a:r>
                <a:rPr lang="en-US" altLang="ja-JP" sz="1600" dirty="0" err="1" smtClean="0">
                  <a:latin typeface="+mj-ea"/>
                  <a:ea typeface="+mj-ea"/>
                </a:rPr>
                <a:t>biliribin</a:t>
              </a:r>
              <a:r>
                <a:rPr lang="ja-JP" altLang="en-US" sz="1600" dirty="0" smtClean="0">
                  <a:latin typeface="+mj-ea"/>
                  <a:ea typeface="+mj-ea"/>
                </a:rPr>
                <a:t>　のモル濃度</a:t>
              </a:r>
              <a:endParaRPr lang="en-US" altLang="ja-JP" sz="1600" dirty="0" smtClean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sz="1600" dirty="0">
                  <a:latin typeface="+mj-ea"/>
                  <a:ea typeface="+mj-ea"/>
                </a:rPr>
                <a:t>[A</a:t>
              </a:r>
              <a:r>
                <a:rPr lang="en-US" altLang="ja-JP" sz="1600" dirty="0" smtClean="0">
                  <a:latin typeface="+mj-ea"/>
                  <a:ea typeface="+mj-ea"/>
                </a:rPr>
                <a:t>]   </a:t>
              </a:r>
              <a:r>
                <a:rPr lang="en-US" altLang="ja-JP" sz="1600" dirty="0">
                  <a:latin typeface="+mj-ea"/>
                  <a:ea typeface="+mj-ea"/>
                </a:rPr>
                <a:t>: </a:t>
              </a:r>
              <a:r>
                <a:rPr lang="ja-JP" altLang="en-US" sz="1600" dirty="0">
                  <a:latin typeface="+mj-ea"/>
                  <a:ea typeface="+mj-ea"/>
                </a:rPr>
                <a:t>遊離の</a:t>
              </a:r>
              <a:r>
                <a:rPr lang="en-US" altLang="ja-JP" sz="1600" dirty="0">
                  <a:latin typeface="+mj-ea"/>
                  <a:ea typeface="+mj-ea"/>
                </a:rPr>
                <a:t>albumin</a:t>
              </a:r>
              <a:r>
                <a:rPr lang="ja-JP" altLang="en-US" sz="1600" dirty="0">
                  <a:latin typeface="+mj-ea"/>
                  <a:ea typeface="+mj-ea"/>
                </a:rPr>
                <a:t>のモル</a:t>
              </a:r>
              <a:r>
                <a:rPr lang="ja-JP" altLang="en-US" sz="1600" dirty="0" smtClean="0">
                  <a:latin typeface="+mj-ea"/>
                  <a:ea typeface="+mj-ea"/>
                </a:rPr>
                <a:t>濃度</a:t>
              </a:r>
              <a:endParaRPr lang="en-US" altLang="ja-JP" sz="1600" dirty="0" smtClean="0"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sz="1600" dirty="0" smtClean="0">
                  <a:latin typeface="+mj-ea"/>
                  <a:ea typeface="+mj-ea"/>
                </a:rPr>
                <a:t>Ka : Association constant</a:t>
              </a: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1907704" y="5157192"/>
            <a:ext cx="59202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dirty="0" smtClean="0">
                <a:latin typeface="+mj-ea"/>
                <a:ea typeface="+mj-ea"/>
              </a:rPr>
              <a:t>[UB]</a:t>
            </a:r>
            <a:r>
              <a:rPr lang="ja-JP" altLang="en-US" dirty="0" smtClean="0">
                <a:latin typeface="+mj-ea"/>
                <a:ea typeface="+mj-ea"/>
              </a:rPr>
              <a:t>は、</a:t>
            </a:r>
            <a:r>
              <a:rPr lang="en-US" altLang="ja-JP" dirty="0" smtClean="0">
                <a:latin typeface="+mj-ea"/>
                <a:ea typeface="+mj-ea"/>
              </a:rPr>
              <a:t>[BA]/[TA] </a:t>
            </a:r>
            <a:r>
              <a:rPr lang="ja-JP" altLang="en-US" dirty="0" smtClean="0">
                <a:latin typeface="+mj-ea"/>
                <a:ea typeface="+mj-ea"/>
              </a:rPr>
              <a:t>モル比により、規定される。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ja-JP" altLang="en-US" dirty="0" smtClean="0">
                <a:latin typeface="+mj-ea"/>
                <a:ea typeface="+mj-ea"/>
              </a:rPr>
              <a:t>従って、モル比が</a:t>
            </a:r>
            <a:r>
              <a:rPr kumimoji="1" lang="en-US" altLang="ja-JP" dirty="0" smtClean="0">
                <a:latin typeface="+mj-ea"/>
                <a:ea typeface="+mj-ea"/>
              </a:rPr>
              <a:t>1</a:t>
            </a:r>
            <a:r>
              <a:rPr kumimoji="1" lang="ja-JP" altLang="en-US" dirty="0" smtClean="0">
                <a:latin typeface="+mj-ea"/>
                <a:ea typeface="+mj-ea"/>
              </a:rPr>
              <a:t>以下では、希釈による影響はない。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dirty="0" smtClean="0">
                <a:latin typeface="+mj-ea"/>
                <a:ea typeface="+mj-ea"/>
              </a:rPr>
              <a:t>しかし、</a:t>
            </a:r>
            <a:r>
              <a:rPr kumimoji="1" lang="ja-JP" altLang="en-US" dirty="0" smtClean="0">
                <a:latin typeface="+mj-ea"/>
                <a:ea typeface="+mj-ea"/>
              </a:rPr>
              <a:t>競合物質が大量に存在すると、影響される。</a:t>
            </a:r>
            <a:endParaRPr kumimoji="1" lang="ja-JP" altLang="en-US" dirty="0">
              <a:latin typeface="+mj-ea"/>
              <a:ea typeface="+mj-ea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1475656" y="2780928"/>
            <a:ext cx="7129362" cy="2389710"/>
            <a:chOff x="1475656" y="2780928"/>
            <a:chExt cx="7129362" cy="2389710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1835696" y="2780928"/>
              <a:ext cx="6769322" cy="369332"/>
              <a:chOff x="1835696" y="2780928"/>
              <a:chExt cx="6769322" cy="369332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5508104" y="2780928"/>
                <a:ext cx="30969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>
                    <a:latin typeface="+mn-ea"/>
                  </a:rPr>
                  <a:t>[TA] : </a:t>
                </a:r>
                <a:r>
                  <a:rPr lang="ja-JP" altLang="en-US" sz="1600" dirty="0" smtClean="0">
                    <a:latin typeface="+mn-ea"/>
                  </a:rPr>
                  <a:t>総</a:t>
                </a:r>
                <a:r>
                  <a:rPr lang="en-US" altLang="ja-JP" sz="1600" dirty="0" smtClean="0">
                    <a:latin typeface="+mn-ea"/>
                  </a:rPr>
                  <a:t>albumin</a:t>
                </a:r>
                <a:r>
                  <a:rPr lang="ja-JP" altLang="en-US" sz="1600" dirty="0" smtClean="0">
                    <a:latin typeface="+mn-ea"/>
                  </a:rPr>
                  <a:t>濃度</a:t>
                </a:r>
                <a:endParaRPr lang="en-US" altLang="ja-JP" sz="1600" dirty="0" smtClean="0">
                  <a:latin typeface="+mn-ea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1835696" y="2780928"/>
                <a:ext cx="3475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[A]  = [TA] -  [BA] </a:t>
                </a:r>
                <a:r>
                  <a:rPr lang="ja-JP" altLang="en-US" sz="1600" dirty="0" smtClean="0">
                    <a:latin typeface="+mn-ea"/>
                  </a:rPr>
                  <a:t>であるので、</a:t>
                </a:r>
                <a:endParaRPr lang="en-US" altLang="ja-JP" sz="1600" dirty="0" smtClean="0">
                  <a:latin typeface="+mn-ea"/>
                </a:endParaRPr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1475656" y="3140968"/>
              <a:ext cx="3481816" cy="945396"/>
              <a:chOff x="1475656" y="3140968"/>
              <a:chExt cx="3481816" cy="945396"/>
            </a:xfrm>
          </p:grpSpPr>
          <p:sp>
            <p:nvSpPr>
              <p:cNvPr id="22" name="正方形/長方形 21"/>
              <p:cNvSpPr/>
              <p:nvPr/>
            </p:nvSpPr>
            <p:spPr>
              <a:xfrm>
                <a:off x="1475656" y="3500438"/>
                <a:ext cx="10081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/>
                  <a:t>[UB] =</a:t>
                </a:r>
                <a:endParaRPr lang="ja-JP" altLang="en-US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2555776" y="328498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</a:p>
            </p:txBody>
          </p:sp>
          <p:cxnSp>
            <p:nvCxnSpPr>
              <p:cNvPr id="24" name="直線コネクタ 23"/>
              <p:cNvCxnSpPr/>
              <p:nvPr/>
            </p:nvCxnSpPr>
            <p:spPr>
              <a:xfrm>
                <a:off x="2558087" y="3685104"/>
                <a:ext cx="42517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3347864" y="3140968"/>
                <a:ext cx="160960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ja-JP" dirty="0" smtClean="0"/>
                  <a:t>[BA]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ja-JP" dirty="0" smtClean="0"/>
                  <a:t> [TA] -  [BA]</a:t>
                </a:r>
                <a:endParaRPr kumimoji="1" lang="ja-JP" altLang="en-US" dirty="0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>
                <a:off x="3438208" y="3685104"/>
                <a:ext cx="1440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正方形/長方形 27"/>
              <p:cNvSpPr/>
              <p:nvPr/>
            </p:nvSpPr>
            <p:spPr>
              <a:xfrm>
                <a:off x="3054702" y="3500438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 smtClean="0"/>
                  <a:t>・</a:t>
                </a:r>
                <a:endParaRPr lang="ja-JP" altLang="en-US" dirty="0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2555776" y="3717032"/>
                <a:ext cx="464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dirty="0" smtClean="0"/>
                  <a:t>Ka</a:t>
                </a:r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1475656" y="4247308"/>
              <a:ext cx="3637982" cy="923330"/>
              <a:chOff x="1475656" y="4247308"/>
              <a:chExt cx="3637982" cy="923330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1475656" y="4508550"/>
                <a:ext cx="10081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/>
                  <a:t>[UB] =</a:t>
                </a:r>
                <a:endParaRPr lang="ja-JP" altLang="en-US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2555776" y="42930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1</a:t>
                </a:r>
              </a:p>
            </p:txBody>
          </p:sp>
          <p:cxnSp>
            <p:nvCxnSpPr>
              <p:cNvPr id="36" name="直線コネクタ 35"/>
              <p:cNvCxnSpPr/>
              <p:nvPr/>
            </p:nvCxnSpPr>
            <p:spPr>
              <a:xfrm>
                <a:off x="2558087" y="4693216"/>
                <a:ext cx="42517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>
                <a:off x="3335714" y="4247308"/>
                <a:ext cx="17779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ja-JP" dirty="0" smtClean="0"/>
                  <a:t>[BA]/[TA]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ja-JP" dirty="0" smtClean="0"/>
                  <a:t>1 -  [BA]/[TA]</a:t>
                </a:r>
                <a:endParaRPr kumimoji="1" lang="ja-JP" altLang="en-US" dirty="0"/>
              </a:p>
            </p:txBody>
          </p:sp>
          <p:cxnSp>
            <p:nvCxnSpPr>
              <p:cNvPr id="44" name="直線コネクタ 43"/>
              <p:cNvCxnSpPr/>
              <p:nvPr/>
            </p:nvCxnSpPr>
            <p:spPr>
              <a:xfrm>
                <a:off x="3438208" y="4693216"/>
                <a:ext cx="1440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正方形/長方形 44"/>
              <p:cNvSpPr/>
              <p:nvPr/>
            </p:nvSpPr>
            <p:spPr>
              <a:xfrm>
                <a:off x="3054702" y="450855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 smtClean="0"/>
                  <a:t>・</a:t>
                </a:r>
                <a:endParaRPr lang="ja-JP" altLang="en-US" dirty="0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2555776" y="4725144"/>
                <a:ext cx="464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dirty="0" smtClean="0"/>
                  <a:t>Ka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1586</TotalTime>
  <Words>664</Words>
  <Application>Microsoft Office PowerPoint</Application>
  <PresentationFormat>画面に合わせる (4:3)</PresentationFormat>
  <Paragraphs>159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アース</vt:lpstr>
      <vt:lpstr>新生児黄疸研究と UBアナライザー開発の経緯</vt:lpstr>
      <vt:lpstr>第1回UB研究会　於いて　神戸ポートピアホテル　1990.11．</vt:lpstr>
      <vt:lpstr>UBアナライザー開発当時といま</vt:lpstr>
      <vt:lpstr>UBアナライザー開発当時といま</vt:lpstr>
      <vt:lpstr>Bilirubin binding test のさまざま</vt:lpstr>
      <vt:lpstr>GOD-POD法によるビリルビンの酸化</vt:lpstr>
      <vt:lpstr>Calculation of unbound bilirubin  in the presence of peroxidase</vt:lpstr>
      <vt:lpstr>Oxidation of aqueous bilirubin in the presence of peroxidase</vt:lpstr>
      <vt:lpstr>Law of mass action in bilirubin-albumin binding</vt:lpstr>
      <vt:lpstr>臍帯血を用いた Bilirubin Titration Curves</vt:lpstr>
      <vt:lpstr>Scatchard plot of bilirubin-albumin binding</vt:lpstr>
      <vt:lpstr>Effects of hemolysis on the TB and UB levels by the addition of different conc. of hemolysate</vt:lpstr>
      <vt:lpstr>Sulfisoxazole投与後のBilirubin tritration Curveの変化</vt:lpstr>
      <vt:lpstr>スライド 14</vt:lpstr>
      <vt:lpstr>スライド 15</vt:lpstr>
      <vt:lpstr>スライド 16</vt:lpstr>
      <vt:lpstr>ABR recording in infant treated with exchange transfusion</vt:lpstr>
      <vt:lpstr>スライド 18</vt:lpstr>
      <vt:lpstr>血清アンバウンドビリルビン濃度測定の臨床的有用性と カットオフ値の検討</vt:lpstr>
      <vt:lpstr>光線療法・交換輸血の適応基準　　　1991.4.</vt:lpstr>
      <vt:lpstr>UB測定上の課題</vt:lpstr>
      <vt:lpstr>超低出生体重児の黄疸管理での今後の課題</vt:lpstr>
      <vt:lpstr>終わり</vt:lpstr>
      <vt:lpstr>スライド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新生児黄疸研究と UBアナライザー開発の経緯</dc:title>
  <dc:creator>Nakamura</dc:creator>
  <cp:lastModifiedBy>Nakamura</cp:lastModifiedBy>
  <cp:revision>11</cp:revision>
  <dcterms:created xsi:type="dcterms:W3CDTF">2010-06-04T08:45:11Z</dcterms:created>
  <dcterms:modified xsi:type="dcterms:W3CDTF">2010-06-18T11:53:43Z</dcterms:modified>
</cp:coreProperties>
</file>