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9" r:id="rId1"/>
  </p:sldMasterIdLst>
  <p:notesMasterIdLst>
    <p:notesMasterId r:id="rId35"/>
  </p:notesMasterIdLst>
  <p:handoutMasterIdLst>
    <p:handoutMasterId r:id="rId36"/>
  </p:handoutMasterIdLst>
  <p:sldIdLst>
    <p:sldId id="318" r:id="rId2"/>
    <p:sldId id="416" r:id="rId3"/>
    <p:sldId id="414" r:id="rId4"/>
    <p:sldId id="417" r:id="rId5"/>
    <p:sldId id="439" r:id="rId6"/>
    <p:sldId id="438" r:id="rId7"/>
    <p:sldId id="418" r:id="rId8"/>
    <p:sldId id="419" r:id="rId9"/>
    <p:sldId id="420" r:id="rId10"/>
    <p:sldId id="421" r:id="rId11"/>
    <p:sldId id="437" r:id="rId12"/>
    <p:sldId id="425" r:id="rId13"/>
    <p:sldId id="422" r:id="rId14"/>
    <p:sldId id="443" r:id="rId15"/>
    <p:sldId id="434" r:id="rId16"/>
    <p:sldId id="436" r:id="rId17"/>
    <p:sldId id="435" r:id="rId18"/>
    <p:sldId id="429" r:id="rId19"/>
    <p:sldId id="427" r:id="rId20"/>
    <p:sldId id="428" r:id="rId21"/>
    <p:sldId id="430" r:id="rId22"/>
    <p:sldId id="384" r:id="rId23"/>
    <p:sldId id="431" r:id="rId24"/>
    <p:sldId id="393" r:id="rId25"/>
    <p:sldId id="423" r:id="rId26"/>
    <p:sldId id="426" r:id="rId27"/>
    <p:sldId id="442" r:id="rId28"/>
    <p:sldId id="440" r:id="rId29"/>
    <p:sldId id="441" r:id="rId30"/>
    <p:sldId id="444" r:id="rId31"/>
    <p:sldId id="446" r:id="rId32"/>
    <p:sldId id="445" r:id="rId33"/>
    <p:sldId id="424" r:id="rId34"/>
  </p:sldIdLst>
  <p:sldSz cx="9144000" cy="6858000" type="screen4x3"/>
  <p:notesSz cx="6858000" cy="9945688"/>
  <p:custShowLst>
    <p:custShow name="目的別スライド ショー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平成角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平成角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平成角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平成角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平成角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平成角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平成角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平成角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平成角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3300"/>
    <a:srgbClr val="FF0000"/>
    <a:srgbClr val="FFFFFF"/>
    <a:srgbClr val="FFFFCC"/>
    <a:srgbClr val="008000"/>
    <a:srgbClr val="0000FF"/>
    <a:srgbClr val="33CC33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0" autoAdjust="0"/>
    <p:restoredTop sz="94715" autoAdjust="0"/>
  </p:normalViewPr>
  <p:slideViewPr>
    <p:cSldViewPr>
      <p:cViewPr>
        <p:scale>
          <a:sx n="50" d="100"/>
          <a:sy n="50" d="100"/>
        </p:scale>
        <p:origin x="-62" y="-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406" y="-91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1709786981385786"/>
          <c:y val="4.3700901075390507E-2"/>
          <c:w val="0.67417282585365401"/>
          <c:h val="0.9125981978492193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国民所得, 兆円</c:v>
                </c:pt>
              </c:strCache>
            </c:strRef>
          </c:tx>
          <c:cat>
            <c:numRef>
              <c:f>Sheet1!$A$2:$A$67</c:f>
              <c:numCache>
                <c:formatCode>0_ </c:formatCode>
                <c:ptCount val="66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3</c:v>
                </c:pt>
                <c:pt idx="59">
                  <c:v>4</c:v>
                </c:pt>
                <c:pt idx="60">
                  <c:v>5</c:v>
                </c:pt>
                <c:pt idx="61">
                  <c:v>6</c:v>
                </c:pt>
                <c:pt idx="62">
                  <c:v>7</c:v>
                </c:pt>
                <c:pt idx="63">
                  <c:v>8</c:v>
                </c:pt>
                <c:pt idx="64">
                  <c:v>9</c:v>
                </c:pt>
                <c:pt idx="65">
                  <c:v>10</c:v>
                </c:pt>
              </c:numCache>
            </c:numRef>
          </c:cat>
          <c:val>
            <c:numRef>
              <c:f>Sheet1!$B$2:$B$67</c:f>
              <c:numCache>
                <c:formatCode>General</c:formatCode>
                <c:ptCount val="66"/>
                <c:pt idx="1">
                  <c:v>0.36090000000000078</c:v>
                </c:pt>
                <c:pt idx="2">
                  <c:v>0.96800000000000064</c:v>
                </c:pt>
                <c:pt idx="3">
                  <c:v>1.9615999999999953</c:v>
                </c:pt>
                <c:pt idx="4">
                  <c:v>2.7372999999999998</c:v>
                </c:pt>
                <c:pt idx="5">
                  <c:v>3.3815</c:v>
                </c:pt>
                <c:pt idx="6">
                  <c:v>4.5251999999999946</c:v>
                </c:pt>
                <c:pt idx="7">
                  <c:v>5.2160000000000002</c:v>
                </c:pt>
                <c:pt idx="8">
                  <c:v>6.0019999999999998</c:v>
                </c:pt>
                <c:pt idx="9">
                  <c:v>6.5919999999999996</c:v>
                </c:pt>
                <c:pt idx="10">
                  <c:v>6.9733000000000134</c:v>
                </c:pt>
                <c:pt idx="11">
                  <c:v>7.8962000000000003</c:v>
                </c:pt>
                <c:pt idx="12">
                  <c:v>8.8681000000000001</c:v>
                </c:pt>
                <c:pt idx="13">
                  <c:v>9.3829000000000047</c:v>
                </c:pt>
                <c:pt idx="14">
                  <c:v>11.042300000000001</c:v>
                </c:pt>
                <c:pt idx="15">
                  <c:v>13.496700000000002</c:v>
                </c:pt>
                <c:pt idx="16">
                  <c:v>16.081900000000001</c:v>
                </c:pt>
                <c:pt idx="17">
                  <c:v>17.8933</c:v>
                </c:pt>
                <c:pt idx="18">
                  <c:v>21.099299999999989</c:v>
                </c:pt>
                <c:pt idx="19">
                  <c:v>24.051400000000001</c:v>
                </c:pt>
                <c:pt idx="20">
                  <c:v>26.827000000000005</c:v>
                </c:pt>
                <c:pt idx="21">
                  <c:v>31.64480000000005</c:v>
                </c:pt>
                <c:pt idx="22">
                  <c:v>37.547699999999999</c:v>
                </c:pt>
                <c:pt idx="23">
                  <c:v>43.7209000000001</c:v>
                </c:pt>
                <c:pt idx="24">
                  <c:v>52.117800000000003</c:v>
                </c:pt>
                <c:pt idx="25">
                  <c:v>61.029700000000012</c:v>
                </c:pt>
                <c:pt idx="26">
                  <c:v>65.910500000000027</c:v>
                </c:pt>
                <c:pt idx="27">
                  <c:v>77.936899999999994</c:v>
                </c:pt>
                <c:pt idx="28">
                  <c:v>95.839600000000004</c:v>
                </c:pt>
                <c:pt idx="29">
                  <c:v>112.47160000000002</c:v>
                </c:pt>
                <c:pt idx="30">
                  <c:v>123.9907</c:v>
                </c:pt>
                <c:pt idx="31">
                  <c:v>140.3972000000004</c:v>
                </c:pt>
                <c:pt idx="32">
                  <c:v>155.70319999999998</c:v>
                </c:pt>
                <c:pt idx="33">
                  <c:v>171.77850000000001</c:v>
                </c:pt>
                <c:pt idx="34">
                  <c:v>182.20659999999998</c:v>
                </c:pt>
                <c:pt idx="35">
                  <c:v>199.59020000000001</c:v>
                </c:pt>
                <c:pt idx="36">
                  <c:v>209.74889999999999</c:v>
                </c:pt>
                <c:pt idx="37">
                  <c:v>219.39180000000007</c:v>
                </c:pt>
                <c:pt idx="38">
                  <c:v>230.8057</c:v>
                </c:pt>
                <c:pt idx="39">
                  <c:v>243.60890000000001</c:v>
                </c:pt>
                <c:pt idx="40">
                  <c:v>259.58980000000008</c:v>
                </c:pt>
                <c:pt idx="41">
                  <c:v>269.3947</c:v>
                </c:pt>
                <c:pt idx="42">
                  <c:v>281.73749999999916</c:v>
                </c:pt>
                <c:pt idx="43">
                  <c:v>299.58940000000001</c:v>
                </c:pt>
                <c:pt idx="44">
                  <c:v>322.10000000000002</c:v>
                </c:pt>
                <c:pt idx="45">
                  <c:v>348.3</c:v>
                </c:pt>
                <c:pt idx="46">
                  <c:v>371.1</c:v>
                </c:pt>
                <c:pt idx="47">
                  <c:v>369.3</c:v>
                </c:pt>
                <c:pt idx="48">
                  <c:v>369</c:v>
                </c:pt>
                <c:pt idx="49">
                  <c:v>374.1</c:v>
                </c:pt>
                <c:pt idx="50">
                  <c:v>374.3</c:v>
                </c:pt>
                <c:pt idx="51">
                  <c:v>380.6</c:v>
                </c:pt>
                <c:pt idx="52">
                  <c:v>382</c:v>
                </c:pt>
                <c:pt idx="53">
                  <c:v>368.9</c:v>
                </c:pt>
                <c:pt idx="54">
                  <c:v>364.3</c:v>
                </c:pt>
                <c:pt idx="55">
                  <c:v>371.8</c:v>
                </c:pt>
                <c:pt idx="56">
                  <c:v>361.3</c:v>
                </c:pt>
                <c:pt idx="57">
                  <c:v>355.8</c:v>
                </c:pt>
                <c:pt idx="58">
                  <c:v>358.1</c:v>
                </c:pt>
                <c:pt idx="59">
                  <c:v>363.9</c:v>
                </c:pt>
                <c:pt idx="60">
                  <c:v>366.7</c:v>
                </c:pt>
                <c:pt idx="61">
                  <c:v>373.2</c:v>
                </c:pt>
                <c:pt idx="62">
                  <c:v>377.3</c:v>
                </c:pt>
                <c:pt idx="63">
                  <c:v>384.4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出生率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4"/>
            <c:spPr>
              <a:solidFill>
                <a:srgbClr val="00B050">
                  <a:alpha val="70000"/>
                </a:srgbClr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Sheet1!$A$2:$A$67</c:f>
              <c:numCache>
                <c:formatCode>0_ </c:formatCode>
                <c:ptCount val="66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3</c:v>
                </c:pt>
                <c:pt idx="59">
                  <c:v>4</c:v>
                </c:pt>
                <c:pt idx="60">
                  <c:v>5</c:v>
                </c:pt>
                <c:pt idx="61">
                  <c:v>6</c:v>
                </c:pt>
                <c:pt idx="62">
                  <c:v>7</c:v>
                </c:pt>
                <c:pt idx="63">
                  <c:v>8</c:v>
                </c:pt>
                <c:pt idx="64">
                  <c:v>9</c:v>
                </c:pt>
                <c:pt idx="65">
                  <c:v>10</c:v>
                </c:pt>
              </c:numCache>
            </c:numRef>
          </c:cat>
          <c:val>
            <c:numRef>
              <c:f>Sheet1!$C$2:$C$67</c:f>
              <c:numCache>
                <c:formatCode>General</c:formatCode>
                <c:ptCount val="66"/>
                <c:pt idx="2">
                  <c:v>34.300000000000004</c:v>
                </c:pt>
                <c:pt idx="5">
                  <c:v>28.1</c:v>
                </c:pt>
                <c:pt idx="6">
                  <c:v>25.3</c:v>
                </c:pt>
                <c:pt idx="7">
                  <c:v>23.4</c:v>
                </c:pt>
                <c:pt idx="8">
                  <c:v>21.5</c:v>
                </c:pt>
                <c:pt idx="9">
                  <c:v>20</c:v>
                </c:pt>
                <c:pt idx="10">
                  <c:v>19.399999999999999</c:v>
                </c:pt>
                <c:pt idx="11">
                  <c:v>18.399999999999999</c:v>
                </c:pt>
                <c:pt idx="12">
                  <c:v>17.2</c:v>
                </c:pt>
                <c:pt idx="13">
                  <c:v>18</c:v>
                </c:pt>
                <c:pt idx="14">
                  <c:v>17.5</c:v>
                </c:pt>
                <c:pt idx="15">
                  <c:v>17.2</c:v>
                </c:pt>
                <c:pt idx="16">
                  <c:v>16.899999999999999</c:v>
                </c:pt>
                <c:pt idx="17">
                  <c:v>17</c:v>
                </c:pt>
                <c:pt idx="18">
                  <c:v>17.3</c:v>
                </c:pt>
                <c:pt idx="19">
                  <c:v>17.7</c:v>
                </c:pt>
                <c:pt idx="20">
                  <c:v>18.600000000000001</c:v>
                </c:pt>
                <c:pt idx="21">
                  <c:v>13.7</c:v>
                </c:pt>
                <c:pt idx="22">
                  <c:v>19.399999999999999</c:v>
                </c:pt>
                <c:pt idx="23">
                  <c:v>18.600000000000001</c:v>
                </c:pt>
                <c:pt idx="24">
                  <c:v>18.5</c:v>
                </c:pt>
                <c:pt idx="25">
                  <c:v>18.8</c:v>
                </c:pt>
                <c:pt idx="26">
                  <c:v>19.2</c:v>
                </c:pt>
                <c:pt idx="27">
                  <c:v>19.3</c:v>
                </c:pt>
                <c:pt idx="28">
                  <c:v>19.399999999999999</c:v>
                </c:pt>
                <c:pt idx="29">
                  <c:v>18.600000000000001</c:v>
                </c:pt>
                <c:pt idx="30">
                  <c:v>17.100000000000001</c:v>
                </c:pt>
                <c:pt idx="31">
                  <c:v>16.3</c:v>
                </c:pt>
                <c:pt idx="32">
                  <c:v>15.5</c:v>
                </c:pt>
                <c:pt idx="33">
                  <c:v>14.9</c:v>
                </c:pt>
                <c:pt idx="34">
                  <c:v>14.2</c:v>
                </c:pt>
                <c:pt idx="35">
                  <c:v>13.6</c:v>
                </c:pt>
                <c:pt idx="36">
                  <c:v>13</c:v>
                </c:pt>
                <c:pt idx="37">
                  <c:v>12.8</c:v>
                </c:pt>
                <c:pt idx="38">
                  <c:v>12.7</c:v>
                </c:pt>
                <c:pt idx="39">
                  <c:v>12.5</c:v>
                </c:pt>
                <c:pt idx="40">
                  <c:v>11.9</c:v>
                </c:pt>
                <c:pt idx="41">
                  <c:v>11.4</c:v>
                </c:pt>
                <c:pt idx="42">
                  <c:v>11.1</c:v>
                </c:pt>
                <c:pt idx="43">
                  <c:v>10.8</c:v>
                </c:pt>
                <c:pt idx="44">
                  <c:v>10.200000000000001</c:v>
                </c:pt>
                <c:pt idx="45">
                  <c:v>10</c:v>
                </c:pt>
                <c:pt idx="46">
                  <c:v>9.9</c:v>
                </c:pt>
                <c:pt idx="47">
                  <c:v>9.8000000000000007</c:v>
                </c:pt>
                <c:pt idx="48">
                  <c:v>9.6</c:v>
                </c:pt>
                <c:pt idx="49">
                  <c:v>10</c:v>
                </c:pt>
                <c:pt idx="50">
                  <c:v>9.6</c:v>
                </c:pt>
                <c:pt idx="51">
                  <c:v>9.7000000000000011</c:v>
                </c:pt>
                <c:pt idx="52">
                  <c:v>9.5</c:v>
                </c:pt>
                <c:pt idx="53">
                  <c:v>9.6</c:v>
                </c:pt>
                <c:pt idx="54">
                  <c:v>9.4</c:v>
                </c:pt>
                <c:pt idx="55">
                  <c:v>9.5</c:v>
                </c:pt>
                <c:pt idx="56">
                  <c:v>9.3000000000000007</c:v>
                </c:pt>
                <c:pt idx="57">
                  <c:v>9.2000000000000011</c:v>
                </c:pt>
                <c:pt idx="58">
                  <c:v>8.9</c:v>
                </c:pt>
                <c:pt idx="59">
                  <c:v>8.8000000000000007</c:v>
                </c:pt>
                <c:pt idx="60">
                  <c:v>8.4</c:v>
                </c:pt>
                <c:pt idx="61">
                  <c:v>8.7000000000000011</c:v>
                </c:pt>
                <c:pt idx="62">
                  <c:v>8.6</c:v>
                </c:pt>
                <c:pt idx="63">
                  <c:v>8.7000000000000011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乳児児死亡率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triangle"/>
            <c:size val="4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Sheet1!$A$2:$A$67</c:f>
              <c:numCache>
                <c:formatCode>0_ </c:formatCode>
                <c:ptCount val="66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3</c:v>
                </c:pt>
                <c:pt idx="59">
                  <c:v>4</c:v>
                </c:pt>
                <c:pt idx="60">
                  <c:v>5</c:v>
                </c:pt>
                <c:pt idx="61">
                  <c:v>6</c:v>
                </c:pt>
                <c:pt idx="62">
                  <c:v>7</c:v>
                </c:pt>
                <c:pt idx="63">
                  <c:v>8</c:v>
                </c:pt>
                <c:pt idx="64">
                  <c:v>9</c:v>
                </c:pt>
                <c:pt idx="65">
                  <c:v>10</c:v>
                </c:pt>
              </c:numCache>
            </c:numRef>
          </c:cat>
          <c:val>
            <c:numRef>
              <c:f>Sheet1!$D$2:$D$67</c:f>
              <c:numCache>
                <c:formatCode>General</c:formatCode>
                <c:ptCount val="66"/>
                <c:pt idx="2">
                  <c:v>76.7</c:v>
                </c:pt>
                <c:pt idx="5">
                  <c:v>60.1</c:v>
                </c:pt>
                <c:pt idx="6">
                  <c:v>57.5</c:v>
                </c:pt>
                <c:pt idx="7">
                  <c:v>49.4</c:v>
                </c:pt>
                <c:pt idx="8">
                  <c:v>48.9</c:v>
                </c:pt>
                <c:pt idx="9">
                  <c:v>44.6</c:v>
                </c:pt>
                <c:pt idx="10">
                  <c:v>39.800000000000004</c:v>
                </c:pt>
                <c:pt idx="11">
                  <c:v>40.6</c:v>
                </c:pt>
                <c:pt idx="12">
                  <c:v>40</c:v>
                </c:pt>
                <c:pt idx="13">
                  <c:v>34.5</c:v>
                </c:pt>
                <c:pt idx="14">
                  <c:v>33.700000000000003</c:v>
                </c:pt>
                <c:pt idx="15">
                  <c:v>30.7</c:v>
                </c:pt>
                <c:pt idx="16">
                  <c:v>28.6</c:v>
                </c:pt>
                <c:pt idx="17">
                  <c:v>26.4</c:v>
                </c:pt>
                <c:pt idx="18">
                  <c:v>23.2</c:v>
                </c:pt>
                <c:pt idx="19">
                  <c:v>20.399999999999999</c:v>
                </c:pt>
                <c:pt idx="20">
                  <c:v>18.5</c:v>
                </c:pt>
                <c:pt idx="21">
                  <c:v>19.3</c:v>
                </c:pt>
                <c:pt idx="22">
                  <c:v>14.9</c:v>
                </c:pt>
                <c:pt idx="23">
                  <c:v>15.3</c:v>
                </c:pt>
                <c:pt idx="24">
                  <c:v>14.2</c:v>
                </c:pt>
                <c:pt idx="25">
                  <c:v>13.1</c:v>
                </c:pt>
                <c:pt idx="26">
                  <c:v>12.4</c:v>
                </c:pt>
                <c:pt idx="27">
                  <c:v>11.7</c:v>
                </c:pt>
                <c:pt idx="28">
                  <c:v>11.3</c:v>
                </c:pt>
                <c:pt idx="29">
                  <c:v>10.8</c:v>
                </c:pt>
                <c:pt idx="30">
                  <c:v>10</c:v>
                </c:pt>
                <c:pt idx="31">
                  <c:v>9.3000000000000007</c:v>
                </c:pt>
                <c:pt idx="32">
                  <c:v>8.9</c:v>
                </c:pt>
                <c:pt idx="33">
                  <c:v>8.4</c:v>
                </c:pt>
                <c:pt idx="34">
                  <c:v>7.9</c:v>
                </c:pt>
                <c:pt idx="35">
                  <c:v>7.5</c:v>
                </c:pt>
                <c:pt idx="36">
                  <c:v>7.1</c:v>
                </c:pt>
                <c:pt idx="37">
                  <c:v>6.6</c:v>
                </c:pt>
                <c:pt idx="38">
                  <c:v>6.2</c:v>
                </c:pt>
                <c:pt idx="39">
                  <c:v>6</c:v>
                </c:pt>
                <c:pt idx="40">
                  <c:v>5.5</c:v>
                </c:pt>
                <c:pt idx="41">
                  <c:v>5.2</c:v>
                </c:pt>
                <c:pt idx="42">
                  <c:v>5</c:v>
                </c:pt>
                <c:pt idx="43">
                  <c:v>4.8</c:v>
                </c:pt>
                <c:pt idx="44">
                  <c:v>4.5999999999999996</c:v>
                </c:pt>
                <c:pt idx="45">
                  <c:v>4.5999999999999996</c:v>
                </c:pt>
                <c:pt idx="46">
                  <c:v>4.4000000000000004</c:v>
                </c:pt>
                <c:pt idx="47">
                  <c:v>4.5</c:v>
                </c:pt>
                <c:pt idx="48">
                  <c:v>4.3</c:v>
                </c:pt>
                <c:pt idx="49">
                  <c:v>4.2</c:v>
                </c:pt>
                <c:pt idx="50">
                  <c:v>4.3</c:v>
                </c:pt>
                <c:pt idx="51">
                  <c:v>3.8</c:v>
                </c:pt>
                <c:pt idx="52">
                  <c:v>3.7</c:v>
                </c:pt>
                <c:pt idx="53">
                  <c:v>3.6</c:v>
                </c:pt>
                <c:pt idx="54">
                  <c:v>3.4</c:v>
                </c:pt>
                <c:pt idx="55">
                  <c:v>3.2</c:v>
                </c:pt>
                <c:pt idx="56">
                  <c:v>3.1</c:v>
                </c:pt>
                <c:pt idx="57">
                  <c:v>3</c:v>
                </c:pt>
                <c:pt idx="58">
                  <c:v>3</c:v>
                </c:pt>
                <c:pt idx="59">
                  <c:v>2.8</c:v>
                </c:pt>
                <c:pt idx="60">
                  <c:v>2.8</c:v>
                </c:pt>
                <c:pt idx="61">
                  <c:v>2.6</c:v>
                </c:pt>
                <c:pt idx="62">
                  <c:v>2.6</c:v>
                </c:pt>
                <c:pt idx="63">
                  <c:v>2.6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新生児死亡率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Sheet1!$A$2:$A$67</c:f>
              <c:numCache>
                <c:formatCode>0_ </c:formatCode>
                <c:ptCount val="66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3</c:v>
                </c:pt>
                <c:pt idx="59">
                  <c:v>4</c:v>
                </c:pt>
                <c:pt idx="60">
                  <c:v>5</c:v>
                </c:pt>
                <c:pt idx="61">
                  <c:v>6</c:v>
                </c:pt>
                <c:pt idx="62">
                  <c:v>7</c:v>
                </c:pt>
                <c:pt idx="63">
                  <c:v>8</c:v>
                </c:pt>
                <c:pt idx="64">
                  <c:v>9</c:v>
                </c:pt>
                <c:pt idx="65">
                  <c:v>10</c:v>
                </c:pt>
              </c:numCache>
            </c:numRef>
          </c:cat>
          <c:val>
            <c:numRef>
              <c:f>Sheet1!$E$2:$E$67</c:f>
              <c:numCache>
                <c:formatCode>General</c:formatCode>
                <c:ptCount val="66"/>
                <c:pt idx="2">
                  <c:v>31.4</c:v>
                </c:pt>
                <c:pt idx="5">
                  <c:v>27.4</c:v>
                </c:pt>
                <c:pt idx="6">
                  <c:v>27.5</c:v>
                </c:pt>
                <c:pt idx="7">
                  <c:v>25.4</c:v>
                </c:pt>
                <c:pt idx="8">
                  <c:v>25.5</c:v>
                </c:pt>
                <c:pt idx="9">
                  <c:v>24.1</c:v>
                </c:pt>
                <c:pt idx="10">
                  <c:v>22.3</c:v>
                </c:pt>
                <c:pt idx="11">
                  <c:v>23</c:v>
                </c:pt>
                <c:pt idx="12">
                  <c:v>21.6</c:v>
                </c:pt>
                <c:pt idx="13">
                  <c:v>19.5</c:v>
                </c:pt>
                <c:pt idx="14">
                  <c:v>18.600000000000001</c:v>
                </c:pt>
                <c:pt idx="15">
                  <c:v>17</c:v>
                </c:pt>
                <c:pt idx="16">
                  <c:v>16.5</c:v>
                </c:pt>
                <c:pt idx="17">
                  <c:v>15.3</c:v>
                </c:pt>
                <c:pt idx="18">
                  <c:v>13.8</c:v>
                </c:pt>
                <c:pt idx="19">
                  <c:v>12.4</c:v>
                </c:pt>
                <c:pt idx="20">
                  <c:v>11.7</c:v>
                </c:pt>
                <c:pt idx="21">
                  <c:v>12</c:v>
                </c:pt>
                <c:pt idx="22">
                  <c:v>9.9</c:v>
                </c:pt>
                <c:pt idx="23">
                  <c:v>9.8000000000000007</c:v>
                </c:pt>
                <c:pt idx="24">
                  <c:v>9.1</c:v>
                </c:pt>
                <c:pt idx="25">
                  <c:v>8.7000000000000011</c:v>
                </c:pt>
                <c:pt idx="26">
                  <c:v>8.2000000000000011</c:v>
                </c:pt>
                <c:pt idx="27">
                  <c:v>7.8</c:v>
                </c:pt>
                <c:pt idx="28">
                  <c:v>7.4</c:v>
                </c:pt>
                <c:pt idx="29">
                  <c:v>7.1</c:v>
                </c:pt>
                <c:pt idx="30">
                  <c:v>6.8</c:v>
                </c:pt>
                <c:pt idx="31">
                  <c:v>6.4</c:v>
                </c:pt>
                <c:pt idx="32">
                  <c:v>6.1</c:v>
                </c:pt>
                <c:pt idx="33">
                  <c:v>5.6</c:v>
                </c:pt>
                <c:pt idx="34">
                  <c:v>5.2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4.2</c:v>
                </c:pt>
                <c:pt idx="38">
                  <c:v>3.9</c:v>
                </c:pt>
                <c:pt idx="39">
                  <c:v>3.7</c:v>
                </c:pt>
                <c:pt idx="40">
                  <c:v>3.4</c:v>
                </c:pt>
                <c:pt idx="41">
                  <c:v>3.1</c:v>
                </c:pt>
                <c:pt idx="42">
                  <c:v>2.9</c:v>
                </c:pt>
                <c:pt idx="43">
                  <c:v>2.7</c:v>
                </c:pt>
                <c:pt idx="44">
                  <c:v>2.6</c:v>
                </c:pt>
                <c:pt idx="45">
                  <c:v>2.6</c:v>
                </c:pt>
                <c:pt idx="46">
                  <c:v>2.4</c:v>
                </c:pt>
                <c:pt idx="47">
                  <c:v>2.4</c:v>
                </c:pt>
                <c:pt idx="48">
                  <c:v>2.2999999999999998</c:v>
                </c:pt>
                <c:pt idx="49">
                  <c:v>2.2999999999999998</c:v>
                </c:pt>
                <c:pt idx="50">
                  <c:v>2.2000000000000002</c:v>
                </c:pt>
                <c:pt idx="51">
                  <c:v>2</c:v>
                </c:pt>
                <c:pt idx="52">
                  <c:v>1.9</c:v>
                </c:pt>
                <c:pt idx="53">
                  <c:v>2</c:v>
                </c:pt>
                <c:pt idx="54">
                  <c:v>1.8</c:v>
                </c:pt>
                <c:pt idx="55">
                  <c:v>1.8</c:v>
                </c:pt>
                <c:pt idx="56">
                  <c:v>1.6</c:v>
                </c:pt>
                <c:pt idx="57">
                  <c:v>1.7000000000000028</c:v>
                </c:pt>
                <c:pt idx="58">
                  <c:v>1.7000000000000028</c:v>
                </c:pt>
                <c:pt idx="59">
                  <c:v>1.5</c:v>
                </c:pt>
                <c:pt idx="60">
                  <c:v>1.4</c:v>
                </c:pt>
                <c:pt idx="61">
                  <c:v>1.3</c:v>
                </c:pt>
                <c:pt idx="62">
                  <c:v>1.3</c:v>
                </c:pt>
                <c:pt idx="63">
                  <c:v>1.2</c:v>
                </c:pt>
              </c:numCache>
            </c:numRef>
          </c:val>
        </c:ser>
        <c:marker val="1"/>
        <c:axId val="163564544"/>
        <c:axId val="163583104"/>
      </c:lineChart>
      <c:catAx>
        <c:axId val="163564544"/>
        <c:scaling>
          <c:orientation val="minMax"/>
        </c:scaling>
        <c:axPos val="b"/>
        <c:majorGridlines/>
        <c:numFmt formatCode="0_ " sourceLinked="1"/>
        <c:majorTickMark val="in"/>
        <c:tickLblPos val="high"/>
        <c:crossAx val="163583104"/>
        <c:crosses val="autoZero"/>
        <c:lblAlgn val="ctr"/>
        <c:lblOffset val="10"/>
        <c:tickLblSkip val="5"/>
        <c:tickMarkSkip val="5"/>
      </c:catAx>
      <c:valAx>
        <c:axId val="163583104"/>
        <c:scaling>
          <c:logBase val="10"/>
          <c:orientation val="minMax"/>
          <c:min val="0.1"/>
        </c:scaling>
        <c:axPos val="l"/>
        <c:majorGridlines/>
        <c:numFmt formatCode="General" sourceLinked="1"/>
        <c:majorTickMark val="in"/>
        <c:tickLblPos val="low"/>
        <c:crossAx val="16356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33548904878056"/>
          <c:y val="0.12148332665305504"/>
          <c:w val="0.24818308141741202"/>
          <c:h val="0.7534080627820624"/>
        </c:manualLayout>
      </c:layout>
      <c:txPr>
        <a:bodyPr/>
        <a:lstStyle/>
        <a:p>
          <a:pPr>
            <a:defRPr b="0">
              <a:latin typeface="+mj-ea"/>
              <a:ea typeface="+mj-ea"/>
            </a:defRPr>
          </a:pPr>
          <a:endParaRPr lang="ja-JP"/>
        </a:p>
      </c:txPr>
    </c:legend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2"/>
  <c:chart>
    <c:autoTitleDeleted val="1"/>
    <c:plotArea>
      <c:layout>
        <c:manualLayout>
          <c:layoutTarget val="inner"/>
          <c:xMode val="edge"/>
          <c:yMode val="edge"/>
          <c:x val="0.14119429338775571"/>
          <c:y val="0.14853067849546206"/>
          <c:w val="0.8116763414815451"/>
          <c:h val="0.791562608038344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前年比</c:v>
                </c:pt>
              </c:strCache>
            </c:strRef>
          </c:tx>
          <c:cat>
            <c:numRef>
              <c:f>Sheet1!$A$2:$A$37</c:f>
              <c:numCache>
                <c:formatCode>0_);[Red]\(0\)</c:formatCode>
                <c:ptCount val="36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  <c:pt idx="31">
                  <c:v>86</c:v>
                </c:pt>
                <c:pt idx="32">
                  <c:v>87</c:v>
                </c:pt>
                <c:pt idx="33">
                  <c:v>88</c:v>
                </c:pt>
                <c:pt idx="34">
                  <c:v>89</c:v>
                </c:pt>
                <c:pt idx="35">
                  <c:v>90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6.9700000000000123E-2</c:v>
                </c:pt>
                <c:pt idx="1">
                  <c:v>7.1999999999999995E-2</c:v>
                </c:pt>
                <c:pt idx="2">
                  <c:v>5.7000000000000023E-2</c:v>
                </c:pt>
                <c:pt idx="3">
                  <c:v>5.3999999999999999E-2</c:v>
                </c:pt>
                <c:pt idx="4">
                  <c:v>8.6000000000000021E-2</c:v>
                </c:pt>
                <c:pt idx="5">
                  <c:v>0.10299999999999998</c:v>
                </c:pt>
                <c:pt idx="6">
                  <c:v>0.14300000000000004</c:v>
                </c:pt>
                <c:pt idx="7">
                  <c:v>0.13500000000000001</c:v>
                </c:pt>
                <c:pt idx="8">
                  <c:v>0.13</c:v>
                </c:pt>
                <c:pt idx="9">
                  <c:v>0.13700000000000001</c:v>
                </c:pt>
                <c:pt idx="10">
                  <c:v>0.10500000000000002</c:v>
                </c:pt>
                <c:pt idx="11">
                  <c:v>0.111</c:v>
                </c:pt>
                <c:pt idx="12">
                  <c:v>0.13100000000000001</c:v>
                </c:pt>
                <c:pt idx="13">
                  <c:v>0.13300000000000001</c:v>
                </c:pt>
                <c:pt idx="14">
                  <c:v>0.16400000000000001</c:v>
                </c:pt>
                <c:pt idx="15">
                  <c:v>0.17</c:v>
                </c:pt>
                <c:pt idx="16">
                  <c:v>0.13700000000000001</c:v>
                </c:pt>
                <c:pt idx="17">
                  <c:v>0.15000000000000024</c:v>
                </c:pt>
                <c:pt idx="18">
                  <c:v>0.21500000000000036</c:v>
                </c:pt>
                <c:pt idx="19">
                  <c:v>0.28000000000000008</c:v>
                </c:pt>
                <c:pt idx="20">
                  <c:v>0.127</c:v>
                </c:pt>
                <c:pt idx="21">
                  <c:v>0.10800000000000012</c:v>
                </c:pt>
                <c:pt idx="22">
                  <c:v>9.9000000000000046E-2</c:v>
                </c:pt>
                <c:pt idx="23">
                  <c:v>6.3E-2</c:v>
                </c:pt>
                <c:pt idx="24">
                  <c:v>5.9000000000000129E-2</c:v>
                </c:pt>
                <c:pt idx="25">
                  <c:v>6.0000000000000032E-2</c:v>
                </c:pt>
                <c:pt idx="26">
                  <c:v>6.5000000000000002E-2</c:v>
                </c:pt>
                <c:pt idx="27">
                  <c:v>3.9000000000000014E-2</c:v>
                </c:pt>
                <c:pt idx="28">
                  <c:v>2.4E-2</c:v>
                </c:pt>
                <c:pt idx="29">
                  <c:v>4.1000000000000002E-2</c:v>
                </c:pt>
                <c:pt idx="30">
                  <c:v>3.9000000000000014E-2</c:v>
                </c:pt>
                <c:pt idx="31">
                  <c:v>2.8000000000000001E-2</c:v>
                </c:pt>
                <c:pt idx="32">
                  <c:v>2.5999999999999999E-2</c:v>
                </c:pt>
                <c:pt idx="33">
                  <c:v>3.2000000000000042E-2</c:v>
                </c:pt>
              </c:numCache>
            </c:numRef>
          </c:val>
        </c:ser>
        <c:marker val="1"/>
        <c:axId val="80130816"/>
        <c:axId val="80132352"/>
      </c:lineChart>
      <c:catAx>
        <c:axId val="80130816"/>
        <c:scaling>
          <c:orientation val="minMax"/>
        </c:scaling>
        <c:axPos val="b"/>
        <c:numFmt formatCode="0_);[Red]\(0\)" sourceLinked="1"/>
        <c:majorTickMark val="none"/>
        <c:tickLblPos val="none"/>
        <c:crossAx val="80132352"/>
        <c:crossesAt val="0"/>
        <c:auto val="1"/>
        <c:lblAlgn val="ctr"/>
        <c:lblOffset val="100"/>
        <c:tickLblSkip val="5"/>
        <c:tickMarkSkip val="5"/>
      </c:catAx>
      <c:valAx>
        <c:axId val="80132352"/>
        <c:scaling>
          <c:orientation val="minMax"/>
        </c:scaling>
        <c:axPos val="l"/>
        <c:majorGridlines/>
        <c:numFmt formatCode="0%" sourceLinked="0"/>
        <c:majorTickMark val="in"/>
        <c:tickLblPos val="high"/>
        <c:crossAx val="80130816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1709786981385785"/>
          <c:y val="4.3700901075390423E-2"/>
          <c:w val="0.85258143944801501"/>
          <c:h val="0.9125981978492193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国民所得</c:v>
                </c:pt>
              </c:strCache>
            </c:strRef>
          </c:tx>
          <c:cat>
            <c:numRef>
              <c:f>Sheet1!$A$2:$A$67</c:f>
              <c:numCache>
                <c:formatCode>0_ </c:formatCode>
                <c:ptCount val="66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3</c:v>
                </c:pt>
                <c:pt idx="59">
                  <c:v>4</c:v>
                </c:pt>
                <c:pt idx="60">
                  <c:v>5</c:v>
                </c:pt>
                <c:pt idx="61">
                  <c:v>6</c:v>
                </c:pt>
                <c:pt idx="62">
                  <c:v>7</c:v>
                </c:pt>
                <c:pt idx="63">
                  <c:v>8</c:v>
                </c:pt>
                <c:pt idx="64">
                  <c:v>9</c:v>
                </c:pt>
                <c:pt idx="65">
                  <c:v>10</c:v>
                </c:pt>
              </c:numCache>
            </c:numRef>
          </c:cat>
          <c:val>
            <c:numRef>
              <c:f>Sheet1!$B$2:$B$67</c:f>
              <c:numCache>
                <c:formatCode>General</c:formatCode>
                <c:ptCount val="66"/>
                <c:pt idx="1">
                  <c:v>0.36090000000000078</c:v>
                </c:pt>
                <c:pt idx="2">
                  <c:v>0.96800000000000064</c:v>
                </c:pt>
                <c:pt idx="3">
                  <c:v>1.9616</c:v>
                </c:pt>
                <c:pt idx="4">
                  <c:v>2.7372999999999998</c:v>
                </c:pt>
                <c:pt idx="5">
                  <c:v>3.3815</c:v>
                </c:pt>
                <c:pt idx="6">
                  <c:v>4.5251999999999946</c:v>
                </c:pt>
                <c:pt idx="7">
                  <c:v>5.2160000000000002</c:v>
                </c:pt>
                <c:pt idx="8">
                  <c:v>6.0019999999999998</c:v>
                </c:pt>
                <c:pt idx="9">
                  <c:v>6.5919999999999996</c:v>
                </c:pt>
                <c:pt idx="10">
                  <c:v>6.9733000000000134</c:v>
                </c:pt>
                <c:pt idx="11">
                  <c:v>7.8962000000000003</c:v>
                </c:pt>
                <c:pt idx="12">
                  <c:v>8.8681000000000001</c:v>
                </c:pt>
                <c:pt idx="13">
                  <c:v>9.3829000000000047</c:v>
                </c:pt>
                <c:pt idx="14">
                  <c:v>11.042300000000001</c:v>
                </c:pt>
                <c:pt idx="15">
                  <c:v>13.496700000000002</c:v>
                </c:pt>
                <c:pt idx="16">
                  <c:v>16.081900000000001</c:v>
                </c:pt>
                <c:pt idx="17">
                  <c:v>17.8933</c:v>
                </c:pt>
                <c:pt idx="18">
                  <c:v>21.099299999999989</c:v>
                </c:pt>
                <c:pt idx="19">
                  <c:v>24.051400000000001</c:v>
                </c:pt>
                <c:pt idx="20">
                  <c:v>26.827000000000005</c:v>
                </c:pt>
                <c:pt idx="21">
                  <c:v>31.64480000000005</c:v>
                </c:pt>
                <c:pt idx="22">
                  <c:v>37.547699999999999</c:v>
                </c:pt>
                <c:pt idx="23">
                  <c:v>43.7209000000001</c:v>
                </c:pt>
                <c:pt idx="24">
                  <c:v>52.117800000000003</c:v>
                </c:pt>
                <c:pt idx="25">
                  <c:v>61.029700000000012</c:v>
                </c:pt>
                <c:pt idx="26">
                  <c:v>65.910500000000027</c:v>
                </c:pt>
                <c:pt idx="27">
                  <c:v>77.936899999999994</c:v>
                </c:pt>
                <c:pt idx="28">
                  <c:v>95.839600000000004</c:v>
                </c:pt>
                <c:pt idx="29">
                  <c:v>112.47160000000002</c:v>
                </c:pt>
                <c:pt idx="30">
                  <c:v>123.9907</c:v>
                </c:pt>
                <c:pt idx="31">
                  <c:v>140.3972000000004</c:v>
                </c:pt>
                <c:pt idx="32">
                  <c:v>155.70319999999998</c:v>
                </c:pt>
                <c:pt idx="33">
                  <c:v>171.77850000000001</c:v>
                </c:pt>
                <c:pt idx="34">
                  <c:v>182.20659999999998</c:v>
                </c:pt>
                <c:pt idx="35">
                  <c:v>199.59020000000001</c:v>
                </c:pt>
                <c:pt idx="36">
                  <c:v>209.74889999999999</c:v>
                </c:pt>
                <c:pt idx="37">
                  <c:v>219.39180000000007</c:v>
                </c:pt>
                <c:pt idx="38">
                  <c:v>230.8057</c:v>
                </c:pt>
                <c:pt idx="39">
                  <c:v>243.60890000000001</c:v>
                </c:pt>
                <c:pt idx="40">
                  <c:v>259.58980000000008</c:v>
                </c:pt>
                <c:pt idx="41">
                  <c:v>269.3947</c:v>
                </c:pt>
                <c:pt idx="42">
                  <c:v>281.73749999999916</c:v>
                </c:pt>
                <c:pt idx="43">
                  <c:v>299.58940000000001</c:v>
                </c:pt>
                <c:pt idx="44">
                  <c:v>322.10000000000002</c:v>
                </c:pt>
                <c:pt idx="45">
                  <c:v>348.3</c:v>
                </c:pt>
                <c:pt idx="46">
                  <c:v>371.1</c:v>
                </c:pt>
                <c:pt idx="47">
                  <c:v>369.3</c:v>
                </c:pt>
                <c:pt idx="48">
                  <c:v>369</c:v>
                </c:pt>
                <c:pt idx="49">
                  <c:v>374.1</c:v>
                </c:pt>
                <c:pt idx="50">
                  <c:v>374.3</c:v>
                </c:pt>
                <c:pt idx="51">
                  <c:v>380.6</c:v>
                </c:pt>
                <c:pt idx="52">
                  <c:v>382</c:v>
                </c:pt>
                <c:pt idx="53">
                  <c:v>368.9</c:v>
                </c:pt>
                <c:pt idx="54">
                  <c:v>364.3</c:v>
                </c:pt>
                <c:pt idx="55">
                  <c:v>371.8</c:v>
                </c:pt>
                <c:pt idx="56">
                  <c:v>361.3</c:v>
                </c:pt>
                <c:pt idx="57">
                  <c:v>355.8</c:v>
                </c:pt>
                <c:pt idx="58">
                  <c:v>358.1</c:v>
                </c:pt>
                <c:pt idx="59">
                  <c:v>363.9</c:v>
                </c:pt>
                <c:pt idx="60">
                  <c:v>366.7</c:v>
                </c:pt>
                <c:pt idx="61">
                  <c:v>373.2</c:v>
                </c:pt>
                <c:pt idx="62">
                  <c:v>377.3</c:v>
                </c:pt>
                <c:pt idx="63">
                  <c:v>384.4</c:v>
                </c:pt>
              </c:numCache>
            </c:numRef>
          </c:val>
        </c:ser>
        <c:marker val="1"/>
        <c:axId val="164878208"/>
        <c:axId val="164879744"/>
      </c:lineChart>
      <c:catAx>
        <c:axId val="164878208"/>
        <c:scaling>
          <c:orientation val="minMax"/>
        </c:scaling>
        <c:axPos val="b"/>
        <c:majorGridlines/>
        <c:numFmt formatCode="0_ " sourceLinked="1"/>
        <c:majorTickMark val="in"/>
        <c:tickLblPos val="high"/>
        <c:crossAx val="164879744"/>
        <c:crosses val="autoZero"/>
        <c:lblAlgn val="ctr"/>
        <c:lblOffset val="10"/>
        <c:tickLblSkip val="5"/>
        <c:tickMarkSkip val="5"/>
      </c:catAx>
      <c:valAx>
        <c:axId val="164879744"/>
        <c:scaling>
          <c:logBase val="10"/>
          <c:orientation val="minMax"/>
          <c:min val="0.1"/>
        </c:scaling>
        <c:axPos val="l"/>
        <c:majorGridlines/>
        <c:numFmt formatCode="General" sourceLinked="1"/>
        <c:majorTickMark val="in"/>
        <c:tickLblPos val="low"/>
        <c:crossAx val="164878208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chart>
    <c:plotArea>
      <c:layout>
        <c:manualLayout>
          <c:layoutTarget val="inner"/>
          <c:xMode val="edge"/>
          <c:yMode val="edge"/>
          <c:x val="5.6218830795384957E-2"/>
          <c:y val="5.7102764649202845E-2"/>
          <c:w val="0.91124744823563719"/>
          <c:h val="0.82451999718071045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総シナプス数</c:v>
                </c:pt>
              </c:strCache>
            </c:strRef>
          </c:tx>
          <c:xVal>
            <c:numRef>
              <c:f>Sheet1!$A$2:$A$13</c:f>
              <c:numCache>
                <c:formatCode>General</c:formatCode>
                <c:ptCount val="12"/>
                <c:pt idx="0">
                  <c:v>11</c:v>
                </c:pt>
                <c:pt idx="1">
                  <c:v>20</c:v>
                </c:pt>
                <c:pt idx="2">
                  <c:v>28</c:v>
                </c:pt>
                <c:pt idx="3">
                  <c:v>30</c:v>
                </c:pt>
                <c:pt idx="4">
                  <c:v>34</c:v>
                </c:pt>
                <c:pt idx="5">
                  <c:v>45</c:v>
                </c:pt>
                <c:pt idx="6">
                  <c:v>49</c:v>
                </c:pt>
                <c:pt idx="7">
                  <c:v>51</c:v>
                </c:pt>
                <c:pt idx="8">
                  <c:v>58</c:v>
                </c:pt>
                <c:pt idx="9">
                  <c:v>69</c:v>
                </c:pt>
                <c:pt idx="10">
                  <c:v>82</c:v>
                </c:pt>
                <c:pt idx="11">
                  <c:v>100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7.8125E-2</c:v>
                </c:pt>
                <c:pt idx="1">
                  <c:v>0.54687500000000022</c:v>
                </c:pt>
                <c:pt idx="2">
                  <c:v>1.71875</c:v>
                </c:pt>
                <c:pt idx="3">
                  <c:v>2.6562499999999987</c:v>
                </c:pt>
                <c:pt idx="4">
                  <c:v>4.84375</c:v>
                </c:pt>
                <c:pt idx="5">
                  <c:v>5.46875</c:v>
                </c:pt>
                <c:pt idx="6">
                  <c:v>5.390625</c:v>
                </c:pt>
                <c:pt idx="7">
                  <c:v>5.3124999999999982</c:v>
                </c:pt>
                <c:pt idx="8">
                  <c:v>4.921875</c:v>
                </c:pt>
                <c:pt idx="9">
                  <c:v>3.28125</c:v>
                </c:pt>
                <c:pt idx="10">
                  <c:v>3.3593749999999991</c:v>
                </c:pt>
                <c:pt idx="11">
                  <c:v>2.5</c:v>
                </c:pt>
              </c:numCache>
            </c:numRef>
          </c:y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シナプス密度</c:v>
                </c:pt>
              </c:strCache>
            </c:strRef>
          </c:tx>
          <c:xVal>
            <c:numRef>
              <c:f>Sheet1!$A$2:$A$13</c:f>
              <c:numCache>
                <c:formatCode>General</c:formatCode>
                <c:ptCount val="12"/>
                <c:pt idx="0">
                  <c:v>11</c:v>
                </c:pt>
                <c:pt idx="1">
                  <c:v>20</c:v>
                </c:pt>
                <c:pt idx="2">
                  <c:v>28</c:v>
                </c:pt>
                <c:pt idx="3">
                  <c:v>30</c:v>
                </c:pt>
                <c:pt idx="4">
                  <c:v>34</c:v>
                </c:pt>
                <c:pt idx="5">
                  <c:v>45</c:v>
                </c:pt>
                <c:pt idx="6">
                  <c:v>49</c:v>
                </c:pt>
                <c:pt idx="7">
                  <c:v>51</c:v>
                </c:pt>
                <c:pt idx="8">
                  <c:v>58</c:v>
                </c:pt>
                <c:pt idx="9">
                  <c:v>69</c:v>
                </c:pt>
                <c:pt idx="10">
                  <c:v>82</c:v>
                </c:pt>
                <c:pt idx="11">
                  <c:v>100</c:v>
                </c:pt>
              </c:numCache>
            </c:num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1.328125</c:v>
                </c:pt>
                <c:pt idx="1">
                  <c:v>2.578125</c:v>
                </c:pt>
                <c:pt idx="2">
                  <c:v>2.734375</c:v>
                </c:pt>
                <c:pt idx="3">
                  <c:v>3.28125</c:v>
                </c:pt>
                <c:pt idx="4">
                  <c:v>5.234375</c:v>
                </c:pt>
                <c:pt idx="5">
                  <c:v>5.7812500000000018</c:v>
                </c:pt>
                <c:pt idx="6">
                  <c:v>5.6249999999999973</c:v>
                </c:pt>
                <c:pt idx="7">
                  <c:v>4.921875</c:v>
                </c:pt>
                <c:pt idx="8">
                  <c:v>4.453125</c:v>
                </c:pt>
                <c:pt idx="9">
                  <c:v>3.5156249999999991</c:v>
                </c:pt>
                <c:pt idx="10">
                  <c:v>3.59375</c:v>
                </c:pt>
                <c:pt idx="11">
                  <c:v>2.6562499999999987</c:v>
                </c:pt>
              </c:numCache>
            </c:numRef>
          </c:yVal>
        </c:ser>
        <c:axId val="204680192"/>
        <c:axId val="204698368"/>
      </c:scatterChart>
      <c:valAx>
        <c:axId val="204680192"/>
        <c:scaling>
          <c:orientation val="minMax"/>
          <c:max val="110"/>
          <c:min val="0"/>
        </c:scaling>
        <c:delete val="1"/>
        <c:axPos val="b"/>
        <c:numFmt formatCode="General" sourceLinked="1"/>
        <c:tickLblPos val="none"/>
        <c:crossAx val="204698368"/>
        <c:crosses val="autoZero"/>
        <c:crossBetween val="midCat"/>
        <c:majorUnit val="10"/>
      </c:valAx>
      <c:valAx>
        <c:axId val="204698368"/>
        <c:scaling>
          <c:orientation val="minMax"/>
          <c:max val="6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ja-JP"/>
          </a:p>
        </c:txPr>
        <c:crossAx val="204680192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ja-JP"/>
          </a:p>
        </c:txPr>
      </c:legendEntry>
      <c:layout>
        <c:manualLayout>
          <c:xMode val="edge"/>
          <c:yMode val="edge"/>
          <c:x val="0.61095576284897879"/>
          <c:y val="7.9350626595931117E-2"/>
          <c:w val="0.23426086927190759"/>
          <c:h val="0.20432911183763544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Osaka" charset="-128"/>
              </a:defRPr>
            </a:lvl1pPr>
          </a:lstStyle>
          <a:p>
            <a:pPr>
              <a:defRPr/>
            </a:pPr>
            <a:r>
              <a:rPr lang="ja-JP" altLang="en-US" dirty="0" smtClean="0"/>
              <a:t>新生児栄養フォーラム</a:t>
            </a:r>
            <a:endParaRPr lang="en-US" altLang="ja-JP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Osaka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2010.5.22</a:t>
            </a:r>
            <a:endParaRPr lang="en-US" altLang="ja-JP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404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404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Osaka" charset="-128"/>
              </a:defRPr>
            </a:lvl1pPr>
          </a:lstStyle>
          <a:p>
            <a:pPr>
              <a:defRPr/>
            </a:pPr>
            <a:fld id="{3127B72A-5341-48B5-A1BE-02CD91EFF01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202"/>
            <a:ext cx="50292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404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404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Osaka" charset="-128"/>
              </a:defRPr>
            </a:lvl1pPr>
          </a:lstStyle>
          <a:p>
            <a:pPr>
              <a:defRPr/>
            </a:pPr>
            <a:fld id="{98A96505-7807-4D2D-BBCB-BD60D3B358D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8" name="ヘッダー プレースホルダ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平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平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平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平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平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400" dirty="0" smtClean="0">
                <a:latin typeface="+mn-ea"/>
                <a:ea typeface="+mn-ea"/>
              </a:rPr>
              <a:t>１９３４年生まれ</a:t>
            </a:r>
            <a:endParaRPr lang="en-US" altLang="ja-JP" sz="1400" dirty="0" smtClean="0">
              <a:latin typeface="+mn-ea"/>
              <a:ea typeface="+mn-ea"/>
            </a:endParaRPr>
          </a:p>
          <a:p>
            <a:r>
              <a:rPr lang="ja-JP" altLang="en-US" sz="1400" dirty="0" smtClean="0">
                <a:latin typeface="+mn-ea"/>
                <a:ea typeface="+mn-ea"/>
              </a:rPr>
              <a:t>動物愛護運動家</a:t>
            </a:r>
            <a:endParaRPr lang="en-US" altLang="ja-JP" sz="1400" dirty="0" smtClean="0">
              <a:latin typeface="+mn-ea"/>
              <a:ea typeface="+mn-ea"/>
            </a:endParaRPr>
          </a:p>
          <a:p>
            <a:r>
              <a:rPr lang="ja-JP" altLang="en-US" sz="1400" dirty="0" smtClean="0">
                <a:latin typeface="+mn-ea"/>
                <a:ea typeface="+mn-ea"/>
              </a:rPr>
              <a:t>映画 </a:t>
            </a:r>
            <a:r>
              <a:rPr lang="en-US" altLang="ja-JP" sz="1400" dirty="0" smtClean="0">
                <a:latin typeface="+mn-ea"/>
                <a:ea typeface="+mn-ea"/>
              </a:rPr>
              <a:t>[</a:t>
            </a:r>
            <a:r>
              <a:rPr lang="ja-JP" altLang="en-US" sz="1400" dirty="0" smtClean="0">
                <a:latin typeface="+mn-ea"/>
                <a:ea typeface="+mn-ea"/>
              </a:rPr>
              <a:t>編集</a:t>
            </a:r>
            <a:r>
              <a:rPr lang="en-US" altLang="ja-JP" sz="1400" dirty="0" smtClean="0">
                <a:latin typeface="+mn-ea"/>
                <a:ea typeface="+mn-ea"/>
              </a:rPr>
              <a:t>]</a:t>
            </a:r>
          </a:p>
          <a:p>
            <a:r>
              <a:rPr lang="ja-JP" altLang="en-US" sz="1400" dirty="0" smtClean="0">
                <a:latin typeface="+mn-ea"/>
                <a:ea typeface="+mn-ea"/>
              </a:rPr>
              <a:t>ビキニの裸女 </a:t>
            </a:r>
            <a:r>
              <a:rPr lang="en-US" altLang="ja-JP" sz="1400" dirty="0" err="1" smtClean="0">
                <a:latin typeface="+mn-ea"/>
                <a:ea typeface="+mn-ea"/>
              </a:rPr>
              <a:t>Manina</a:t>
            </a:r>
            <a:r>
              <a:rPr lang="en-US" altLang="ja-JP" sz="1400" dirty="0" smtClean="0">
                <a:latin typeface="+mn-ea"/>
                <a:ea typeface="+mn-ea"/>
              </a:rPr>
              <a:t>, la </a:t>
            </a:r>
            <a:r>
              <a:rPr lang="en-US" altLang="ja-JP" sz="1400" dirty="0" err="1" smtClean="0">
                <a:latin typeface="+mn-ea"/>
                <a:ea typeface="+mn-ea"/>
              </a:rPr>
              <a:t>fille</a:t>
            </a:r>
            <a:r>
              <a:rPr lang="en-US" altLang="ja-JP" sz="1400" dirty="0" smtClean="0">
                <a:latin typeface="+mn-ea"/>
                <a:ea typeface="+mn-ea"/>
              </a:rPr>
              <a:t> sans voile (1952)</a:t>
            </a:r>
          </a:p>
          <a:p>
            <a:r>
              <a:rPr lang="ja-JP" altLang="en-US" sz="1400" dirty="0" smtClean="0">
                <a:latin typeface="+mn-ea"/>
                <a:ea typeface="+mn-ea"/>
              </a:rPr>
              <a:t>夜の騎士道 </a:t>
            </a:r>
            <a:r>
              <a:rPr lang="en-US" altLang="ja-JP" sz="1400" dirty="0" smtClean="0">
                <a:latin typeface="+mn-ea"/>
                <a:ea typeface="+mn-ea"/>
              </a:rPr>
              <a:t>Les </a:t>
            </a:r>
            <a:r>
              <a:rPr lang="en-US" altLang="ja-JP" sz="1400" dirty="0" err="1" smtClean="0">
                <a:latin typeface="+mn-ea"/>
                <a:ea typeface="+mn-ea"/>
              </a:rPr>
              <a:t>Grandes</a:t>
            </a:r>
            <a:r>
              <a:rPr lang="en-US" altLang="ja-JP" sz="1400" dirty="0" smtClean="0">
                <a:latin typeface="+mn-ea"/>
                <a:ea typeface="+mn-ea"/>
              </a:rPr>
              <a:t> </a:t>
            </a:r>
            <a:r>
              <a:rPr lang="en-US" altLang="ja-JP" sz="1400" dirty="0" err="1" smtClean="0">
                <a:latin typeface="+mn-ea"/>
                <a:ea typeface="+mn-ea"/>
              </a:rPr>
              <a:t>manoeuvres</a:t>
            </a:r>
            <a:r>
              <a:rPr lang="en-US" altLang="ja-JP" sz="1400" dirty="0" smtClean="0">
                <a:latin typeface="+mn-ea"/>
                <a:ea typeface="+mn-ea"/>
              </a:rPr>
              <a:t> (1955)</a:t>
            </a:r>
          </a:p>
          <a:p>
            <a:r>
              <a:rPr lang="ja-JP" altLang="en-US" sz="1400" dirty="0" smtClean="0">
                <a:latin typeface="+mn-ea"/>
                <a:ea typeface="+mn-ea"/>
              </a:rPr>
              <a:t>この神聖なお転婆娘 </a:t>
            </a:r>
            <a:r>
              <a:rPr lang="en-US" altLang="ja-JP" sz="1400" dirty="0" err="1" smtClean="0">
                <a:latin typeface="+mn-ea"/>
                <a:ea typeface="+mn-ea"/>
              </a:rPr>
              <a:t>Cette</a:t>
            </a:r>
            <a:r>
              <a:rPr lang="en-US" altLang="ja-JP" sz="1400" dirty="0" smtClean="0">
                <a:latin typeface="+mn-ea"/>
                <a:ea typeface="+mn-ea"/>
              </a:rPr>
              <a:t> </a:t>
            </a:r>
            <a:r>
              <a:rPr lang="en-US" altLang="ja-JP" sz="1400" dirty="0" err="1" smtClean="0">
                <a:latin typeface="+mn-ea"/>
                <a:ea typeface="+mn-ea"/>
              </a:rPr>
              <a:t>sacrée</a:t>
            </a:r>
            <a:r>
              <a:rPr lang="en-US" altLang="ja-JP" sz="1400" dirty="0" smtClean="0">
                <a:latin typeface="+mn-ea"/>
                <a:ea typeface="+mn-ea"/>
              </a:rPr>
              <a:t> gamine (1956)</a:t>
            </a:r>
          </a:p>
          <a:p>
            <a:r>
              <a:rPr lang="ja-JP" altLang="en-US" sz="1400" dirty="0" smtClean="0">
                <a:latin typeface="+mn-ea"/>
                <a:ea typeface="+mn-ea"/>
              </a:rPr>
              <a:t>素直な悪女 </a:t>
            </a:r>
            <a:r>
              <a:rPr lang="en-US" altLang="ja-JP" sz="1400" dirty="0" smtClean="0">
                <a:latin typeface="+mn-ea"/>
                <a:ea typeface="+mn-ea"/>
              </a:rPr>
              <a:t>Et </a:t>
            </a:r>
            <a:r>
              <a:rPr lang="en-US" altLang="ja-JP" sz="1400" dirty="0" err="1" smtClean="0">
                <a:latin typeface="+mn-ea"/>
                <a:ea typeface="+mn-ea"/>
              </a:rPr>
              <a:t>Dieu</a:t>
            </a:r>
            <a:r>
              <a:rPr lang="en-US" altLang="ja-JP" sz="1400" dirty="0" smtClean="0">
                <a:latin typeface="+mn-ea"/>
                <a:ea typeface="+mn-ea"/>
              </a:rPr>
              <a:t>... </a:t>
            </a:r>
            <a:r>
              <a:rPr lang="en-US" altLang="ja-JP" sz="1400" dirty="0" err="1" smtClean="0">
                <a:latin typeface="+mn-ea"/>
                <a:ea typeface="+mn-ea"/>
              </a:rPr>
              <a:t>créa</a:t>
            </a:r>
            <a:r>
              <a:rPr lang="en-US" altLang="ja-JP" sz="1400" dirty="0" smtClean="0">
                <a:latin typeface="+mn-ea"/>
                <a:ea typeface="+mn-ea"/>
              </a:rPr>
              <a:t> la femme (1956)</a:t>
            </a:r>
          </a:p>
          <a:p>
            <a:r>
              <a:rPr lang="ja-JP" altLang="en-US" sz="1400" dirty="0" smtClean="0">
                <a:latin typeface="+mn-ea"/>
                <a:ea typeface="+mn-ea"/>
              </a:rPr>
              <a:t>殿方ご免遊ばせ </a:t>
            </a:r>
            <a:r>
              <a:rPr lang="en-US" altLang="ja-JP" sz="1400" dirty="0" err="1" smtClean="0">
                <a:latin typeface="+mn-ea"/>
                <a:ea typeface="+mn-ea"/>
              </a:rPr>
              <a:t>Une</a:t>
            </a:r>
            <a:r>
              <a:rPr lang="en-US" altLang="ja-JP" sz="1400" dirty="0" smtClean="0">
                <a:latin typeface="+mn-ea"/>
                <a:ea typeface="+mn-ea"/>
              </a:rPr>
              <a:t> </a:t>
            </a:r>
            <a:r>
              <a:rPr lang="en-US" altLang="ja-JP" sz="1400" dirty="0" err="1" smtClean="0">
                <a:latin typeface="+mn-ea"/>
                <a:ea typeface="+mn-ea"/>
              </a:rPr>
              <a:t>parisienne</a:t>
            </a:r>
            <a:r>
              <a:rPr lang="en-US" altLang="ja-JP" sz="1400" dirty="0" smtClean="0">
                <a:latin typeface="+mn-ea"/>
                <a:ea typeface="+mn-ea"/>
              </a:rPr>
              <a:t> (1957)</a:t>
            </a:r>
          </a:p>
          <a:p>
            <a:r>
              <a:rPr lang="ja-JP" altLang="en-US" sz="1400" dirty="0" smtClean="0">
                <a:latin typeface="+mn-ea"/>
                <a:ea typeface="+mn-ea"/>
              </a:rPr>
              <a:t>可愛い悪魔 </a:t>
            </a:r>
            <a:r>
              <a:rPr lang="en-US" altLang="ja-JP" sz="1400" dirty="0" smtClean="0">
                <a:latin typeface="+mn-ea"/>
                <a:ea typeface="+mn-ea"/>
              </a:rPr>
              <a:t>En </a:t>
            </a:r>
            <a:r>
              <a:rPr lang="en-US" altLang="ja-JP" sz="1400" dirty="0" err="1" smtClean="0">
                <a:latin typeface="+mn-ea"/>
                <a:ea typeface="+mn-ea"/>
              </a:rPr>
              <a:t>cas</a:t>
            </a:r>
            <a:r>
              <a:rPr lang="en-US" altLang="ja-JP" sz="1400" dirty="0" smtClean="0">
                <a:latin typeface="+mn-ea"/>
                <a:ea typeface="+mn-ea"/>
              </a:rPr>
              <a:t> de </a:t>
            </a:r>
            <a:r>
              <a:rPr lang="en-US" altLang="ja-JP" sz="1400" dirty="0" err="1" smtClean="0">
                <a:latin typeface="+mn-ea"/>
                <a:ea typeface="+mn-ea"/>
              </a:rPr>
              <a:t>malheur</a:t>
            </a:r>
            <a:r>
              <a:rPr lang="en-US" altLang="ja-JP" sz="1400" dirty="0" smtClean="0">
                <a:latin typeface="+mn-ea"/>
                <a:ea typeface="+mn-ea"/>
              </a:rPr>
              <a:t> (1958)</a:t>
            </a:r>
          </a:p>
          <a:p>
            <a:r>
              <a:rPr lang="ja-JP" altLang="en-US" sz="1400" dirty="0" smtClean="0">
                <a:latin typeface="+mn-ea"/>
                <a:ea typeface="+mn-ea"/>
              </a:rPr>
              <a:t>私生活 </a:t>
            </a:r>
            <a:r>
              <a:rPr lang="en-US" altLang="ja-JP" sz="1400" dirty="0" smtClean="0">
                <a:latin typeface="+mn-ea"/>
                <a:ea typeface="+mn-ea"/>
              </a:rPr>
              <a:t>Vie </a:t>
            </a:r>
            <a:r>
              <a:rPr lang="en-US" altLang="ja-JP" sz="1400" dirty="0" err="1" smtClean="0">
                <a:latin typeface="+mn-ea"/>
                <a:ea typeface="+mn-ea"/>
              </a:rPr>
              <a:t>privée</a:t>
            </a:r>
            <a:r>
              <a:rPr lang="en-US" altLang="ja-JP" sz="1400" dirty="0" smtClean="0">
                <a:latin typeface="+mn-ea"/>
                <a:ea typeface="+mn-ea"/>
              </a:rPr>
              <a:t> (1962)</a:t>
            </a:r>
          </a:p>
          <a:p>
            <a:r>
              <a:rPr lang="ja-JP" altLang="en-US" sz="1400" dirty="0" smtClean="0">
                <a:latin typeface="+mn-ea"/>
                <a:ea typeface="+mn-ea"/>
              </a:rPr>
              <a:t>セシルの歓び </a:t>
            </a:r>
            <a:r>
              <a:rPr lang="en-US" altLang="ja-JP" sz="1400" dirty="0" smtClean="0">
                <a:latin typeface="+mn-ea"/>
                <a:ea typeface="+mn-ea"/>
              </a:rPr>
              <a:t>À </a:t>
            </a:r>
            <a:r>
              <a:rPr lang="en-US" altLang="ja-JP" sz="1400" dirty="0" err="1" smtClean="0">
                <a:latin typeface="+mn-ea"/>
                <a:ea typeface="+mn-ea"/>
              </a:rPr>
              <a:t>coeur</a:t>
            </a:r>
            <a:r>
              <a:rPr lang="en-US" altLang="ja-JP" sz="1400" dirty="0" smtClean="0">
                <a:latin typeface="+mn-ea"/>
                <a:ea typeface="+mn-ea"/>
              </a:rPr>
              <a:t> joie (1967)</a:t>
            </a:r>
          </a:p>
          <a:p>
            <a:r>
              <a:rPr lang="ja-JP" altLang="en-US" sz="1400" dirty="0" smtClean="0">
                <a:latin typeface="+mn-ea"/>
                <a:ea typeface="+mn-ea"/>
              </a:rPr>
              <a:t>世にも怪奇な物語 </a:t>
            </a:r>
            <a:r>
              <a:rPr lang="en-US" altLang="ja-JP" sz="1400" dirty="0" err="1" smtClean="0">
                <a:latin typeface="+mn-ea"/>
                <a:ea typeface="+mn-ea"/>
              </a:rPr>
              <a:t>Histoires</a:t>
            </a:r>
            <a:r>
              <a:rPr lang="en-US" altLang="ja-JP" sz="1400" dirty="0" smtClean="0">
                <a:latin typeface="+mn-ea"/>
                <a:ea typeface="+mn-ea"/>
              </a:rPr>
              <a:t> </a:t>
            </a:r>
            <a:r>
              <a:rPr lang="en-US" altLang="ja-JP" sz="1400" dirty="0" err="1" smtClean="0">
                <a:latin typeface="+mn-ea"/>
                <a:ea typeface="+mn-ea"/>
              </a:rPr>
              <a:t>extraordinaires</a:t>
            </a:r>
            <a:r>
              <a:rPr lang="en-US" altLang="ja-JP" sz="1400" dirty="0" smtClean="0">
                <a:latin typeface="+mn-ea"/>
                <a:ea typeface="+mn-ea"/>
              </a:rPr>
              <a:t> (1968)</a:t>
            </a:r>
          </a:p>
          <a:p>
            <a:r>
              <a:rPr lang="ja-JP" altLang="en-US" sz="1400" dirty="0" smtClean="0">
                <a:latin typeface="+mn-ea"/>
                <a:ea typeface="+mn-ea"/>
              </a:rPr>
              <a:t>ブリジット・バルドー</a:t>
            </a:r>
            <a:r>
              <a:rPr lang="en-US" altLang="ja-JP" sz="1400" dirty="0" smtClean="0">
                <a:latin typeface="+mn-ea"/>
                <a:ea typeface="+mn-ea"/>
              </a:rPr>
              <a:t>/</a:t>
            </a:r>
            <a:r>
              <a:rPr lang="ja-JP" altLang="en-US" sz="1400" dirty="0" smtClean="0">
                <a:latin typeface="+mn-ea"/>
                <a:ea typeface="+mn-ea"/>
              </a:rPr>
              <a:t>ドンファン </a:t>
            </a:r>
            <a:r>
              <a:rPr lang="en-US" altLang="ja-JP" sz="1400" dirty="0" smtClean="0">
                <a:latin typeface="+mn-ea"/>
                <a:ea typeface="+mn-ea"/>
              </a:rPr>
              <a:t>(1973)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低栄養ラットの作成は、生後すぐから９日まで１８匹で保育する。以後離乳まで、３匹ずつとする。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96505-7807-4D2D-BBCB-BD60D3B358D9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9AD4-05DD-4E9B-AEC7-BC08AC9BA9F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ABAA-6B68-4DDE-A95E-185E00FEDCE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7E200-654E-4BDB-B6F8-B1C7F721D57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57AE-E43A-447B-AEAB-B37C7D80155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75BD-8196-41C8-B3D1-C7CA56F7E72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E29D-73F1-4516-BBE5-F984E760D2B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C3B8-D0AE-417A-BBBA-1B3C21DE3DC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33E34-B177-4218-82D6-6B86C30E3A8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054-4914-4DD6-9EF4-017CC1D1536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47BE-89C9-4AC6-9AF7-63CBF53576F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05A1-A1DC-4347-AE3A-E00553AAA7A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126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32ABB2-F30B-41C6-989A-0235A4B6680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m-cinema.info/uploads/photos1/2733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000240"/>
            <a:ext cx="6840538" cy="1436701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3600" dirty="0" smtClean="0">
                <a:solidFill>
                  <a:srgbClr val="FF0000"/>
                </a:solidFill>
                <a:latin typeface="Times New Roman" pitchFamily="18" charset="0"/>
                <a:ea typeface="平成明朝" charset="-128"/>
              </a:rPr>
              <a:t>近代新生児医療黎明期の栄養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itchFamily="18" charset="0"/>
                <a:ea typeface="平成明朝" charset="-128"/>
              </a:rPr>
              <a:t/>
            </a:r>
            <a:br>
              <a:rPr lang="en-US" altLang="ja-JP" sz="3600" dirty="0" smtClean="0">
                <a:solidFill>
                  <a:srgbClr val="FF0000"/>
                </a:solidFill>
                <a:latin typeface="Times New Roman" pitchFamily="18" charset="0"/>
                <a:ea typeface="平成明朝" charset="-128"/>
              </a:rPr>
            </a:br>
            <a:r>
              <a:rPr lang="ja-JP" altLang="en-US" sz="3600" dirty="0" smtClean="0">
                <a:solidFill>
                  <a:srgbClr val="FF0000"/>
                </a:solidFill>
                <a:latin typeface="Times New Roman" pitchFamily="18" charset="0"/>
                <a:ea typeface="平成明朝" charset="-128"/>
              </a:rPr>
              <a:t>を振り返る</a:t>
            </a: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923925" y="175260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923925" y="3789363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62" y="4071942"/>
            <a:ext cx="68405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  <a:t>阪神北広域救急医療財団理事長</a:t>
            </a:r>
            <a:b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</a:b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  <a:t>兵庫県立こども病院名誉院長</a:t>
            </a:r>
            <a:b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</a:b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  <a:t>中　村　　肇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5720" y="285728"/>
            <a:ext cx="6724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663300"/>
                </a:solidFill>
              </a:rPr>
              <a:t>第</a:t>
            </a:r>
            <a:r>
              <a:rPr kumimoji="1" lang="en-US" altLang="ja-JP" dirty="0" smtClean="0">
                <a:solidFill>
                  <a:srgbClr val="663300"/>
                </a:solidFill>
              </a:rPr>
              <a:t>10</a:t>
            </a:r>
            <a:r>
              <a:rPr kumimoji="1" lang="ja-JP" altLang="en-US" dirty="0" smtClean="0">
                <a:solidFill>
                  <a:srgbClr val="663300"/>
                </a:solidFill>
              </a:rPr>
              <a:t>回新生児栄養フォーラム、東京、</a:t>
            </a:r>
            <a:r>
              <a:rPr kumimoji="1" lang="en-US" altLang="ja-JP" dirty="0" smtClean="0">
                <a:solidFill>
                  <a:srgbClr val="663300"/>
                </a:solidFill>
              </a:rPr>
              <a:t>2010.5.22.</a:t>
            </a:r>
          </a:p>
          <a:p>
            <a:endParaRPr kumimoji="1" lang="ja-JP" altLang="en-US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785817"/>
          </a:xfrm>
        </p:spPr>
        <p:txBody>
          <a:bodyPr/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+mj-ea"/>
              </a:rPr>
              <a:t>未熟児新生児学会プログラムからみた「新生児栄養」</a:t>
            </a:r>
            <a:endParaRPr kumimoji="1" lang="ja-JP" altLang="en-US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501090" cy="642942"/>
          </a:xfrm>
        </p:spPr>
        <p:txBody>
          <a:bodyPr/>
          <a:lstStyle/>
          <a:p>
            <a:pPr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1987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　第</a:t>
            </a:r>
            <a:r>
              <a:rPr lang="en-US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32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回　　後藤玄夫会長</a:t>
            </a:r>
          </a:p>
          <a:p>
            <a:pPr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5999160"/>
            <a:ext cx="2133600" cy="365125"/>
          </a:xfrm>
        </p:spPr>
        <p:txBody>
          <a:bodyPr/>
          <a:lstStyle/>
          <a:p>
            <a:pPr>
              <a:defRPr/>
            </a:pPr>
            <a:fld id="{69FE9AD4-05DD-4E9B-AEC7-BC08AC9BA9FF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571612"/>
            <a:ext cx="9144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2000" dirty="0" smtClean="0">
                <a:latin typeface="+mj-ea"/>
              </a:rPr>
              <a:t>（プ）極低出生体重児の栄養－最近のトピックス－　司会奥山和男、和田義郎</a:t>
            </a:r>
            <a:endParaRPr lang="en-US" altLang="ja-JP" sz="2000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1800" dirty="0" smtClean="0">
                <a:latin typeface="+mj-ea"/>
              </a:rPr>
              <a:t>極低出生体重児の栄養　－最近のトピックスー（蛋白、ペプチド、脂質、糖質を中心として）　赤松　洋</a:t>
            </a:r>
            <a:endParaRPr lang="en-US" altLang="ja-JP" sz="1800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1800" dirty="0" smtClean="0">
                <a:latin typeface="+mj-ea"/>
              </a:rPr>
              <a:t>未熟児代謝性コツ疾患の原因と予防　－</a:t>
            </a:r>
            <a:r>
              <a:rPr lang="en-US" altLang="ja-JP" sz="1800" dirty="0" smtClean="0">
                <a:latin typeface="+mj-ea"/>
              </a:rPr>
              <a:t>Ca, P</a:t>
            </a:r>
            <a:r>
              <a:rPr lang="ja-JP" altLang="en-US" sz="1800" dirty="0" smtClean="0">
                <a:latin typeface="+mj-ea"/>
              </a:rPr>
              <a:t>の安定性と溶解性、ビタミン</a:t>
            </a:r>
            <a:r>
              <a:rPr lang="en-US" altLang="ja-JP" sz="1800" dirty="0" smtClean="0">
                <a:latin typeface="+mj-ea"/>
              </a:rPr>
              <a:t>D</a:t>
            </a:r>
            <a:r>
              <a:rPr lang="ja-JP" altLang="en-US" sz="1800" dirty="0" smtClean="0">
                <a:latin typeface="+mj-ea"/>
              </a:rPr>
              <a:t>所要量</a:t>
            </a:r>
            <a:r>
              <a:rPr lang="ja-JP" altLang="en-US" sz="1800" dirty="0" err="1" smtClean="0">
                <a:latin typeface="+mj-ea"/>
              </a:rPr>
              <a:t>ー</a:t>
            </a:r>
            <a:r>
              <a:rPr lang="ja-JP" altLang="en-US" sz="1800" dirty="0" smtClean="0">
                <a:latin typeface="+mj-ea"/>
              </a:rPr>
              <a:t>　鈴鹿隆久他</a:t>
            </a:r>
            <a:endParaRPr lang="en-US" altLang="ja-JP" sz="1800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1800" dirty="0" smtClean="0">
                <a:latin typeface="+mj-ea"/>
              </a:rPr>
              <a:t>極低出生体重児栄養　－微量元素</a:t>
            </a:r>
            <a:r>
              <a:rPr lang="ja-JP" altLang="en-US" sz="1800" dirty="0" err="1" smtClean="0">
                <a:latin typeface="+mj-ea"/>
              </a:rPr>
              <a:t>ー</a:t>
            </a:r>
            <a:r>
              <a:rPr lang="ja-JP" altLang="en-US" sz="1800" dirty="0" smtClean="0">
                <a:latin typeface="+mj-ea"/>
              </a:rPr>
              <a:t>　多田　裕他</a:t>
            </a:r>
            <a:endParaRPr lang="en-US" altLang="ja-JP" sz="1800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1800" dirty="0" smtClean="0">
                <a:latin typeface="+mj-ea"/>
              </a:rPr>
              <a:t>上皮成長因子　　鈴木重澄他</a:t>
            </a:r>
            <a:endParaRPr lang="en-US" altLang="ja-JP" sz="1800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1800" dirty="0" smtClean="0">
                <a:latin typeface="+mj-ea"/>
              </a:rPr>
              <a:t>未熟児におけるカルニチンの栄養学的意義　村上龍助</a:t>
            </a:r>
            <a:endParaRPr lang="en-US" altLang="ja-JP" sz="1800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1800" dirty="0" smtClean="0">
                <a:latin typeface="+mj-ea"/>
              </a:rPr>
              <a:t>母乳中の薬物　　磯部健一他</a:t>
            </a:r>
            <a:endParaRPr lang="en-US" altLang="ja-JP" sz="1800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1800" dirty="0" smtClean="0">
                <a:latin typeface="+mj-ea"/>
              </a:rPr>
              <a:t>人乳銀行の趨勢　</a:t>
            </a:r>
            <a:endParaRPr lang="en-US" altLang="ja-JP" sz="1800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1800" dirty="0" smtClean="0">
                <a:latin typeface="+mj-ea"/>
              </a:rPr>
              <a:t>		</a:t>
            </a:r>
            <a:r>
              <a:rPr lang="ja-JP" altLang="en-US" sz="1800" dirty="0" smtClean="0">
                <a:latin typeface="+mj-ea"/>
              </a:rPr>
              <a:t>－</a:t>
            </a:r>
            <a:r>
              <a:rPr lang="en-US" altLang="ja-JP" sz="1800" dirty="0" smtClean="0">
                <a:latin typeface="+mj-ea"/>
              </a:rPr>
              <a:t>Bile salt stimulated </a:t>
            </a:r>
            <a:r>
              <a:rPr lang="en-US" altLang="ja-JP" sz="1800" dirty="0" err="1" smtClean="0">
                <a:latin typeface="+mj-ea"/>
              </a:rPr>
              <a:t>lipolysis</a:t>
            </a:r>
            <a:r>
              <a:rPr lang="ja-JP" altLang="en-US" sz="1800" dirty="0" smtClean="0">
                <a:latin typeface="+mj-ea"/>
              </a:rPr>
              <a:t>との関連においてー　山内逸郎</a:t>
            </a:r>
            <a:endParaRPr lang="en-US" altLang="ja-JP" sz="1800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endParaRPr lang="en-US" altLang="ja-JP" sz="1800" dirty="0" smtClean="0">
              <a:latin typeface="+mj-ea"/>
            </a:endParaRPr>
          </a:p>
          <a:p>
            <a:pPr>
              <a:tabLst>
                <a:tab pos="719138" algn="l"/>
                <a:tab pos="1798638" algn="l"/>
                <a:tab pos="3313113" algn="l"/>
              </a:tabLst>
            </a:pPr>
            <a:endParaRPr lang="en-US" altLang="ja-JP" dirty="0" smtClean="0">
              <a:latin typeface="+mj-ea"/>
            </a:endParaRPr>
          </a:p>
          <a:p>
            <a:endParaRPr kumimoji="1" lang="ja-JP" altLang="en-US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42844" y="857232"/>
            <a:ext cx="85725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動作設定ボタン : 最初 8">
            <a:hlinkClick r:id="rId2" action="ppaction://hlinksldjump" highlightClick="1"/>
          </p:cNvPr>
          <p:cNvSpPr/>
          <p:nvPr/>
        </p:nvSpPr>
        <p:spPr>
          <a:xfrm>
            <a:off x="7143768" y="6143644"/>
            <a:ext cx="642942" cy="500066"/>
          </a:xfrm>
          <a:prstGeom prst="actionButtonBeginning">
            <a:avLst/>
          </a:prstGeom>
          <a:solidFill>
            <a:schemeClr val="accent2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15304" cy="12858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800" b="1" dirty="0" smtClean="0">
                <a:solidFill>
                  <a:srgbClr val="FF0000"/>
                </a:solidFill>
                <a:latin typeface="+mj-ea"/>
              </a:rPr>
              <a:t>当時、私がしばしば引用した</a:t>
            </a:r>
            <a:r>
              <a:rPr lang="en-US" altLang="ja-JP" sz="2800" b="1" dirty="0" smtClean="0">
                <a:solidFill>
                  <a:srgbClr val="FF0000"/>
                </a:solidFill>
                <a:latin typeface="+mj-ea"/>
              </a:rPr>
              <a:t>4</a:t>
            </a:r>
            <a:r>
              <a:rPr lang="ja-JP" altLang="en-US" sz="2800" b="1" dirty="0" err="1" smtClean="0">
                <a:solidFill>
                  <a:srgbClr val="FF0000"/>
                </a:solidFill>
                <a:latin typeface="+mj-ea"/>
              </a:rPr>
              <a:t>つの</a:t>
            </a:r>
            <a:r>
              <a:rPr lang="ja-JP" altLang="en-US" sz="2800" b="1" dirty="0" smtClean="0">
                <a:solidFill>
                  <a:srgbClr val="FF0000"/>
                </a:solidFill>
                <a:latin typeface="+mj-ea"/>
              </a:rPr>
              <a:t>論文</a:t>
            </a:r>
            <a:endParaRPr lang="ja-JP" sz="2800" dirty="0" smtClean="0">
              <a:solidFill>
                <a:srgbClr val="663300"/>
              </a:solidFill>
              <a:latin typeface="平成明朝" charset="-128"/>
              <a:ea typeface="平成明朝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1500174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285852" y="2571744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800" b="1" i="1" u="sng" dirty="0" smtClean="0">
                <a:latin typeface="+mn-lt"/>
                <a:cs typeface="Arial" pitchFamily="34" charset="0"/>
              </a:rPr>
              <a:t>Sinclair et al</a:t>
            </a:r>
            <a:r>
              <a:rPr lang="en-US" altLang="ja-JP" sz="1800" b="1" i="1" dirty="0" smtClean="0">
                <a:latin typeface="+mn-lt"/>
              </a:rPr>
              <a:t>: Supportive management of the sick neonate. </a:t>
            </a:r>
            <a:r>
              <a:rPr lang="en-US" altLang="ja-JP" sz="1800" b="1" i="1" dirty="0" err="1" smtClean="0">
                <a:latin typeface="+mn-lt"/>
              </a:rPr>
              <a:t>Parenteral</a:t>
            </a:r>
            <a:r>
              <a:rPr lang="en-US" altLang="ja-JP" sz="1800" b="1" i="1" dirty="0" smtClean="0">
                <a:latin typeface="+mn-lt"/>
              </a:rPr>
              <a:t> Calories, Water, and Electrolytes.</a:t>
            </a:r>
          </a:p>
          <a:p>
            <a:r>
              <a:rPr lang="en-US" altLang="ja-JP" sz="1800" b="1" i="1" dirty="0" smtClean="0">
                <a:latin typeface="+mn-lt"/>
              </a:rPr>
              <a:t>Pediatric clinics of North America, vol. 17, 1970</a:t>
            </a:r>
            <a:endParaRPr lang="ja-JP" altLang="en-US" sz="1800" i="1" dirty="0">
              <a:latin typeface="+mn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85852" y="3690939"/>
            <a:ext cx="657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1" i="1" u="sng" dirty="0" smtClean="0">
                <a:latin typeface="+mn-lt"/>
              </a:rPr>
              <a:t>Davidson  M</a:t>
            </a:r>
            <a:r>
              <a:rPr lang="en-US" altLang="ja-JP" sz="1800" b="1" i="1" dirty="0" smtClean="0">
                <a:latin typeface="+mn-lt"/>
              </a:rPr>
              <a:t>: Formula feeding of normal term and low birth weight infants.</a:t>
            </a:r>
          </a:p>
          <a:p>
            <a:r>
              <a:rPr lang="en-US" altLang="ja-JP" sz="1800" b="1" i="1" dirty="0" smtClean="0">
                <a:latin typeface="+mn-lt"/>
              </a:rPr>
              <a:t>Pediatric clinics of North America, vol. 17, 1970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285852" y="4810135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800" b="1" i="1" u="sng" dirty="0" err="1" smtClean="0">
                <a:latin typeface="+mn-lt"/>
                <a:cs typeface="Arial" pitchFamily="34" charset="0"/>
              </a:rPr>
              <a:t>Raiha</a:t>
            </a:r>
            <a:r>
              <a:rPr kumimoji="1" lang="en-US" altLang="ja-JP" sz="1800" b="1" i="1" u="sng" dirty="0" smtClean="0">
                <a:latin typeface="+mn-lt"/>
                <a:cs typeface="Arial" pitchFamily="34" charset="0"/>
              </a:rPr>
              <a:t> et al</a:t>
            </a:r>
            <a:r>
              <a:rPr kumimoji="1" lang="en-US" altLang="ja-JP" sz="1800" b="1" i="1" dirty="0" smtClean="0">
                <a:latin typeface="+mn-lt"/>
                <a:cs typeface="Arial" pitchFamily="34" charset="0"/>
              </a:rPr>
              <a:t>.:</a:t>
            </a:r>
            <a:r>
              <a:rPr kumimoji="1" lang="ja-JP" altLang="en-US" sz="1800" b="1" i="1" dirty="0" smtClean="0">
                <a:latin typeface="+mn-lt"/>
                <a:cs typeface="Arial" pitchFamily="34" charset="0"/>
              </a:rPr>
              <a:t> </a:t>
            </a:r>
            <a:r>
              <a:rPr lang="en-US" altLang="ja-JP" sz="1800" b="1" i="1" dirty="0" smtClean="0">
                <a:latin typeface="+mn-lt"/>
              </a:rPr>
              <a:t>Milk protein quantity and quality in low-birth weight infants: Metabolic responses and effects on growth.</a:t>
            </a:r>
          </a:p>
          <a:p>
            <a:r>
              <a:rPr kumimoji="1" lang="en-US" altLang="ja-JP" sz="1800" b="1" i="1" dirty="0" smtClean="0">
                <a:latin typeface="+mj-lt"/>
                <a:cs typeface="Arial" pitchFamily="34" charset="0"/>
              </a:rPr>
              <a:t>Pediatrics 1976</a:t>
            </a:r>
            <a:r>
              <a:rPr lang="en-US" altLang="ja-JP" sz="1800" b="1" i="1" dirty="0" smtClean="0">
                <a:latin typeface="+mj-lt"/>
              </a:rPr>
              <a:t> </a:t>
            </a:r>
            <a:endParaRPr lang="ja-JP" altLang="en-US" sz="1800" b="1" i="1" dirty="0"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85852" y="1714488"/>
            <a:ext cx="5350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i="1" u="sng" dirty="0" err="1" smtClean="0">
                <a:latin typeface="+mn-lt"/>
                <a:cs typeface="Arial" pitchFamily="34" charset="0"/>
              </a:rPr>
              <a:t>Winick</a:t>
            </a:r>
            <a:r>
              <a:rPr kumimoji="1" lang="en-US" altLang="ja-JP" sz="1800" b="1" i="1" u="sng" dirty="0" smtClean="0">
                <a:latin typeface="+mn-lt"/>
                <a:cs typeface="Arial" pitchFamily="34" charset="0"/>
              </a:rPr>
              <a:t> M</a:t>
            </a:r>
            <a:r>
              <a:rPr kumimoji="1" lang="en-US" altLang="ja-JP" sz="1800" b="1" i="1" dirty="0" smtClean="0">
                <a:latin typeface="+mn-lt"/>
                <a:cs typeface="Arial" pitchFamily="34" charset="0"/>
              </a:rPr>
              <a:t>: </a:t>
            </a:r>
            <a:r>
              <a:rPr lang="en-US" altLang="ja-JP" sz="1800" b="1" i="1" dirty="0" smtClean="0">
                <a:latin typeface="+mn-lt"/>
              </a:rPr>
              <a:t>Malnutrition and Brain Development.</a:t>
            </a:r>
          </a:p>
          <a:p>
            <a:r>
              <a:rPr kumimoji="1" lang="en-US" altLang="ja-JP" sz="1800" b="1" i="1" dirty="0" smtClean="0">
                <a:latin typeface="+mn-lt"/>
                <a:cs typeface="Arial" pitchFamily="34" charset="0"/>
              </a:rPr>
              <a:t>J Pediatrics, 1969</a:t>
            </a:r>
            <a:endParaRPr kumimoji="1" lang="ja-JP" altLang="en-US" sz="1800" b="1" i="1" dirty="0" smtClean="0">
              <a:latin typeface="+mn-lt"/>
              <a:cs typeface="Arial" pitchFamily="34" charset="0"/>
            </a:endParaRPr>
          </a:p>
          <a:p>
            <a:endParaRPr kumimoji="1" lang="ja-JP" altLang="en-US" sz="18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3"/>
            <a:ext cx="6858048" cy="50006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ja-JP" sz="3200" b="1" dirty="0" smtClean="0">
                <a:solidFill>
                  <a:srgbClr val="FF0000"/>
                </a:solidFill>
                <a:latin typeface="+mj-ea"/>
              </a:rPr>
              <a:t>Malnutrition and Brain Development</a:t>
            </a:r>
            <a:endParaRPr lang="ja-JP" sz="3200" dirty="0" smtClean="0">
              <a:solidFill>
                <a:srgbClr val="663300"/>
              </a:solidFill>
              <a:latin typeface="平成明朝" charset="-128"/>
              <a:ea typeface="平成明朝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85918" y="5429264"/>
            <a:ext cx="5643602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Reduction in cell number in 9 children who died of malnutrition in Santiago, Chile. (by Brown RE,1965)</a:t>
            </a:r>
          </a:p>
          <a:p>
            <a:r>
              <a:rPr kumimoji="1" lang="en-US" altLang="ja-JP" sz="1800" dirty="0" smtClean="0"/>
              <a:t>Lines indicate US norms. </a:t>
            </a:r>
            <a:r>
              <a:rPr kumimoji="1" lang="ja-JP" altLang="en-US" sz="1800" dirty="0" smtClean="0"/>
              <a:t>●</a:t>
            </a:r>
            <a:r>
              <a:rPr kumimoji="1" lang="en-US" altLang="ja-JP" sz="1800" dirty="0" smtClean="0"/>
              <a:t>= brain of normal  Chileans;  </a:t>
            </a:r>
            <a:r>
              <a:rPr kumimoji="1" lang="ja-JP" altLang="en-US" sz="1800" dirty="0" smtClean="0"/>
              <a:t>▲</a:t>
            </a:r>
            <a:r>
              <a:rPr kumimoji="1" lang="en-US" altLang="ja-JP" sz="1800" dirty="0" smtClean="0"/>
              <a:t>= brains of Chilean children who died of </a:t>
            </a:r>
            <a:r>
              <a:rPr kumimoji="1" lang="en-US" altLang="ja-JP" sz="1800" dirty="0" err="1" smtClean="0"/>
              <a:t>marasmus</a:t>
            </a:r>
            <a:r>
              <a:rPr kumimoji="1" lang="en-US" altLang="ja-JP" sz="1800" dirty="0" smtClean="0"/>
              <a:t>.</a:t>
            </a:r>
            <a:endParaRPr kumimoji="1"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6182" y="1285860"/>
            <a:ext cx="444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by Myron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Winick</a:t>
            </a:r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: J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Pediatr</a:t>
            </a:r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, 1969</a:t>
            </a:r>
            <a:endParaRPr kumimoji="1" lang="ja-JP" altLang="en-US" dirty="0">
              <a:solidFill>
                <a:srgbClr val="FF0000"/>
              </a:solidFill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70658" name="Picture 2" descr="C:\Users\Nakamura\Desktop\栄養研究会\a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71678"/>
            <a:ext cx="5890842" cy="3198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Nakamura\Desktop\栄養研究会\a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78"/>
            <a:ext cx="5679788" cy="3732739"/>
          </a:xfrm>
          <a:prstGeom prst="rect">
            <a:avLst/>
          </a:prstGeom>
          <a:noFill/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3"/>
            <a:ext cx="6858048" cy="50006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ja-JP" sz="3200" b="1" dirty="0" smtClean="0">
                <a:solidFill>
                  <a:srgbClr val="FF0000"/>
                </a:solidFill>
                <a:latin typeface="+mj-ea"/>
              </a:rPr>
              <a:t>Malnutrition and Brain Development</a:t>
            </a:r>
            <a:endParaRPr lang="ja-JP" sz="3200" dirty="0" smtClean="0">
              <a:solidFill>
                <a:srgbClr val="663300"/>
              </a:solidFill>
              <a:latin typeface="平成明朝" charset="-128"/>
              <a:ea typeface="平成明朝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596" y="2071678"/>
            <a:ext cx="267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DNA content, % of normal</a:t>
            </a:r>
            <a:endParaRPr kumimoji="1" lang="ja-JP" altLang="en-US" sz="1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43042" y="5715016"/>
            <a:ext cx="564360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DNA content of rat specific brain regions after increasing periods of malnutrition from birth</a:t>
            </a:r>
            <a:endParaRPr kumimoji="1"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6182" y="1285860"/>
            <a:ext cx="444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by Myron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Winick</a:t>
            </a:r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: J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Pediatr</a:t>
            </a:r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, 1969</a:t>
            </a:r>
            <a:endParaRPr kumimoji="1" lang="ja-JP" altLang="en-US" dirty="0">
              <a:solidFill>
                <a:srgbClr val="FF0000"/>
              </a:solidFill>
              <a:latin typeface="+mn-ea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54032"/>
          </a:xfrm>
        </p:spPr>
        <p:txBody>
          <a:bodyPr/>
          <a:lstStyle/>
          <a:p>
            <a:r>
              <a:rPr lang="ja-JP" altLang="en-US" sz="3200" dirty="0" smtClean="0">
                <a:latin typeface="+mj-ea"/>
              </a:rPr>
              <a:t>第１次視覚野のシナプス密度と年齢の関係</a:t>
            </a:r>
            <a:endParaRPr kumimoji="1" lang="ja-JP" altLang="en-US" sz="3200" dirty="0">
              <a:latin typeface="+mj-ea"/>
            </a:endParaRPr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1000100" y="1714488"/>
          <a:ext cx="71151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F57AE-E43A-447B-AEAB-B37C7D801552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14810" y="1000108"/>
            <a:ext cx="254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Huttenlocher</a:t>
            </a:r>
            <a:r>
              <a:rPr kumimoji="1" lang="en-US" altLang="ja-JP" dirty="0" smtClean="0"/>
              <a:t>, 1990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58" y="1488032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rgbClr val="C00000"/>
                </a:solidFill>
                <a:latin typeface="+mn-ea"/>
                <a:ea typeface="+mn-ea"/>
              </a:rPr>
              <a:t>シナプス数</a:t>
            </a:r>
            <a:r>
              <a:rPr kumimoji="1" lang="en-US" altLang="ja-JP" sz="1800" dirty="0" smtClean="0">
                <a:solidFill>
                  <a:srgbClr val="C00000"/>
                </a:solidFill>
                <a:latin typeface="+mn-ea"/>
                <a:ea typeface="+mn-ea"/>
              </a:rPr>
              <a:t>/</a:t>
            </a:r>
            <a:r>
              <a:rPr kumimoji="1" lang="en-US" altLang="ja-JP" sz="1800" dirty="0" err="1" smtClean="0">
                <a:solidFill>
                  <a:srgbClr val="C00000"/>
                </a:solidFill>
                <a:latin typeface="+mn-ea"/>
                <a:ea typeface="+mn-ea"/>
              </a:rPr>
              <a:t>cmm</a:t>
            </a:r>
            <a:endParaRPr kumimoji="1" lang="ja-JP" altLang="en-US" sz="1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92217" y="1571612"/>
            <a:ext cx="415498" cy="3670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kumimoji="1" lang="en-US" altLang="ja-JP" sz="1800" dirty="0" smtClean="0">
                <a:solidFill>
                  <a:srgbClr val="0070C0"/>
                </a:solidFill>
                <a:latin typeface="+mn-ea"/>
                <a:ea typeface="+mn-ea"/>
              </a:rPr>
              <a:t>24</a:t>
            </a:r>
          </a:p>
          <a:p>
            <a:pPr algn="r">
              <a:lnSpc>
                <a:spcPts val="4800"/>
              </a:lnSpc>
            </a:pPr>
            <a:r>
              <a:rPr kumimoji="1" lang="en-US" altLang="ja-JP" sz="1800" dirty="0" smtClean="0">
                <a:solidFill>
                  <a:srgbClr val="0070C0"/>
                </a:solidFill>
                <a:latin typeface="+mn-ea"/>
                <a:ea typeface="+mn-ea"/>
              </a:rPr>
              <a:t>20</a:t>
            </a:r>
          </a:p>
          <a:p>
            <a:pPr algn="r">
              <a:lnSpc>
                <a:spcPts val="4800"/>
              </a:lnSpc>
            </a:pPr>
            <a:r>
              <a:rPr kumimoji="1" lang="en-US" altLang="ja-JP" sz="1800" dirty="0" smtClean="0">
                <a:solidFill>
                  <a:srgbClr val="0070C0"/>
                </a:solidFill>
                <a:latin typeface="+mn-ea"/>
                <a:ea typeface="+mn-ea"/>
              </a:rPr>
              <a:t>16</a:t>
            </a:r>
          </a:p>
          <a:p>
            <a:pPr algn="r">
              <a:lnSpc>
                <a:spcPts val="4800"/>
              </a:lnSpc>
            </a:pPr>
            <a:r>
              <a:rPr kumimoji="1" lang="en-US" altLang="ja-JP" sz="1800" dirty="0" smtClean="0">
                <a:solidFill>
                  <a:srgbClr val="0070C0"/>
                </a:solidFill>
                <a:latin typeface="+mn-ea"/>
                <a:ea typeface="+mn-ea"/>
              </a:rPr>
              <a:t>12</a:t>
            </a:r>
          </a:p>
          <a:p>
            <a:pPr algn="r">
              <a:lnSpc>
                <a:spcPts val="4800"/>
              </a:lnSpc>
            </a:pPr>
            <a:r>
              <a:rPr kumimoji="1" lang="en-US" altLang="ja-JP" sz="1800" dirty="0" smtClean="0">
                <a:solidFill>
                  <a:srgbClr val="0070C0"/>
                </a:solidFill>
                <a:latin typeface="+mn-ea"/>
                <a:ea typeface="+mn-ea"/>
              </a:rPr>
              <a:t>8</a:t>
            </a:r>
          </a:p>
          <a:p>
            <a:pPr algn="r">
              <a:lnSpc>
                <a:spcPts val="4800"/>
              </a:lnSpc>
            </a:pPr>
            <a:r>
              <a:rPr kumimoji="1" lang="en-US" altLang="ja-JP" sz="1800" dirty="0" smtClean="0">
                <a:solidFill>
                  <a:srgbClr val="0070C0"/>
                </a:solidFill>
                <a:latin typeface="+mn-ea"/>
                <a:ea typeface="+mn-ea"/>
              </a:rPr>
              <a:t>4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00892" y="1428736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>
                <a:solidFill>
                  <a:srgbClr val="0070C0"/>
                </a:solidFill>
                <a:latin typeface="+mn-ea"/>
                <a:ea typeface="+mn-ea"/>
              </a:rPr>
              <a:t>総シナプス数</a:t>
            </a:r>
            <a:endParaRPr kumimoji="1" lang="ja-JP" altLang="en-US" sz="18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rot="5400000">
            <a:off x="5929322" y="3857628"/>
            <a:ext cx="371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1785918" y="5643578"/>
            <a:ext cx="5701910" cy="646331"/>
            <a:chOff x="1785918" y="5643578"/>
            <a:chExt cx="5701910" cy="646331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785918" y="564357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>
                  <a:latin typeface="+mn-ea"/>
                  <a:ea typeface="+mn-ea"/>
                </a:rPr>
                <a:t>28</a:t>
              </a:r>
            </a:p>
            <a:p>
              <a:r>
                <a:rPr kumimoji="1" lang="ja-JP" altLang="en-US" sz="1800" dirty="0" smtClean="0">
                  <a:latin typeface="+mn-ea"/>
                  <a:ea typeface="+mn-ea"/>
                </a:rPr>
                <a:t>週</a:t>
              </a:r>
              <a:endParaRPr kumimoji="1" lang="en-US" altLang="ja-JP" sz="1800" dirty="0" smtClean="0">
                <a:latin typeface="+mn-ea"/>
                <a:ea typeface="+mn-ea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357422" y="564357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>
                  <a:latin typeface="+mn-ea"/>
                  <a:ea typeface="+mn-ea"/>
                </a:rPr>
                <a:t>出</a:t>
              </a:r>
              <a:endParaRPr kumimoji="1" lang="en-US" altLang="ja-JP" sz="1800" dirty="0" smtClean="0">
                <a:latin typeface="+mn-ea"/>
                <a:ea typeface="+mn-ea"/>
              </a:endParaRPr>
            </a:p>
            <a:p>
              <a:r>
                <a:rPr kumimoji="1" lang="ja-JP" altLang="en-US" sz="1800" dirty="0" smtClean="0">
                  <a:latin typeface="+mn-ea"/>
                  <a:ea typeface="+mn-ea"/>
                </a:rPr>
                <a:t>産</a:t>
              </a:r>
              <a:endParaRPr kumimoji="1" lang="ja-JP" altLang="en-US" sz="1800" dirty="0">
                <a:latin typeface="+mn-ea"/>
                <a:ea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786050" y="564357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800" dirty="0" smtClean="0">
                  <a:latin typeface="+mn-ea"/>
                  <a:ea typeface="+mn-ea"/>
                </a:rPr>
                <a:t>２</a:t>
              </a:r>
              <a:endParaRPr kumimoji="1" lang="en-US" altLang="ja-JP" sz="1800" dirty="0" smtClean="0">
                <a:latin typeface="+mn-ea"/>
                <a:ea typeface="+mn-ea"/>
              </a:endParaRPr>
            </a:p>
            <a:p>
              <a:pPr algn="ctr"/>
              <a:r>
                <a:rPr kumimoji="1" lang="ja-JP" altLang="en-US" sz="1800" dirty="0" smtClean="0">
                  <a:latin typeface="+mn-ea"/>
                  <a:ea typeface="+mn-ea"/>
                </a:rPr>
                <a:t>月</a:t>
              </a:r>
              <a:endParaRPr kumimoji="1" lang="en-US" altLang="ja-JP" sz="1800" dirty="0" smtClean="0">
                <a:latin typeface="+mn-ea"/>
                <a:ea typeface="+mn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156370" y="564357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800" dirty="0" smtClean="0">
                  <a:latin typeface="+mn-ea"/>
                  <a:ea typeface="+mn-ea"/>
                </a:rPr>
                <a:t>４</a:t>
              </a:r>
              <a:endParaRPr kumimoji="1" lang="en-US" altLang="ja-JP" sz="1800" dirty="0" smtClean="0">
                <a:latin typeface="+mn-ea"/>
                <a:ea typeface="+mn-ea"/>
              </a:endParaRPr>
            </a:p>
            <a:p>
              <a:pPr algn="ctr"/>
              <a:r>
                <a:rPr kumimoji="1" lang="ja-JP" altLang="en-US" sz="1800" dirty="0" smtClean="0">
                  <a:latin typeface="+mn-ea"/>
                  <a:ea typeface="+mn-ea"/>
                </a:rPr>
                <a:t>月</a:t>
              </a:r>
              <a:endParaRPr kumimoji="1" lang="en-US" altLang="ja-JP" sz="1800" dirty="0" smtClean="0">
                <a:latin typeface="+mn-ea"/>
                <a:ea typeface="+mn-ea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727874" y="564357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800" dirty="0" smtClean="0">
                  <a:latin typeface="+mn-ea"/>
                  <a:ea typeface="+mn-ea"/>
                </a:rPr>
                <a:t>８</a:t>
              </a:r>
              <a:endParaRPr kumimoji="1" lang="en-US" altLang="ja-JP" sz="1800" dirty="0" smtClean="0">
                <a:latin typeface="+mn-ea"/>
                <a:ea typeface="+mn-ea"/>
              </a:endParaRPr>
            </a:p>
            <a:p>
              <a:pPr algn="ctr"/>
              <a:r>
                <a:rPr kumimoji="1" lang="ja-JP" altLang="en-US" sz="1800" dirty="0" smtClean="0">
                  <a:latin typeface="+mn-ea"/>
                  <a:ea typeface="+mn-ea"/>
                </a:rPr>
                <a:t>月</a:t>
              </a:r>
              <a:endParaRPr kumimoji="1" lang="en-US" altLang="ja-JP" sz="1800" dirty="0" smtClean="0">
                <a:latin typeface="+mn-ea"/>
                <a:ea typeface="+mn-ea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013626" y="564357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800" dirty="0" smtClean="0">
                  <a:latin typeface="+mn-ea"/>
                  <a:ea typeface="+mn-ea"/>
                </a:rPr>
                <a:t>12</a:t>
              </a:r>
            </a:p>
            <a:p>
              <a:pPr algn="ctr"/>
              <a:r>
                <a:rPr kumimoji="1" lang="ja-JP" altLang="en-US" sz="1800" dirty="0" smtClean="0">
                  <a:latin typeface="+mn-ea"/>
                  <a:ea typeface="+mn-ea"/>
                </a:rPr>
                <a:t>月</a:t>
              </a:r>
              <a:endParaRPr kumimoji="1" lang="en-US" altLang="ja-JP" sz="1800" dirty="0" smtClean="0">
                <a:latin typeface="+mn-ea"/>
                <a:ea typeface="+mn-e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513692" y="5643578"/>
              <a:ext cx="4154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800" dirty="0" smtClean="0">
                  <a:latin typeface="+mn-ea"/>
                  <a:ea typeface="+mn-ea"/>
                </a:rPr>
                <a:t>3</a:t>
              </a:r>
            </a:p>
            <a:p>
              <a:pPr algn="ctr"/>
              <a:r>
                <a:rPr kumimoji="1" lang="ja-JP" altLang="en-US" sz="1800" dirty="0" smtClean="0">
                  <a:latin typeface="+mn-ea"/>
                  <a:ea typeface="+mn-ea"/>
                </a:rPr>
                <a:t>歳</a:t>
              </a:r>
              <a:endParaRPr kumimoji="1" lang="en-US" altLang="ja-JP" sz="1800" dirty="0" smtClean="0">
                <a:latin typeface="+mn-ea"/>
                <a:ea typeface="+mn-ea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143504" y="564357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800" dirty="0" smtClean="0">
                  <a:latin typeface="+mn-ea"/>
                  <a:ea typeface="+mn-ea"/>
                </a:rPr>
                <a:t>10</a:t>
              </a:r>
            </a:p>
            <a:p>
              <a:pPr algn="ctr"/>
              <a:r>
                <a:rPr kumimoji="1" lang="ja-JP" altLang="en-US" sz="1800" dirty="0" smtClean="0">
                  <a:latin typeface="+mn-ea"/>
                  <a:ea typeface="+mn-ea"/>
                </a:rPr>
                <a:t>歳</a:t>
              </a:r>
              <a:endParaRPr kumimoji="1" lang="en-US" altLang="ja-JP" sz="1800" dirty="0" smtClean="0">
                <a:latin typeface="+mn-ea"/>
                <a:ea typeface="+mn-ea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013890" y="564357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800" dirty="0" smtClean="0">
                  <a:latin typeface="+mn-ea"/>
                  <a:ea typeface="+mn-ea"/>
                </a:rPr>
                <a:t>25</a:t>
              </a:r>
            </a:p>
            <a:p>
              <a:pPr algn="ctr"/>
              <a:r>
                <a:rPr kumimoji="1" lang="ja-JP" altLang="en-US" sz="1800" dirty="0" smtClean="0">
                  <a:latin typeface="+mn-ea"/>
                  <a:ea typeface="+mn-ea"/>
                </a:rPr>
                <a:t>歳</a:t>
              </a:r>
              <a:endParaRPr kumimoji="1" lang="en-US" altLang="ja-JP" sz="1800" dirty="0" smtClean="0">
                <a:latin typeface="+mn-ea"/>
                <a:ea typeface="+mn-e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072330" y="564357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800" dirty="0" smtClean="0">
                  <a:latin typeface="+mn-ea"/>
                  <a:ea typeface="+mn-ea"/>
                </a:rPr>
                <a:t>70</a:t>
              </a:r>
            </a:p>
            <a:p>
              <a:pPr algn="ctr"/>
              <a:r>
                <a:rPr kumimoji="1" lang="ja-JP" altLang="en-US" sz="1800" dirty="0" smtClean="0">
                  <a:latin typeface="+mn-ea"/>
                  <a:ea typeface="+mn-ea"/>
                </a:rPr>
                <a:t>歳</a:t>
              </a:r>
              <a:endParaRPr kumimoji="1" lang="en-US" altLang="ja-JP" sz="1800" dirty="0" smtClean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15304" cy="12858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rgbClr val="FF0000"/>
                </a:solidFill>
                <a:latin typeface="+mj-ea"/>
              </a:rPr>
              <a:t>Formula feeding of normal term and low birth weight infants</a:t>
            </a:r>
            <a:endParaRPr lang="ja-JP" altLang="en-US" sz="2800" b="1" dirty="0" smtClean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857224" y="1500174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+mj-ea"/>
              </a:rPr>
              <a:t>Davidson  M: 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+mj-ea"/>
              </a:rPr>
              <a:t>Pediatric clinics of North America, vol. 17, 1970</a:t>
            </a:r>
            <a:endParaRPr lang="ja-JP" altLang="en-US" sz="20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0034" y="2214554"/>
            <a:ext cx="75724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ja-JP" altLang="en-US" sz="2000" dirty="0" smtClean="0">
                <a:latin typeface="+mn-ea"/>
                <a:ea typeface="+mn-ea"/>
              </a:rPr>
              <a:t>低出生体重児の栄養所要量については、子宮内におけると同様の体重増加曲線を示すことが目安。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ja-JP" altLang="en-US" sz="2000" dirty="0" smtClean="0">
                <a:latin typeface="+mn-ea"/>
                <a:ea typeface="+mn-ea"/>
              </a:rPr>
              <a:t>カロリー必要量、水分必要量は、</a:t>
            </a:r>
            <a:r>
              <a:rPr kumimoji="1" lang="en-US" altLang="ja-JP" sz="2000" dirty="0" smtClean="0">
                <a:latin typeface="+mn-ea"/>
                <a:ea typeface="+mn-ea"/>
              </a:rPr>
              <a:t>Gordon and Levine</a:t>
            </a:r>
            <a:r>
              <a:rPr kumimoji="1" lang="ja-JP" altLang="en-US" sz="2000" dirty="0" err="1" smtClean="0">
                <a:latin typeface="+mn-ea"/>
                <a:ea typeface="+mn-ea"/>
              </a:rPr>
              <a:t>らの</a:t>
            </a:r>
            <a:r>
              <a:rPr kumimoji="1" lang="ja-JP" altLang="en-US" sz="2000" dirty="0" smtClean="0">
                <a:latin typeface="+mn-ea"/>
                <a:ea typeface="+mn-ea"/>
              </a:rPr>
              <a:t>論文に基づき、</a:t>
            </a:r>
            <a:r>
              <a:rPr kumimoji="1" lang="en-US" altLang="ja-JP" sz="2000" dirty="0" smtClean="0">
                <a:latin typeface="+mn-ea"/>
                <a:ea typeface="+mn-ea"/>
              </a:rPr>
              <a:t>20</a:t>
            </a:r>
            <a:r>
              <a:rPr kumimoji="1" lang="ja-JP" altLang="en-US" sz="2000" dirty="0" smtClean="0">
                <a:latin typeface="+mn-ea"/>
                <a:ea typeface="+mn-ea"/>
              </a:rPr>
              <a:t>～</a:t>
            </a:r>
            <a:r>
              <a:rPr kumimoji="1" lang="en-US" altLang="ja-JP" sz="2000" dirty="0" smtClean="0">
                <a:latin typeface="+mn-ea"/>
                <a:ea typeface="+mn-ea"/>
              </a:rPr>
              <a:t>130cal/kg/day</a:t>
            </a:r>
            <a:r>
              <a:rPr kumimoji="1" lang="ja-JP" altLang="en-US" sz="2000" dirty="0" err="1" smtClean="0">
                <a:latin typeface="+mn-ea"/>
                <a:ea typeface="+mn-ea"/>
              </a:rPr>
              <a:t>、</a:t>
            </a:r>
            <a:r>
              <a:rPr kumimoji="1" lang="en-US" altLang="ja-JP" sz="2000" dirty="0" smtClean="0">
                <a:latin typeface="+mn-ea"/>
                <a:ea typeface="+mn-ea"/>
              </a:rPr>
              <a:t>130</a:t>
            </a:r>
            <a:r>
              <a:rPr kumimoji="1" lang="ja-JP" altLang="en-US" sz="2000" dirty="0" smtClean="0">
                <a:latin typeface="+mn-ea"/>
                <a:ea typeface="+mn-ea"/>
              </a:rPr>
              <a:t>～</a:t>
            </a:r>
            <a:r>
              <a:rPr kumimoji="1" lang="en-US" altLang="ja-JP" sz="2000" dirty="0" smtClean="0">
                <a:latin typeface="+mn-ea"/>
                <a:ea typeface="+mn-ea"/>
              </a:rPr>
              <a:t>150ml/kg/day</a:t>
            </a:r>
            <a:r>
              <a:rPr kumimoji="1" lang="ja-JP" altLang="en-US" sz="2000" dirty="0" smtClean="0">
                <a:latin typeface="+mn-ea"/>
                <a:ea typeface="+mn-ea"/>
              </a:rPr>
              <a:t>が</a:t>
            </a:r>
            <a:r>
              <a:rPr kumimoji="1" lang="en-US" altLang="ja-JP" sz="2000" dirty="0" smtClean="0">
                <a:latin typeface="+mn-ea"/>
                <a:ea typeface="+mn-ea"/>
              </a:rPr>
              <a:t>Golden standard</a:t>
            </a:r>
            <a:endParaRPr kumimoji="1" lang="ja-JP" altLang="en-US" sz="2000" dirty="0" smtClean="0">
              <a:latin typeface="+mn-ea"/>
              <a:ea typeface="+mn-ea"/>
            </a:endParaRP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ja-JP" altLang="en-US" sz="2000" dirty="0" smtClean="0">
                <a:latin typeface="+mn-ea"/>
                <a:ea typeface="+mn-ea"/>
              </a:rPr>
              <a:t>低体重出生児への早期栄養法を推奨の風潮がある。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en-US" altLang="ja-JP" sz="2000" dirty="0" smtClean="0">
                <a:latin typeface="+mn-ea"/>
                <a:ea typeface="+mn-ea"/>
              </a:rPr>
              <a:t>1650g</a:t>
            </a:r>
            <a:r>
              <a:rPr kumimoji="1" lang="ja-JP" altLang="en-US" sz="2000" dirty="0" smtClean="0">
                <a:latin typeface="+mn-ea"/>
                <a:ea typeface="+mn-ea"/>
              </a:rPr>
              <a:t>以下なら、チューブ栄養法の推奨。</a:t>
            </a:r>
            <a:r>
              <a:rPr kumimoji="1" lang="en-US" altLang="ja-JP" sz="2000" dirty="0" smtClean="0">
                <a:latin typeface="+mn-ea"/>
                <a:ea typeface="+mn-ea"/>
              </a:rPr>
              <a:t>3</a:t>
            </a:r>
            <a:r>
              <a:rPr kumimoji="1" lang="ja-JP" altLang="en-US" sz="2000" dirty="0" smtClean="0">
                <a:latin typeface="+mn-ea"/>
                <a:ea typeface="+mn-ea"/>
              </a:rPr>
              <a:t>時間ごとの授乳。</a:t>
            </a:r>
          </a:p>
          <a:p>
            <a:pPr>
              <a:buFont typeface="Wingdings" pitchFamily="2" charset="2"/>
              <a:buChar char="l"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15304" cy="12858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rgbClr val="FF0000"/>
                </a:solidFill>
                <a:latin typeface="+mj-ea"/>
              </a:rPr>
              <a:t>Supportive management of the sick neonate</a:t>
            </a:r>
            <a:br>
              <a:rPr lang="en-US" altLang="ja-JP" sz="2800" b="1" dirty="0" smtClean="0">
                <a:solidFill>
                  <a:srgbClr val="FF0000"/>
                </a:solidFill>
                <a:latin typeface="+mj-ea"/>
              </a:rPr>
            </a:br>
            <a:r>
              <a:rPr lang="en-US" altLang="ja-JP" sz="2800" b="1" dirty="0" err="1" smtClean="0">
                <a:solidFill>
                  <a:srgbClr val="FF0000"/>
                </a:solidFill>
                <a:latin typeface="+mj-ea"/>
              </a:rPr>
              <a:t>Parenteral</a:t>
            </a:r>
            <a:r>
              <a:rPr lang="en-US" altLang="ja-JP" sz="2800" b="1" dirty="0" smtClean="0">
                <a:solidFill>
                  <a:srgbClr val="FF0000"/>
                </a:solidFill>
                <a:latin typeface="+mj-ea"/>
              </a:rPr>
              <a:t> Calories, Water, and Electrolytes</a:t>
            </a:r>
            <a:endParaRPr lang="ja-JP" sz="2800" dirty="0" smtClean="0">
              <a:solidFill>
                <a:srgbClr val="663300"/>
              </a:solidFill>
              <a:latin typeface="平成明朝" charset="-128"/>
              <a:ea typeface="平成明朝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16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1472" y="1500174"/>
            <a:ext cx="810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+mj-ea"/>
                <a:ea typeface="+mj-ea"/>
                <a:cs typeface="Arial" pitchFamily="34" charset="0"/>
              </a:rPr>
              <a:t>Sinclair et al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: </a:t>
            </a:r>
            <a:r>
              <a:rPr lang="en-US" altLang="ja-JP" b="1" i="1" dirty="0" smtClean="0">
                <a:solidFill>
                  <a:srgbClr val="FF0000"/>
                </a:solidFill>
                <a:latin typeface="+mj-ea"/>
                <a:ea typeface="+mj-ea"/>
              </a:rPr>
              <a:t>Pediatric </a:t>
            </a:r>
            <a:r>
              <a:rPr lang="en-US" altLang="ja-JP" b="1" i="1" dirty="0" smtClean="0">
                <a:solidFill>
                  <a:srgbClr val="FF0000"/>
                </a:solidFill>
                <a:latin typeface="+mj-ea"/>
              </a:rPr>
              <a:t>clinics of North America, vol. 17, 1970</a:t>
            </a:r>
            <a:endParaRPr lang="ja-JP" altLang="en-US" i="1" dirty="0"/>
          </a:p>
        </p:txBody>
      </p:sp>
      <p:pic>
        <p:nvPicPr>
          <p:cNvPr id="90115" name="Picture 3" descr="C:\Users\Nakamura\Desktop\sinc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00" y="2293938"/>
            <a:ext cx="7375631" cy="3992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15304" cy="12858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rgbClr val="FF0000"/>
                </a:solidFill>
                <a:latin typeface="+mj-ea"/>
              </a:rPr>
              <a:t>Supportive management of the sick neonate</a:t>
            </a:r>
            <a:br>
              <a:rPr lang="en-US" altLang="ja-JP" sz="2800" b="1" dirty="0" smtClean="0">
                <a:solidFill>
                  <a:srgbClr val="FF0000"/>
                </a:solidFill>
                <a:latin typeface="+mj-ea"/>
              </a:rPr>
            </a:br>
            <a:r>
              <a:rPr lang="en-US" altLang="ja-JP" sz="2800" b="1" dirty="0" err="1" smtClean="0">
                <a:solidFill>
                  <a:srgbClr val="FF0000"/>
                </a:solidFill>
                <a:latin typeface="+mj-ea"/>
              </a:rPr>
              <a:t>Parenteral</a:t>
            </a:r>
            <a:r>
              <a:rPr lang="en-US" altLang="ja-JP" sz="2800" b="1" dirty="0" smtClean="0">
                <a:solidFill>
                  <a:srgbClr val="FF0000"/>
                </a:solidFill>
                <a:latin typeface="+mj-ea"/>
              </a:rPr>
              <a:t> Calories, Water, and Electrolytes</a:t>
            </a:r>
            <a:endParaRPr lang="ja-JP" sz="2800" dirty="0" smtClean="0">
              <a:solidFill>
                <a:srgbClr val="663300"/>
              </a:solidFill>
              <a:latin typeface="平成明朝" charset="-128"/>
              <a:ea typeface="平成明朝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17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1472" y="1500174"/>
            <a:ext cx="810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+mj-ea"/>
                <a:cs typeface="Arial" pitchFamily="34" charset="0"/>
              </a:rPr>
              <a:t>Sinclair et al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</a:rPr>
              <a:t>: </a:t>
            </a:r>
            <a:r>
              <a:rPr lang="en-US" altLang="ja-JP" b="1" i="1" dirty="0" smtClean="0">
                <a:solidFill>
                  <a:srgbClr val="FF0000"/>
                </a:solidFill>
                <a:latin typeface="+mj-ea"/>
              </a:rPr>
              <a:t>Pediatric clinics of North America, vol. 17, 1970</a:t>
            </a:r>
            <a:endParaRPr lang="ja-JP" altLang="en-US" i="1" dirty="0"/>
          </a:p>
        </p:txBody>
      </p:sp>
      <p:pic>
        <p:nvPicPr>
          <p:cNvPr id="91139" name="Picture 3" descr="C:\Users\Nakamura\Desktop\sinc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7939122" cy="24288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1142" name="Picture 6" descr="C:\Users\Nakamura\Desktop\sinc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4643446"/>
            <a:ext cx="7982103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15304" cy="12858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未熟児初期における栄養代謝</a:t>
            </a:r>
            <a:endParaRPr lang="ja-JP" sz="2400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18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6314" y="1428736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中村　肇</a:t>
            </a:r>
            <a:r>
              <a:rPr kumimoji="1" lang="en-US" altLang="ja-JP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: </a:t>
            </a:r>
            <a:r>
              <a:rPr kumimoji="1" lang="ja-JP" altLang="en-US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小児科臨床</a:t>
            </a:r>
            <a:r>
              <a:rPr kumimoji="1" lang="en-US" altLang="ja-JP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, 1975</a:t>
            </a:r>
            <a:endParaRPr kumimoji="1" lang="ja-JP" altLang="en-US" sz="1800" i="1" dirty="0">
              <a:solidFill>
                <a:srgbClr val="FF0000"/>
              </a:solidFill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79874" name="Picture 2" descr="C:\Users\Nakamura\Desktop\hajim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1301750" cy="1731962"/>
          </a:xfrm>
          <a:prstGeom prst="rect">
            <a:avLst/>
          </a:prstGeom>
          <a:noFill/>
        </p:spPr>
      </p:pic>
      <p:pic>
        <p:nvPicPr>
          <p:cNvPr id="13313" name="Picture 1" descr="C:\Users\Nakamura\Desktop\栄養研究会\写真集\eiyo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428868"/>
            <a:ext cx="7009311" cy="2459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3786182" y="1428736"/>
            <a:ext cx="5000660" cy="35719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15304" cy="12858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未熟児初期における栄養代謝</a:t>
            </a:r>
            <a:endParaRPr lang="ja-JP" sz="2400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19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6314" y="1428736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中村　肇</a:t>
            </a:r>
            <a:r>
              <a:rPr kumimoji="1" lang="en-US" altLang="ja-JP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: </a:t>
            </a:r>
            <a:r>
              <a:rPr kumimoji="1" lang="ja-JP" altLang="en-US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小児科臨床</a:t>
            </a:r>
            <a:r>
              <a:rPr kumimoji="1" lang="en-US" altLang="ja-JP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, 1975</a:t>
            </a:r>
            <a:endParaRPr kumimoji="1" lang="ja-JP" altLang="en-US" sz="1800" i="1" dirty="0">
              <a:solidFill>
                <a:srgbClr val="FF0000"/>
              </a:solidFill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83969" name="Picture 1" descr="C:\Users\Nakamura\Desktop\eiy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4184900" cy="2614624"/>
          </a:xfrm>
          <a:prstGeom prst="rect">
            <a:avLst/>
          </a:prstGeom>
          <a:noFill/>
        </p:spPr>
      </p:pic>
      <p:pic>
        <p:nvPicPr>
          <p:cNvPr id="83970" name="Picture 2" descr="C:\Users\Nakamura\Desktop\eiy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285992"/>
            <a:ext cx="429101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pPr>
              <a:defRPr/>
            </a:pPr>
            <a:fld id="{F7D31F89-0310-4632-B49E-6A6F3FC9578D}" type="slidenum">
              <a:rPr lang="en-US" altLang="ja-JP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13316" name="正方形/長方形 5"/>
          <p:cNvSpPr>
            <a:spLocks noChangeArrowheads="1"/>
          </p:cNvSpPr>
          <p:nvPr/>
        </p:nvSpPr>
        <p:spPr bwMode="auto">
          <a:xfrm>
            <a:off x="357158" y="357166"/>
            <a:ext cx="796627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出生率、乳児死亡率、新生児死亡率と国民所得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　　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1945 - 2010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  <a:cs typeface="Arial Unicode MS" pitchFamily="50" charset="-128"/>
            </a:endParaRPr>
          </a:p>
        </p:txBody>
      </p:sp>
      <p:cxnSp>
        <p:nvCxnSpPr>
          <p:cNvPr id="13319" name="直線コネクタ 10"/>
          <p:cNvCxnSpPr>
            <a:cxnSpLocks noChangeShapeType="1"/>
          </p:cNvCxnSpPr>
          <p:nvPr/>
        </p:nvCxnSpPr>
        <p:spPr bwMode="auto">
          <a:xfrm>
            <a:off x="214313" y="1420818"/>
            <a:ext cx="85725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3320" name="テキスト ボックス 11"/>
          <p:cNvSpPr txBox="1">
            <a:spLocks noChangeArrowheads="1"/>
          </p:cNvSpPr>
          <p:nvPr/>
        </p:nvSpPr>
        <p:spPr bwMode="auto">
          <a:xfrm>
            <a:off x="7014022" y="1777991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ja-JP" altLang="en-US" sz="1800" b="1" dirty="0">
                <a:latin typeface="ＭＳ ゴシック" pitchFamily="49" charset="-128"/>
                <a:ea typeface="ＭＳ ゴシック" pitchFamily="49" charset="-128"/>
              </a:rPr>
              <a:t>年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85918" y="2429686"/>
            <a:ext cx="1571636" cy="276999"/>
          </a:xfrm>
          <a:prstGeom prst="rect">
            <a:avLst/>
          </a:prstGeom>
          <a:solidFill>
            <a:srgbClr val="E1F5B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ja-JP" altLang="en-US" sz="1200" b="1" dirty="0">
                <a:solidFill>
                  <a:srgbClr val="823310"/>
                </a:solidFill>
                <a:latin typeface="+mn-ea"/>
                <a:ea typeface="+mn-ea"/>
              </a:rPr>
              <a:t>基礎的研究の時代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28992" y="2278058"/>
            <a:ext cx="1357322" cy="646331"/>
          </a:xfrm>
          <a:prstGeom prst="rect">
            <a:avLst/>
          </a:prstGeom>
          <a:solidFill>
            <a:srgbClr val="E1F5B3"/>
          </a:solidFill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eaLnBrk="1" hangingPunct="1"/>
            <a:r>
              <a:rPr kumimoji="1" lang="en-US" altLang="ja-JP" sz="1200" b="1" dirty="0" smtClean="0">
                <a:solidFill>
                  <a:srgbClr val="823310"/>
                </a:solidFill>
                <a:latin typeface="+mn-ea"/>
                <a:ea typeface="+mn-ea"/>
              </a:rPr>
              <a:t>M</a:t>
            </a:r>
            <a:r>
              <a:rPr kumimoji="1" lang="ja-JP" altLang="en-US" sz="1200" b="1" dirty="0" smtClean="0">
                <a:solidFill>
                  <a:srgbClr val="823310"/>
                </a:solidFill>
                <a:latin typeface="+mn-ea"/>
                <a:ea typeface="+mn-ea"/>
              </a:rPr>
              <a:t>Ｅ機器</a:t>
            </a:r>
            <a:r>
              <a:rPr kumimoji="1" lang="ja-JP" altLang="en-US" sz="1200" b="1" dirty="0">
                <a:solidFill>
                  <a:srgbClr val="823310"/>
                </a:solidFill>
                <a:latin typeface="+mn-ea"/>
                <a:ea typeface="+mn-ea"/>
              </a:rPr>
              <a:t>の</a:t>
            </a:r>
            <a:r>
              <a:rPr kumimoji="1" lang="ja-JP" altLang="en-US" sz="1200" b="1" dirty="0" smtClean="0">
                <a:solidFill>
                  <a:srgbClr val="823310"/>
                </a:solidFill>
                <a:latin typeface="+mn-ea"/>
                <a:ea typeface="+mn-ea"/>
              </a:rPr>
              <a:t>開発と</a:t>
            </a:r>
            <a:endParaRPr kumimoji="1" lang="en-US" altLang="ja-JP" sz="1200" b="1" dirty="0">
              <a:solidFill>
                <a:srgbClr val="823310"/>
              </a:solidFill>
              <a:latin typeface="+mn-ea"/>
              <a:ea typeface="+mn-ea"/>
            </a:endParaRPr>
          </a:p>
          <a:p>
            <a:pPr eaLnBrk="1" hangingPunct="1"/>
            <a:r>
              <a:rPr kumimoji="1" lang="ja-JP" altLang="en-US" sz="1200" b="1" dirty="0">
                <a:solidFill>
                  <a:srgbClr val="823310"/>
                </a:solidFill>
                <a:latin typeface="+mn-ea"/>
                <a:ea typeface="+mn-ea"/>
              </a:rPr>
              <a:t>積極的な救命医療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graphicFrame>
        <p:nvGraphicFramePr>
          <p:cNvPr id="9" name="グラフ 8"/>
          <p:cNvGraphicFramePr/>
          <p:nvPr/>
        </p:nvGraphicFramePr>
        <p:xfrm>
          <a:off x="214282" y="1746255"/>
          <a:ext cx="8572560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143504" y="3602342"/>
            <a:ext cx="1643074" cy="461665"/>
          </a:xfrm>
          <a:prstGeom prst="rect">
            <a:avLst/>
          </a:prstGeom>
          <a:solidFill>
            <a:srgbClr val="E1F5B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ja-JP" altLang="en-US" sz="1200" b="1" dirty="0">
                <a:solidFill>
                  <a:srgbClr val="823310"/>
                </a:solidFill>
                <a:latin typeface="+mn-ea"/>
                <a:ea typeface="+mn-ea"/>
              </a:rPr>
              <a:t>医療の再評価</a:t>
            </a:r>
            <a:endParaRPr kumimoji="1" lang="en-US" altLang="ja-JP" sz="1200" b="1" dirty="0">
              <a:solidFill>
                <a:srgbClr val="823310"/>
              </a:solidFill>
              <a:latin typeface="+mn-ea"/>
              <a:ea typeface="+mn-ea"/>
            </a:endParaRPr>
          </a:p>
          <a:p>
            <a:pPr algn="ctr" eaLnBrk="1" hangingPunct="1"/>
            <a:r>
              <a:rPr kumimoji="1" lang="ja-JP" altLang="en-US" sz="1200" b="1" dirty="0">
                <a:solidFill>
                  <a:srgbClr val="823310"/>
                </a:solidFill>
                <a:latin typeface="+mn-ea"/>
                <a:ea typeface="+mn-ea"/>
              </a:rPr>
              <a:t>退院後ケア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286248" y="3063875"/>
            <a:ext cx="1071570" cy="461665"/>
          </a:xfrm>
          <a:prstGeom prst="rect">
            <a:avLst/>
          </a:prstGeom>
          <a:solidFill>
            <a:srgbClr val="E1F5B3"/>
          </a:solidFill>
          <a:ln w="9525">
            <a:noFill/>
            <a:miter lim="800000"/>
            <a:headEnd/>
            <a:tailEnd/>
          </a:ln>
        </p:spPr>
        <p:txBody>
          <a:bodyPr vert="horz" wrap="square" anchor="b">
            <a:spAutoFit/>
          </a:bodyPr>
          <a:lstStyle/>
          <a:p>
            <a:pPr eaLnBrk="1" hangingPunct="1"/>
            <a:r>
              <a:rPr kumimoji="1" lang="ja-JP" altLang="en-US" sz="1200" b="1" dirty="0">
                <a:solidFill>
                  <a:srgbClr val="823310"/>
                </a:solidFill>
                <a:latin typeface="+mn-ea"/>
                <a:ea typeface="+mn-ea"/>
              </a:rPr>
              <a:t>医療技術の</a:t>
            </a:r>
            <a:r>
              <a:rPr kumimoji="1" lang="ja-JP" altLang="en-US" sz="1200" b="1" dirty="0" smtClean="0">
                <a:solidFill>
                  <a:srgbClr val="823310"/>
                </a:solidFill>
                <a:latin typeface="+mn-ea"/>
                <a:ea typeface="+mn-ea"/>
              </a:rPr>
              <a:t>普及と地域化</a:t>
            </a:r>
            <a:endParaRPr kumimoji="1" lang="ja-JP" altLang="en-US" sz="12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15304" cy="12858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未熟児初期における栄養代謝</a:t>
            </a:r>
            <a:endParaRPr lang="ja-JP" sz="2400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20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4876" y="1428736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中村　肇</a:t>
            </a:r>
            <a:r>
              <a:rPr kumimoji="1" lang="en-US" altLang="ja-JP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: </a:t>
            </a:r>
            <a:r>
              <a:rPr kumimoji="1" lang="ja-JP" altLang="en-US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小児科臨床</a:t>
            </a:r>
            <a:r>
              <a:rPr kumimoji="1" lang="en-US" altLang="ja-JP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, 1975</a:t>
            </a:r>
            <a:endParaRPr kumimoji="1" lang="ja-JP" altLang="en-US" sz="1800" i="1" dirty="0">
              <a:solidFill>
                <a:srgbClr val="FF0000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5786" y="5857892"/>
            <a:ext cx="537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ja-JP" altLang="en-US" sz="1800" dirty="0" smtClean="0">
                <a:latin typeface="+mn-ea"/>
                <a:ea typeface="+mn-ea"/>
              </a:rPr>
              <a:t> 血糖、</a:t>
            </a:r>
            <a:r>
              <a:rPr kumimoji="1" lang="en-US" altLang="ja-JP" sz="1800" dirty="0" smtClean="0">
                <a:latin typeface="+mn-ea"/>
                <a:ea typeface="+mn-ea"/>
              </a:rPr>
              <a:t>FFA</a:t>
            </a:r>
            <a:r>
              <a:rPr kumimoji="1" lang="ja-JP" altLang="en-US" sz="1800" dirty="0" err="1" smtClean="0">
                <a:latin typeface="+mn-ea"/>
                <a:ea typeface="+mn-ea"/>
              </a:rPr>
              <a:t>、</a:t>
            </a:r>
            <a:r>
              <a:rPr kumimoji="1" lang="ja-JP" altLang="en-US" sz="1800" dirty="0" smtClean="0">
                <a:latin typeface="+mn-ea"/>
                <a:ea typeface="+mn-ea"/>
              </a:rPr>
              <a:t>インスリン、焦性ぶどう酸、乳酸の測定</a:t>
            </a:r>
            <a:endParaRPr kumimoji="1" lang="ja-JP" altLang="en-US" sz="1800" dirty="0">
              <a:latin typeface="+mn-ea"/>
              <a:ea typeface="+mn-ea"/>
            </a:endParaRPr>
          </a:p>
        </p:txBody>
      </p:sp>
      <p:pic>
        <p:nvPicPr>
          <p:cNvPr id="81921" name="Picture 1" descr="C:\Users\Nakamura\Desktop\eiy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4358549" cy="3429024"/>
          </a:xfrm>
          <a:prstGeom prst="rect">
            <a:avLst/>
          </a:prstGeom>
          <a:noFill/>
        </p:spPr>
      </p:pic>
      <p:pic>
        <p:nvPicPr>
          <p:cNvPr id="81922" name="Picture 2" descr="C:\Users\Nakamura\Desktop\eiy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285992"/>
            <a:ext cx="4429156" cy="3541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15304" cy="12858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未熟児初期における栄養代謝</a:t>
            </a:r>
            <a:endParaRPr lang="ja-JP" sz="2400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21</a:t>
            </a:fld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0" y="1428736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中村　肇</a:t>
            </a:r>
            <a:r>
              <a:rPr kumimoji="1" lang="en-US" altLang="ja-JP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: </a:t>
            </a:r>
            <a:r>
              <a:rPr kumimoji="1" lang="ja-JP" altLang="en-US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小児科臨床</a:t>
            </a:r>
            <a:r>
              <a:rPr kumimoji="1" lang="en-US" altLang="ja-JP" sz="1800" i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, 1975</a:t>
            </a:r>
            <a:endParaRPr kumimoji="1" lang="ja-JP" altLang="en-US" sz="1800" i="1" dirty="0">
              <a:solidFill>
                <a:srgbClr val="FF0000"/>
              </a:solidFill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81922" name="Picture 2" descr="C:\Users\Nakamura\Desktop\eiyo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1214414" y="2000240"/>
            <a:ext cx="6024580" cy="4376477"/>
          </a:xfrm>
          <a:prstGeom prst="rect">
            <a:avLst/>
          </a:prstGeom>
          <a:noFill/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2CA99-0558-41CB-97A5-1693182235A4}" type="slidenum">
              <a:rPr lang="en-US" altLang="ja-JP"/>
              <a:pPr>
                <a:defRPr/>
              </a:pPr>
              <a:t>22</a:t>
            </a:fld>
            <a:endParaRPr lang="en-US" altLang="ja-JP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"/>
            <a:ext cx="425608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81000" y="2590800"/>
            <a:ext cx="5562600" cy="403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5395913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ja-JP" altLang="en-US" sz="1800" b="1" dirty="0">
                <a:solidFill>
                  <a:srgbClr val="663300"/>
                </a:solidFill>
                <a:latin typeface="ＭＳ 明朝" pitchFamily="17" charset="-128"/>
                <a:ea typeface="ＭＳ 明朝" pitchFamily="17" charset="-128"/>
              </a:rPr>
              <a:t>在胎</a:t>
            </a:r>
            <a:r>
              <a:rPr kumimoji="1" lang="en-US" altLang="ja-JP" sz="1800" b="1" dirty="0">
                <a:solidFill>
                  <a:srgbClr val="663300"/>
                </a:solidFill>
                <a:latin typeface="ＭＳ 明朝" pitchFamily="17" charset="-128"/>
                <a:ea typeface="ＭＳ 明朝" pitchFamily="17" charset="-128"/>
              </a:rPr>
              <a:t> 28</a:t>
            </a:r>
            <a:r>
              <a:rPr kumimoji="1" lang="ja-JP" altLang="en-US" sz="1800" b="1" dirty="0">
                <a:solidFill>
                  <a:srgbClr val="663300"/>
                </a:solidFill>
                <a:latin typeface="ＭＳ 明朝" pitchFamily="17" charset="-128"/>
                <a:ea typeface="ＭＳ 明朝" pitchFamily="17" charset="-128"/>
              </a:rPr>
              <a:t>週、出生体重</a:t>
            </a:r>
            <a:r>
              <a:rPr kumimoji="1" lang="en-US" altLang="ja-JP" sz="1800" b="1" dirty="0">
                <a:solidFill>
                  <a:srgbClr val="663300"/>
                </a:solidFill>
                <a:latin typeface="ＭＳ 明朝" pitchFamily="17" charset="-128"/>
                <a:ea typeface="ＭＳ 明朝" pitchFamily="17" charset="-128"/>
              </a:rPr>
              <a:t> 620 g</a:t>
            </a:r>
            <a:r>
              <a:rPr kumimoji="1" lang="ja-JP" altLang="en-US" sz="1800" b="1" dirty="0" err="1">
                <a:solidFill>
                  <a:srgbClr val="663300"/>
                </a:solidFill>
                <a:latin typeface="ＭＳ 明朝" pitchFamily="17" charset="-128"/>
                <a:ea typeface="ＭＳ 明朝" pitchFamily="17" charset="-128"/>
              </a:rPr>
              <a:t>、</a:t>
            </a:r>
            <a:endParaRPr kumimoji="1" lang="en-US" altLang="ja-JP" sz="1800" b="1" dirty="0">
              <a:solidFill>
                <a:srgbClr val="663300"/>
              </a:solidFill>
              <a:latin typeface="ＭＳ 明朝" pitchFamily="17" charset="-128"/>
              <a:ea typeface="ＭＳ 明朝" pitchFamily="17" charset="-128"/>
            </a:endParaRPr>
          </a:p>
          <a:p>
            <a:pPr algn="ctr" eaLnBrk="1" hangingPunct="1"/>
            <a:r>
              <a:rPr kumimoji="1" lang="en-US" altLang="ja-JP" sz="1800" b="1" dirty="0">
                <a:solidFill>
                  <a:srgbClr val="663300"/>
                </a:solidFill>
                <a:latin typeface="ＭＳ 明朝" pitchFamily="17" charset="-128"/>
                <a:ea typeface="ＭＳ 明朝" pitchFamily="17" charset="-128"/>
              </a:rPr>
              <a:t>1976</a:t>
            </a:r>
            <a:r>
              <a:rPr kumimoji="1" lang="ja-JP" altLang="en-US" sz="1800" b="1" dirty="0">
                <a:solidFill>
                  <a:srgbClr val="663300"/>
                </a:solidFill>
                <a:latin typeface="ＭＳ 明朝" pitchFamily="17" charset="-128"/>
                <a:ea typeface="ＭＳ 明朝" pitchFamily="17" charset="-128"/>
              </a:rPr>
              <a:t>年</a:t>
            </a:r>
            <a:r>
              <a:rPr kumimoji="1" lang="en-US" altLang="ja-JP" sz="1800" b="1" dirty="0">
                <a:solidFill>
                  <a:srgbClr val="663300"/>
                </a:solidFill>
                <a:latin typeface="ＭＳ 明朝" pitchFamily="17" charset="-128"/>
                <a:ea typeface="ＭＳ 明朝" pitchFamily="17" charset="-128"/>
              </a:rPr>
              <a:t>9</a:t>
            </a:r>
            <a:r>
              <a:rPr kumimoji="1" lang="ja-JP" altLang="en-US" sz="1800" b="1" dirty="0">
                <a:solidFill>
                  <a:srgbClr val="663300"/>
                </a:solidFill>
                <a:latin typeface="ＭＳ 明朝" pitchFamily="17" charset="-128"/>
                <a:ea typeface="ＭＳ 明朝" pitchFamily="17" charset="-128"/>
              </a:rPr>
              <a:t>月出生</a:t>
            </a:r>
            <a:endParaRPr kumimoji="1" lang="ja-JP" altLang="en-US" sz="18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9"/>
            <a:ext cx="7715304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六胎児中の１子の生後経過</a:t>
            </a:r>
            <a:endParaRPr lang="ja-JP" sz="2400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23</a:t>
            </a:fld>
            <a:endParaRPr lang="en-US" altLang="ja-JP" dirty="0"/>
          </a:p>
        </p:txBody>
      </p:sp>
      <p:pic>
        <p:nvPicPr>
          <p:cNvPr id="87042" name="Picture 2" descr="C:\Users\Nakamura\Desktop\tatai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83591" y="-269135"/>
            <a:ext cx="4929222" cy="7324832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6000760" y="2643182"/>
            <a:ext cx="2467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1976.9.15.</a:t>
            </a:r>
            <a:r>
              <a:rPr kumimoji="1" lang="ja-JP" altLang="en-US" sz="1800" dirty="0" smtClean="0">
                <a:latin typeface="+mn-lt"/>
              </a:rPr>
              <a:t>生まれ</a:t>
            </a:r>
            <a:endParaRPr kumimoji="1" lang="en-US" altLang="ja-JP" sz="1800" dirty="0" smtClean="0">
              <a:latin typeface="+mn-lt"/>
            </a:endParaRPr>
          </a:p>
          <a:p>
            <a:r>
              <a:rPr kumimoji="1" lang="en-US" altLang="ja-JP" sz="1800" dirty="0" smtClean="0">
                <a:latin typeface="+mn-lt"/>
              </a:rPr>
              <a:t>GA: 28w4d, B</a:t>
            </a:r>
            <a:r>
              <a:rPr kumimoji="1" lang="ja-JP" altLang="en-US" sz="1800" dirty="0" err="1" smtClean="0">
                <a:latin typeface="+mn-lt"/>
              </a:rPr>
              <a:t>ｗ</a:t>
            </a:r>
            <a:r>
              <a:rPr kumimoji="1" lang="en-US" altLang="ja-JP" sz="1800" dirty="0" smtClean="0">
                <a:latin typeface="+mn-lt"/>
              </a:rPr>
              <a:t>: 620g</a:t>
            </a:r>
            <a:endParaRPr kumimoji="1" lang="ja-JP" altLang="en-US" sz="1800" dirty="0">
              <a:latin typeface="+mn-lt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785786" y="92867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144B-CE6E-40C8-A3D1-1D57A2C5A763}" type="slidenum">
              <a:rPr lang="en-US" altLang="ja-JP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5572140"/>
            <a:ext cx="7572428" cy="762000"/>
          </a:xfrm>
        </p:spPr>
        <p:txBody>
          <a:bodyPr/>
          <a:lstStyle/>
          <a:p>
            <a:pPr eaLnBrk="1" hangingPunct="1"/>
            <a:r>
              <a:rPr lang="en-US" altLang="ja-JP" sz="2400" i="1" dirty="0" smtClean="0">
                <a:solidFill>
                  <a:srgbClr val="008000"/>
                </a:solidFill>
                <a:latin typeface="Helvetica" pitchFamily="34" charset="0"/>
              </a:rPr>
              <a:t>Wedding Party at Kobe Plaza Hotel,  July 7,  2002</a:t>
            </a:r>
            <a:endParaRPr lang="en-US" altLang="ja-JP" sz="2400" i="1" dirty="0" smtClean="0">
              <a:solidFill>
                <a:srgbClr val="008000"/>
              </a:solidFill>
              <a:latin typeface="Times" charset="0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4008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857232"/>
            <a:ext cx="6858048" cy="50006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ja-JP" sz="3200" b="1" dirty="0" smtClean="0">
                <a:solidFill>
                  <a:srgbClr val="FF0000"/>
                </a:solidFill>
                <a:latin typeface="+mj-ea"/>
              </a:rPr>
              <a:t>Protein requirement for premature infants</a:t>
            </a:r>
            <a:endParaRPr lang="ja-JP" sz="3200" dirty="0" smtClean="0">
              <a:solidFill>
                <a:srgbClr val="663300"/>
              </a:solidFill>
              <a:latin typeface="平成明朝" charset="-128"/>
              <a:ea typeface="平成明朝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25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720" y="2285992"/>
            <a:ext cx="84296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  <a:tabLst>
                <a:tab pos="2328863" algn="l"/>
              </a:tabLst>
            </a:pPr>
            <a:r>
              <a:rPr kumimoji="1" lang="en-US" altLang="ja-JP" sz="1800" dirty="0" smtClean="0"/>
              <a:t>Gordon </a:t>
            </a:r>
            <a:r>
              <a:rPr kumimoji="1" lang="en-US" altLang="ja-JP" sz="1800" i="1" dirty="0" smtClean="0"/>
              <a:t>et al</a:t>
            </a:r>
            <a:r>
              <a:rPr kumimoji="1" lang="en-US" altLang="ja-JP" sz="1800" dirty="0" smtClean="0"/>
              <a:t>.(1947) 	6g/kg/d</a:t>
            </a:r>
            <a:r>
              <a:rPr kumimoji="1" lang="ja-JP" altLang="en-US" sz="1800" dirty="0" smtClean="0"/>
              <a:t>なら母乳より体重増加がよい</a:t>
            </a:r>
            <a:endParaRPr kumimoji="1" lang="en-US" altLang="ja-JP" sz="1800" dirty="0" smtClean="0"/>
          </a:p>
          <a:p>
            <a:pPr marL="182563" indent="-182563">
              <a:buFont typeface="Arial" pitchFamily="34" charset="0"/>
              <a:buChar char="•"/>
              <a:tabLst>
                <a:tab pos="2328863" algn="l"/>
              </a:tabLst>
            </a:pPr>
            <a:endParaRPr kumimoji="1" lang="en-US" altLang="ja-JP" sz="1800" dirty="0" smtClean="0"/>
          </a:p>
          <a:p>
            <a:pPr marL="182563" indent="-182563">
              <a:buFont typeface="Arial" pitchFamily="34" charset="0"/>
              <a:buChar char="•"/>
              <a:tabLst>
                <a:tab pos="2328863" algn="l"/>
              </a:tabLst>
            </a:pPr>
            <a:r>
              <a:rPr kumimoji="1" lang="en-US" altLang="ja-JP" sz="1800" dirty="0" err="1" smtClean="0"/>
              <a:t>Omans</a:t>
            </a:r>
            <a:r>
              <a:rPr kumimoji="1" lang="en-US" altLang="ja-JP" sz="1800" dirty="0" smtClean="0"/>
              <a:t> </a:t>
            </a:r>
            <a:r>
              <a:rPr kumimoji="1" lang="en-US" altLang="ja-JP" sz="1800" i="1" dirty="0" smtClean="0"/>
              <a:t>et al</a:t>
            </a:r>
            <a:r>
              <a:rPr kumimoji="1" lang="en-US" altLang="ja-JP" sz="1800" dirty="0" smtClean="0"/>
              <a:t>.(1961) 	3~8g/kg/d</a:t>
            </a:r>
            <a:r>
              <a:rPr kumimoji="1" lang="ja-JP" altLang="en-US" sz="1800" dirty="0" smtClean="0"/>
              <a:t>で体重増加は同じ</a:t>
            </a:r>
            <a:endParaRPr kumimoji="1" lang="en-US" altLang="ja-JP" sz="1800" dirty="0" smtClean="0"/>
          </a:p>
          <a:p>
            <a:pPr marL="182563" indent="-182563">
              <a:buFont typeface="Arial" pitchFamily="34" charset="0"/>
              <a:buChar char="•"/>
              <a:tabLst>
                <a:tab pos="2328863" algn="l"/>
              </a:tabLst>
            </a:pPr>
            <a:endParaRPr kumimoji="1" lang="en-US" altLang="ja-JP" sz="1800" dirty="0" smtClean="0"/>
          </a:p>
          <a:p>
            <a:pPr marL="182563" indent="-182563">
              <a:buFont typeface="Arial" pitchFamily="34" charset="0"/>
              <a:buChar char="•"/>
              <a:tabLst>
                <a:tab pos="2328863" algn="l"/>
              </a:tabLst>
            </a:pPr>
            <a:r>
              <a:rPr kumimoji="1" lang="en-US" altLang="ja-JP" sz="1800" dirty="0" smtClean="0"/>
              <a:t>Davidson</a:t>
            </a:r>
            <a:r>
              <a:rPr kumimoji="1" lang="ja-JP" altLang="en-US" sz="1800" dirty="0" smtClean="0"/>
              <a:t> </a:t>
            </a:r>
            <a:r>
              <a:rPr kumimoji="1" lang="en-US" altLang="ja-JP" sz="1800" i="1" dirty="0" smtClean="0"/>
              <a:t>et al</a:t>
            </a:r>
            <a:r>
              <a:rPr kumimoji="1" lang="en-US" altLang="ja-JP" sz="1800" dirty="0" smtClean="0"/>
              <a:t>.(1967)	</a:t>
            </a:r>
            <a:r>
              <a:rPr kumimoji="1" lang="ja-JP" altLang="en-US" sz="1800" dirty="0" smtClean="0"/>
              <a:t>最少蛋白摂取量として</a:t>
            </a:r>
            <a:r>
              <a:rPr kumimoji="1" lang="en-US" altLang="ja-JP" sz="1800" dirty="0" smtClean="0"/>
              <a:t>4g/kg/d</a:t>
            </a:r>
            <a:r>
              <a:rPr kumimoji="1" lang="ja-JP" altLang="en-US" sz="1800" dirty="0" smtClean="0"/>
              <a:t>なら体重増加がよい</a:t>
            </a:r>
            <a:endParaRPr kumimoji="1" lang="en-US" altLang="ja-JP" sz="1800" dirty="0" smtClean="0"/>
          </a:p>
          <a:p>
            <a:pPr marL="182563" indent="-182563">
              <a:buFont typeface="Arial" pitchFamily="34" charset="0"/>
              <a:buChar char="•"/>
              <a:tabLst>
                <a:tab pos="2328863" algn="l"/>
              </a:tabLst>
            </a:pPr>
            <a:endParaRPr kumimoji="1" lang="en-US" altLang="ja-JP" sz="1800" dirty="0" smtClean="0"/>
          </a:p>
          <a:p>
            <a:pPr marL="182563" indent="-182563">
              <a:buFont typeface="Arial" pitchFamily="34" charset="0"/>
              <a:buChar char="•"/>
              <a:tabLst>
                <a:tab pos="2328863" algn="l"/>
              </a:tabLst>
            </a:pPr>
            <a:r>
              <a:rPr kumimoji="1" lang="ja-JP" altLang="en-US" sz="1800" dirty="0" smtClean="0"/>
              <a:t>平田美穂ら</a:t>
            </a:r>
            <a:r>
              <a:rPr kumimoji="1" lang="en-US" altLang="ja-JP" sz="1800" dirty="0" smtClean="0"/>
              <a:t> (1969)	</a:t>
            </a:r>
            <a:r>
              <a:rPr kumimoji="1" lang="ja-JP" altLang="en-US" sz="1800" dirty="0" smtClean="0"/>
              <a:t>牛乳蛋白濃度が</a:t>
            </a:r>
            <a:r>
              <a:rPr kumimoji="1" lang="en-US" altLang="ja-JP" sz="1800" dirty="0" smtClean="0"/>
              <a:t>2%</a:t>
            </a:r>
            <a:r>
              <a:rPr kumimoji="1" lang="ja-JP" altLang="en-US" sz="1800" dirty="0" smtClean="0"/>
              <a:t>（</a:t>
            </a:r>
            <a:r>
              <a:rPr kumimoji="1" lang="en-US" altLang="ja-JP" sz="1800" dirty="0" smtClean="0"/>
              <a:t>2/3</a:t>
            </a:r>
            <a:r>
              <a:rPr kumimoji="1" lang="ja-JP" altLang="en-US" sz="1800" dirty="0" smtClean="0"/>
              <a:t>希釈牛乳）を越えると、腸管を</a:t>
            </a:r>
            <a:r>
              <a:rPr kumimoji="1" lang="en-US" altLang="ja-JP" sz="1800" dirty="0" smtClean="0"/>
              <a:t>	</a:t>
            </a:r>
            <a:r>
              <a:rPr kumimoji="1" lang="ja-JP" altLang="en-US" sz="1800" dirty="0" smtClean="0"/>
              <a:t>そのまま通り抜け、尿中にペプタイドとし排泄される。</a:t>
            </a:r>
            <a:endParaRPr kumimoji="1" lang="en-US" altLang="ja-JP" sz="1800" dirty="0" smtClean="0"/>
          </a:p>
          <a:p>
            <a:pPr marL="182563" indent="-182563">
              <a:buFont typeface="Arial" pitchFamily="34" charset="0"/>
              <a:buChar char="•"/>
              <a:tabLst>
                <a:tab pos="2328863" algn="l"/>
              </a:tabLst>
            </a:pPr>
            <a:endParaRPr kumimoji="1" lang="en-US" altLang="ja-JP" sz="1800" dirty="0" smtClean="0"/>
          </a:p>
          <a:p>
            <a:pPr marL="182563" indent="-182563">
              <a:buFont typeface="Arial" pitchFamily="34" charset="0"/>
              <a:buChar char="•"/>
              <a:tabLst>
                <a:tab pos="2328863" algn="l"/>
              </a:tabLst>
            </a:pPr>
            <a:r>
              <a:rPr kumimoji="1" lang="en-US" altLang="ja-JP" sz="1800" dirty="0" err="1" smtClean="0"/>
              <a:t>Raiha</a:t>
            </a:r>
            <a:r>
              <a:rPr kumimoji="1" lang="en-US" altLang="ja-JP" sz="1800" dirty="0" smtClean="0"/>
              <a:t> </a:t>
            </a:r>
            <a:r>
              <a:rPr kumimoji="1" lang="en-US" altLang="ja-JP" sz="1800" i="1" dirty="0" smtClean="0"/>
              <a:t>et al.</a:t>
            </a:r>
            <a:r>
              <a:rPr kumimoji="1" lang="en-US" altLang="ja-JP" sz="1800" dirty="0" smtClean="0"/>
              <a:t>(1976)	Milk protein quantity and quality in low-</a:t>
            </a:r>
            <a:r>
              <a:rPr kumimoji="1" lang="en-US" altLang="ja-JP" sz="1800" dirty="0" err="1" smtClean="0"/>
              <a:t>birthweight</a:t>
            </a:r>
            <a:r>
              <a:rPr kumimoji="1" lang="en-US" altLang="ja-JP" sz="1800" dirty="0" smtClean="0"/>
              <a:t> </a:t>
            </a:r>
            <a:r>
              <a:rPr kumimoji="1" lang="en-US" altLang="ja-JP" sz="1800" dirty="0" err="1" smtClean="0"/>
              <a:t>infants:I</a:t>
            </a:r>
            <a:r>
              <a:rPr kumimoji="1" lang="en-US" altLang="ja-JP" sz="1800" dirty="0" smtClean="0"/>
              <a:t>. 	Metabolic responses and effects on growth. </a:t>
            </a:r>
            <a:r>
              <a:rPr kumimoji="1" lang="en-US" altLang="ja-JP" sz="1800" i="1" dirty="0" smtClean="0"/>
              <a:t>In Pediatrics</a:t>
            </a:r>
            <a:endParaRPr kumimoji="1" lang="ja-JP" altLang="en-US" sz="1800" i="1" dirty="0" smtClean="0"/>
          </a:p>
          <a:p>
            <a:pPr marL="182563" indent="-182563">
              <a:buFont typeface="Arial" pitchFamily="34" charset="0"/>
              <a:buChar char="•"/>
              <a:tabLst>
                <a:tab pos="3321050" algn="l"/>
              </a:tabLst>
            </a:pP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7715304" cy="128588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rgbClr val="FF0000"/>
                </a:solidFill>
                <a:latin typeface="+mj-ea"/>
              </a:rPr>
              <a:t>Milk protein quantity and quality in low-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+mj-ea"/>
              </a:rPr>
              <a:t>birthweight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</a:rPr>
              <a:t> infants: Metabolic responses and effects on growth. </a:t>
            </a:r>
            <a:endParaRPr lang="ja-JP" sz="2400" dirty="0" smtClean="0">
              <a:solidFill>
                <a:srgbClr val="663300"/>
              </a:solidFill>
              <a:latin typeface="平成明朝" charset="-128"/>
              <a:ea typeface="平成明朝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26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6182" y="1428736"/>
            <a:ext cx="416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  <a:latin typeface="+mj-ea"/>
                <a:ea typeface="+mj-ea"/>
                <a:cs typeface="Arial" pitchFamily="34" charset="0"/>
              </a:rPr>
              <a:t>by </a:t>
            </a:r>
            <a:r>
              <a:rPr kumimoji="1" lang="en-US" altLang="ja-JP" i="1" dirty="0" err="1" smtClean="0">
                <a:solidFill>
                  <a:srgbClr val="FF0000"/>
                </a:solidFill>
                <a:latin typeface="+mj-ea"/>
                <a:ea typeface="+mj-ea"/>
                <a:cs typeface="Arial" pitchFamily="34" charset="0"/>
              </a:rPr>
              <a:t>Raiha</a:t>
            </a:r>
            <a:r>
              <a:rPr kumimoji="1" lang="en-US" altLang="ja-JP" i="1" dirty="0" smtClean="0">
                <a:solidFill>
                  <a:srgbClr val="FF0000"/>
                </a:solidFill>
                <a:latin typeface="+mj-ea"/>
                <a:ea typeface="+mj-ea"/>
                <a:cs typeface="Arial" pitchFamily="34" charset="0"/>
              </a:rPr>
              <a:t> et al.: Pediatrics 1976</a:t>
            </a:r>
            <a:endParaRPr kumimoji="1" lang="ja-JP" altLang="en-US" i="1" dirty="0">
              <a:solidFill>
                <a:srgbClr val="FF0000"/>
              </a:solidFill>
              <a:latin typeface="+mj-ea"/>
              <a:ea typeface="+mj-ea"/>
              <a:cs typeface="Arial" pitchFamily="34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500034" y="2214554"/>
          <a:ext cx="7840322" cy="3071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8647"/>
                <a:gridCol w="1168335"/>
                <a:gridCol w="1168335"/>
                <a:gridCol w="1168335"/>
                <a:gridCol w="1168335"/>
                <a:gridCol w="1168335"/>
              </a:tblGrid>
              <a:tr h="900711">
                <a:tc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  <a:p>
                      <a:r>
                        <a:rPr kumimoji="1" lang="en-US" altLang="ja-JP" sz="1400" dirty="0" smtClean="0"/>
                        <a:t>(Whey/Casein)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F1: 1.5% (60:40)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F2: 3.0% (60:40)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F3: 1.5% (18:82)</a:t>
                      </a:r>
                      <a:endParaRPr kumimoji="1" lang="ja-JP" altLang="en-US" sz="1400" dirty="0" smtClean="0"/>
                    </a:p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F4: 3.0% (18:82)</a:t>
                      </a:r>
                      <a:endParaRPr kumimoji="1" lang="ja-JP" altLang="en-US" sz="1400" dirty="0" smtClean="0"/>
                    </a:p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Human</a:t>
                      </a:r>
                    </a:p>
                    <a:p>
                      <a:pPr algn="ctr"/>
                      <a:r>
                        <a:rPr kumimoji="1" lang="en-US" altLang="ja-JP" sz="1400" dirty="0" smtClean="0"/>
                        <a:t>Milk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7423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Weight gain, crown-rump length, HC, femoral length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=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=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=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=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=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BUN,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baseline="0" dirty="0" err="1" smtClean="0"/>
                        <a:t>Osm</a:t>
                      </a:r>
                      <a:r>
                        <a:rPr kumimoji="1" lang="en-US" altLang="ja-JP" sz="1400" baseline="0" dirty="0" smtClean="0"/>
                        <a:t>, TP, Alb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latin typeface="+mj-lt"/>
                          <a:ea typeface="+mn-ea"/>
                        </a:rPr>
                        <a:t>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latin typeface="+mj-lt"/>
                          <a:ea typeface="+mn-ea"/>
                        </a:rPr>
                        <a:t>↑↑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latin typeface="+mj-lt"/>
                          <a:ea typeface="+mn-ea"/>
                        </a:rPr>
                        <a:t>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latin typeface="+mj-lt"/>
                          <a:ea typeface="+mn-ea"/>
                        </a:rPr>
                        <a:t>↑↑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+mj-lt"/>
                          <a:ea typeface="+mn-ea"/>
                        </a:rPr>
                        <a:t>→</a:t>
                      </a:r>
                      <a:endParaRPr kumimoji="1" lang="ja-JP" altLang="en-US" sz="1600" b="1" dirty="0">
                        <a:latin typeface="+mj-lt"/>
                        <a:ea typeface="+mn-ea"/>
                      </a:endParaRP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lt"/>
                          <a:ea typeface="+mn-ea"/>
                        </a:rPr>
                        <a:t>Metabolic acidosis</a:t>
                      </a:r>
                      <a:endParaRPr kumimoji="1" lang="ja-JP" altLang="en-US" sz="14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+mj-lt"/>
                          <a:ea typeface="+mn-ea"/>
                        </a:rPr>
                        <a:t>→</a:t>
                      </a:r>
                      <a:endParaRPr kumimoji="1" lang="ja-JP" altLang="en-US" sz="1600" b="1" dirty="0">
                        <a:latin typeface="+mj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latin typeface="+mj-lt"/>
                          <a:ea typeface="+mn-ea"/>
                        </a:rPr>
                        <a:t>↑↑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latin typeface="+mj-lt"/>
                          <a:ea typeface="+mn-ea"/>
                        </a:rPr>
                        <a:t>↑↑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>
                          <a:latin typeface="+mj-lt"/>
                          <a:ea typeface="+mn-ea"/>
                        </a:rPr>
                        <a:t>↑↑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+mj-lt"/>
                          <a:ea typeface="+mn-ea"/>
                        </a:rPr>
                        <a:t>→</a:t>
                      </a:r>
                      <a:endParaRPr kumimoji="1" lang="ja-JP" altLang="en-US" sz="1600" b="1" dirty="0">
                        <a:latin typeface="+mj-lt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000100" y="5500702"/>
            <a:ext cx="6879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 smtClean="0">
                <a:latin typeface="+mj-lt"/>
              </a:rPr>
              <a:t>Bw</a:t>
            </a:r>
            <a:r>
              <a:rPr kumimoji="1" lang="en-US" altLang="ja-JP" sz="1800" dirty="0" smtClean="0">
                <a:latin typeface="+mj-lt"/>
              </a:rPr>
              <a:t>&lt;2100g, T1=28 to 30 wks , T2=31 to 33 wks , T3=34 to 36 wks</a:t>
            </a:r>
          </a:p>
          <a:p>
            <a:endParaRPr kumimoji="1" lang="en-US" altLang="ja-JP" sz="1800" dirty="0" smtClean="0">
              <a:latin typeface="+mj-lt"/>
            </a:endParaRPr>
          </a:p>
          <a:p>
            <a:r>
              <a:rPr kumimoji="1" lang="en-US" altLang="ja-JP" sz="1800" dirty="0" err="1" smtClean="0">
                <a:latin typeface="+mj-lt"/>
              </a:rPr>
              <a:t>Isocaloric</a:t>
            </a:r>
            <a:r>
              <a:rPr kumimoji="1" lang="ja-JP" altLang="en-US" sz="1800" dirty="0" smtClean="0">
                <a:latin typeface="+mj-lt"/>
              </a:rPr>
              <a:t>：</a:t>
            </a:r>
            <a:r>
              <a:rPr kumimoji="1" lang="en-US" altLang="ja-JP" sz="1800" dirty="0" smtClean="0">
                <a:latin typeface="+mj-lt"/>
              </a:rPr>
              <a:t>117kcal/150mL/kg/d, HM</a:t>
            </a:r>
            <a:r>
              <a:rPr kumimoji="1" lang="ja-JP" altLang="en-US" sz="1400" dirty="0" smtClean="0">
                <a:latin typeface="+mj-lt"/>
              </a:rPr>
              <a:t>のみ</a:t>
            </a:r>
            <a:r>
              <a:rPr kumimoji="1" lang="en-US" altLang="ja-JP" sz="1800" dirty="0" smtClean="0">
                <a:latin typeface="+mj-lt"/>
              </a:rPr>
              <a:t> : 170mL</a:t>
            </a:r>
            <a:endParaRPr kumimoji="1" lang="ja-JP" alt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A6054-4914-4DD6-9EF4-017CC1D15364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5" name="正方形/長方形 4"/>
          <p:cNvSpPr/>
          <p:nvPr/>
        </p:nvSpPr>
        <p:spPr>
          <a:xfrm>
            <a:off x="1142976" y="357166"/>
            <a:ext cx="7215238" cy="62865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C:\Users\Nakamura\Desktop\栄養研究会\van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092102" cy="620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143932" cy="11430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ja-JP" sz="2700" b="1" dirty="0" smtClean="0">
                <a:solidFill>
                  <a:srgbClr val="FF0000"/>
                </a:solidFill>
                <a:latin typeface="+mj-ea"/>
              </a:rPr>
              <a:t>Early Lipid and High Dose Amino Acid Supplementation Stimulates Anabolism in Preterm Infants</a:t>
            </a:r>
            <a:endParaRPr lang="ja-JP" sz="3200" dirty="0" smtClean="0">
              <a:solidFill>
                <a:srgbClr val="663300"/>
              </a:solidFill>
              <a:latin typeface="平成明朝" charset="-128"/>
              <a:ea typeface="平成明朝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28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1026" name="Picture 2" descr="C:\Users\Nakamura\Desktop\153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00438"/>
            <a:ext cx="5476875" cy="2752725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1142976" y="1428736"/>
            <a:ext cx="702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b="1" i="1" dirty="0" smtClean="0">
                <a:solidFill>
                  <a:srgbClr val="FF0000"/>
                </a:solidFill>
              </a:rPr>
              <a:t>by </a:t>
            </a:r>
            <a:r>
              <a:rPr lang="en-US" altLang="ja-JP" b="1" i="1" dirty="0" err="1" smtClean="0">
                <a:solidFill>
                  <a:srgbClr val="FF0000"/>
                </a:solidFill>
              </a:rPr>
              <a:t>Vlaardingerbroek</a:t>
            </a:r>
            <a:r>
              <a:rPr lang="en-US" altLang="ja-JP" b="1" i="1" dirty="0" smtClean="0">
                <a:solidFill>
                  <a:srgbClr val="FF0000"/>
                </a:solidFill>
              </a:rPr>
              <a:t> H et al. at PAS 2010, Vancouver</a:t>
            </a:r>
            <a:endParaRPr lang="ja-JP" altLang="en-US" b="1" i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1538" y="57864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14348" y="221455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/>
              <a:t>OBJECTIVE: To investigate the safety and efficacy of intravenous lipid and high dose amino acid (AA) supplementation from birth onwards to VLBW infants.</a:t>
            </a:r>
            <a:endParaRPr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143932" cy="11430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ja-JP" sz="2700" b="1" dirty="0" smtClean="0">
                <a:solidFill>
                  <a:srgbClr val="FF0000"/>
                </a:solidFill>
                <a:latin typeface="+mj-ea"/>
              </a:rPr>
              <a:t>Early Lipid and High Dose Amino Acid Supplementation Stimulates Anabolism in Preterm Infants</a:t>
            </a:r>
            <a:endParaRPr lang="ja-JP" sz="3200" dirty="0" smtClean="0">
              <a:solidFill>
                <a:srgbClr val="663300"/>
              </a:solidFill>
              <a:latin typeface="平成明朝" charset="-128"/>
              <a:ea typeface="平成明朝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29</a:t>
            </a:fld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1142976" y="1428736"/>
            <a:ext cx="702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b="1" i="1" dirty="0" smtClean="0">
                <a:solidFill>
                  <a:srgbClr val="FF0000"/>
                </a:solidFill>
              </a:rPr>
              <a:t>by </a:t>
            </a:r>
            <a:r>
              <a:rPr lang="en-US" altLang="ja-JP" b="1" i="1" dirty="0" err="1" smtClean="0">
                <a:solidFill>
                  <a:srgbClr val="FF0000"/>
                </a:solidFill>
              </a:rPr>
              <a:t>Vlaardingerbroek</a:t>
            </a:r>
            <a:r>
              <a:rPr lang="en-US" altLang="ja-JP" b="1" i="1" dirty="0" smtClean="0">
                <a:solidFill>
                  <a:srgbClr val="FF0000"/>
                </a:solidFill>
              </a:rPr>
              <a:t> H et al. at PAS 2010, Vancouver</a:t>
            </a:r>
            <a:endParaRPr lang="ja-JP" altLang="en-US" b="1" i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1538" y="57864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928662" y="5500702"/>
            <a:ext cx="7429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Triglyceride remained &lt; 3 </a:t>
            </a:r>
            <a:r>
              <a:rPr lang="en-US" altLang="ja-JP" sz="1400" dirty="0" err="1" smtClean="0"/>
              <a:t>mmol</a:t>
            </a:r>
            <a:r>
              <a:rPr lang="en-US" altLang="ja-JP" sz="1400" dirty="0" smtClean="0"/>
              <a:t>/L in all groups. </a:t>
            </a:r>
          </a:p>
          <a:p>
            <a:endParaRPr lang="en-US" altLang="ja-JP" sz="1400" dirty="0" smtClean="0"/>
          </a:p>
          <a:p>
            <a:r>
              <a:rPr lang="en-US" altLang="ja-JP" sz="1600" dirty="0" smtClean="0"/>
              <a:t>CONCLUSIONS: Introduction of lipids at 2 g/(</a:t>
            </a:r>
            <a:r>
              <a:rPr lang="en-US" altLang="ja-JP" sz="1600" dirty="0" err="1" smtClean="0"/>
              <a:t>kg.d</a:t>
            </a:r>
            <a:r>
              <a:rPr lang="en-US" altLang="ja-JP" sz="1600" dirty="0" smtClean="0"/>
              <a:t>) and amino acids at 3.6 g/(</a:t>
            </a:r>
            <a:r>
              <a:rPr lang="en-US" altLang="ja-JP" sz="1600" dirty="0" err="1" smtClean="0"/>
              <a:t>kg.d</a:t>
            </a:r>
            <a:r>
              <a:rPr lang="en-US" altLang="ja-JP" sz="1600" dirty="0" smtClean="0"/>
              <a:t>) from birth onwards seems safe and results in a high rate of anabolism in VLBW infants.</a:t>
            </a:r>
            <a:endParaRPr lang="en-US" altLang="ja-JP" sz="1600" dirty="0"/>
          </a:p>
        </p:txBody>
      </p:sp>
      <p:pic>
        <p:nvPicPr>
          <p:cNvPr id="2" name="Picture 2" descr="C:\Users\Nakamura\Desktop\153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000240"/>
            <a:ext cx="6000792" cy="2875864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2714612" y="4857760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87750" algn="r"/>
              </a:tabLst>
            </a:pPr>
            <a:r>
              <a:rPr lang="en-US" altLang="ja-JP" sz="1400" dirty="0" smtClean="0"/>
              <a:t>control 	10.1 ± 5.4 </a:t>
            </a:r>
            <a:r>
              <a:rPr lang="en-US" altLang="ja-JP" sz="1400" dirty="0" err="1" smtClean="0"/>
              <a:t>mmol</a:t>
            </a:r>
            <a:r>
              <a:rPr lang="en-US" altLang="ja-JP" sz="1400" dirty="0" smtClean="0"/>
              <a:t>/L</a:t>
            </a:r>
          </a:p>
          <a:p>
            <a:pPr>
              <a:tabLst>
                <a:tab pos="3587750" algn="r"/>
              </a:tabLst>
            </a:pPr>
            <a:r>
              <a:rPr lang="en-US" altLang="ja-JP" sz="1400" dirty="0" smtClean="0"/>
              <a:t>Intervention A 	7.9 ± 2.2 </a:t>
            </a:r>
            <a:r>
              <a:rPr lang="en-US" altLang="ja-JP" sz="1400" dirty="0" err="1" smtClean="0"/>
              <a:t>mmol</a:t>
            </a:r>
            <a:r>
              <a:rPr lang="en-US" altLang="ja-JP" sz="1400" dirty="0" smtClean="0"/>
              <a:t>/L</a:t>
            </a:r>
          </a:p>
          <a:p>
            <a:pPr>
              <a:tabLst>
                <a:tab pos="3587750" algn="r"/>
              </a:tabLst>
            </a:pPr>
            <a:r>
              <a:rPr lang="en-US" altLang="ja-JP" sz="1400" dirty="0" smtClean="0"/>
              <a:t>Intervention B	11.1 ± 3.7 </a:t>
            </a:r>
            <a:r>
              <a:rPr lang="en-US" altLang="ja-JP" sz="1400" dirty="0" err="1" smtClean="0"/>
              <a:t>mmol</a:t>
            </a:r>
            <a:r>
              <a:rPr lang="en-US" altLang="ja-JP" sz="1400" dirty="0" smtClean="0"/>
              <a:t>/L</a:t>
            </a:r>
            <a:endParaRPr lang="ja-JP" altLang="en-US" sz="1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950570" y="4857760"/>
            <a:ext cx="1478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Plasma urea </a:t>
            </a:r>
            <a:r>
              <a:rPr lang="en-US" altLang="ja-JP" sz="1400" dirty="0" err="1" smtClean="0"/>
              <a:t>conc</a:t>
            </a:r>
            <a:r>
              <a:rPr lang="en-US" altLang="ja-JP" sz="1400" dirty="0" smtClean="0"/>
              <a:t>:</a:t>
            </a:r>
            <a:endParaRPr lang="ja-JP" altLang="en-US" sz="1400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F7D31F89-0310-4632-B49E-6A6F3FC9578D}" type="slidenum">
              <a:rPr lang="en-US" altLang="ja-JP"/>
              <a:pPr>
                <a:defRPr/>
              </a:pPr>
              <a:t>3</a:t>
            </a:fld>
            <a:endParaRPr lang="en-US" altLang="ja-JP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2428860" y="3794132"/>
            <a:ext cx="4143404" cy="1706570"/>
            <a:chOff x="2500298" y="4071942"/>
            <a:chExt cx="4143404" cy="1706570"/>
          </a:xfrm>
        </p:grpSpPr>
        <p:sp>
          <p:nvSpPr>
            <p:cNvPr id="12" name="正方形/長方形 11"/>
            <p:cNvSpPr/>
            <p:nvPr/>
          </p:nvSpPr>
          <p:spPr>
            <a:xfrm>
              <a:off x="2500298" y="4143380"/>
              <a:ext cx="4143404" cy="157163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aphicFrame>
          <p:nvGraphicFramePr>
            <p:cNvPr id="8" name="グラフ 7"/>
            <p:cNvGraphicFramePr/>
            <p:nvPr/>
          </p:nvGraphicFramePr>
          <p:xfrm>
            <a:off x="2571736" y="4071942"/>
            <a:ext cx="4071966" cy="1706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9" name="正方形/長方形 28"/>
            <p:cNvSpPr/>
            <p:nvPr/>
          </p:nvSpPr>
          <p:spPr>
            <a:xfrm>
              <a:off x="2643174" y="4286256"/>
              <a:ext cx="16818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ja-JP" sz="1400" dirty="0" smtClean="0">
                  <a:latin typeface="平成角ゴシック" charset="-128"/>
                  <a:ea typeface="Arial Unicode MS" pitchFamily="50" charset="-128"/>
                  <a:cs typeface="Arial Unicode MS" pitchFamily="50" charset="-128"/>
                </a:rPr>
                <a:t>雇用者所得前年比 </a:t>
              </a:r>
              <a:endParaRPr lang="ja-JP" altLang="en-US" sz="1400" dirty="0"/>
            </a:p>
          </p:txBody>
        </p:sp>
      </p:grpSp>
      <p:sp>
        <p:nvSpPr>
          <p:cNvPr id="13316" name="正方形/長方形 5"/>
          <p:cNvSpPr>
            <a:spLocks noChangeArrowheads="1"/>
          </p:cNvSpPr>
          <p:nvPr/>
        </p:nvSpPr>
        <p:spPr bwMode="auto">
          <a:xfrm>
            <a:off x="988660" y="500047"/>
            <a:ext cx="6769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ja-JP" sz="2800" dirty="0" smtClean="0">
                <a:solidFill>
                  <a:srgbClr val="FF0000"/>
                </a:solidFill>
                <a:latin typeface="+mj-ea"/>
                <a:ea typeface="+mj-ea"/>
                <a:cs typeface="Arial Unicode MS" pitchFamily="50" charset="-128"/>
              </a:rPr>
              <a:t>国民所得と一人当たり雇用者所得前年比 </a:t>
            </a:r>
            <a:endParaRPr lang="ja-JP" altLang="ja-JP" sz="2800" dirty="0">
              <a:solidFill>
                <a:srgbClr val="FF0000"/>
              </a:solidFill>
              <a:latin typeface="+mj-ea"/>
              <a:ea typeface="+mj-ea"/>
              <a:cs typeface="Arial Unicode MS" pitchFamily="50" charset="-128"/>
            </a:endParaRPr>
          </a:p>
        </p:txBody>
      </p:sp>
      <p:cxnSp>
        <p:nvCxnSpPr>
          <p:cNvPr id="13319" name="直線コネクタ 10"/>
          <p:cNvCxnSpPr>
            <a:cxnSpLocks noChangeShapeType="1"/>
          </p:cNvCxnSpPr>
          <p:nvPr/>
        </p:nvCxnSpPr>
        <p:spPr bwMode="auto">
          <a:xfrm>
            <a:off x="214313" y="1214422"/>
            <a:ext cx="85725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33" name="グループ化 32"/>
          <p:cNvGrpSpPr/>
          <p:nvPr/>
        </p:nvGrpSpPr>
        <p:grpSpPr>
          <a:xfrm>
            <a:off x="1643042" y="5357826"/>
            <a:ext cx="2786082" cy="1094724"/>
            <a:chOff x="1643042" y="5357826"/>
            <a:chExt cx="2786082" cy="1094724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2071670" y="5357826"/>
              <a:ext cx="97654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+mn-ea"/>
                  <a:ea typeface="+mn-ea"/>
                </a:rPr>
                <a:t>朝鮮戦争</a:t>
              </a:r>
              <a:endParaRPr kumimoji="1" lang="en-US" altLang="ja-JP" sz="1400" dirty="0" smtClean="0">
                <a:latin typeface="+mn-ea"/>
                <a:ea typeface="+mn-ea"/>
              </a:endParaRPr>
            </a:p>
            <a:p>
              <a:r>
                <a:rPr kumimoji="1" lang="en-US" altLang="ja-JP" sz="1400" dirty="0" smtClean="0">
                  <a:latin typeface="+mn-ea"/>
                  <a:ea typeface="+mn-ea"/>
                </a:rPr>
                <a:t>50.6</a:t>
              </a:r>
              <a:r>
                <a:rPr kumimoji="1" lang="ja-JP" altLang="en-US" sz="1400" dirty="0" smtClean="0">
                  <a:latin typeface="+mn-ea"/>
                  <a:ea typeface="+mn-ea"/>
                </a:rPr>
                <a:t>～</a:t>
              </a:r>
              <a:r>
                <a:rPr kumimoji="1" lang="en-US" altLang="ja-JP" sz="1400" dirty="0" smtClean="0">
                  <a:latin typeface="+mn-ea"/>
                  <a:ea typeface="+mn-ea"/>
                </a:rPr>
                <a:t>53.7</a:t>
              </a:r>
              <a:endParaRPr kumimoji="1" lang="ja-JP" altLang="en-US" sz="1400" dirty="0">
                <a:latin typeface="+mn-ea"/>
                <a:ea typeface="+mn-ea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643042" y="5929330"/>
              <a:ext cx="2786082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latin typeface="+mn-ea"/>
                  <a:ea typeface="+mn-ea"/>
                </a:rPr>
                <a:t>インドシナ・ベトナム戦争</a:t>
              </a:r>
              <a:endParaRPr kumimoji="1" lang="en-US" altLang="ja-JP" sz="1400" dirty="0" smtClean="0">
                <a:latin typeface="+mn-ea"/>
                <a:ea typeface="+mn-ea"/>
              </a:endParaRPr>
            </a:p>
            <a:p>
              <a:pPr algn="ctr"/>
              <a:r>
                <a:rPr kumimoji="1" lang="en-US" altLang="ja-JP" sz="1400" dirty="0" smtClean="0">
                  <a:latin typeface="+mn-ea"/>
                  <a:ea typeface="+mn-ea"/>
                </a:rPr>
                <a:t>45</a:t>
              </a:r>
              <a:r>
                <a:rPr kumimoji="1" lang="ja-JP" altLang="en-US" sz="1400" dirty="0" smtClean="0">
                  <a:latin typeface="+mn-ea"/>
                  <a:ea typeface="+mn-ea"/>
                </a:rPr>
                <a:t>～</a:t>
              </a:r>
              <a:r>
                <a:rPr kumimoji="1" lang="en-US" altLang="ja-JP" sz="1400" dirty="0" smtClean="0">
                  <a:latin typeface="+mn-ea"/>
                  <a:ea typeface="+mn-ea"/>
                </a:rPr>
                <a:t>75</a:t>
              </a:r>
              <a:endParaRPr kumimoji="1" lang="ja-JP" altLang="en-US" sz="1400" dirty="0">
                <a:latin typeface="+mn-ea"/>
                <a:ea typeface="+mn-ea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28596" y="1500174"/>
            <a:ext cx="7916488" cy="4500594"/>
            <a:chOff x="428596" y="1500174"/>
            <a:chExt cx="7916488" cy="4500594"/>
          </a:xfrm>
        </p:grpSpPr>
        <p:graphicFrame>
          <p:nvGraphicFramePr>
            <p:cNvPr id="9" name="グラフ 8"/>
            <p:cNvGraphicFramePr/>
            <p:nvPr/>
          </p:nvGraphicFramePr>
          <p:xfrm>
            <a:off x="785786" y="1539876"/>
            <a:ext cx="7215238" cy="44608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318" name="テキスト ボックス 8"/>
            <p:cNvSpPr txBox="1">
              <a:spLocks noChangeArrowheads="1"/>
            </p:cNvSpPr>
            <p:nvPr/>
          </p:nvSpPr>
          <p:spPr bwMode="auto">
            <a:xfrm>
              <a:off x="428596" y="1500174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ja-JP" altLang="en-US" sz="1800" dirty="0"/>
                <a:t>兆円</a:t>
              </a:r>
            </a:p>
          </p:txBody>
        </p:sp>
        <p:sp>
          <p:nvSpPr>
            <p:cNvPr id="13320" name="テキスト ボックス 11"/>
            <p:cNvSpPr txBox="1">
              <a:spLocks noChangeArrowheads="1"/>
            </p:cNvSpPr>
            <p:nvPr/>
          </p:nvSpPr>
          <p:spPr bwMode="auto">
            <a:xfrm>
              <a:off x="7929586" y="1714488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ja-JP" altLang="en-US" sz="1800" dirty="0"/>
                <a:t>年</a:t>
              </a: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715140" y="250030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800" dirty="0" smtClean="0">
                  <a:solidFill>
                    <a:srgbClr val="0070C0"/>
                  </a:solidFill>
                </a:rPr>
                <a:t>国民所得</a:t>
              </a:r>
              <a:endParaRPr kumimoji="1" lang="ja-JP" altLang="en-US" sz="1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857356" y="2071678"/>
            <a:ext cx="4686390" cy="2500330"/>
            <a:chOff x="1857356" y="2071678"/>
            <a:chExt cx="4686390" cy="2500330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2143108" y="2071678"/>
              <a:ext cx="400110" cy="25003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+mn-ea"/>
                  <a:ea typeface="+mn-ea"/>
                </a:rPr>
                <a:t>51 </a:t>
              </a:r>
              <a:r>
                <a:rPr kumimoji="1" lang="ja-JP" altLang="en-US" sz="1400" dirty="0" smtClean="0">
                  <a:latin typeface="+mn-ea"/>
                  <a:ea typeface="+mn-ea"/>
                </a:rPr>
                <a:t>サンフランシスコ条約調印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429124" y="2071678"/>
              <a:ext cx="400110" cy="148194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sz="1400" dirty="0" smtClean="0">
                  <a:latin typeface="ＭＳ Ｐゴシック" pitchFamily="50" charset="-128"/>
                  <a:ea typeface="ＭＳ Ｐゴシック" pitchFamily="50" charset="-128"/>
                </a:rPr>
                <a:t>76 </a:t>
              </a:r>
              <a:r>
                <a:rPr kumimoji="1" lang="ja-JP" altLang="en-US" sz="1400" dirty="0" smtClean="0">
                  <a:latin typeface="ＭＳ Ｐゴシック" pitchFamily="50" charset="-128"/>
                  <a:ea typeface="ＭＳ Ｐゴシック" pitchFamily="50" charset="-128"/>
                </a:rPr>
                <a:t>ロッキード事件</a:t>
              </a:r>
              <a:endParaRPr kumimoji="1" lang="ja-JP" altLang="en-US" sz="1200" b="1" dirty="0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171890" y="2071678"/>
              <a:ext cx="400110" cy="142423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sz="1400" dirty="0" smtClean="0">
                  <a:latin typeface="ＭＳ Ｐゴシック" pitchFamily="50" charset="-128"/>
                  <a:ea typeface="ＭＳ Ｐゴシック" pitchFamily="50" charset="-128"/>
                </a:rPr>
                <a:t>73 </a:t>
              </a:r>
              <a:r>
                <a:rPr kumimoji="1" lang="ja-JP" altLang="en-US" sz="1400" dirty="0" smtClean="0">
                  <a:latin typeface="ＭＳ Ｐゴシック" pitchFamily="50" charset="-128"/>
                  <a:ea typeface="ＭＳ Ｐゴシック" pitchFamily="50" charset="-128"/>
                </a:rPr>
                <a:t>オイルショック</a:t>
              </a:r>
              <a:endParaRPr kumimoji="1" lang="ja-JP" altLang="en-US" sz="1200" b="1" dirty="0"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743526" y="2071678"/>
              <a:ext cx="400110" cy="11693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sz="1400" dirty="0" smtClean="0">
                  <a:latin typeface="ＭＳ Ｐゴシック" pitchFamily="50" charset="-128"/>
                  <a:ea typeface="ＭＳ Ｐゴシック" pitchFamily="50" charset="-128"/>
                </a:rPr>
                <a:t>90 </a:t>
              </a:r>
              <a:r>
                <a:rPr kumimoji="1" lang="ja-JP" altLang="en-US" sz="1400" dirty="0" smtClean="0">
                  <a:latin typeface="ＭＳ Ｐゴシック" pitchFamily="50" charset="-128"/>
                  <a:ea typeface="ＭＳ Ｐゴシック" pitchFamily="50" charset="-128"/>
                </a:rPr>
                <a:t>バブル崩壊</a:t>
              </a:r>
              <a:endParaRPr kumimoji="1" lang="ja-JP" altLang="en-US" sz="1400" b="1" dirty="0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143636" y="2071678"/>
              <a:ext cx="400110" cy="15001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ＭＳ Ｐゴシック" pitchFamily="50" charset="-128"/>
                  <a:ea typeface="ＭＳ Ｐゴシック" pitchFamily="50" charset="-128"/>
                </a:rPr>
                <a:t>95 </a:t>
              </a:r>
              <a:r>
                <a:rPr kumimoji="1" lang="ja-JP" altLang="en-US" sz="1400" dirty="0" smtClean="0">
                  <a:latin typeface="ＭＳ Ｐゴシック" pitchFamily="50" charset="-128"/>
                  <a:ea typeface="ＭＳ Ｐゴシック" pitchFamily="50" charset="-128"/>
                </a:rPr>
                <a:t>阪神大震災</a:t>
              </a:r>
              <a:endParaRPr kumimoji="1" lang="ja-JP" altLang="en-US" sz="1400" dirty="0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143240" y="2071678"/>
              <a:ext cx="400110" cy="166308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sz="1400" dirty="0" smtClean="0">
                  <a:latin typeface="+mn-ea"/>
                  <a:ea typeface="+mn-ea"/>
                </a:rPr>
                <a:t>64 </a:t>
              </a:r>
              <a:r>
                <a:rPr kumimoji="1" lang="ja-JP" altLang="en-US" sz="1400" dirty="0" smtClean="0">
                  <a:latin typeface="+mn-ea"/>
                  <a:ea typeface="+mn-ea"/>
                </a:rPr>
                <a:t>東京オリンピック</a:t>
              </a:r>
              <a:endParaRPr kumimoji="1" lang="ja-JP" altLang="en-US" sz="1400" dirty="0">
                <a:latin typeface="+mn-ea"/>
                <a:ea typeface="+mn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714744" y="2071678"/>
              <a:ext cx="400110" cy="110363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sz="1400" dirty="0" smtClean="0">
                  <a:latin typeface="ＭＳ Ｐゴシック" pitchFamily="50" charset="-128"/>
                  <a:ea typeface="ＭＳ Ｐゴシック" pitchFamily="50" charset="-128"/>
                </a:rPr>
                <a:t>70 </a:t>
              </a:r>
              <a:r>
                <a:rPr kumimoji="1" lang="ja-JP" altLang="en-US" sz="1400" dirty="0" smtClean="0">
                  <a:latin typeface="ＭＳ Ｐゴシック" pitchFamily="50" charset="-128"/>
                  <a:ea typeface="ＭＳ Ｐゴシック" pitchFamily="50" charset="-128"/>
                </a:rPr>
                <a:t>大阪万博 </a:t>
              </a:r>
              <a:endParaRPr kumimoji="1" lang="ja-JP" altLang="en-US" sz="1400" dirty="0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857356" y="2071678"/>
              <a:ext cx="400110" cy="207170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+mn-ea"/>
                  <a:ea typeface="+mn-ea"/>
                </a:rPr>
                <a:t>50 </a:t>
              </a:r>
              <a:r>
                <a:rPr kumimoji="1" lang="ja-JP" altLang="en-US" sz="1400" dirty="0" smtClean="0">
                  <a:latin typeface="+mn-ea"/>
                  <a:ea typeface="+mn-ea"/>
                </a:rPr>
                <a:t>朝鮮戦争、特需景気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313769" y="2071678"/>
              <a:ext cx="615553" cy="16390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sz="1400" dirty="0" smtClean="0">
                  <a:latin typeface="ＭＳ Ｐゴシック" pitchFamily="50" charset="-128"/>
                  <a:ea typeface="ＭＳ Ｐゴシック" pitchFamily="50" charset="-128"/>
                </a:rPr>
                <a:t>89 </a:t>
              </a:r>
              <a:r>
                <a:rPr kumimoji="1" lang="ja-JP" altLang="en-US" sz="1400" dirty="0" smtClean="0">
                  <a:latin typeface="ＭＳ Ｐゴシック" pitchFamily="50" charset="-128"/>
                  <a:ea typeface="ＭＳ Ｐゴシック" pitchFamily="50" charset="-128"/>
                </a:rPr>
                <a:t>天安門事件</a:t>
              </a:r>
              <a:endParaRPr kumimoji="1" lang="en-US" altLang="ja-JP" sz="1400" dirty="0" smtClean="0">
                <a:latin typeface="ＭＳ Ｐゴシック" pitchFamily="50" charset="-128"/>
                <a:ea typeface="ＭＳ Ｐゴシック" pitchFamily="50" charset="-128"/>
              </a:endParaRPr>
            </a:p>
            <a:p>
              <a:r>
                <a:rPr kumimoji="1" lang="en-US" altLang="ja-JP" sz="1400" dirty="0" smtClean="0">
                  <a:latin typeface="+mn-ea"/>
                  <a:ea typeface="+mn-ea"/>
                </a:rPr>
                <a:t>89 </a:t>
              </a:r>
              <a:r>
                <a:rPr kumimoji="1" lang="ja-JP" altLang="en-US" sz="1400" dirty="0" smtClean="0">
                  <a:latin typeface="+mn-ea"/>
                  <a:ea typeface="+mn-ea"/>
                </a:rPr>
                <a:t>ベルリンの壁崩壊</a:t>
              </a:r>
              <a:endParaRPr kumimoji="1" lang="ja-JP" altLang="en-US" sz="1400" b="1" dirty="0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929058" y="2071678"/>
              <a:ext cx="400110" cy="1857388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r>
                <a:rPr kumimoji="1" lang="en-US" altLang="ja-JP" sz="1400" dirty="0" smtClean="0">
                  <a:latin typeface="ＭＳ Ｐゴシック" pitchFamily="50" charset="-128"/>
                  <a:ea typeface="ＭＳ Ｐゴシック" pitchFamily="50" charset="-128"/>
                </a:rPr>
                <a:t>72 </a:t>
              </a:r>
              <a:r>
                <a:rPr kumimoji="1" lang="ja-JP" altLang="en-US" sz="1400" dirty="0" smtClean="0">
                  <a:latin typeface="ＭＳ Ｐゴシック" pitchFamily="50" charset="-128"/>
                  <a:ea typeface="ＭＳ Ｐゴシック" pitchFamily="50" charset="-128"/>
                </a:rPr>
                <a:t>沖縄本土復帰</a:t>
              </a:r>
              <a:r>
                <a:rPr kumimoji="1" lang="en-US" altLang="ja-JP" sz="1400" dirty="0" smtClean="0">
                  <a:latin typeface="ＭＳ Ｐゴシック" pitchFamily="50" charset="-128"/>
                  <a:ea typeface="ＭＳ Ｐゴシック" pitchFamily="50" charset="-128"/>
                </a:rPr>
                <a:t>5.15</a:t>
              </a:r>
              <a:endParaRPr kumimoji="1" lang="ja-JP" altLang="en-US" sz="1200" b="1" dirty="0">
                <a:latin typeface="+mn-lt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429420" cy="492922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kumimoji="1" lang="en-US" altLang="ja-JP" sz="19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itchFamily="49" charset="-78"/>
                <a:ea typeface="HG創英角ｺﾞｼｯｸUB" pitchFamily="49" charset="-128"/>
                <a:cs typeface="Simplified Arabic Fixed" pitchFamily="49" charset="-78"/>
              </a:rPr>
              <a:t>FIN</a:t>
            </a:r>
            <a:endParaRPr kumimoji="1" lang="ja-JP" altLang="en-US" sz="19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 Fixed" pitchFamily="49" charset="-78"/>
              <a:ea typeface="HG創英角ｺﾞｼｯｸUB" pitchFamily="49" charset="-128"/>
              <a:cs typeface="Simplified Arabic Fixed" pitchFamily="49" charset="-7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F57AE-E43A-447B-AEAB-B37C7D801552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  <p:grpSp>
        <p:nvGrpSpPr>
          <p:cNvPr id="8" name="グループ化 7"/>
          <p:cNvGrpSpPr/>
          <p:nvPr/>
        </p:nvGrpSpPr>
        <p:grpSpPr>
          <a:xfrm>
            <a:off x="214282" y="3656110"/>
            <a:ext cx="2191626" cy="2734885"/>
            <a:chOff x="214282" y="3656110"/>
            <a:chExt cx="2191626" cy="2734885"/>
          </a:xfrm>
        </p:grpSpPr>
        <p:sp>
          <p:nvSpPr>
            <p:cNvPr id="9" name="正方形/長方形 8"/>
            <p:cNvSpPr/>
            <p:nvPr/>
          </p:nvSpPr>
          <p:spPr>
            <a:xfrm>
              <a:off x="214282" y="5929330"/>
              <a:ext cx="21916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Brigitte Bardot</a:t>
              </a:r>
              <a:endParaRPr lang="ja-JP" altLang="en-US" dirty="0"/>
            </a:p>
          </p:txBody>
        </p:sp>
        <p:pic>
          <p:nvPicPr>
            <p:cNvPr id="1026" name="Picture 2" descr="C:\Users\Nakamura\Desktop\439px-Brigitte_Bardo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3656110"/>
              <a:ext cx="1695453" cy="23128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A6054-4914-4DD6-9EF4-017CC1D15364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A6054-4914-4DD6-9EF4-017CC1D15364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  <p:pic>
        <p:nvPicPr>
          <p:cNvPr id="3" name="Picture 4" descr="ブリジット・バルドー　[Brigitte Bardot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1714512" cy="2279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00043"/>
            <a:ext cx="6858048" cy="50006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ja-JP" sz="3200" b="1" dirty="0" smtClean="0">
                <a:solidFill>
                  <a:srgbClr val="FF0000"/>
                </a:solidFill>
                <a:latin typeface="+mj-ea"/>
              </a:rPr>
              <a:t>Malnutrition and Brain Development</a:t>
            </a:r>
            <a:endParaRPr lang="ja-JP" sz="3200" dirty="0" smtClean="0">
              <a:solidFill>
                <a:srgbClr val="663300"/>
              </a:solidFill>
              <a:latin typeface="平成明朝" charset="-128"/>
              <a:ea typeface="平成明朝" charset="-128"/>
            </a:endParaRPr>
          </a:p>
        </p:txBody>
      </p:sp>
      <p:sp>
        <p:nvSpPr>
          <p:cNvPr id="2662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281E4A-F2E1-4783-98D8-99501FE61A68}" type="slidenum">
              <a:rPr lang="en-US" altLang="ja-JP"/>
              <a:pPr>
                <a:defRPr/>
              </a:pPr>
              <a:t>33</a:t>
            </a:fld>
            <a:endParaRPr lang="en-US" altLang="ja-JP" dirty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857224" y="2000240"/>
            <a:ext cx="711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86182" y="1285860"/>
            <a:ext cx="444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by Myron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Winick</a:t>
            </a:r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: J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Pediatr</a:t>
            </a:r>
            <a:r>
              <a:rPr kumimoji="1" lang="en-US" altLang="ja-JP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, 1969</a:t>
            </a:r>
            <a:endParaRPr kumimoji="1" lang="ja-JP" altLang="en-US" dirty="0">
              <a:solidFill>
                <a:srgbClr val="FF0000"/>
              </a:solidFill>
              <a:latin typeface="+mn-ea"/>
              <a:ea typeface="+mn-ea"/>
              <a:cs typeface="Arial" pitchFamily="34" charset="0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285720" y="2143116"/>
          <a:ext cx="8286808" cy="44291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0396"/>
                <a:gridCol w="3300342"/>
                <a:gridCol w="1986070"/>
              </a:tblGrid>
              <a:tr h="6839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Physical and chemical  measurement</a:t>
                      </a:r>
                      <a:endParaRPr kumimoji="1" lang="ja-JP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Animal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Human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9623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+mn-lt"/>
                        </a:rPr>
                        <a:t>Weight</a:t>
                      </a:r>
                      <a:endParaRPr kumimoji="1" lang="ja-JP" altLang="en-US" sz="16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</a:rPr>
                        <a:t>↓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+mn-lt"/>
                        </a:rPr>
                        <a:t>↓</a:t>
                      </a:r>
                    </a:p>
                  </a:txBody>
                  <a:tcPr/>
                </a:tc>
              </a:tr>
              <a:tr h="39623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+mn-lt"/>
                        </a:rPr>
                        <a:t>Histology</a:t>
                      </a:r>
                      <a:endParaRPr kumimoji="1" lang="ja-JP" altLang="en-US" sz="16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+mn-lt"/>
                        </a:rPr>
                        <a:t>↓　</a:t>
                      </a:r>
                      <a:r>
                        <a:rPr kumimoji="1" lang="en-US" altLang="ja-JP" sz="1600" dirty="0" smtClean="0">
                          <a:latin typeface="+mn-lt"/>
                        </a:rPr>
                        <a:t>of neurons and </a:t>
                      </a:r>
                      <a:r>
                        <a:rPr kumimoji="1" lang="en-US" altLang="ja-JP" sz="1600" dirty="0" err="1" smtClean="0">
                          <a:latin typeface="+mn-lt"/>
                        </a:rPr>
                        <a:t>glia</a:t>
                      </a:r>
                      <a:endParaRPr kumimoji="1" lang="ja-JP" alt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+mn-lt"/>
                        </a:rPr>
                        <a:t>-</a:t>
                      </a:r>
                      <a:endParaRPr kumimoji="1" lang="ja-JP" altLang="en-US" sz="1600" dirty="0" smtClean="0">
                        <a:latin typeface="+mn-lt"/>
                      </a:endParaRPr>
                    </a:p>
                  </a:txBody>
                  <a:tcPr/>
                </a:tc>
              </a:tr>
              <a:tr h="68391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+mn-lt"/>
                        </a:rPr>
                        <a:t>Cell number</a:t>
                      </a:r>
                      <a:endParaRPr kumimoji="1" lang="ja-JP" altLang="en-US" sz="16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+mn-lt"/>
                        </a:rPr>
                        <a:t>↓ </a:t>
                      </a:r>
                      <a:r>
                        <a:rPr kumimoji="1" lang="en-US" altLang="ja-JP" sz="1600" dirty="0" smtClean="0">
                          <a:latin typeface="+mn-lt"/>
                        </a:rPr>
                        <a:t>in total brain. earliest effect on</a:t>
                      </a:r>
                      <a:r>
                        <a:rPr kumimoji="1" lang="en-US" altLang="ja-JP" sz="1600" baseline="0" dirty="0" smtClean="0">
                          <a:latin typeface="+mn-lt"/>
                        </a:rPr>
                        <a:t> c</a:t>
                      </a:r>
                      <a:r>
                        <a:rPr kumimoji="1" lang="en-US" altLang="ja-JP" sz="1600" dirty="0" smtClean="0">
                          <a:latin typeface="+mn-lt"/>
                        </a:rPr>
                        <a:t>erebellum</a:t>
                      </a:r>
                      <a:endParaRPr kumimoji="1" lang="ja-JP" alt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+mn-lt"/>
                        </a:rPr>
                        <a:t>↓ </a:t>
                      </a:r>
                      <a:r>
                        <a:rPr kumimoji="1" lang="en-US" altLang="ja-JP" sz="1600" dirty="0" smtClean="0">
                          <a:latin typeface="+mn-lt"/>
                        </a:rPr>
                        <a:t>in total brain. 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9623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+mn-lt"/>
                        </a:rPr>
                        <a:t>Cell migration</a:t>
                      </a:r>
                      <a:endParaRPr kumimoji="1" lang="ja-JP" altLang="en-US" sz="16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+mn-lt"/>
                        </a:rPr>
                        <a:t>Delayed in hippocampus</a:t>
                      </a:r>
                      <a:endParaRPr kumimoji="1" lang="ja-JP" alt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lt"/>
                        </a:rPr>
                        <a:t>-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9623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+mn-lt"/>
                        </a:rPr>
                        <a:t>Myelin synthesis</a:t>
                      </a:r>
                      <a:endParaRPr kumimoji="1" lang="ja-JP" altLang="en-US" sz="16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+mn-lt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lt"/>
                        </a:rPr>
                        <a:t>-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683914"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>
                          <a:latin typeface="+mn-lt"/>
                        </a:rPr>
                        <a:t>Norepinephrine</a:t>
                      </a:r>
                      <a:r>
                        <a:rPr kumimoji="1" lang="en-US" altLang="ja-JP" sz="1600" dirty="0" smtClean="0">
                          <a:latin typeface="+mn-lt"/>
                        </a:rPr>
                        <a:t> and serotonin conc. RNA/DNA</a:t>
                      </a:r>
                      <a:endParaRPr kumimoji="1" lang="ja-JP" altLang="en-US" sz="16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+mn-lt"/>
                        </a:rPr>
                        <a:t>Transient </a:t>
                      </a:r>
                      <a:r>
                        <a:rPr kumimoji="1" lang="ja-JP" altLang="en-US" sz="1600" dirty="0" smtClean="0">
                          <a:latin typeface="+mn-lt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lt"/>
                        </a:rPr>
                        <a:t>-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9623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+mn-lt"/>
                        </a:rPr>
                        <a:t>RNA content /</a:t>
                      </a:r>
                      <a:r>
                        <a:rPr kumimoji="1" lang="en-US" altLang="ja-JP" sz="1600" baseline="0" dirty="0" smtClean="0">
                          <a:latin typeface="+mn-lt"/>
                        </a:rPr>
                        <a:t> cell</a:t>
                      </a:r>
                      <a:endParaRPr kumimoji="1" lang="ja-JP" altLang="en-US" sz="16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+mn-lt"/>
                        </a:rPr>
                        <a:t>Transient </a:t>
                      </a:r>
                      <a:r>
                        <a:rPr kumimoji="1" lang="ja-JP" altLang="en-US" sz="1600" dirty="0" smtClean="0">
                          <a:latin typeface="+mn-lt"/>
                        </a:rPr>
                        <a:t>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lt"/>
                        </a:rPr>
                        <a:t>-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96236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+mn-lt"/>
                        </a:rPr>
                        <a:t>Head circumference</a:t>
                      </a:r>
                      <a:endParaRPr kumimoji="1" lang="ja-JP" altLang="en-US" sz="16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n-lt"/>
                        </a:rPr>
                        <a:t>-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+mn-lt"/>
                        </a:rPr>
                        <a:t>↓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486748" cy="642918"/>
          </a:xfrm>
        </p:spPr>
        <p:txBody>
          <a:bodyPr/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+mj-ea"/>
              </a:rPr>
              <a:t>近代新生児医療黎明期の栄養を振り返る</a:t>
            </a:r>
            <a:endParaRPr kumimoji="1" lang="ja-JP" altLang="en-US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71670" y="2000240"/>
            <a:ext cx="5143536" cy="2714644"/>
          </a:xfrm>
        </p:spPr>
        <p:txBody>
          <a:bodyPr/>
          <a:lstStyle/>
          <a:p>
            <a:pPr marL="514350" indent="-514350" algn="l">
              <a:lnSpc>
                <a:spcPct val="150000"/>
              </a:lnSpc>
              <a:buFont typeface="+mj-lt"/>
              <a:buAutoNum type="romanUcPeriod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育児用調製粉乳の歴史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romanUcPeriod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低出生体重児の乳汁栄養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romanUcPeriod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初期維持輸液療法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romanUcPeriod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栄養輸液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romanUcPeriod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未熟児クル病と母乳添加物質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　　　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9AD4-05DD-4E9B-AEC7-BC08AC9BA9FF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42844" y="1285860"/>
            <a:ext cx="85725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486748" cy="642918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+mj-ea"/>
              </a:rPr>
              <a:t>I.</a:t>
            </a:r>
            <a:r>
              <a:rPr lang="ja-JP" altLang="en-US" sz="2800" dirty="0" smtClean="0">
                <a:solidFill>
                  <a:srgbClr val="FF0000"/>
                </a:solidFill>
                <a:latin typeface="+mj-ea"/>
              </a:rPr>
              <a:t>　　育児用調製粉乳の歴史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2976" y="5143512"/>
            <a:ext cx="6286544" cy="1357322"/>
          </a:xfrm>
        </p:spPr>
        <p:txBody>
          <a:bodyPr/>
          <a:lstStyle/>
          <a:p>
            <a:pPr marL="269875" indent="-269875" algn="l">
              <a:lnSpc>
                <a:spcPct val="150000"/>
              </a:lnSpc>
              <a:tabLst>
                <a:tab pos="1077913" algn="l"/>
                <a:tab pos="1798638" algn="l"/>
                <a:tab pos="3313113" algn="l"/>
              </a:tabLst>
            </a:pPr>
            <a:r>
              <a:rPr lang="ja-JP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参考文献：</a:t>
            </a:r>
            <a:r>
              <a:rPr lang="en-US" altLang="ja-JP" sz="16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松尾保、守田哲朗著：乳幼児栄養学、医歯薬出版、</a:t>
            </a:r>
            <a:r>
              <a:rPr lang="en-US" altLang="ja-JP" sz="1600" dirty="0" smtClean="0">
                <a:solidFill>
                  <a:schemeClr val="tx1"/>
                </a:solidFill>
                <a:latin typeface="+mj-ea"/>
                <a:ea typeface="+mj-ea"/>
              </a:rPr>
              <a:t>1982</a:t>
            </a:r>
          </a:p>
          <a:p>
            <a:pPr marL="269875" indent="-269875" algn="l">
              <a:lnSpc>
                <a:spcPct val="150000"/>
              </a:lnSpc>
              <a:tabLst>
                <a:tab pos="1077913" algn="l"/>
                <a:tab pos="1798638" algn="l"/>
                <a:tab pos="3313113" algn="l"/>
              </a:tabLst>
            </a:pPr>
            <a:r>
              <a:rPr lang="en-US" altLang="ja-JP" sz="1600" dirty="0" smtClean="0">
                <a:solidFill>
                  <a:schemeClr val="tx1"/>
                </a:solidFill>
                <a:latin typeface="+mj-ea"/>
                <a:ea typeface="+mj-ea"/>
              </a:rPr>
              <a:t>		</a:t>
            </a:r>
            <a:r>
              <a:rPr lang="ja-JP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森田洋右：和光堂育児用ミルク講座、和光堂、</a:t>
            </a:r>
            <a:r>
              <a:rPr lang="en-US" altLang="ja-JP" sz="1600" dirty="0" smtClean="0">
                <a:solidFill>
                  <a:schemeClr val="tx1"/>
                </a:solidFill>
                <a:latin typeface="+mj-ea"/>
                <a:ea typeface="+mj-ea"/>
              </a:rPr>
              <a:t>1999</a:t>
            </a:r>
          </a:p>
          <a:p>
            <a:pPr marL="269875" indent="-269875" algn="l">
              <a:lnSpc>
                <a:spcPct val="150000"/>
              </a:lnSpc>
              <a:tabLst>
                <a:tab pos="1077913" algn="l"/>
                <a:tab pos="1798638" algn="l"/>
                <a:tab pos="3313113" algn="l"/>
              </a:tabLst>
            </a:pPr>
            <a:r>
              <a:rPr lang="en-US" altLang="ja-JP" sz="1600" dirty="0" smtClean="0">
                <a:solidFill>
                  <a:schemeClr val="tx1"/>
                </a:solidFill>
                <a:latin typeface="+mj-ea"/>
                <a:ea typeface="+mj-ea"/>
              </a:rPr>
              <a:t>		</a:t>
            </a:r>
            <a:r>
              <a:rPr lang="ja-JP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上谷良行：人工栄養の歴史、周産期医学、</a:t>
            </a:r>
            <a:r>
              <a:rPr lang="en-US" altLang="ja-JP" sz="1600" dirty="0" smtClean="0">
                <a:solidFill>
                  <a:schemeClr val="tx1"/>
                </a:solidFill>
                <a:latin typeface="+mj-ea"/>
                <a:ea typeface="+mj-ea"/>
              </a:rPr>
              <a:t>31</a:t>
            </a:r>
            <a:r>
              <a:rPr lang="ja-JP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巻</a:t>
            </a:r>
            <a:r>
              <a:rPr lang="en-US" altLang="ja-JP" sz="1600" dirty="0" smtClean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lang="ja-JP" altLang="en-US" sz="1600" dirty="0" smtClean="0">
                <a:solidFill>
                  <a:schemeClr val="tx1"/>
                </a:solidFill>
                <a:latin typeface="+mj-ea"/>
                <a:ea typeface="+mj-ea"/>
              </a:rPr>
              <a:t>号、</a:t>
            </a:r>
            <a:r>
              <a:rPr lang="en-US" altLang="ja-JP" sz="1600" dirty="0" smtClean="0">
                <a:solidFill>
                  <a:schemeClr val="tx1"/>
                </a:solidFill>
                <a:latin typeface="+mj-ea"/>
                <a:ea typeface="+mj-ea"/>
              </a:rPr>
              <a:t>2001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9AD4-05DD-4E9B-AEC7-BC08AC9BA9FF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42844" y="1285860"/>
            <a:ext cx="85725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 bwMode="auto">
          <a:xfrm>
            <a:off x="1071538" y="1428736"/>
            <a:ext cx="65722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719138" algn="l"/>
                <a:tab pos="1798638" algn="l"/>
                <a:tab pos="3313113" algn="l"/>
              </a:tabLst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育児用調製粉乳の時代　１９５１～１９５９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719138" algn="l"/>
                <a:tab pos="1798638" algn="l"/>
                <a:tab pos="3313113" algn="l"/>
              </a:tabLst>
              <a:defRPr/>
            </a:pPr>
            <a:r>
              <a:rPr kumimoji="1" lang="ja-JP" altLang="en-US" sz="2000" dirty="0" smtClean="0">
                <a:latin typeface="+mj-ea"/>
                <a:ea typeface="+mj-ea"/>
              </a:rPr>
              <a:t>特殊調製粉乳の時代　１９５９～１９６８</a:t>
            </a:r>
            <a:endParaRPr kumimoji="1" lang="en-US" altLang="ja-JP" sz="2000" dirty="0" smtClean="0">
              <a:latin typeface="+mj-ea"/>
              <a:ea typeface="+mj-ea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719138" algn="l"/>
                <a:tab pos="1798638" algn="l"/>
                <a:tab pos="3313113" algn="l"/>
              </a:tabLst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単一調乳、自律哺乳の方式の時代　１９６９～１９７８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719138" algn="l"/>
                <a:tab pos="1798638" algn="l"/>
                <a:tab pos="3313113" algn="l"/>
              </a:tabLst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国産調製粉乳製品改良のその後の歴史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71538" y="3429000"/>
            <a:ext cx="4000528" cy="165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7075" lvl="1" indent="-2698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719138" algn="l"/>
                <a:tab pos="1798638" algn="l"/>
                <a:tab pos="3313113" algn="l"/>
              </a:tabLst>
            </a:pPr>
            <a:r>
              <a:rPr kumimoji="1" lang="en-US" altLang="ja-JP" sz="1600" dirty="0" smtClean="0">
                <a:latin typeface="+mj-ea"/>
                <a:ea typeface="+mj-ea"/>
              </a:rPr>
              <a:t>1978</a:t>
            </a:r>
            <a:r>
              <a:rPr kumimoji="1" lang="ja-JP" altLang="en-US" sz="1600" dirty="0" smtClean="0">
                <a:latin typeface="+mj-ea"/>
                <a:ea typeface="+mj-ea"/>
              </a:rPr>
              <a:t>年、ミネラル・ビタミン量の調整</a:t>
            </a:r>
          </a:p>
          <a:p>
            <a:pPr marL="727075" lvl="1" indent="-2698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719138" algn="l"/>
                <a:tab pos="1798638" algn="l"/>
                <a:tab pos="3313113" algn="l"/>
              </a:tabLst>
            </a:pPr>
            <a:r>
              <a:rPr kumimoji="1" lang="en-US" altLang="ja-JP" sz="1600" dirty="0" smtClean="0">
                <a:latin typeface="+mj-ea"/>
                <a:ea typeface="+mj-ea"/>
              </a:rPr>
              <a:t>1980</a:t>
            </a:r>
            <a:r>
              <a:rPr kumimoji="1" lang="ja-JP" altLang="en-US" sz="1600" dirty="0" smtClean="0">
                <a:latin typeface="+mj-ea"/>
                <a:ea typeface="+mj-ea"/>
              </a:rPr>
              <a:t>年、オリゴ糖の配合</a:t>
            </a:r>
          </a:p>
          <a:p>
            <a:pPr marL="727075" lvl="1" indent="-2698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719138" algn="l"/>
                <a:tab pos="1798638" algn="l"/>
                <a:tab pos="3313113" algn="l"/>
              </a:tabLst>
            </a:pPr>
            <a:r>
              <a:rPr kumimoji="1" lang="en-US" altLang="ja-JP" sz="1600" dirty="0" smtClean="0">
                <a:latin typeface="+mj-ea"/>
                <a:ea typeface="+mj-ea"/>
              </a:rPr>
              <a:t>1982</a:t>
            </a:r>
            <a:r>
              <a:rPr kumimoji="1" lang="ja-JP" altLang="en-US" sz="1600" dirty="0" smtClean="0">
                <a:latin typeface="+mj-ea"/>
                <a:ea typeface="+mj-ea"/>
              </a:rPr>
              <a:t>年、銅・亜鉛の添加</a:t>
            </a:r>
          </a:p>
          <a:p>
            <a:pPr marL="727075" lvl="1" indent="-2698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719138" algn="l"/>
                <a:tab pos="1798638" algn="l"/>
                <a:tab pos="3313113" algn="l"/>
              </a:tabLst>
            </a:pPr>
            <a:r>
              <a:rPr kumimoji="1" lang="en-US" altLang="ja-JP" sz="1600" dirty="0" smtClean="0">
                <a:latin typeface="+mj-ea"/>
                <a:ea typeface="+mj-ea"/>
              </a:rPr>
              <a:t>1984</a:t>
            </a:r>
            <a:r>
              <a:rPr kumimoji="1" lang="ja-JP" altLang="en-US" sz="1600" dirty="0" smtClean="0">
                <a:latin typeface="+mj-ea"/>
                <a:ea typeface="+mj-ea"/>
              </a:rPr>
              <a:t>年、タウリン添加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86314" y="3429000"/>
            <a:ext cx="3857652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7075" lvl="1" indent="-2698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719138" algn="l"/>
                <a:tab pos="1798638" algn="l"/>
                <a:tab pos="3313113" algn="l"/>
              </a:tabLst>
            </a:pPr>
            <a:r>
              <a:rPr kumimoji="1" lang="en-US" altLang="ja-JP" sz="1600" dirty="0" smtClean="0">
                <a:latin typeface="+mj-ea"/>
                <a:ea typeface="+mj-ea"/>
              </a:rPr>
              <a:t>1986</a:t>
            </a:r>
            <a:r>
              <a:rPr kumimoji="1" lang="ja-JP" altLang="en-US" sz="1600" dirty="0" smtClean="0">
                <a:latin typeface="+mj-ea"/>
                <a:ea typeface="+mj-ea"/>
              </a:rPr>
              <a:t>年、多価不飽和脂肪酸調製</a:t>
            </a:r>
          </a:p>
          <a:p>
            <a:pPr marL="727075" lvl="1" indent="-2698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719138" algn="l"/>
                <a:tab pos="1798638" algn="l"/>
                <a:tab pos="3313113" algn="l"/>
              </a:tabLst>
            </a:pPr>
            <a:r>
              <a:rPr kumimoji="1" lang="en-US" altLang="ja-JP" sz="1600" dirty="0" smtClean="0">
                <a:latin typeface="+mj-ea"/>
                <a:ea typeface="+mj-ea"/>
              </a:rPr>
              <a:t>1990</a:t>
            </a:r>
            <a:r>
              <a:rPr kumimoji="1" lang="ja-JP" altLang="en-US" sz="1600" dirty="0" smtClean="0">
                <a:latin typeface="+mj-ea"/>
                <a:ea typeface="+mj-ea"/>
              </a:rPr>
              <a:t>年、抗原性低減</a:t>
            </a:r>
          </a:p>
          <a:p>
            <a:pPr marL="727075" lvl="1" indent="-2698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719138" algn="l"/>
                <a:tab pos="1798638" algn="l"/>
                <a:tab pos="3313113" algn="l"/>
              </a:tabLst>
            </a:pPr>
            <a:r>
              <a:rPr kumimoji="1" lang="en-US" altLang="ja-JP" sz="1600" dirty="0" smtClean="0">
                <a:latin typeface="+mj-ea"/>
                <a:ea typeface="+mj-ea"/>
              </a:rPr>
              <a:t>1994</a:t>
            </a:r>
            <a:r>
              <a:rPr kumimoji="1" lang="ja-JP" altLang="en-US" sz="1600" dirty="0" smtClean="0">
                <a:latin typeface="+mj-ea"/>
                <a:ea typeface="+mj-ea"/>
              </a:rPr>
              <a:t>年、ヌクレオチド配合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486748" cy="642918"/>
          </a:xfrm>
        </p:spPr>
        <p:txBody>
          <a:bodyPr/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+mj-ea"/>
              </a:rPr>
              <a:t>未熟児新生児学会プログラムからみた「新生児栄養」</a:t>
            </a:r>
            <a:endParaRPr kumimoji="1" lang="ja-JP" altLang="en-US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929718" cy="5857892"/>
          </a:xfrm>
        </p:spPr>
        <p:txBody>
          <a:bodyPr/>
          <a:lstStyle/>
          <a:p>
            <a:pPr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kumimoji="1"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1960	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第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回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小川次郎　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（特）未熟児の栄養（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M. Davidson)</a:t>
            </a:r>
          </a:p>
          <a:p>
            <a:pPr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	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（シ）未熟児の栄養・代謝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1961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第４回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斎藤文雄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（特）未熟児栄養について（高津忠夫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  <a:p>
            <a:pPr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	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（シ）未熟児新生児栄養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1962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第５回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山内逸郎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（特）未熟児に関する四半世紀の経験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						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　（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S. Z. Levine)</a:t>
            </a:r>
          </a:p>
          <a:p>
            <a:pPr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1963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第６回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平田美穂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（特）未熟児の栄養　</a:t>
            </a:r>
            <a:r>
              <a:rPr lang="ja-JP" altLang="en-US" sz="2000" dirty="0" err="1" smtClean="0">
                <a:solidFill>
                  <a:schemeClr val="tx1"/>
                </a:solidFill>
                <a:latin typeface="+mj-ea"/>
                <a:ea typeface="+mj-ea"/>
              </a:rPr>
              <a:t>ー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特に糖質代謝を中心に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1964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第７回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斎藤文雄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（シ）未熟児新生児栄養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1974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第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19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回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奥山和男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（パ）未熟児の栄養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1984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第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29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回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松尾　保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（シ）超未熟児の栄養　－その実際と問題点　－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1987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第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32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回　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後藤玄夫</a:t>
            </a:r>
            <a:r>
              <a:rPr lang="en-US" altLang="ja-JP" sz="2000" dirty="0" smtClean="0">
                <a:solidFill>
                  <a:schemeClr val="tx1"/>
                </a:solidFill>
                <a:latin typeface="+mj-ea"/>
                <a:ea typeface="+mj-ea"/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（プ）超低出生体重児の栄養－最近のトピックス－</a:t>
            </a:r>
            <a:endParaRPr lang="en-US" altLang="ja-JP" sz="20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9AD4-05DD-4E9B-AEC7-BC08AC9BA9FF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8" name="動作設定ボタン : 進む/次へ 7">
            <a:hlinkClick r:id="rId2" action="ppaction://hlinksldjump" highlightClick="1"/>
          </p:cNvPr>
          <p:cNvSpPr/>
          <p:nvPr/>
        </p:nvSpPr>
        <p:spPr>
          <a:xfrm>
            <a:off x="6357950" y="5143512"/>
            <a:ext cx="285752" cy="214314"/>
          </a:xfrm>
          <a:prstGeom prst="actionButtonForwardNext">
            <a:avLst/>
          </a:prstGeom>
          <a:solidFill>
            <a:srgbClr val="FFC0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 : 進む/次へ 9">
            <a:hlinkClick r:id="rId3" action="ppaction://hlinksldjump" highlightClick="1"/>
          </p:cNvPr>
          <p:cNvSpPr/>
          <p:nvPr/>
        </p:nvSpPr>
        <p:spPr>
          <a:xfrm>
            <a:off x="6357950" y="4643446"/>
            <a:ext cx="285752" cy="214314"/>
          </a:xfrm>
          <a:prstGeom prst="actionButtonForwardNext">
            <a:avLst/>
          </a:prstGeom>
          <a:solidFill>
            <a:srgbClr val="FFC0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42844" y="857232"/>
            <a:ext cx="85725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動作設定ボタン : 進む/次へ 8">
            <a:hlinkClick r:id="rId4" action="ppaction://hlinksldjump" highlightClick="1"/>
          </p:cNvPr>
          <p:cNvSpPr/>
          <p:nvPr/>
        </p:nvSpPr>
        <p:spPr>
          <a:xfrm>
            <a:off x="8643966" y="5643578"/>
            <a:ext cx="285752" cy="214314"/>
          </a:xfrm>
          <a:prstGeom prst="actionButtonForwardNext">
            <a:avLst/>
          </a:prstGeom>
          <a:solidFill>
            <a:srgbClr val="FFC0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動作設定ボタン : 進む/次へ 11">
            <a:hlinkClick r:id="rId5" action="ppaction://hlinksldjump" highlightClick="1"/>
          </p:cNvPr>
          <p:cNvSpPr/>
          <p:nvPr/>
        </p:nvSpPr>
        <p:spPr>
          <a:xfrm>
            <a:off x="7715272" y="6429396"/>
            <a:ext cx="285752" cy="214314"/>
          </a:xfrm>
          <a:prstGeom prst="actionButtonForwardNext">
            <a:avLst/>
          </a:prstGeom>
          <a:solidFill>
            <a:srgbClr val="FFC0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動作設定ボタン : 最後 12">
            <a:hlinkClick r:id="rId6" action="ppaction://hlinksldjump" highlightClick="1"/>
          </p:cNvPr>
          <p:cNvSpPr/>
          <p:nvPr/>
        </p:nvSpPr>
        <p:spPr>
          <a:xfrm>
            <a:off x="8429652" y="1071546"/>
            <a:ext cx="500066" cy="428628"/>
          </a:xfrm>
          <a:prstGeom prst="actionButtonEnd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86748" cy="642941"/>
          </a:xfrm>
        </p:spPr>
        <p:txBody>
          <a:bodyPr/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+mj-ea"/>
              </a:rPr>
              <a:t>未熟児新生児学会プログラムからみた「新生児栄養」</a:t>
            </a:r>
            <a:endParaRPr kumimoji="1" lang="ja-JP" altLang="en-US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501090" cy="642942"/>
          </a:xfrm>
        </p:spPr>
        <p:txBody>
          <a:bodyPr/>
          <a:lstStyle/>
          <a:p>
            <a:pPr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１９６４　第７回　斎藤文雄会長</a:t>
            </a:r>
            <a:endParaRPr lang="en-US" altLang="ja-JP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>
              <a:tabLst>
                <a:tab pos="719138" algn="l"/>
                <a:tab pos="1798638" algn="l"/>
                <a:tab pos="3313113" algn="l"/>
              </a:tabLst>
            </a:pPr>
            <a:endParaRPr lang="en-US" altLang="ja-JP" sz="24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9AD4-05DD-4E9B-AEC7-BC08AC9BA9FF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034" y="1571612"/>
            <a:ext cx="81567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（シ）未熟児新生児栄養　司会：高津忠夫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新生児の哺乳量　巷野悟郎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新生児栄養の実際　宮崎　叶、小宮弘毅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新生児栄養のあり方について　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dirty="0" smtClean="0">
                <a:latin typeface="+mj-ea"/>
              </a:rPr>
              <a:t>		</a:t>
            </a:r>
            <a:r>
              <a:rPr lang="ja-JP" altLang="en-US" dirty="0" smtClean="0">
                <a:latin typeface="+mj-ea"/>
              </a:rPr>
              <a:t>－とくに蛋白代謝を中心としてー　平田美穂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未熟児の所用量について　高井俊夫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新生児栄養とアレルギー　黒梅恭芳</a:t>
            </a:r>
            <a:endParaRPr lang="en-US" altLang="ja-JP" dirty="0" smtClean="0">
              <a:latin typeface="+mj-ea"/>
            </a:endParaRPr>
          </a:p>
          <a:p>
            <a:endParaRPr kumimoji="1" lang="ja-JP" altLang="en-US" dirty="0"/>
          </a:p>
        </p:txBody>
      </p:sp>
      <p:sp>
        <p:nvSpPr>
          <p:cNvPr id="7" name="動作設定ボタン : 最初 6">
            <a:hlinkClick r:id="rId2" action="ppaction://hlinksldjump" highlightClick="1"/>
          </p:cNvPr>
          <p:cNvSpPr/>
          <p:nvPr/>
        </p:nvSpPr>
        <p:spPr>
          <a:xfrm>
            <a:off x="7143768" y="6143644"/>
            <a:ext cx="642942" cy="500066"/>
          </a:xfrm>
          <a:prstGeom prst="actionButtonBeginning">
            <a:avLst/>
          </a:prstGeom>
          <a:solidFill>
            <a:schemeClr val="accent2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42844" y="857232"/>
            <a:ext cx="85725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486748" cy="500065"/>
          </a:xfrm>
        </p:spPr>
        <p:txBody>
          <a:bodyPr/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+mj-ea"/>
              </a:rPr>
              <a:t>未熟児新生児学会プログラムからみた「新生児栄養」</a:t>
            </a:r>
            <a:endParaRPr kumimoji="1" lang="ja-JP" altLang="en-US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85720" y="928670"/>
            <a:ext cx="8501090" cy="642942"/>
          </a:xfrm>
        </p:spPr>
        <p:txBody>
          <a:bodyPr/>
          <a:lstStyle/>
          <a:p>
            <a:pPr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19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７４　第</a:t>
            </a:r>
            <a:r>
              <a:rPr lang="en-US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19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回　　奥山和男会長</a:t>
            </a:r>
          </a:p>
          <a:p>
            <a:pPr algn="l">
              <a:tabLst>
                <a:tab pos="719138" algn="l"/>
                <a:tab pos="1798638" algn="l"/>
                <a:tab pos="3313113" algn="l"/>
              </a:tabLst>
            </a:pPr>
            <a:endParaRPr lang="en-US" altLang="ja-JP" sz="24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9AD4-05DD-4E9B-AEC7-BC08AC9BA9FF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158" y="1571612"/>
            <a:ext cx="81868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（パ）未熟児の栄養　司会：小宮弘毅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栄養と脳の発達　島田司巳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未熟児初期における栄養代謝　中村　肇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栄養補液　－アミノ酸輸液の試みー　志村浩二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未熟児栄養　－哺乳力の検討</a:t>
            </a:r>
            <a:r>
              <a:rPr lang="ja-JP" altLang="en-US" dirty="0" err="1" smtClean="0">
                <a:latin typeface="+mj-ea"/>
              </a:rPr>
              <a:t>ー</a:t>
            </a:r>
            <a:r>
              <a:rPr lang="ja-JP" altLang="en-US" dirty="0" smtClean="0">
                <a:latin typeface="+mj-ea"/>
              </a:rPr>
              <a:t>　多田　裕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追）未熟児に対する母乳栄養の経験　五十嵐郁子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tabLst>
                <a:tab pos="719138" algn="l"/>
                <a:tab pos="1798638" algn="l"/>
                <a:tab pos="3313113" algn="l"/>
              </a:tabLst>
            </a:pPr>
            <a:endParaRPr lang="en-US" altLang="ja-JP" dirty="0" smtClean="0">
              <a:latin typeface="+mj-ea"/>
            </a:endParaRPr>
          </a:p>
          <a:p>
            <a:pPr>
              <a:tabLst>
                <a:tab pos="719138" algn="l"/>
                <a:tab pos="1798638" algn="l"/>
                <a:tab pos="3313113" algn="l"/>
              </a:tabLst>
            </a:pPr>
            <a:endParaRPr lang="en-US" altLang="ja-JP" dirty="0" smtClean="0">
              <a:latin typeface="+mj-ea"/>
            </a:endParaRPr>
          </a:p>
          <a:p>
            <a:endParaRPr kumimoji="1" lang="ja-JP" altLang="en-US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42844" y="857232"/>
            <a:ext cx="85725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動作設定ボタン : 最初 8">
            <a:hlinkClick r:id="rId2" action="ppaction://hlinksldjump" highlightClick="1"/>
          </p:cNvPr>
          <p:cNvSpPr/>
          <p:nvPr/>
        </p:nvSpPr>
        <p:spPr>
          <a:xfrm>
            <a:off x="7143768" y="6143644"/>
            <a:ext cx="642942" cy="500066"/>
          </a:xfrm>
          <a:prstGeom prst="actionButtonBeginning">
            <a:avLst/>
          </a:prstGeom>
          <a:solidFill>
            <a:schemeClr val="accent2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86748" cy="714379"/>
          </a:xfrm>
        </p:spPr>
        <p:txBody>
          <a:bodyPr/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+mj-ea"/>
              </a:rPr>
              <a:t>未熟児新生児学会プログラムからみた「新生児栄養」</a:t>
            </a:r>
            <a:endParaRPr kumimoji="1" lang="ja-JP" altLang="en-US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501090" cy="642942"/>
          </a:xfrm>
        </p:spPr>
        <p:txBody>
          <a:bodyPr/>
          <a:lstStyle/>
          <a:p>
            <a:pPr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1984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　第</a:t>
            </a:r>
            <a:r>
              <a:rPr lang="en-US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29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回　　松尾　保会長	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9AD4-05DD-4E9B-AEC7-BC08AC9BA9FF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（シ）超未熟児の栄養　－その実際と問題点　－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経腸管栄養法と問題点　斎藤幸一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経静脈栄養法と問題点　</a:t>
            </a:r>
            <a:endParaRPr lang="en-US" altLang="ja-JP" dirty="0" smtClean="0">
              <a:latin typeface="+mj-ea"/>
            </a:endParaRPr>
          </a:p>
          <a:p>
            <a:pPr marL="1828800" lvl="3" indent="-457200">
              <a:lnSpc>
                <a:spcPct val="150000"/>
              </a:lnSpc>
              <a:buFont typeface="+mj-lt"/>
              <a:buAutoNum type="alphaLcPeriod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蛋白、アミノ酸をめぐって　堀内　勲</a:t>
            </a:r>
            <a:endParaRPr lang="en-US" altLang="ja-JP" dirty="0" smtClean="0">
              <a:latin typeface="+mj-ea"/>
            </a:endParaRPr>
          </a:p>
          <a:p>
            <a:pPr marL="1828800" lvl="3" indent="-457200">
              <a:lnSpc>
                <a:spcPct val="150000"/>
              </a:lnSpc>
              <a:buFont typeface="+mj-lt"/>
              <a:buAutoNum type="alphaLcPeriod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脂質代謝をめぐって　村上龍助</a:t>
            </a:r>
            <a:endParaRPr lang="en-US" altLang="ja-JP" dirty="0" smtClean="0">
              <a:latin typeface="+mj-ea"/>
            </a:endParaRPr>
          </a:p>
          <a:p>
            <a:pPr marL="1828800" lvl="3" indent="-457200">
              <a:lnSpc>
                <a:spcPct val="150000"/>
              </a:lnSpc>
              <a:buFont typeface="+mj-lt"/>
              <a:buAutoNum type="alphaLcPeriod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糖代謝をめぐって　戸苅　創</a:t>
            </a:r>
            <a:endParaRPr lang="en-US" altLang="ja-JP" dirty="0" smtClean="0">
              <a:latin typeface="+mj-ea"/>
            </a:endParaRPr>
          </a:p>
          <a:p>
            <a:pPr marL="1828800" lvl="3" indent="-457200">
              <a:lnSpc>
                <a:spcPct val="150000"/>
              </a:lnSpc>
              <a:buFont typeface="+mj-lt"/>
              <a:buAutoNum type="alphaLcPeriod"/>
              <a:tabLst>
                <a:tab pos="719138" algn="l"/>
                <a:tab pos="1798638" algn="l"/>
                <a:tab pos="3313113" algn="l"/>
              </a:tabLst>
            </a:pPr>
            <a:r>
              <a:rPr lang="ja-JP" altLang="en-US" dirty="0" smtClean="0">
                <a:latin typeface="+mj-ea"/>
              </a:rPr>
              <a:t>水、電解質をめぐって　田沼　悟</a:t>
            </a:r>
            <a:endParaRPr lang="en-US" altLang="ja-JP" dirty="0" smtClean="0">
              <a:latin typeface="+mj-ea"/>
            </a:endParaRPr>
          </a:p>
          <a:p>
            <a:pPr marL="1371600" lvl="2" indent="-457200">
              <a:lnSpc>
                <a:spcPct val="150000"/>
              </a:lnSpc>
              <a:buFont typeface="+mj-ea"/>
              <a:buAutoNum type="circleNumDbPlain"/>
              <a:tabLst>
                <a:tab pos="719138" algn="l"/>
                <a:tab pos="1798638" algn="l"/>
                <a:tab pos="3313113" algn="l"/>
              </a:tabLst>
            </a:pPr>
            <a:r>
              <a:rPr lang="en-US" altLang="ja-JP" dirty="0" smtClean="0">
                <a:latin typeface="+mj-ea"/>
              </a:rPr>
              <a:t>Trace mineral</a:t>
            </a:r>
            <a:r>
              <a:rPr lang="ja-JP" altLang="en-US" dirty="0" smtClean="0">
                <a:latin typeface="+mj-ea"/>
              </a:rPr>
              <a:t>と</a:t>
            </a:r>
            <a:r>
              <a:rPr lang="en-US" altLang="ja-JP" dirty="0" smtClean="0">
                <a:latin typeface="+mj-ea"/>
              </a:rPr>
              <a:t>vitamin</a:t>
            </a:r>
            <a:r>
              <a:rPr lang="ja-JP" altLang="en-US" dirty="0" smtClean="0">
                <a:latin typeface="+mj-ea"/>
              </a:rPr>
              <a:t>の投与法とその問題点　多田　裕</a:t>
            </a:r>
            <a:endParaRPr lang="en-US" altLang="ja-JP" dirty="0" smtClean="0">
              <a:latin typeface="+mj-ea"/>
            </a:endParaRPr>
          </a:p>
          <a:p>
            <a:pPr>
              <a:tabLst>
                <a:tab pos="719138" algn="l"/>
                <a:tab pos="1798638" algn="l"/>
                <a:tab pos="3313113" algn="l"/>
              </a:tabLst>
            </a:pPr>
            <a:endParaRPr lang="en-US" altLang="ja-JP" dirty="0" smtClean="0">
              <a:latin typeface="+mj-ea"/>
            </a:endParaRPr>
          </a:p>
          <a:p>
            <a:endParaRPr kumimoji="1" lang="ja-JP" alt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42844" y="857232"/>
            <a:ext cx="857256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" name="動作設定ボタン : 最初 8">
            <a:hlinkClick r:id="rId2" action="ppaction://hlinksldjump" highlightClick="1"/>
          </p:cNvPr>
          <p:cNvSpPr/>
          <p:nvPr/>
        </p:nvSpPr>
        <p:spPr>
          <a:xfrm>
            <a:off x="7143768" y="6143644"/>
            <a:ext cx="642942" cy="500066"/>
          </a:xfrm>
          <a:prstGeom prst="actionButtonBeginning">
            <a:avLst/>
          </a:prstGeom>
          <a:solidFill>
            <a:schemeClr val="accent2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4391</TotalTime>
  <Words>1265</Words>
  <Application>Microsoft Office PowerPoint</Application>
  <PresentationFormat>画面に合わせる (4:3)</PresentationFormat>
  <Paragraphs>325</Paragraphs>
  <Slides>33</Slides>
  <Notes>16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  <vt:variant>
        <vt:lpstr>目的別スライド ショー</vt:lpstr>
      </vt:variant>
      <vt:variant>
        <vt:i4>1</vt:i4>
      </vt:variant>
    </vt:vector>
  </HeadingPairs>
  <TitlesOfParts>
    <vt:vector size="35" baseType="lpstr">
      <vt:lpstr>Office テーマ</vt:lpstr>
      <vt:lpstr>近代新生児医療黎明期の栄養 を振り返る</vt:lpstr>
      <vt:lpstr>スライド 2</vt:lpstr>
      <vt:lpstr>スライド 3</vt:lpstr>
      <vt:lpstr>近代新生児医療黎明期の栄養を振り返る</vt:lpstr>
      <vt:lpstr>I.　　育児用調製粉乳の歴史</vt:lpstr>
      <vt:lpstr>未熟児新生児学会プログラムからみた「新生児栄養」</vt:lpstr>
      <vt:lpstr>未熟児新生児学会プログラムからみた「新生児栄養」</vt:lpstr>
      <vt:lpstr>未熟児新生児学会プログラムからみた「新生児栄養」</vt:lpstr>
      <vt:lpstr>未熟児新生児学会プログラムからみた「新生児栄養」</vt:lpstr>
      <vt:lpstr>未熟児新生児学会プログラムからみた「新生児栄養」</vt:lpstr>
      <vt:lpstr>当時、私がしばしば引用した4つの論文</vt:lpstr>
      <vt:lpstr>Malnutrition and Brain Development</vt:lpstr>
      <vt:lpstr>Malnutrition and Brain Development</vt:lpstr>
      <vt:lpstr>第１次視覚野のシナプス密度と年齢の関係</vt:lpstr>
      <vt:lpstr>Formula feeding of normal term and low birth weight infants</vt:lpstr>
      <vt:lpstr>Supportive management of the sick neonate Parenteral Calories, Water, and Electrolytes</vt:lpstr>
      <vt:lpstr>Supportive management of the sick neonate Parenteral Calories, Water, and Electrolytes</vt:lpstr>
      <vt:lpstr>未熟児初期における栄養代謝</vt:lpstr>
      <vt:lpstr>未熟児初期における栄養代謝</vt:lpstr>
      <vt:lpstr>未熟児初期における栄養代謝</vt:lpstr>
      <vt:lpstr>未熟児初期における栄養代謝</vt:lpstr>
      <vt:lpstr>スライド 22</vt:lpstr>
      <vt:lpstr>六胎児中の１子の生後経過</vt:lpstr>
      <vt:lpstr>Wedding Party at Kobe Plaza Hotel,  July 7,  2002</vt:lpstr>
      <vt:lpstr>Protein requirement for premature infants</vt:lpstr>
      <vt:lpstr>Milk protein quantity and quality in low-birthweight infants: Metabolic responses and effects on growth. </vt:lpstr>
      <vt:lpstr>スライド 27</vt:lpstr>
      <vt:lpstr>Early Lipid and High Dose Amino Acid Supplementation Stimulates Anabolism in Preterm Infants</vt:lpstr>
      <vt:lpstr>Early Lipid and High Dose Amino Acid Supplementation Stimulates Anabolism in Preterm Infants</vt:lpstr>
      <vt:lpstr>FIN</vt:lpstr>
      <vt:lpstr>スライド 31</vt:lpstr>
      <vt:lpstr>スライド 32</vt:lpstr>
      <vt:lpstr>Malnutrition and Brain Development</vt:lpstr>
      <vt:lpstr>目的別スライド ショー1</vt:lpstr>
    </vt:vector>
  </TitlesOfParts>
  <Company>Kobe Univ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タイトルなし</dc:title>
  <dc:creator>Nakamura</dc:creator>
  <cp:lastModifiedBy>Nakamura</cp:lastModifiedBy>
  <cp:revision>181</cp:revision>
  <cp:lastPrinted>2002-07-12T13:35:40Z</cp:lastPrinted>
  <dcterms:created xsi:type="dcterms:W3CDTF">1999-06-08T06:16:20Z</dcterms:created>
  <dcterms:modified xsi:type="dcterms:W3CDTF">2010-05-21T22:33:08Z</dcterms:modified>
</cp:coreProperties>
</file>